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301" r:id="rId2"/>
    <p:sldId id="339" r:id="rId3"/>
    <p:sldId id="340" r:id="rId4"/>
    <p:sldId id="399" r:id="rId5"/>
    <p:sldId id="385" r:id="rId6"/>
    <p:sldId id="384" r:id="rId7"/>
    <p:sldId id="386" r:id="rId8"/>
    <p:sldId id="387" r:id="rId9"/>
    <p:sldId id="398" r:id="rId10"/>
    <p:sldId id="401" r:id="rId11"/>
    <p:sldId id="392" r:id="rId12"/>
    <p:sldId id="341" r:id="rId13"/>
    <p:sldId id="403" r:id="rId14"/>
    <p:sldId id="409" r:id="rId15"/>
    <p:sldId id="404" r:id="rId16"/>
    <p:sldId id="408" r:id="rId17"/>
    <p:sldId id="410" r:id="rId18"/>
    <p:sldId id="412" r:id="rId19"/>
    <p:sldId id="411" r:id="rId20"/>
    <p:sldId id="391" r:id="rId21"/>
    <p:sldId id="390" r:id="rId22"/>
    <p:sldId id="389" r:id="rId23"/>
    <p:sldId id="355" r:id="rId24"/>
    <p:sldId id="394" r:id="rId25"/>
    <p:sldId id="395" r:id="rId26"/>
    <p:sldId id="413" r:id="rId27"/>
    <p:sldId id="41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1865-EBA7-4A1C-8D97-B8182692FB33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FF657-4500-4BD9-9444-41A3B251A7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2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8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54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618C06-DC23-4F87-94C5-9CF59F7FBA02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FFOA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64-68E5-4D5B-A6B0-B6253CF2E7D2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295F-668E-4B7B-9B87-D0D361F28B32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9C92-B448-4B51-AEB0-6B85D3E98C71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A301-657C-4483-82EC-814F48E6BAB6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D0D3-7031-4443-B55A-81262A3F5723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85D8-F775-4865-94ED-649D65282D73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DE1-FCA8-4214-A4D7-25266A96C889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51C82E8-4703-4D83-B3DA-FAE4F85793FC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0F8571-13D3-4891-8045-9A09A64C316F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FFOA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DD62B52-A4D4-4740-8EB2-686A6A9B98FB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FFOA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7106574&amp;isnumber=744767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eeexplore.ieee.org/stamp/stamp.jsp?tp=&amp;arnumber=7743968&amp;isnumber=7743769" TargetMode="External"/><Relationship Id="rId5" Type="http://schemas.openxmlformats.org/officeDocument/2006/relationships/hyperlink" Target="http://ieeexplore.ieee.org/stamp/stamp.jsp?tp=&amp;arnumber=7695155&amp;isnumber=7695003" TargetMode="External"/><Relationship Id="rId4" Type="http://schemas.openxmlformats.org/officeDocument/2006/relationships/hyperlink" Target="http://ieeexplore.ieee.org/stamp/stamp.jsp?tp=&amp;arnumber=7605452&amp;isnumber=637624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7978893&amp;isnumber=7978054" TargetMode="External"/><Relationship Id="rId7" Type="http://schemas.openxmlformats.org/officeDocument/2006/relationships/hyperlink" Target="http://ieeexplore.ieee.org/stamp/stamp.jsp?tp=&amp;arnumber=7964181&amp;isnumber=796416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eeexplore.ieee.org/stamp/stamp.jsp?tp=&amp;arnumber=7571494&amp;isnumber=7571290" TargetMode="External"/><Relationship Id="rId5" Type="http://schemas.openxmlformats.org/officeDocument/2006/relationships/hyperlink" Target="http://ieeexplore.ieee.org/stamp/stamp.jsp?tp=&amp;arnumber=7729477&amp;isnumber=7728980" TargetMode="External"/><Relationship Id="rId4" Type="http://schemas.openxmlformats.org/officeDocument/2006/relationships/hyperlink" Target="http://ieeexplore.ieee.org/stamp/stamp.jsp?tp=&amp;arnumber=7867215&amp;isnumber=7867100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ieeexplore.ieee.org/stamp/stamp.jsp?tp=&amp;arnumber=7400611&amp;isnumber=7400513" TargetMode="External"/><Relationship Id="rId3" Type="http://schemas.openxmlformats.org/officeDocument/2006/relationships/hyperlink" Target="http://ieeexplore.ieee.org/stamp/stamp.jsp?tp=&amp;arnumber=7820521&amp;isnumber=7820391" TargetMode="External"/><Relationship Id="rId7" Type="http://schemas.openxmlformats.org/officeDocument/2006/relationships/hyperlink" Target="http://www.sciencedirect.com/science/article/pii/S095741741500063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x.doi.org/10.1016/j.eswa.2015.01.048" TargetMode="External"/><Relationship Id="rId5" Type="http://schemas.openxmlformats.org/officeDocument/2006/relationships/hyperlink" Target="http://ieeexplore.ieee.org/stamp/stamp.jsp?tp=&amp;arnumber=7796320&amp;isnumber=7796213" TargetMode="External"/><Relationship Id="rId4" Type="http://schemas.openxmlformats.org/officeDocument/2006/relationships/hyperlink" Target="http://ieeexplore.ieee.org/stamp/stamp.jsp?tp=&amp;arnumber=7853914&amp;isnumber=7853836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7744219&amp;isnumber=774376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eeexplore.ieee.org/stamp/stamp.jsp?tp=&amp;arnumber=7449797&amp;isnumber=7449793" TargetMode="External"/><Relationship Id="rId5" Type="http://schemas.openxmlformats.org/officeDocument/2006/relationships/hyperlink" Target="http://ieeexplore.ieee.org/stamp/stamp.jsp?tp=&amp;arnumber=7695209&amp;isnumber=7695003" TargetMode="External"/><Relationship Id="rId4" Type="http://schemas.openxmlformats.org/officeDocument/2006/relationships/hyperlink" Target="http://ieeexplore.ieee.org/stamp/stamp.jsp?tp=&amp;arnumber=7345428&amp;isnumber=7345233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07/978-3-319-60170-0_1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A2D7-5F4B-424F-8B11-03ABC50CCDF5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FFOA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3962400" y="304800"/>
            <a:ext cx="1199160" cy="109656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685800"/>
            <a:ext cx="9013032" cy="474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Walchand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College of Engineering,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Sangli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pPr algn="ctr"/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Presentation on</a:t>
            </a:r>
          </a:p>
          <a:p>
            <a:pPr algn="ctr"/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evaluation of Fruit Fly Optimization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on classical test problem set</a:t>
            </a:r>
          </a:p>
          <a:p>
            <a:pPr algn="ctr"/>
            <a:endParaRPr lang="en-US" sz="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Broad Topic: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Evolutioanry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Computation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Sub Topic: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Evolutionary Algorithm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Presented By			                               Dissertation Guide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Atul J. Kamble					Dr. A. J.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Umbarkar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M. Tech - II CSE(IT)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241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tx1"/>
              </a:buClr>
              <a:buFont typeface="+mj-lt"/>
              <a:buAutoNum type="arabicPeriod" startAt="4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multi-step prediction method for the network traffic based on echo state network optimized by quantum-behaved [4] Fruit Fly Optimization Algorithm. 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 startAt="4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Clr>
                <a:schemeClr val="tx1"/>
              </a:buClr>
              <a:buFont typeface="+mj-lt"/>
              <a:buAutoNum type="arabicPeriod" startAt="4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point selection problem solved by Multi-Objective Fruit Fly Optimization Algorithm (MOFFOA) [6]. 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 startAt="4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Clr>
                <a:schemeClr val="tx1"/>
              </a:buClr>
              <a:buFont typeface="+mj-lt"/>
              <a:buAutoNum type="arabicPeriod" startAt="4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classifier based on the Least Square Support Vector Machine (LS-SVM) [7] with Fruit Fly Optimization Algorithm (FFOA) for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polarimetirc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Synthetic Aperture Radar (SAR) image classification.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 startAt="4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7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66928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the rapid development of algorithm design, performance investigation and comparison of algorithms have received little attention. 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test problem suites which were developed for Multi-Objective Optimization have still been dominantly used in Many-Objective Optimization. 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FFOA has not been implemented for classical test problem aiming to promote the research of Evolutionary Many-Objective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[21] Optimization via suggesting a set of test problems with a good representation of various real-world scenarios.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CEC2015 is computational intensive to test the performance of Algorithm.</a:t>
            </a:r>
          </a:p>
          <a:p>
            <a:pPr>
              <a:buClr>
                <a:schemeClr val="tx1"/>
              </a:buClr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FFOA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3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4EA1-7B5D-4A03-B785-98057079AC61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93872" y="533400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sz="40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Research Objectives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4294967295"/>
          </p:nvPr>
        </p:nvSpPr>
        <p:spPr>
          <a:xfrm>
            <a:off x="0" y="1219200"/>
            <a:ext cx="8915400" cy="5029200"/>
          </a:xfrm>
        </p:spPr>
        <p:txBody>
          <a:bodyPr/>
          <a:lstStyle/>
          <a:p>
            <a:pPr marL="1885950" lvl="3" indent="-514350" algn="l">
              <a:buClr>
                <a:schemeClr val="tx1"/>
              </a:buClr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FFOA to the classical test problem sets (CEC 2013) </a:t>
            </a:r>
          </a:p>
          <a:p>
            <a:pPr marL="1371600" lvl="3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analysis of result of classical test problem.</a:t>
            </a:r>
          </a:p>
          <a:p>
            <a:pPr marL="1371600" lvl="3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FFOA for engineering optimization problem.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4EA1-7B5D-4A03-B785-98057079AC61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93872" y="533400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sz="40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Set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6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0" y="1598820"/>
                <a:ext cx="8915400" cy="5029200"/>
              </a:xfrm>
            </p:spPr>
            <p:txBody>
              <a:bodyPr/>
              <a:lstStyle/>
              <a:p>
                <a:pPr marL="109728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Standard Data Set: CEC 2013</a:t>
                </a:r>
              </a:p>
              <a:p>
                <a:pPr marL="109728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09728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Classification of Test Problems (28 Functions):</a:t>
                </a:r>
              </a:p>
              <a:p>
                <a:pPr marL="393192" lvl="1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Unimodal Functions (1 to 5)</a:t>
                </a:r>
              </a:p>
              <a:p>
                <a:pPr marL="393192" lvl="1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Basic Multimodal Functions (6 to 20)</a:t>
                </a:r>
              </a:p>
              <a:p>
                <a:pPr marL="393192" lvl="1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Composition Functions (21 to 28)	</a:t>
                </a:r>
              </a:p>
              <a:p>
                <a:pPr marL="109728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Search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[−100,100]</m:t>
                        </m:r>
                      </m:e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/>
              </a:p>
              <a:p>
                <a:pPr lvl="1">
                  <a:buFont typeface="Arial" pitchFamily="34" charset="0"/>
                  <a:buChar char="•"/>
                </a:pP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Sub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1598820"/>
                <a:ext cx="8915400" cy="5029200"/>
              </a:xfrm>
              <a:blipFill>
                <a:blip r:embed="rId3"/>
                <a:stretch>
                  <a:fillRect t="-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16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361" y="608965"/>
            <a:ext cx="7772400" cy="609600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7772400" cy="3962400"/>
          </a:xfrm>
        </p:spPr>
        <p:txBody>
          <a:bodyPr>
            <a:noAutofit/>
          </a:bodyPr>
          <a:lstStyle/>
          <a:p>
            <a:pPr lvl="1" algn="l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3462974"/>
                  </p:ext>
                </p:extLst>
              </p:nvPr>
            </p:nvGraphicFramePr>
            <p:xfrm>
              <a:off x="533399" y="1676400"/>
              <a:ext cx="7983511" cy="1500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45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5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445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038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4074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Category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Properties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6151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Unimodal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Rotated Bent Cigar Function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i="1" kern="12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f(x) = </a:t>
                          </a:r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f(x)=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kumimoji="0" lang="en-IN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𝑎𝑠𝑦</m:t>
                                  </m:r>
                                </m:sub>
                                <m:sup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0.5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(x-o))</a:t>
                          </a:r>
                          <a:endParaRPr kumimoji="0" lang="en-IN" sz="14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400" kern="1200" dirty="0">
                            <a:solidFill>
                              <a:schemeClr val="dk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Unimodal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Non – separable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3462974"/>
                  </p:ext>
                </p:extLst>
              </p:nvPr>
            </p:nvGraphicFramePr>
            <p:xfrm>
              <a:off x="533399" y="1676400"/>
              <a:ext cx="7983511" cy="1500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45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5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445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038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4074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Category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Properties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6151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Unimodal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Rotated Bent Cigar Function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222" t="-72917" r="-26847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Unimodal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Non – separable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292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7772400" cy="3962400"/>
          </a:xfrm>
        </p:spPr>
        <p:txBody>
          <a:bodyPr>
            <a:noAutofit/>
          </a:bodyPr>
          <a:lstStyle/>
          <a:p>
            <a:pPr lvl="1" algn="l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7011072"/>
                  </p:ext>
                </p:extLst>
              </p:nvPr>
            </p:nvGraphicFramePr>
            <p:xfrm>
              <a:off x="533400" y="1066800"/>
              <a:ext cx="7972558" cy="32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45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96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445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038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4074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Category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Properties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32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Basic Multimodal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Schwefel's</a:t>
                          </a:r>
                          <a:r>
                            <a:rPr lang="en-I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Function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400" i="1" kern="12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f(x)= </a:t>
                          </a:r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f(z)=418.9829×D-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p>
                                <m:e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0" lang="en-IN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</m:e>
                              </m:nary>
                              <m:r>
                                <a:rPr kumimoji="0" lang="en-US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)+ </m:t>
                              </m:r>
                              <m:sSup>
                                <m:sSupPr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kumimoji="0" lang="en-IN" sz="14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z=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˄</m:t>
                                  </m:r>
                                </m:e>
                                <m:sup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1000(</m:t>
                                  </m:r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𝑜</m:t>
                                  </m:r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</m:t>
                                  </m:r>
                                </m:den>
                              </m:f>
                            </m:oMath>
                          </a14:m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+ 4.209687462275036e+002</a:t>
                          </a:r>
                          <a:endParaRPr kumimoji="0" lang="en-IN" sz="14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kumimoji="0" lang="en-IN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  <m:func>
                                            <m:funcPr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0" lang="en-US" sz="1400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kumimoji="0" lang="en-IN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kumimoji="0" lang="en-IN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begChr m:val="|"/>
                                                          <m:endChr m:val="|"/>
                                                          <m:ctrlPr>
                                                            <a:rPr kumimoji="0" lang="en-IN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kumimoji="0" lang="en-IN" sz="1400" i="1" kern="1200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kumimoji="0" lang="en-US" sz="1400" i="1" kern="1200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  <m:t>𝑧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kumimoji="0" lang="en-US" sz="1400" i="1" kern="1200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f>
                                                        <m:fPr>
                                                          <m:ctrlPr>
                                                            <a:rPr kumimoji="0" lang="en-IN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kumimoji="0" lang="en-US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kumimoji="0" lang="en-US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            </m:r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𝑖𝑓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en-IN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≤500 </m:t>
                                          </m:r>
                                        </m:sub>
                                      </m:sSub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500−</m:t>
                                          </m:r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𝑚𝑜𝑑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en-IN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,500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4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sin</m:t>
                                      </m:r>
                                      <m:r>
                                        <a:rPr kumimoji="0" lang="en-US" sz="14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⁡</m:t>
                                      </m:r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500−</m:t>
                                          </m:r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𝑚𝑜𝑑</m:t>
                                          </m:r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500))</m:t>
                                          </m:r>
                                        </m:e>
                                      </m:rad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kumimoji="0" lang="en-IN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IN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kumimoji="0"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−500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10000</m:t>
                                          </m:r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                    </m:t>
                                      </m:r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&gt;500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𝑚𝑜𝑑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kumimoji="0" lang="en-IN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IN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,500</m:t>
                                              </m:r>
                                            </m:e>
                                          </m:d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−500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4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sin</m:t>
                                      </m:r>
                                      <m:r>
                                        <a:rPr kumimoji="0" lang="en-US" sz="14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⁡</m:t>
                                      </m:r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𝑚𝑜𝑑</m:t>
                                              </m:r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kumimoji="0" lang="en-IN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IN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,500)−500)</m:t>
                                          </m:r>
                                        </m:e>
                                      </m:rad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kumimoji="0" lang="en-IN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IN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kumimoji="0"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+500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10000</m:t>
                                          </m:r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        </m:t>
                                      </m:r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&lt;−500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kumimoji="0" lang="en-US" sz="1400" kern="1200" dirty="0">
                            <a:solidFill>
                              <a:schemeClr val="dk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en-US" sz="14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Multi-modal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Rotated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Non-separable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Asymmetrical</a:t>
                          </a:r>
                        </a:p>
                        <a:p>
                          <a:r>
                            <a:rPr kumimoji="0" lang="en-US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Local optima’s number is huge and second better local optimum is far from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global optimum.</a:t>
                          </a:r>
                          <a:endParaRPr lang="en-US" sz="14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7011072"/>
                  </p:ext>
                </p:extLst>
              </p:nvPr>
            </p:nvGraphicFramePr>
            <p:xfrm>
              <a:off x="533400" y="1066800"/>
              <a:ext cx="7972558" cy="32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45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96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445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038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4074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Category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Properties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5176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Basic Multimodal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Schwefel's</a:t>
                          </a:r>
                          <a:r>
                            <a:rPr lang="en-I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Function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975" t="-23853" r="-26847" b="-2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Multi-modal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Rotated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Non-separable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Asymmetrical</a:t>
                          </a:r>
                        </a:p>
                        <a:p>
                          <a:r>
                            <a:rPr kumimoji="0" lang="en-US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Local optima’s number is huge and second better local optimum is far from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global optimum.</a:t>
                          </a:r>
                          <a:endParaRPr lang="en-US" sz="14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762000" y="335280"/>
            <a:ext cx="7772400" cy="6096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Functions</a:t>
            </a:r>
          </a:p>
        </p:txBody>
      </p:sp>
    </p:spTree>
    <p:extLst>
      <p:ext uri="{BB962C8B-B14F-4D97-AF65-F5344CB8AC3E}">
        <p14:creationId xmlns:p14="http://schemas.microsoft.com/office/powerpoint/2010/main" val="267493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762001"/>
            <a:ext cx="8229601" cy="4114799"/>
          </a:xfrm>
        </p:spPr>
        <p:txBody>
          <a:bodyPr>
            <a:noAutofit/>
          </a:bodyPr>
          <a:lstStyle/>
          <a:p>
            <a:pPr lvl="1" algn="l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44053"/>
              </p:ext>
            </p:extLst>
          </p:nvPr>
        </p:nvGraphicFramePr>
        <p:xfrm>
          <a:off x="533400" y="1066800"/>
          <a:ext cx="7972558" cy="263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4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407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1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Composition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Functions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1 (n=5,Rotated)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kumimoji="0" lang="pt-BR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5, </a:t>
                      </a: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σ=</a:t>
                      </a:r>
                    </a:p>
                    <a:p>
                      <a:r>
                        <a:rPr kumimoji="0" lang="pt-BR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[10, 20, 30, 40, 50]</a:t>
                      </a:r>
                    </a:p>
                    <a:p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[ 1, 1e-6, 1e-26, 1e-6, 0.1]</a:t>
                      </a:r>
                    </a:p>
                    <a:p>
                      <a:r>
                        <a:rPr kumimoji="0" lang="en-IN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bias </a:t>
                      </a:r>
                      <a:r>
                        <a:rPr kumimoji="0"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[0, 100, 200, 300, 400]</a:t>
                      </a:r>
                    </a:p>
                    <a:p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1: Rotated </a:t>
                      </a:r>
                      <a:r>
                        <a:rPr kumimoji="0"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Rosenbrock’s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Function </a:t>
                      </a:r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6’</a:t>
                      </a:r>
                    </a:p>
                    <a:p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2: Rotated Different Powers Function </a:t>
                      </a:r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5’</a:t>
                      </a:r>
                    </a:p>
                    <a:p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Rotated Bent Cigar Function </a:t>
                      </a:r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3’</a:t>
                      </a:r>
                    </a:p>
                    <a:p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4: Rotated Discus Function </a:t>
                      </a:r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4’</a:t>
                      </a:r>
                    </a:p>
                    <a:p>
                      <a:r>
                        <a:rPr kumimoji="0" lang="en-IN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5: Sphere Function </a:t>
                      </a:r>
                      <a:r>
                        <a:rPr kumimoji="0" lang="en-IN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Multi-modal</a:t>
                      </a:r>
                    </a:p>
                    <a:p>
                      <a:r>
                        <a:rPr kumimoji="0"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Non-separable</a:t>
                      </a:r>
                    </a:p>
                    <a:p>
                      <a:r>
                        <a:rPr kumimoji="0"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Asymmetrical</a:t>
                      </a:r>
                    </a:p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Different properties around different local optima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 noGrp="1"/>
          </p:cNvSpPr>
          <p:nvPr>
            <p:ph type="ctrTitle"/>
          </p:nvPr>
        </p:nvSpPr>
        <p:spPr>
          <a:xfrm>
            <a:off x="762000" y="152400"/>
            <a:ext cx="7772400" cy="6096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Functions</a:t>
            </a:r>
          </a:p>
        </p:txBody>
      </p:sp>
    </p:spTree>
    <p:extLst>
      <p:ext uri="{BB962C8B-B14F-4D97-AF65-F5344CB8AC3E}">
        <p14:creationId xmlns:p14="http://schemas.microsoft.com/office/powerpoint/2010/main" val="297348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6096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Parameter Setting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7772400" cy="4267200"/>
          </a:xfrm>
        </p:spPr>
        <p:txBody>
          <a:bodyPr>
            <a:normAutofit/>
          </a:bodyPr>
          <a:lstStyle/>
          <a:p>
            <a:pPr algn="l">
              <a:buSzPct val="100000"/>
            </a:pPr>
            <a:endParaRPr lang="en-US" sz="1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1066800"/>
          <a:ext cx="3352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5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Performance Evaluation</a:t>
                      </a:r>
                    </a:p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t-Test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Optimized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Number of evaluations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86140"/>
              </p:ext>
            </p:extLst>
          </p:nvPr>
        </p:nvGraphicFramePr>
        <p:xfrm>
          <a:off x="685800" y="1066800"/>
          <a:ext cx="40386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77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Design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10,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30, 50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Population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Size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of Iterations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77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of Function Runs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Functions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44051" y="3750677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Table 2: Parameters Used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7406" y="3750677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Table 3: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406317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</a:rPr>
              <a:t>FFOA Result 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2" y="1912541"/>
            <a:ext cx="4358745" cy="3269059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55" y="1912541"/>
            <a:ext cx="4344677" cy="32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4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872" y="185213"/>
            <a:ext cx="7772400" cy="72350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DP3 and DP4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772400" cy="4032448"/>
          </a:xfrm>
        </p:spPr>
        <p:txBody>
          <a:bodyPr>
            <a:normAutofit/>
          </a:bodyPr>
          <a:lstStyle/>
          <a:p>
            <a:pPr algn="l">
              <a:buSzPct val="100000"/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DP 3 Plan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 on Remaining Objectives (2, 3, 4)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Literature Survey Paper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Attending Conferences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Improving plagiarism</a:t>
            </a:r>
          </a:p>
          <a:p>
            <a:pPr lvl="1" algn="l"/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DP 4 Plan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paper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Writing result paper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Writing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Improving plagiarism</a:t>
            </a:r>
          </a:p>
          <a:p>
            <a:pPr algn="l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45B-C8A3-46F0-9F37-28594C96DA79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3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7CE5-F4CA-4EAD-9488-DFC93407F913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57200"/>
            <a:ext cx="77724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1905000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Fruit Fly Optimization Algorithm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Classical test problem set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Literature Survey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Research Gap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Research Objectives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Proposed Methodology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A87-E69C-4B55-9E1B-899C254D185F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9600" y="792163"/>
            <a:ext cx="8534400" cy="5797550"/>
          </a:xfrm>
        </p:spPr>
        <p:txBody>
          <a:bodyPr>
            <a:noAutofit/>
          </a:bodyPr>
          <a:lstStyle/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 J. Q. Li, Q. K. Pan and K. Mao,” A Hybrid Fruit Fly Optimization Algorithm for the Realistic Hybrid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Flowshop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Rescheduling Problem in Steelmaking Systems,”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IEEE Transactions on Automation Science and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Engineering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2, pp. 932-949, April 216. 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doi:10.1109/TASE.2015.2425404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URL: 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http://ieeexplore.ieee.org/stamp/stamp.jsp?tp=&amp;arnumber=7106574&amp;isnumber=7447676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 X. L. Zheng and L. Wang, "A Collaborative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Multiobjective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Fruit Fly Optimization Algorithm for the Resource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Constrained Unrelated Parallel Machine Green Scheduling Problem," in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Systems, Man,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and Cybernetics: Systems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PP, no. 99, pp. 1-11.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doi:10.1109/TSMC.2016.2616347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http://ieeexplore.ieee.org/stamp/stamp.jsp?tp=&amp;arnumber=7605452&amp;isnumber=6376248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 K. Wu, J. Kang and X. Wang, "Research on Failure Prognostics Method of Electronic System Based on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Improved Fruit Fly Algorithm and Grey Fast Relevance Vector Machine,"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International Conference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on Intelligent Networking and Collaborative Systems (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INCoS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Ostrawva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2016, pp. 94-98.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doi:10.1109/INCoS.2016.65 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http://ieeexplore.ieee.org/stamp/stamp.jsp?tp=&amp;arnumber=7695155&amp;isnumber=7695003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 K. Ohnishi, A. Fujiwara and M.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Koeppen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"Non-swarm intelligence search algorithm based on the foraging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behaviors of fruit flies,"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Congress on Evolutionary Computation (CEC)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Vancouver, BC, 2016,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pp. 1509-1516.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doi:10.1109/CEC.2016.7743968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http://ieeexplore.ieee.org/stamp/stamp.jsp?tp=&amp;arnumber=7743968&amp;isnumber=7743769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idx="4294967295"/>
          </p:nvPr>
        </p:nvSpPr>
        <p:spPr>
          <a:xfrm>
            <a:off x="990600" y="14068"/>
            <a:ext cx="8153400" cy="687388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6505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A87-E69C-4B55-9E1B-899C254D185F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64298" y="209262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9600" y="948134"/>
            <a:ext cx="7924800" cy="5642372"/>
          </a:xfrm>
        </p:spPr>
        <p:txBody>
          <a:bodyPr>
            <a:normAutofit fontScale="92500" lnSpcReduction="20000"/>
          </a:bodyPr>
          <a:lstStyle/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 Y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Han, Y. Jing and K. Li, "Multi-step prediction for the network traffic based on echo state network optimized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by quantum-behaved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29th Chinese Control And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Decision Conference  (CCDC)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Chongqing, 2017, pp. 2270-2274.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doi:10.1109/CCDC.2017.7978893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http://ieeexplore.ieee.org/stamp/stamp.jsp?tp=&amp;arnumber=7978893&amp;isnumber=7978054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l"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Qingfeng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Yuzhu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 and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Fuqiang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Zhou, "Multi-objective fruit fly optimization algorithm for test point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selection,"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Advanced Information Management, Communicates, Electronic and Automation</a:t>
            </a:r>
          </a:p>
          <a:p>
            <a:pPr marL="109728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Control Conference (IMCEC)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Xi'an, 2016, pp. 272-276.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doi:10.1109/IMCEC.2016.7867215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http://ieeexplore.ieee.org/stamp/stamp.jsp?tp=&amp;arnumber=7867215&amp;isnumber=7867100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 S. Luo, K.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Sarabandi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Tong and L. Pierce, "A LS-SVM-based classifier with Fruit Fly Optimization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Algorithm for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polarimetric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 images,"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International Geoscience and Remote Sensing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Symposium (IGARSS)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Beijing, 2016, pp. 1859-1862.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doi:10.1109/IGARSS.2016.7729477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http://ieeexplore.ieee.org/stamp/stamp.jsp?tp=&amp;arnumber=7729477&amp;isnumber=7728980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 N.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Mhudtongon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Phongcharoenpanich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K. Watanabe, "Linear antenna synthesis with maximum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directivity using improved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URSI International Symposium on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Electromagnetic Theory (EMTS)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Espoo, 2016, pp. 698-701.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10.1109/URSI-EMTS.2016.7571494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http://ieeexplore.ieee.org/stamp/stamp.jsp?tp=&amp;arnumber=7571494&amp;isnumber=7571290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[9]  Wen-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Tsao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Pan.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Wvolutionary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Computation-Fruit Fly Optimization Algorithm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.,2016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[10] L. Polo-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López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Córcoles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J. A. Ruiz-Cruz, "Fruit fly optimization algorithm for passive waveguide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devices,"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IEEE MTT-S International Conference on Numerical Electromagnetic and Multiphysics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Modeling and Optimization for RF, Microwave, and Terahertz Applications (NEMO)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Seville, 2017, pp. 4345.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10.1109/NEMO.2017.7964181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http://ieeexplore.ieee.org/stamp/stamp.jsp?tp=&amp;arnumber=7964181&amp;isnumber=7964164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5814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A87-E69C-4B55-9E1B-899C254D185F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5007" y="859045"/>
            <a:ext cx="8328025" cy="5570538"/>
          </a:xfrm>
        </p:spPr>
        <p:txBody>
          <a:bodyPr>
            <a:normAutofit fontScale="92500" lnSpcReduction="10000"/>
          </a:bodyPr>
          <a:lstStyle/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  S. Zhang, Y. Chen and Y.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"Fruit Fly Algorithm Based on Extremal Optimization,"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2016 12</a:t>
            </a:r>
            <a:r>
              <a:rPr lang="en-US" sz="1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International Conference on Computational Intelligence and Security (CIS)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Wuxi, 2016, pp. 534-537.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10.1109/CIS.2016.0130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http://ieeexplore.ieee.org/stamp/stamp.jsp?tp=&amp;arnumber=7820521&amp;isnumber=7820391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  A.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 Sarkar and S. Ali, "Fruit Fly algorithm based clustering protocol in wireless sensor networks,“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9th International Conference on Electrical and Computer Engineering (ICECE)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Dhaka, 2016,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pp. 295-298. doi:10.1109/ICECE.2016.7853914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http://ieeexplore.ieee.org/stamp/stamp.jsp?tp=&amp;arnumber=7853914&amp;isnumber=7853836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  J. Jiang, H. Wang, G. Tang, L. Song and P. Chen, "Fault diagnosis method based on minimum entropy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deconvolution and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10th International Conference on Sensing 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Technology (ICST)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Nanjing, 2016, pp. 1-4.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10.1109/ICSensT.2016.7796320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http://ieeexplore.ieee.org/stamp/stamp.jsp?tp=&amp;arnumber=7796320&amp;isnumber=7796213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[14]  Bo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Xing,Wen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-Jing Gao.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Innovative Computational Intelligence: A Rough Guide to 134 Clever Algorithms 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Springer, 2016.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[15]  Lin Wang,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Yuanlong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Shi, Shan Liu, An improved fruit fly optimization algorithm and its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application to joint replenishment problems,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 with Applications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Volume 42, Issue 9, 2015,     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Pages 4310-4323, ISSN 0957-4174, 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http://dx.doi.org/10.1016/j.eswa.2015.01.048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LINK: 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http://www.sciencedirect.com/science/article/pii/S0957417415000639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[16]  H.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Gunduz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"A Survey on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11th International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Conference on Signal-Image Technology &amp; Internet-Based Systems (SITIS)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Bangkok, 2015, pp. 520-527.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10.1109/SITIS.2015.55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http://ieeexplore.ieee.org/stamp/stamp.jsp?tp=&amp;arnumber=7400611&amp;isnumber=7400513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007" y="152400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1078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A87-E69C-4B55-9E1B-899C254D185F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74872" y="90598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4294967295"/>
          </p:nvPr>
        </p:nvSpPr>
        <p:spPr>
          <a:xfrm>
            <a:off x="502127" y="900980"/>
            <a:ext cx="8328025" cy="5486400"/>
          </a:xfrm>
        </p:spPr>
        <p:txBody>
          <a:bodyPr>
            <a:noAutofit/>
          </a:bodyPr>
          <a:lstStyle/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[17]  X. l. Zheng and L. Wang, "A Pareto based fruit fly optimization algorithm for task scheduling and resource  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allocation in cloud computing environment,"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Congress on Evolutionary Computation (CEC)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Vancouver, BC, 2016, pp. 3393-3400.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10.1109/CEC.2016.7744219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http://ieeexplore.ieee.org/stamp/stamp.jsp?tp=&amp;arnumber=7744219&amp;isnumber=7743769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[18]  H. Zhao, Q. Zhang, L. Zhang and Y. Wang, "A Novel Sensor Deployment Approach Using Fruit Fly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Optimization Algorithm in Wireless Sensor Networks,"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IEEE 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Trustcom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BigDataSE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/ISPA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Helsinki,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2015, pp. 1292-1297.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10.1109/Trustcom.2015.520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http://ieeexplore.ieee.org/stamp/stamp.jsp?tp=&amp;arnumber=7345428&amp;isnumber=7345233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[19]  J. Kang, K. Wu, K. Chi and X. Wang, "A Novel Multi-class Classification Approach Based on Fruit Fly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Optimization Algorithm and Relevance Vector Machine,"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International Conference on Intelligent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Networking and Collaborative Systems (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INCoS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Ostrawva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2016, pp. 402-406.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10.1109/INCoS.2016.67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http://ieeexplore.ieee.org/stamp/stamp.jsp?tp=&amp;arnumber=7695209&amp;isnumber=7695003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[20]  L. Yin, X. Li, L. Gao and C. Lu, "A new improved fruit fly optimization algorithm for traveling salesman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problem,"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Eighth International Conference on Advanced Computational Intelligence (ICACI)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Chiang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Mai, 2016, pp. 21-28.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10.1109/ICACI.2016.7449797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http://ieeexplore.ieee.org/stamp/stamp.jsp?tp=&amp;arnumber=7449797&amp;isnumber=7449793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l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  Ran Cheng,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Ye Tian,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Xingyi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Shengxiang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Yang,Yaochu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Yao.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</a:t>
            </a:r>
          </a:p>
          <a:p>
            <a:pPr marL="109728" lv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Benchmark Function for CEC’2017 Competition on Evolutionary Many-Objective.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Gozali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A., and Fujimura,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S.,”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for island model genetic algorithm to preserve</a:t>
            </a:r>
          </a:p>
          <a:p>
            <a:pPr marL="109728" lv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population diversity.”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and Information Science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,Vol. 719, pp. 149-161. Studies in         </a:t>
            </a: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Computational Intelligence; Vol. 719. Springer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Verlag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10.1007/978-3-319-60170-0_11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8002"/>
            <a:ext cx="8229600" cy="1143000"/>
          </a:xfrm>
        </p:spPr>
        <p:txBody>
          <a:bodyPr/>
          <a:lstStyle/>
          <a:p>
            <a:pPr algn="ctr"/>
            <a:r>
              <a:rPr lang="en-US" sz="44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5319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440" y="2895600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THANK YOU.</a:t>
            </a:r>
            <a:endParaRPr lang="en-US" sz="4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6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4" y="1481138"/>
            <a:ext cx="8049411" cy="452596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</a:rPr>
              <a:t>MATLAB CODE SCREENSHOT</a:t>
            </a:r>
          </a:p>
        </p:txBody>
      </p:sp>
    </p:spTree>
    <p:extLst>
      <p:ext uri="{BB962C8B-B14F-4D97-AF65-F5344CB8AC3E}">
        <p14:creationId xmlns:p14="http://schemas.microsoft.com/office/powerpoint/2010/main" val="1852538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37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2487-1A14-408B-8307-27E67E6A8D1C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 pitchFamily="18" charset="0"/>
                <a:cs typeface="Times New Roman" pitchFamily="18" charset="0"/>
              </a:rPr>
              <a:t>FFOA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6653" y="558483"/>
            <a:ext cx="77724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9376" y="1600200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Fly Optimization Algorithm (FFOA)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 (Pan,2012).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Inspired by the foraging behavior of fruit flies(Drosophila).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ability to solve Complex Optimization Problems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pattern of fruit fly includes in sensitive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osphresis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and flying towards location by vision.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316150"/>
            <a:ext cx="1792344" cy="16881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4031" y="6043355"/>
            <a:ext cx="495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Fig 1 : Drosophila body structure diagram[9]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Schematic Representation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1777206"/>
            <a:ext cx="5476875" cy="3933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14575" y="5760978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2 : schematic diagram of iterative search for food of fruit fly swarm [9]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5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</p:spPr>
            <p:txBody>
              <a:bodyPr/>
              <a:lstStyle/>
              <a:p>
                <a:pPr marL="109728" indent="0">
                  <a:buNone/>
                </a:pPr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 Phase</a:t>
                </a:r>
              </a:p>
              <a:p>
                <a:pPr marL="109728" indent="0">
                  <a:buNone/>
                </a:pPr>
                <a:endParaRPr lang="en-IN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axis and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axis)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(1)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(2)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  <a:blipFill>
                <a:blip r:embed="rId2"/>
                <a:stretch>
                  <a:fillRect l="-1630" t="-2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E80A-F227-4ACA-B0E5-8389ADFD0F4B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390359"/>
            <a:ext cx="2350681" cy="365125"/>
          </a:xfrm>
        </p:spPr>
        <p:txBody>
          <a:bodyPr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6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Construction Phase</a:t>
                </a:r>
              </a:p>
              <a:p>
                <a:pPr marL="109728" indent="0">
                  <a:buNone/>
                </a:pPr>
                <a:endParaRPr lang="en-IN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𝐷𝑖𝑠𝑡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(3)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𝐷𝑖𝑠𝑡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(4)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  <a:blipFill>
                <a:blip r:embed="rId2"/>
                <a:stretch>
                  <a:fillRect l="-1630" t="-2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C73-FCFB-4A50-9498-D4185CC3FB4C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390359"/>
            <a:ext cx="2350681" cy="365125"/>
          </a:xfrm>
        </p:spPr>
        <p:txBody>
          <a:bodyPr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Fitness Function Calculation Phase</a:t>
                </a:r>
              </a:p>
              <a:p>
                <a:pPr marL="109728" indent="0">
                  <a:buNone/>
                </a:pPr>
                <a:endPara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𝑆𝑚𝑒𝑙𝑙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𝐹𝑢𝑛𝑐𝑡𝑖𝑜𝑛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                      (5)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𝑏𝑒𝑠𝑡𝑆𝑚𝑒𝑙𝑙</m:t>
                        </m:r>
                      </m:e>
                      <m:sub/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𝑏𝑒𝑠𝑡𝐼𝑛𝑑𝑒𝑥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𝑆𝑚𝑒𝑙𝑙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(6)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  <a:blipFill>
                <a:blip r:embed="rId2"/>
                <a:stretch>
                  <a:fillRect l="-1630" t="-2786" r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F640-0760-4015-8821-B8861FE7719F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390359"/>
            <a:ext cx="2350681" cy="365125"/>
          </a:xfrm>
        </p:spPr>
        <p:txBody>
          <a:bodyPr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3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Movement Phase</a:t>
                </a:r>
              </a:p>
              <a:p>
                <a:pPr marL="109728" indent="0">
                  <a:buNone/>
                </a:pPr>
                <a:endParaRPr lang="en-IN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𝑆𝑚𝑒𝑙𝑙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e>
                      <m:sub/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𝑆𝑚𝑒𝑙𝑙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(7)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𝑏𝑒𝑠𝑡𝐼𝑛𝑑𝑒𝑥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(8)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3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𝑒𝑠𝑡𝐼𝑛𝑑𝑒𝑥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(9)</a:t>
                </a:r>
              </a:p>
              <a:p>
                <a:endPara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  <a:blipFill>
                <a:blip r:embed="rId2"/>
                <a:stretch>
                  <a:fillRect l="-1630" t="-2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FC27-3E2E-43A7-B8FF-9B01568A4ACC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390359"/>
            <a:ext cx="2350681" cy="365125"/>
          </a:xfrm>
        </p:spPr>
        <p:txBody>
          <a:bodyPr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5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85000" lnSpcReduction="10000"/>
          </a:bodyPr>
          <a:lstStyle/>
          <a:p>
            <a:pPr marL="624078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modern Iron and Steel Production Systems [1] production efficiency and profit can be increased by solving realistic hybrid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flowshop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rescheduling problem with the help of Hybrid Fruit Fly Optimization Algorithm.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 Constrained Unrelated Parallel Machine Green Manufacturing Scheduling Problem (RCUPMGSP) [2] with the criteria of minimizing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makespan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total carbon emission can be solved by Collaborative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Fruit Fly Optimization Algorithm (CMFFOA).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24078" indent="-514350">
              <a:buClr>
                <a:schemeClr val="tx1"/>
              </a:buCl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4078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prognostics problem of electronic system, Fast Relevance Vector Machine (FRVM) [3] method based on Improved Fruit Fly Optimization Algorithm (IFFOA) is proposed. </a:t>
            </a:r>
          </a:p>
          <a:p>
            <a:pPr marL="624078" indent="-514350">
              <a:buClr>
                <a:schemeClr val="tx1"/>
              </a:buCl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A64-9148-4499-862F-C7BC2DA17506}" type="datetime5">
              <a:rPr lang="en-US" smtClean="0"/>
              <a:t>18-Jun-22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FFOA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US" sz="4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2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</TotalTime>
  <Words>1219</Words>
  <Application>Microsoft Office PowerPoint</Application>
  <PresentationFormat>On-screen Show (4:3)</PresentationFormat>
  <Paragraphs>368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PowerPoint Presentation</vt:lpstr>
      <vt:lpstr>Outlines</vt:lpstr>
      <vt:lpstr>Introduction</vt:lpstr>
      <vt:lpstr>Schematic Representation</vt:lpstr>
      <vt:lpstr>FFOA</vt:lpstr>
      <vt:lpstr>FFOA</vt:lpstr>
      <vt:lpstr>FFOA</vt:lpstr>
      <vt:lpstr>FFOA</vt:lpstr>
      <vt:lpstr>Literature Survey </vt:lpstr>
      <vt:lpstr>Literature Survey </vt:lpstr>
      <vt:lpstr>Research Gap</vt:lpstr>
      <vt:lpstr>Research Objectives</vt:lpstr>
      <vt:lpstr>Data Set Used</vt:lpstr>
      <vt:lpstr>Test Functions</vt:lpstr>
      <vt:lpstr>PowerPoint Presentation</vt:lpstr>
      <vt:lpstr>Test Functions</vt:lpstr>
      <vt:lpstr>Parameter Setting</vt:lpstr>
      <vt:lpstr>FFOA Result </vt:lpstr>
      <vt:lpstr>DP3 and DP4 Plan</vt:lpstr>
      <vt:lpstr>References</vt:lpstr>
      <vt:lpstr>References</vt:lpstr>
      <vt:lpstr>References</vt:lpstr>
      <vt:lpstr>References</vt:lpstr>
      <vt:lpstr>References</vt:lpstr>
      <vt:lpstr>PowerPoint Presentation</vt:lpstr>
      <vt:lpstr>MATLAB CODE SCREENSHOT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Atul Kamble</cp:lastModifiedBy>
  <cp:revision>774</cp:revision>
  <dcterms:created xsi:type="dcterms:W3CDTF">2015-10-07T09:51:56Z</dcterms:created>
  <dcterms:modified xsi:type="dcterms:W3CDTF">2022-06-18T12:10:04Z</dcterms:modified>
</cp:coreProperties>
</file>