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2"/>
  </p:notesMasterIdLst>
  <p:sldIdLst>
    <p:sldId id="301" r:id="rId2"/>
    <p:sldId id="257" r:id="rId3"/>
    <p:sldId id="322" r:id="rId4"/>
    <p:sldId id="326" r:id="rId5"/>
    <p:sldId id="336" r:id="rId6"/>
    <p:sldId id="337" r:id="rId7"/>
    <p:sldId id="324" r:id="rId8"/>
    <p:sldId id="310" r:id="rId9"/>
    <p:sldId id="333" r:id="rId10"/>
    <p:sldId id="334" r:id="rId11"/>
    <p:sldId id="319" r:id="rId12"/>
    <p:sldId id="338" r:id="rId13"/>
    <p:sldId id="330" r:id="rId14"/>
    <p:sldId id="328" r:id="rId15"/>
    <p:sldId id="325" r:id="rId16"/>
    <p:sldId id="331" r:id="rId17"/>
    <p:sldId id="327" r:id="rId18"/>
    <p:sldId id="335" r:id="rId19"/>
    <p:sldId id="270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8" d="100"/>
          <a:sy n="68" d="100"/>
        </p:scale>
        <p:origin x="7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ul Kamble" userId="eaab1130bda9ee45" providerId="LiveId" clId="{D5B48E95-B19C-4688-8D37-7887CA64F983}"/>
    <pc:docChg chg="undo custSel modSld">
      <pc:chgData name="Atul Kamble" userId="eaab1130bda9ee45" providerId="LiveId" clId="{D5B48E95-B19C-4688-8D37-7887CA64F983}" dt="2018-03-12T20:20:03.652" v="107"/>
      <pc:docMkLst>
        <pc:docMk/>
      </pc:docMkLst>
      <pc:sldChg chg="modSp">
        <pc:chgData name="Atul Kamble" userId="eaab1130bda9ee45" providerId="LiveId" clId="{D5B48E95-B19C-4688-8D37-7887CA64F983}" dt="2018-03-12T20:20:03.652" v="107"/>
        <pc:sldMkLst>
          <pc:docMk/>
          <pc:sldMk cId="0" sldId="326"/>
        </pc:sldMkLst>
        <pc:spChg chg="mod">
          <ac:chgData name="Atul Kamble" userId="eaab1130bda9ee45" providerId="LiveId" clId="{D5B48E95-B19C-4688-8D37-7887CA64F983}" dt="2018-03-12T20:20:03.652" v="107"/>
          <ac:spMkLst>
            <pc:docMk/>
            <pc:sldMk cId="0" sldId="326"/>
            <ac:spMk id="6" creationId="{00000000-0000-0000-0000-000000000000}"/>
          </ac:spMkLst>
        </pc:spChg>
        <pc:graphicFrameChg chg="mod modGraphic">
          <ac:chgData name="Atul Kamble" userId="eaab1130bda9ee45" providerId="LiveId" clId="{D5B48E95-B19C-4688-8D37-7887CA64F983}" dt="2018-03-12T20:19:50.944" v="104"/>
          <ac:graphicFrameMkLst>
            <pc:docMk/>
            <pc:sldMk cId="0" sldId="326"/>
            <ac:graphicFrameMk id="7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91865-EBA7-4A1C-8D97-B8182692FB33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FF657-4500-4BD9-9444-41A3B251A7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6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06045B-C8A3-46F0-9F37-28594C96DA79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A1FD-9378-4A6B-BD48-C0E0052D2F9F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7495-E9A5-41CF-A0FE-3E6CEC51CAD9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2195-394D-434E-BE8C-931FEBC5289E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9396-85EC-4C51-A61B-E7AEF8FEE14A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E800-3177-44B2-B506-C8CBF1A5A052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9DA4-CBA7-45CA-98B0-3600FBBAE8E7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C896-FA47-43C9-8CBC-66FC0D20076B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CAD3-1AA9-4B88-9970-9B04F620FE27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1610327-A450-46BB-9BF2-1FF76E635250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1C17AFE-E000-4511-AB17-4C24B42723AD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38C522F-3F32-422F-A265-CD2EBA7DBDF1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512/Functions/10D%20F5.png" TargetMode="External"/><Relationship Id="rId2" Type="http://schemas.openxmlformats.org/officeDocument/2006/relationships/hyperlink" Target="512/Functions/2D%20F1.png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512/Functions/50D%20F9.png" TargetMode="External"/><Relationship Id="rId4" Type="http://schemas.openxmlformats.org/officeDocument/2006/relationships/hyperlink" Target="512/Functions/30D%20F9.p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512/Profilerr/methods.png" TargetMode="External"/><Relationship Id="rId2" Type="http://schemas.openxmlformats.org/officeDocument/2006/relationships/hyperlink" Target="512/Profilerr/CPU.png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512/Profilerr/Memory.pn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adoop%20design.PNG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16632"/>
            <a:ext cx="7772400" cy="5445224"/>
          </a:xfrm>
        </p:spPr>
        <p:txBody>
          <a:bodyPr>
            <a:normAutofit/>
          </a:bodyPr>
          <a:lstStyle/>
          <a:p>
            <a:pPr algn="ctr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algn="ctr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Dissertation Phase -2 Presentation 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Design and Implementation of Jaya Algorithm on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Framework</a:t>
            </a:r>
          </a:p>
          <a:p>
            <a:pPr algn="ctr"/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Broad Topic: Distributed Computing</a:t>
            </a:r>
          </a:p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Sub Topic: Problem Solving Using Optimization </a:t>
            </a:r>
          </a:p>
          <a:p>
            <a:pPr algn="ctr"/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pPr algn="ctr"/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Sachin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B.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Darade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M. Tech – CSE(IT) </a:t>
            </a:r>
          </a:p>
          <a:p>
            <a:pPr algn="ctr"/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Guide</a:t>
            </a:r>
          </a:p>
          <a:p>
            <a:pPr algn="ctr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     Dr.  A. J.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Umbarkar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1B88-310A-43EF-BD3D-016978B4CA04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1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1"/>
            <a:ext cx="7772400" cy="60960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Parameter Setting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914400"/>
            <a:ext cx="7772400" cy="3962400"/>
          </a:xfrm>
        </p:spPr>
        <p:txBody>
          <a:bodyPr>
            <a:normAutofit/>
          </a:bodyPr>
          <a:lstStyle/>
          <a:p>
            <a:pPr algn="l">
              <a:buSzPct val="100000"/>
              <a:buFont typeface="Arial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SzPct val="100000"/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Design variables: 2D, 10D, 30D, 50D, 100D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Population Size (Design Variables): 100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Number of Iterations (Generations): 10000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Number of Individual Runs: 10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Total Functions: 15</a:t>
            </a:r>
          </a:p>
          <a:p>
            <a:pPr algn="l">
              <a:buSzPct val="100000"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l">
              <a:buSzPct val="100000"/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Performance Evaluation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Number of evaluations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Optimized value</a:t>
            </a:r>
          </a:p>
          <a:p>
            <a:pPr algn="l"/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045B-C8A3-46F0-9F37-28594C96DA79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Jaya Algorithm Steps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990600"/>
            <a:ext cx="7772400" cy="3733800"/>
          </a:xfrm>
        </p:spPr>
        <p:txBody>
          <a:bodyPr>
            <a:noAutofit/>
          </a:bodyPr>
          <a:lstStyle/>
          <a:p>
            <a:pPr marL="514350" lvl="0" indent="-514350" algn="l">
              <a:buSzPct val="10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Initialize population size, number of design variables and termination condition.</a:t>
            </a:r>
          </a:p>
          <a:p>
            <a:pPr marL="514350" lvl="0" indent="-514350" algn="l">
              <a:buSzPct val="10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Identify best and worst solution in the population.</a:t>
            </a:r>
          </a:p>
          <a:p>
            <a:pPr marL="514350" lvl="0" indent="-514350" algn="l">
              <a:buSzPct val="10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Modify the solutions based on best and worst solutions using equation (1).</a:t>
            </a:r>
          </a:p>
          <a:p>
            <a:pPr marL="514350" indent="-514350" algn="l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  <a:r>
              <a:rPr lang="en-US" sz="14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k, </a:t>
            </a:r>
            <a:r>
              <a:rPr lang="en-US" sz="14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k, </a:t>
            </a:r>
            <a:r>
              <a:rPr lang="en-US" sz="14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r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j, </a:t>
            </a:r>
            <a:r>
              <a:rPr lang="en-US" sz="14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best, </a:t>
            </a:r>
            <a:r>
              <a:rPr lang="en-US" sz="14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,k, </a:t>
            </a:r>
            <a:r>
              <a:rPr lang="en-US" sz="14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- r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j, </a:t>
            </a:r>
            <a:r>
              <a:rPr lang="en-US" sz="14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(X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j, </a:t>
            </a:r>
            <a:r>
              <a:rPr lang="en-US" sz="14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worst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k, </a:t>
            </a:r>
            <a:r>
              <a:rPr lang="en-US" sz="14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	                                   (1) </a:t>
            </a:r>
          </a:p>
          <a:p>
            <a:pPr marL="514350" lvl="0" indent="-514350" algn="l">
              <a:buSzPct val="100000"/>
              <a:buFont typeface="+mj-lt"/>
              <a:buAutoNum type="arabicPeriod" startAt="4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the corresponding of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  <a:r>
              <a:rPr lang="en-US" sz="1400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k, </a:t>
            </a:r>
            <a:r>
              <a:rPr lang="en-US" sz="1400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better than the previous solution corresponding to 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j, k, </a:t>
            </a:r>
            <a:r>
              <a:rPr lang="en-US" sz="1400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14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1550" lvl="1" indent="-514350" algn="l">
              <a:buFont typeface="+mj-lt"/>
              <a:buAutoNum type="alphaLcPeriod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Accept and replace the previous solution.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Else keep the previous solution.</a:t>
            </a:r>
          </a:p>
          <a:p>
            <a:pPr marL="514350" lvl="0" indent="-514350" algn="l">
              <a:buSzPct val="100000"/>
              <a:buFont typeface="+mj-lt"/>
              <a:buAutoNum type="arabicPeriod" startAt="4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the termination criterion satisfied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Report as optimum solution.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Else go to step 2.</a:t>
            </a:r>
          </a:p>
          <a:p>
            <a:pPr marL="514350" indent="-514350" algn="l">
              <a:buFont typeface="+mj-lt"/>
              <a:buAutoNum type="arabicPeriod" startAt="4"/>
            </a:pP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045B-C8A3-46F0-9F37-28594C96DA79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778099"/>
              </p:ext>
            </p:extLst>
          </p:nvPr>
        </p:nvGraphicFramePr>
        <p:xfrm>
          <a:off x="1524000" y="914400"/>
          <a:ext cx="5943600" cy="959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63500" algn="ctr">
                        <a:lnSpc>
                          <a:spcPts val="1055"/>
                        </a:lnSpc>
                        <a:spcAft>
                          <a:spcPts val="0"/>
                        </a:spcAft>
                      </a:pPr>
                      <a:r>
                        <a:rPr lang="en-IN" sz="11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Candidate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0" algn="ctr">
                        <a:lnSpc>
                          <a:spcPts val="1055"/>
                        </a:lnSpc>
                        <a:spcAft>
                          <a:spcPts val="0"/>
                        </a:spcAft>
                      </a:pPr>
                      <a:r>
                        <a:rPr lang="en-IN" sz="11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x1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73100" algn="ctr">
                        <a:lnSpc>
                          <a:spcPts val="1055"/>
                        </a:lnSpc>
                        <a:spcAft>
                          <a:spcPts val="0"/>
                        </a:spcAft>
                      </a:pPr>
                      <a:r>
                        <a:rPr lang="en-IN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71500" algn="ctr">
                        <a:lnSpc>
                          <a:spcPts val="1055"/>
                        </a:lnSpc>
                        <a:spcAft>
                          <a:spcPts val="0"/>
                        </a:spcAft>
                      </a:pPr>
                      <a:r>
                        <a:rPr lang="en-IN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IN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IN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ts val="1055"/>
                        </a:lnSpc>
                        <a:spcAft>
                          <a:spcPts val="0"/>
                        </a:spcAft>
                      </a:pPr>
                      <a:r>
                        <a:rPr lang="en-IN" sz="11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63500" algn="ctr">
                        <a:lnSpc>
                          <a:spcPts val="1025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0" algn="ctr">
                        <a:lnSpc>
                          <a:spcPts val="1025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73100" algn="ctr">
                        <a:lnSpc>
                          <a:spcPts val="1025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71500" algn="ctr">
                        <a:lnSpc>
                          <a:spcPts val="1025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63500" algn="ctr">
                        <a:lnSpc>
                          <a:spcPts val="108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0" algn="ctr">
                        <a:lnSpc>
                          <a:spcPts val="108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73100" algn="ctr">
                        <a:lnSpc>
                          <a:spcPts val="108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71500" algn="ctr">
                        <a:lnSpc>
                          <a:spcPts val="108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4165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63500" algn="ctr">
                        <a:lnSpc>
                          <a:spcPts val="108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0" algn="ctr">
                        <a:lnSpc>
                          <a:spcPts val="108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73100" algn="ctr">
                        <a:lnSpc>
                          <a:spcPts val="108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71500" algn="ctr">
                        <a:lnSpc>
                          <a:spcPts val="108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4936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ts val="1080"/>
                        </a:lnSpc>
                        <a:spcAft>
                          <a:spcPts val="0"/>
                        </a:spcAft>
                      </a:pPr>
                      <a:r>
                        <a:rPr lang="en-IN" sz="11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Worst</a:t>
                      </a:r>
                      <a:endParaRPr lang="en-IN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63500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0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73100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71500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en-IN" sz="11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Best</a:t>
                      </a:r>
                      <a:endParaRPr lang="en-IN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63500" algn="ctr">
                        <a:lnSpc>
                          <a:spcPts val="108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0" algn="ctr">
                        <a:lnSpc>
                          <a:spcPts val="108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73100" algn="ctr">
                        <a:lnSpc>
                          <a:spcPts val="108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71500" algn="ctr">
                        <a:lnSpc>
                          <a:spcPts val="108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2195-394D-434E-BE8C-931FEBC5289E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lang="en-IN" sz="3600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of Jaya Algorithm</a:t>
            </a:r>
            <a:endParaRPr lang="en-IN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2895600" y="1905000"/>
            <a:ext cx="29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Table 1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Initial Population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5411"/>
              </p:ext>
            </p:extLst>
          </p:nvPr>
        </p:nvGraphicFramePr>
        <p:xfrm>
          <a:off x="1600200" y="2667000"/>
          <a:ext cx="5943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6116">
                <a:tc>
                  <a:txBody>
                    <a:bodyPr/>
                    <a:lstStyle/>
                    <a:p>
                      <a:pPr marL="63500" algn="ctr">
                        <a:lnSpc>
                          <a:spcPts val="985"/>
                        </a:lnSpc>
                        <a:spcAft>
                          <a:spcPts val="0"/>
                        </a:spcAft>
                      </a:pPr>
                      <a:r>
                        <a:rPr lang="en-IN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Candidate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0" algn="ctr">
                        <a:lnSpc>
                          <a:spcPts val="985"/>
                        </a:lnSpc>
                        <a:spcAft>
                          <a:spcPts val="0"/>
                        </a:spcAft>
                      </a:pPr>
                      <a:r>
                        <a:rPr lang="en-IN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x1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711200" algn="ctr">
                        <a:lnSpc>
                          <a:spcPts val="985"/>
                        </a:lnSpc>
                        <a:spcAft>
                          <a:spcPts val="0"/>
                        </a:spcAft>
                      </a:pPr>
                      <a:r>
                        <a:rPr lang="en-IN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96900" algn="ctr">
                        <a:lnSpc>
                          <a:spcPts val="985"/>
                        </a:lnSpc>
                        <a:spcAft>
                          <a:spcPts val="0"/>
                        </a:spcAft>
                      </a:pPr>
                      <a:r>
                        <a:rPr lang="en-IN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116">
                <a:tc>
                  <a:txBody>
                    <a:bodyPr/>
                    <a:lstStyle/>
                    <a:p>
                      <a:pPr marL="63500" algn="ctr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0" algn="ctr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-65.19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711200" algn="ctr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19.64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96900" algn="ctr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4635.466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IN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116">
                <a:tc>
                  <a:txBody>
                    <a:bodyPr/>
                    <a:lstStyle/>
                    <a:p>
                      <a:pPr marL="63500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0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-44.12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711200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45.29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96900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3997.76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116">
                <a:tc>
                  <a:txBody>
                    <a:bodyPr/>
                    <a:lstStyle/>
                    <a:p>
                      <a:pPr marL="63500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0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24.76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711200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96900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613.697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116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-67.5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711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13.37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969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4735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IN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116">
                <a:tc>
                  <a:txBody>
                    <a:bodyPr/>
                    <a:lstStyle/>
                    <a:p>
                      <a:pPr marL="63500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0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-70.58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711200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-16.36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96900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5249.186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667000" y="4191000"/>
            <a:ext cx="39313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Table 2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Updated Values after applying equation (1)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3000" y="22098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1, 1, 1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1, 1, 1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r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1, 1, 1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1, 4, 1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X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1 ,1, 1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- r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2, 1, 1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1, 3, 1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X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1, 1, 1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	                                    </a:t>
            </a:r>
          </a:p>
          <a:p>
            <a:pPr algn="ctr"/>
            <a:endParaRPr lang="en-US" sz="1400" dirty="0"/>
          </a:p>
        </p:txBody>
      </p:sp>
      <p:graphicFrame>
        <p:nvGraphicFramePr>
          <p:cNvPr id="1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8778099"/>
              </p:ext>
            </p:extLst>
          </p:nvPr>
        </p:nvGraphicFramePr>
        <p:xfrm>
          <a:off x="1600200" y="4648200"/>
          <a:ext cx="59436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6671">
                <a:tc>
                  <a:txBody>
                    <a:bodyPr/>
                    <a:lstStyle/>
                    <a:p>
                      <a:pPr marL="63500">
                        <a:lnSpc>
                          <a:spcPts val="1055"/>
                        </a:lnSpc>
                        <a:spcAft>
                          <a:spcPts val="0"/>
                        </a:spcAft>
                      </a:pPr>
                      <a:r>
                        <a:rPr lang="en-IN" sz="11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Candidate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0">
                        <a:lnSpc>
                          <a:spcPts val="1055"/>
                        </a:lnSpc>
                        <a:spcAft>
                          <a:spcPts val="0"/>
                        </a:spcAft>
                      </a:pPr>
                      <a:r>
                        <a:rPr lang="en-IN" sz="11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x1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73100">
                        <a:lnSpc>
                          <a:spcPts val="1055"/>
                        </a:lnSpc>
                        <a:spcAft>
                          <a:spcPts val="0"/>
                        </a:spcAft>
                      </a:pPr>
                      <a:r>
                        <a:rPr lang="en-IN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71500">
                        <a:lnSpc>
                          <a:spcPts val="1055"/>
                        </a:lnSpc>
                        <a:spcAft>
                          <a:spcPts val="0"/>
                        </a:spcAft>
                      </a:pPr>
                      <a:r>
                        <a:rPr lang="en-IN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IN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IN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1055"/>
                        </a:lnSpc>
                        <a:spcAft>
                          <a:spcPts val="0"/>
                        </a:spcAft>
                      </a:pPr>
                      <a:r>
                        <a:rPr lang="en-IN" sz="11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729">
                <a:tc>
                  <a:txBody>
                    <a:bodyPr/>
                    <a:lstStyle/>
                    <a:p>
                      <a:pPr marL="63500">
                        <a:lnSpc>
                          <a:spcPts val="1025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0">
                        <a:lnSpc>
                          <a:spcPts val="1025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73100">
                        <a:lnSpc>
                          <a:spcPts val="1025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71500">
                        <a:lnSpc>
                          <a:spcPts val="1025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729">
                <a:tc>
                  <a:txBody>
                    <a:bodyPr/>
                    <a:lstStyle/>
                    <a:p>
                      <a:pPr marL="63500">
                        <a:lnSpc>
                          <a:spcPts val="108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0">
                        <a:lnSpc>
                          <a:spcPts val="108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-44.12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73100">
                        <a:lnSpc>
                          <a:spcPts val="108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45.29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71500">
                        <a:lnSpc>
                          <a:spcPts val="108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3997.76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Worst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671">
                <a:tc>
                  <a:txBody>
                    <a:bodyPr/>
                    <a:lstStyle/>
                    <a:p>
                      <a:pPr marL="63500">
                        <a:lnSpc>
                          <a:spcPts val="108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0">
                        <a:lnSpc>
                          <a:spcPts val="108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24.76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73100">
                        <a:lnSpc>
                          <a:spcPts val="108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71500">
                        <a:lnSpc>
                          <a:spcPts val="108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613.697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108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671">
                <a:tc>
                  <a:txBody>
                    <a:bodyPr/>
                    <a:lstStyle/>
                    <a:p>
                      <a:pPr marL="63500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0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73100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71500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en-IN" sz="11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Best</a:t>
                      </a:r>
                      <a:endParaRPr lang="en-IN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729">
                <a:tc>
                  <a:txBody>
                    <a:bodyPr/>
                    <a:lstStyle/>
                    <a:p>
                      <a:pPr marL="63500">
                        <a:lnSpc>
                          <a:spcPts val="108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0">
                        <a:lnSpc>
                          <a:spcPts val="108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73100">
                        <a:lnSpc>
                          <a:spcPts val="108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71500">
                        <a:lnSpc>
                          <a:spcPts val="108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819400" y="5943600"/>
            <a:ext cx="31987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Table 3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Updated Values after 1</a:t>
            </a:r>
            <a:r>
              <a:rPr lang="en-IN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</a:t>
            </a:r>
          </a:p>
        </p:txBody>
      </p:sp>
    </p:spTree>
    <p:extLst>
      <p:ext uri="{BB962C8B-B14F-4D97-AF65-F5344CB8AC3E}">
        <p14:creationId xmlns:p14="http://schemas.microsoft.com/office/powerpoint/2010/main" val="647796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1"/>
            <a:ext cx="7772400" cy="83820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Results Analysis (Objective 1)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143000"/>
            <a:ext cx="7772400" cy="35814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Results analysis of Sequential Jaya algorithm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2D result 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2D F1.png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10D result 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10D F5.png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30D result 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4" action="ppaction://hlinkfile"/>
              </a:rPr>
              <a:t>30D F9.png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50D result 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5" action="ppaction://hlinkfile"/>
              </a:rPr>
              <a:t>50D F9.png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045B-C8A3-46F0-9F37-28594C96DA79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Java Visual VM Profiler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990600"/>
            <a:ext cx="7772400" cy="3962400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Enables both memory profiling to assess memory usage and dynamic allocation leaks and CPU profiling to assess thread conflicts.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Supports local and remote profiling.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Provides a visual representation in terms of active objects, total bytes, threads, classes, and garbage collector activity, CPU load.</a:t>
            </a:r>
          </a:p>
          <a:p>
            <a:pPr marL="457200" indent="-457200" algn="l"/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Classes 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instances  	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CPU.png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CPU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Profiling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methods.png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Memory Profiling  	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hlinkClick r:id="rId4" action="ppaction://hlinkfile"/>
              </a:rPr>
              <a:t>Memory.png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045B-C8A3-46F0-9F37-28594C96DA79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Why Jaya on Hadoop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990600"/>
            <a:ext cx="7772400" cy="39624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avoid…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Curse of dimensionality problem.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Slow convergence rate.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Large computational time.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Following research contributions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New model for distributed computing of Jaya algorithm.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Implementation of Jaya model on Hadoop cluster.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Comparison of sequential and distributed Jaya algorithm.</a:t>
            </a:r>
          </a:p>
          <a:p>
            <a:pPr algn="l"/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045B-C8A3-46F0-9F37-28594C96DA79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872" y="185213"/>
            <a:ext cx="7772400" cy="723507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908720"/>
            <a:ext cx="7772400" cy="4032448"/>
          </a:xfrm>
        </p:spPr>
        <p:txBody>
          <a:bodyPr>
            <a:normAutofit/>
          </a:bodyPr>
          <a:lstStyle/>
          <a:p>
            <a:pPr marL="103187" algn="l">
              <a:spcAft>
                <a:spcPts val="1425"/>
              </a:spcAft>
              <a:buFont typeface="Arial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Hadoop is an open source software framework for storage and   large scale processing of data.</a:t>
            </a:r>
          </a:p>
          <a:p>
            <a:pPr marL="103187" algn="l">
              <a:spcAft>
                <a:spcPts val="1425"/>
              </a:spcAft>
              <a:buFont typeface="Arial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Hadoop Ecosystem</a:t>
            </a:r>
          </a:p>
          <a:p>
            <a:pPr marL="560387" lvl="1" algn="l">
              <a:spcAft>
                <a:spcPts val="1425"/>
              </a:spcAft>
              <a:buFont typeface="Arial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HDFS(Hadoop Distributed File System).</a:t>
            </a:r>
          </a:p>
          <a:p>
            <a:pPr marL="560387" lvl="1" algn="l">
              <a:spcAft>
                <a:spcPts val="1425"/>
              </a:spcAft>
              <a:buFont typeface="Arial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Map-Reduce.</a:t>
            </a:r>
          </a:p>
          <a:p>
            <a:pPr marL="103187" algn="l">
              <a:spcAft>
                <a:spcPts val="1425"/>
              </a:spcAft>
              <a:buFont typeface="Arial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Design of Jaya on Hadoop </a:t>
            </a:r>
            <a:r>
              <a:rPr lang="en-US" altLang="en-US" sz="1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hadoop</a:t>
            </a:r>
            <a:r>
              <a:rPr lang="en-US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 design.PNG</a:t>
            </a:r>
            <a:endParaRPr lang="en-US" altLang="en-US" sz="1400" u="sng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14338" algn="l">
              <a:spcAft>
                <a:spcPts val="1425"/>
              </a:spcAft>
              <a:buClrTx/>
            </a:pPr>
            <a:endParaRPr lang="en-US" altLang="en-US" sz="2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14338" algn="l">
              <a:spcAft>
                <a:spcPts val="1425"/>
              </a:spcAft>
              <a:buClrTx/>
            </a:pPr>
            <a:endParaRPr lang="en-US" altLang="en-US" sz="2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045B-C8A3-46F0-9F37-28594C96DA79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23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872" y="185213"/>
            <a:ext cx="7772400" cy="723507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908720"/>
            <a:ext cx="7772400" cy="4032448"/>
          </a:xfrm>
        </p:spPr>
        <p:txBody>
          <a:bodyPr>
            <a:normAutofit/>
          </a:bodyPr>
          <a:lstStyle/>
          <a:p>
            <a:pPr algn="l"/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Hadoop Framework: 		Hadoop 2.7.3 Stable version</a:t>
            </a:r>
          </a:p>
          <a:p>
            <a:pPr algn="l">
              <a:buFont typeface="Arial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Platform: 			</a:t>
            </a:r>
            <a:r>
              <a:rPr lang="en-I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Ubuntu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15.01</a:t>
            </a:r>
          </a:p>
          <a:p>
            <a:pPr algn="l">
              <a:buFont typeface="Arial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Programming Languages: 	Java </a:t>
            </a:r>
          </a:p>
          <a:p>
            <a:pPr algn="l">
              <a:buFont typeface="Arial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Profiling Tool: 		</a:t>
            </a:r>
            <a:r>
              <a:rPr lang="en-I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Jprofiler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Java Visual VM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045B-C8A3-46F0-9F37-28594C96DA79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23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872" y="185213"/>
            <a:ext cx="7772400" cy="723507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DP3 and DP4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908720"/>
            <a:ext cx="7772400" cy="4032448"/>
          </a:xfrm>
        </p:spPr>
        <p:txBody>
          <a:bodyPr>
            <a:normAutofit/>
          </a:bodyPr>
          <a:lstStyle/>
          <a:p>
            <a:pPr algn="l"/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Work on remaining objectives(2, 3, 4)</a:t>
            </a:r>
          </a:p>
          <a:p>
            <a:pPr algn="l">
              <a:buFont typeface="Arial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Jaya on optimization problems</a:t>
            </a:r>
          </a:p>
          <a:p>
            <a:pPr algn="l">
              <a:buFont typeface="Arial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Papers </a:t>
            </a:r>
          </a:p>
          <a:p>
            <a:pPr lvl="1" algn="l">
              <a:buFont typeface="Arial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Review paper</a:t>
            </a:r>
          </a:p>
          <a:p>
            <a:pPr lvl="1" algn="l">
              <a:buFont typeface="Arial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Attend conferences </a:t>
            </a:r>
          </a:p>
          <a:p>
            <a:pPr lvl="1" algn="l">
              <a:buFont typeface="Arial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Paper Publication</a:t>
            </a:r>
          </a:p>
          <a:p>
            <a:pPr algn="l">
              <a:buFont typeface="Arial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Report Writing</a:t>
            </a:r>
          </a:p>
          <a:p>
            <a:pPr algn="l">
              <a:buFont typeface="Arial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Other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045B-C8A3-46F0-9F37-28594C96DA79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23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16632"/>
            <a:ext cx="7772400" cy="5760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609600"/>
            <a:ext cx="7772400" cy="4392488"/>
          </a:xfrm>
        </p:spPr>
        <p:txBody>
          <a:bodyPr>
            <a:no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R. V. Rao, “Jaya : A simple and new optimization algorithm for solving constrained and unconstrained optimization problems,”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Industrial Engineering Computation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vol. 7, pp. 19–34, 2016.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Y. J. Gong, W. N. Chen, Z. H. Zhan, J. Zhang, Y. Li, Q. Zhang, and J. J. Li, “Distributed evolutionary algorithms and their models: A survey of the state-of-the-art,” </a:t>
            </a:r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 of </a:t>
            </a:r>
            <a:r>
              <a:rPr lang="en-US" sz="14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Computing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vol. 34, no. 2013, pp. 286–300, 2015.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A. N.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Jiangtao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Yin, Y. Liao, M.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Baldi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Gao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“GOM-Hadoop : A distributed framework for efficient analytics on,”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Distributed Computing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vol. 83, pp. 58–69, 2015.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M.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Rehan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D.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Gangodkar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“Hadoop , MapReduce and HDFS : A Developers Perspective,” </a:t>
            </a:r>
            <a:r>
              <a:rPr lang="en-US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Procedia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Computer Science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vol. 48, no.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Iccc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pp. 45–50, 2015.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Y. Zhang, X. Yang, C.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Cattani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R. V. Rao, “Tea category identification using a novel fractional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entropy and Jaya algorithm,”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Entropy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pp. 1–17, 2016.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 R. R.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Kurada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“Automatic unsupervised data classification,”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 Computation 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Intelligence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vol. 3, no. 2, pp. 35–42, 2016.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 R. V Rao, K. C. More, and J.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Taler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“Dimensional optimization of a micro-channel heat sink using Jaya algorithm,”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 Thermal Engineering Elsevier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vol. 103, pp. 572–582, 2016.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 Q. Chen, B. Liu, Q. Zhang, J. J. Liang, P. N.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Suganthan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B. Y.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“Problem definitions and evaluation criteria for CEC 2015 special session on bound constrained single objective computationally expensive numerical optimization”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l"/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5318-1226-41C1-B3EE-AC054A0E07B6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1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792087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effectLst/>
                <a:latin typeface="Times New Roman" pitchFamily="18" charset="0"/>
                <a:cs typeface="Times New Roman" pitchFamily="18" charset="0"/>
              </a:rPr>
              <a:t>Outlines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1124744"/>
            <a:ext cx="7772400" cy="3816424"/>
          </a:xfrm>
        </p:spPr>
        <p:txBody>
          <a:bodyPr>
            <a:normAutofit fontScale="85000" lnSpcReduction="20000"/>
          </a:bodyPr>
          <a:lstStyle/>
          <a:p>
            <a:pPr marL="457200" lvl="0" indent="-457200" algn="l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Introduction </a:t>
            </a:r>
          </a:p>
          <a:p>
            <a:pPr marL="457200" lvl="0" indent="-457200" algn="l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pPr marL="457200" lvl="0" indent="-457200" algn="l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Research Gaps</a:t>
            </a:r>
          </a:p>
          <a:p>
            <a:pPr marL="457200" lvl="0" indent="-457200" algn="l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Relevance</a:t>
            </a:r>
          </a:p>
          <a:p>
            <a:pPr marL="457200" lvl="0" indent="-457200" algn="l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Research Objectives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Set Used</a:t>
            </a:r>
          </a:p>
          <a:p>
            <a:pPr marL="457200" lvl="0" indent="-457200" algn="l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Algorithm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Results Analysis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DP3 and DP4 Plan</a:t>
            </a:r>
          </a:p>
          <a:p>
            <a:pPr marL="457200" lvl="0" indent="-457200" algn="l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algn="l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03-FF03-4AC9-BE5D-BF317AD24569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650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7849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lackadder ITC" pitchFamily="82" charset="0"/>
              </a:rPr>
              <a:t>Thank You..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2FF0-065E-4230-B1FF-B5BC1EC9389C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04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872" y="1"/>
            <a:ext cx="7772400" cy="69269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908720"/>
            <a:ext cx="7772400" cy="4104456"/>
          </a:xfrm>
        </p:spPr>
        <p:txBody>
          <a:bodyPr>
            <a:normAutofit/>
          </a:bodyPr>
          <a:lstStyle/>
          <a:p>
            <a:pPr algn="l">
              <a:buSzPct val="100000"/>
              <a:buFont typeface="Arial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Evolutionary Algorithms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buSzPct val="80000"/>
              <a:buFont typeface="Arial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to solve problems more quickly</a:t>
            </a:r>
          </a:p>
          <a:p>
            <a:pPr lvl="1" algn="l">
              <a:buSzPct val="80000"/>
              <a:buFont typeface="Arial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Gives optimal solution</a:t>
            </a:r>
          </a:p>
          <a:p>
            <a:pPr lvl="1" algn="l">
              <a:buSzPct val="60000"/>
              <a:buFont typeface="Arial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Kinds of EA’s</a:t>
            </a:r>
          </a:p>
          <a:p>
            <a:pPr lvl="2" algn="l">
              <a:buClr>
                <a:schemeClr val="accent1"/>
              </a:buClr>
              <a:buSzPct val="50000"/>
              <a:buFont typeface="Wingdings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</a:p>
          <a:p>
            <a:pPr lvl="2" algn="l">
              <a:buClr>
                <a:schemeClr val="accent1"/>
              </a:buClr>
              <a:buSzPct val="50000"/>
              <a:buFont typeface="Wingdings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TLBO</a:t>
            </a:r>
          </a:p>
          <a:p>
            <a:pPr lvl="2" algn="l">
              <a:buClr>
                <a:schemeClr val="accent1"/>
              </a:buClr>
              <a:buSzPct val="50000"/>
              <a:buFont typeface="Wingdings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Jaya</a:t>
            </a:r>
          </a:p>
          <a:p>
            <a:pPr algn="l">
              <a:buSzPct val="100000"/>
              <a:buFont typeface="Arial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Jaya algorithm</a:t>
            </a:r>
          </a:p>
          <a:p>
            <a:pPr lvl="1" algn="l">
              <a:buSzPct val="100000"/>
              <a:buFont typeface="Arial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  <a:p>
            <a:pPr lvl="1" algn="l">
              <a:buSzPct val="100000"/>
              <a:buFont typeface="Arial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  <a:p>
            <a:pPr algn="l">
              <a:buSzPct val="100000"/>
              <a:buFont typeface="Arial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Comparison With TLBO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045B-C8A3-46F0-9F37-28594C96DA79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4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41994"/>
              </p:ext>
            </p:extLst>
          </p:nvPr>
        </p:nvGraphicFramePr>
        <p:xfrm>
          <a:off x="457200" y="1174512"/>
          <a:ext cx="8229600" cy="472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Sr.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Authors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Work carried 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J. Q. Li, Q. K. Pan and K. Mao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(2016)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9728" lvl="0" indent="0" algn="l"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Hybrid Fruit Fly Optimization Algorithm for the Realistic Hybrid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Flowshop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Rescheduling Problem in Steelmaking Systems.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R.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X. L. Zheng and L. Wang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 (2016)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9728" lvl="0" indent="0" algn="l"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Collaborative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Multiobjective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Fruit Fly Optimization Algorithm for the Resource Constrained Unrelated Parallel Machine Green Scheduling Problem.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K. Wu, J. Kang and X. Wang(2016)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9728" lvl="0" indent="0" algn="l"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on Failure Prognostics Method of Electronic System Based on Improved Fruit Fly Algorithm and Grey Fast Relevance Vector Machine.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K. Ohnishi, A. Fujiwara and M.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Koeppen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(2016)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9728" lvl="0" indent="0" algn="l"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Non-swarm intelligence search algorithm based on the foraging behaviors of fruit flies.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Qingfeng Ma,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Yuzhu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 and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Fuqiang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Zhou, 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(2016)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9728" indent="0" algn="l"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Multi-objective fruit fly optimization algorithm for test point selection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2195-394D-434E-BE8C-931FEBC5289E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Literature Survey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872" y="1"/>
            <a:ext cx="7772400" cy="69269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908720"/>
            <a:ext cx="7772400" cy="4104456"/>
          </a:xfrm>
        </p:spPr>
        <p:txBody>
          <a:bodyPr>
            <a:normAutofit/>
          </a:bodyPr>
          <a:lstStyle/>
          <a:p>
            <a:pPr algn="l">
              <a:buSzPct val="100000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l">
              <a:buSzPct val="100000"/>
              <a:buFont typeface="Arial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Evolutionary Algorithm Problems</a:t>
            </a:r>
          </a:p>
          <a:p>
            <a:pPr algn="l">
              <a:buSzPct val="100000"/>
              <a:buFont typeface="Arial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Distributed Computing </a:t>
            </a:r>
          </a:p>
          <a:p>
            <a:pPr algn="l">
              <a:buSzPct val="100000"/>
              <a:buFont typeface="Arial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Implementation on Hadoop</a:t>
            </a:r>
          </a:p>
          <a:p>
            <a:pPr algn="l">
              <a:buSzPct val="100000"/>
            </a:pP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045B-C8A3-46F0-9F37-28594C96DA79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4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872" y="1"/>
            <a:ext cx="7772400" cy="69269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Relevance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908720"/>
            <a:ext cx="7772400" cy="4104456"/>
          </a:xfrm>
        </p:spPr>
        <p:txBody>
          <a:bodyPr>
            <a:normAutofit/>
          </a:bodyPr>
          <a:lstStyle/>
          <a:p>
            <a:pPr algn="l">
              <a:buSzPct val="100000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l">
              <a:buSzPct val="100000"/>
              <a:buFont typeface="Arial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CEC 13, CEC 15 Data set used</a:t>
            </a:r>
          </a:p>
          <a:p>
            <a:pPr algn="l">
              <a:buSzPct val="100000"/>
              <a:buFont typeface="Arial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Implementation in Java and Hadoop</a:t>
            </a:r>
          </a:p>
          <a:p>
            <a:pPr algn="l">
              <a:buSzPct val="100000"/>
              <a:buFont typeface="Arial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Hadoop Cluster: 2, 4, 8 nodes</a:t>
            </a:r>
          </a:p>
          <a:p>
            <a:pPr algn="l">
              <a:buSzPct val="100000"/>
              <a:buFont typeface="Arial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Comparison with TLBO and others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045B-C8A3-46F0-9F37-28594C96DA79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4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1"/>
            <a:ext cx="7772400" cy="60960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914400"/>
            <a:ext cx="77724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and Implementation of Jaya Algorithm on Hadoop Framework</a:t>
            </a:r>
          </a:p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045B-C8A3-46F0-9F37-28594C96DA79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872" y="185213"/>
            <a:ext cx="7772400" cy="723507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908720"/>
            <a:ext cx="7772400" cy="4032448"/>
          </a:xfrm>
        </p:spPr>
        <p:txBody>
          <a:bodyPr>
            <a:normAutofit/>
          </a:bodyPr>
          <a:lstStyle/>
          <a:p>
            <a:pPr algn="l"/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l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sequential Jaya algorithm (90%).</a:t>
            </a:r>
          </a:p>
          <a:p>
            <a:pPr marL="457200" lvl="0" indent="-457200" algn="l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distributed Jaya algorithm on a Hadoop cluster (40%).</a:t>
            </a:r>
          </a:p>
          <a:p>
            <a:pPr marL="457200" lvl="0" indent="-457200" algn="l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analyze performance of sequential versus distributed Jaya algorithm (45%).</a:t>
            </a:r>
          </a:p>
          <a:p>
            <a:pPr marL="457200" lvl="0" indent="-457200" algn="l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test any engineering optimization problem using Jaya algorithm (10%).</a:t>
            </a:r>
            <a:b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045B-C8A3-46F0-9F37-28594C96DA79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23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1"/>
            <a:ext cx="7772400" cy="60960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Data Set Used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914400"/>
            <a:ext cx="7772400" cy="3962400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Standard Data Set: CEC 2015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Classification of Test Problems (15 Functions):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Unimodal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Functions	 (1 to 2)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Multimodal Functions	 (3 to 9)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Hybrid Functions 	(10 to 12)	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Composite Functions 	(13 to 15)</a:t>
            </a:r>
          </a:p>
          <a:p>
            <a:pPr lvl="1" algn="l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1" algn="l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045B-C8A3-46F0-9F37-28594C96DA79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1395</TotalTime>
  <Words>1344</Words>
  <Application>Microsoft Office PowerPoint</Application>
  <PresentationFormat>On-screen Show (4:3)</PresentationFormat>
  <Paragraphs>300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Blackadder ITC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PowerPoint Presentation</vt:lpstr>
      <vt:lpstr>Outlines</vt:lpstr>
      <vt:lpstr>Introduction</vt:lpstr>
      <vt:lpstr>Literature Survey</vt:lpstr>
      <vt:lpstr>Research Gaps</vt:lpstr>
      <vt:lpstr>Relevance</vt:lpstr>
      <vt:lpstr>Problem Statement</vt:lpstr>
      <vt:lpstr>Research Objectives</vt:lpstr>
      <vt:lpstr>Data Set Used</vt:lpstr>
      <vt:lpstr>Parameter Setting</vt:lpstr>
      <vt:lpstr>Jaya Algorithm Steps</vt:lpstr>
      <vt:lpstr>Working of Jaya Algorithm</vt:lpstr>
      <vt:lpstr>Results Analysis (Objective 1)</vt:lpstr>
      <vt:lpstr>Java Visual VM Profiler </vt:lpstr>
      <vt:lpstr>Why Jaya on Hadoop</vt:lpstr>
      <vt:lpstr>Hadoop Framework</vt:lpstr>
      <vt:lpstr>Requirements</vt:lpstr>
      <vt:lpstr>DP3 and DP4 Plan</vt:lpstr>
      <vt:lpstr>References</vt:lpstr>
      <vt:lpstr>Thank You..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</dc:creator>
  <cp:lastModifiedBy>Atul Kamble</cp:lastModifiedBy>
  <cp:revision>510</cp:revision>
  <dcterms:created xsi:type="dcterms:W3CDTF">2015-10-07T09:51:56Z</dcterms:created>
  <dcterms:modified xsi:type="dcterms:W3CDTF">2018-03-12T20:20:16Z</dcterms:modified>
</cp:coreProperties>
</file>