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9"/>
  </p:notesMasterIdLst>
  <p:sldIdLst>
    <p:sldId id="301" r:id="rId2"/>
    <p:sldId id="418" r:id="rId3"/>
    <p:sldId id="341" r:id="rId4"/>
    <p:sldId id="531" r:id="rId5"/>
    <p:sldId id="431" r:id="rId6"/>
    <p:sldId id="530" r:id="rId7"/>
    <p:sldId id="392" r:id="rId8"/>
    <p:sldId id="433" r:id="rId9"/>
    <p:sldId id="339" r:id="rId10"/>
    <p:sldId id="417" r:id="rId11"/>
    <p:sldId id="425" r:id="rId12"/>
    <p:sldId id="426" r:id="rId13"/>
    <p:sldId id="422" r:id="rId14"/>
    <p:sldId id="532" r:id="rId15"/>
    <p:sldId id="501" r:id="rId16"/>
    <p:sldId id="503" r:id="rId17"/>
    <p:sldId id="499" r:id="rId18"/>
    <p:sldId id="424" r:id="rId19"/>
    <p:sldId id="462" r:id="rId20"/>
    <p:sldId id="521" r:id="rId21"/>
    <p:sldId id="517" r:id="rId22"/>
    <p:sldId id="519" r:id="rId23"/>
    <p:sldId id="520" r:id="rId24"/>
    <p:sldId id="463" r:id="rId25"/>
    <p:sldId id="524" r:id="rId26"/>
    <p:sldId id="544" r:id="rId27"/>
    <p:sldId id="542" r:id="rId28"/>
    <p:sldId id="543" r:id="rId29"/>
    <p:sldId id="541" r:id="rId30"/>
    <p:sldId id="525" r:id="rId31"/>
    <p:sldId id="523" r:id="rId32"/>
    <p:sldId id="526" r:id="rId33"/>
    <p:sldId id="522" r:id="rId34"/>
    <p:sldId id="539" r:id="rId35"/>
    <p:sldId id="514" r:id="rId36"/>
    <p:sldId id="527" r:id="rId37"/>
    <p:sldId id="528" r:id="rId38"/>
    <p:sldId id="529" r:id="rId39"/>
    <p:sldId id="515" r:id="rId40"/>
    <p:sldId id="506" r:id="rId41"/>
    <p:sldId id="464" r:id="rId42"/>
    <p:sldId id="465" r:id="rId43"/>
    <p:sldId id="391" r:id="rId44"/>
    <p:sldId id="390" r:id="rId45"/>
    <p:sldId id="389" r:id="rId46"/>
    <p:sldId id="355" r:id="rId47"/>
    <p:sldId id="394" r:id="rId48"/>
    <p:sldId id="540" r:id="rId49"/>
    <p:sldId id="395" r:id="rId50"/>
    <p:sldId id="533" r:id="rId51"/>
    <p:sldId id="534" r:id="rId52"/>
    <p:sldId id="535" r:id="rId53"/>
    <p:sldId id="536" r:id="rId54"/>
    <p:sldId id="537" r:id="rId55"/>
    <p:sldId id="538" r:id="rId56"/>
    <p:sldId id="410" r:id="rId57"/>
    <p:sldId id="41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4671" autoAdjust="0"/>
  </p:normalViewPr>
  <p:slideViewPr>
    <p:cSldViewPr>
      <p:cViewPr>
        <p:scale>
          <a:sx n="95" d="100"/>
          <a:sy n="95" d="100"/>
        </p:scale>
        <p:origin x="132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FFOA</a:t>
            </a:r>
            <a:r>
              <a:rPr lang="en-IN" baseline="0"/>
              <a:t> 2D Chart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 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Sheet1!$B$2:$B$29</c:f>
              <c:numCache>
                <c:formatCode>0.00E+00</c:formatCode>
                <c:ptCount val="28"/>
                <c:pt idx="0">
                  <c:v>-1400</c:v>
                </c:pt>
                <c:pt idx="1">
                  <c:v>-1300</c:v>
                </c:pt>
                <c:pt idx="2">
                  <c:v>-1200</c:v>
                </c:pt>
                <c:pt idx="3">
                  <c:v>-1100</c:v>
                </c:pt>
                <c:pt idx="4">
                  <c:v>-1000</c:v>
                </c:pt>
                <c:pt idx="5">
                  <c:v>-900</c:v>
                </c:pt>
                <c:pt idx="6">
                  <c:v>-800</c:v>
                </c:pt>
                <c:pt idx="7">
                  <c:v>-700</c:v>
                </c:pt>
                <c:pt idx="8">
                  <c:v>-600</c:v>
                </c:pt>
                <c:pt idx="9">
                  <c:v>-500</c:v>
                </c:pt>
                <c:pt idx="10">
                  <c:v>-400</c:v>
                </c:pt>
                <c:pt idx="11">
                  <c:v>-300</c:v>
                </c:pt>
                <c:pt idx="12">
                  <c:v>-200</c:v>
                </c:pt>
                <c:pt idx="13">
                  <c:v>-100</c:v>
                </c:pt>
                <c:pt idx="14">
                  <c:v>100</c:v>
                </c:pt>
                <c:pt idx="15">
                  <c:v>200</c:v>
                </c:pt>
                <c:pt idx="16">
                  <c:v>300</c:v>
                </c:pt>
                <c:pt idx="17">
                  <c:v>400</c:v>
                </c:pt>
                <c:pt idx="18">
                  <c:v>500</c:v>
                </c:pt>
                <c:pt idx="19">
                  <c:v>600</c:v>
                </c:pt>
                <c:pt idx="20">
                  <c:v>700</c:v>
                </c:pt>
                <c:pt idx="21">
                  <c:v>800</c:v>
                </c:pt>
                <c:pt idx="22">
                  <c:v>900</c:v>
                </c:pt>
                <c:pt idx="23">
                  <c:v>1000</c:v>
                </c:pt>
                <c:pt idx="24">
                  <c:v>1100</c:v>
                </c:pt>
                <c:pt idx="25">
                  <c:v>1200</c:v>
                </c:pt>
                <c:pt idx="26">
                  <c:v>1300</c:v>
                </c:pt>
                <c:pt idx="27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2-4E24-8EC9-6CBB25FFB1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Sheet1!$C$2:$C$29</c:f>
              <c:numCache>
                <c:formatCode>0.00E+00</c:formatCode>
                <c:ptCount val="28"/>
                <c:pt idx="0">
                  <c:v>-1400</c:v>
                </c:pt>
                <c:pt idx="1">
                  <c:v>-1300</c:v>
                </c:pt>
                <c:pt idx="2">
                  <c:v>-1200</c:v>
                </c:pt>
                <c:pt idx="3">
                  <c:v>-1100</c:v>
                </c:pt>
                <c:pt idx="4">
                  <c:v>-1000</c:v>
                </c:pt>
                <c:pt idx="5">
                  <c:v>-900</c:v>
                </c:pt>
                <c:pt idx="6">
                  <c:v>-800</c:v>
                </c:pt>
                <c:pt idx="7">
                  <c:v>-700</c:v>
                </c:pt>
                <c:pt idx="8">
                  <c:v>-600</c:v>
                </c:pt>
                <c:pt idx="9">
                  <c:v>-500</c:v>
                </c:pt>
                <c:pt idx="10">
                  <c:v>-400</c:v>
                </c:pt>
                <c:pt idx="11">
                  <c:v>-300</c:v>
                </c:pt>
                <c:pt idx="12">
                  <c:v>-200</c:v>
                </c:pt>
                <c:pt idx="13">
                  <c:v>-100</c:v>
                </c:pt>
                <c:pt idx="14">
                  <c:v>100</c:v>
                </c:pt>
                <c:pt idx="15">
                  <c:v>200</c:v>
                </c:pt>
                <c:pt idx="16">
                  <c:v>300</c:v>
                </c:pt>
                <c:pt idx="17">
                  <c:v>402</c:v>
                </c:pt>
                <c:pt idx="18">
                  <c:v>500</c:v>
                </c:pt>
                <c:pt idx="19">
                  <c:v>600</c:v>
                </c:pt>
                <c:pt idx="20">
                  <c:v>715</c:v>
                </c:pt>
                <c:pt idx="21">
                  <c:v>800</c:v>
                </c:pt>
                <c:pt idx="22">
                  <c:v>900</c:v>
                </c:pt>
                <c:pt idx="23">
                  <c:v>1000</c:v>
                </c:pt>
                <c:pt idx="24">
                  <c:v>1100</c:v>
                </c:pt>
                <c:pt idx="25">
                  <c:v>1200</c:v>
                </c:pt>
                <c:pt idx="26">
                  <c:v>1320</c:v>
                </c:pt>
                <c:pt idx="27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2-4E24-8EC9-6CBB25FFB1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Worst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Sheet1!$D$2:$D$29</c:f>
              <c:numCache>
                <c:formatCode>0.00E+00</c:formatCode>
                <c:ptCount val="28"/>
                <c:pt idx="0">
                  <c:v>-1400</c:v>
                </c:pt>
                <c:pt idx="1">
                  <c:v>-1300</c:v>
                </c:pt>
                <c:pt idx="2">
                  <c:v>-1200</c:v>
                </c:pt>
                <c:pt idx="3">
                  <c:v>-1080</c:v>
                </c:pt>
                <c:pt idx="4">
                  <c:v>-1000</c:v>
                </c:pt>
                <c:pt idx="5">
                  <c:v>-900</c:v>
                </c:pt>
                <c:pt idx="6">
                  <c:v>-800</c:v>
                </c:pt>
                <c:pt idx="7">
                  <c:v>-698</c:v>
                </c:pt>
                <c:pt idx="8">
                  <c:v>-599</c:v>
                </c:pt>
                <c:pt idx="9">
                  <c:v>-500</c:v>
                </c:pt>
                <c:pt idx="10">
                  <c:v>-400</c:v>
                </c:pt>
                <c:pt idx="11">
                  <c:v>-299</c:v>
                </c:pt>
                <c:pt idx="12">
                  <c:v>-200</c:v>
                </c:pt>
                <c:pt idx="13">
                  <c:v>-97</c:v>
                </c:pt>
                <c:pt idx="14">
                  <c:v>101</c:v>
                </c:pt>
                <c:pt idx="15">
                  <c:v>201</c:v>
                </c:pt>
                <c:pt idx="16">
                  <c:v>302</c:v>
                </c:pt>
                <c:pt idx="17">
                  <c:v>404</c:v>
                </c:pt>
                <c:pt idx="18">
                  <c:v>500</c:v>
                </c:pt>
                <c:pt idx="19">
                  <c:v>600</c:v>
                </c:pt>
                <c:pt idx="20">
                  <c:v>745</c:v>
                </c:pt>
                <c:pt idx="21">
                  <c:v>800</c:v>
                </c:pt>
                <c:pt idx="22">
                  <c:v>918</c:v>
                </c:pt>
                <c:pt idx="23">
                  <c:v>1000</c:v>
                </c:pt>
                <c:pt idx="24">
                  <c:v>1110</c:v>
                </c:pt>
                <c:pt idx="25">
                  <c:v>1200</c:v>
                </c:pt>
                <c:pt idx="26">
                  <c:v>1390</c:v>
                </c:pt>
                <c:pt idx="27">
                  <c:v>1460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2-4E24-8EC9-6CBB25FFB1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Sheet1!$E$2:$E$29</c:f>
              <c:numCache>
                <c:formatCode>0.00E+00</c:formatCode>
                <c:ptCount val="28"/>
                <c:pt idx="0">
                  <c:v>-1400</c:v>
                </c:pt>
                <c:pt idx="1">
                  <c:v>-1300</c:v>
                </c:pt>
                <c:pt idx="2">
                  <c:v>-1200</c:v>
                </c:pt>
                <c:pt idx="3">
                  <c:v>-1090</c:v>
                </c:pt>
                <c:pt idx="4">
                  <c:v>-1000</c:v>
                </c:pt>
                <c:pt idx="5">
                  <c:v>-900</c:v>
                </c:pt>
                <c:pt idx="6">
                  <c:v>-800</c:v>
                </c:pt>
                <c:pt idx="7">
                  <c:v>-699</c:v>
                </c:pt>
                <c:pt idx="8">
                  <c:v>-600</c:v>
                </c:pt>
                <c:pt idx="9">
                  <c:v>-500</c:v>
                </c:pt>
                <c:pt idx="10">
                  <c:v>-400</c:v>
                </c:pt>
                <c:pt idx="11">
                  <c:v>-300</c:v>
                </c:pt>
                <c:pt idx="12">
                  <c:v>-200</c:v>
                </c:pt>
                <c:pt idx="13">
                  <c:v>-98.5</c:v>
                </c:pt>
                <c:pt idx="14">
                  <c:v>101</c:v>
                </c:pt>
                <c:pt idx="15">
                  <c:v>201</c:v>
                </c:pt>
                <c:pt idx="16">
                  <c:v>301</c:v>
                </c:pt>
                <c:pt idx="17">
                  <c:v>403</c:v>
                </c:pt>
                <c:pt idx="18">
                  <c:v>500</c:v>
                </c:pt>
                <c:pt idx="19">
                  <c:v>600</c:v>
                </c:pt>
                <c:pt idx="20">
                  <c:v>730</c:v>
                </c:pt>
                <c:pt idx="21">
                  <c:v>800</c:v>
                </c:pt>
                <c:pt idx="22">
                  <c:v>909</c:v>
                </c:pt>
                <c:pt idx="23">
                  <c:v>1000</c:v>
                </c:pt>
                <c:pt idx="24">
                  <c:v>1100</c:v>
                </c:pt>
                <c:pt idx="25">
                  <c:v>1200</c:v>
                </c:pt>
                <c:pt idx="26">
                  <c:v>1360</c:v>
                </c:pt>
                <c:pt idx="27">
                  <c:v>1430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72-4E24-8EC9-6CBB25FFB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561808"/>
        <c:axId val="130548080"/>
      </c:barChart>
      <c:catAx>
        <c:axId val="130561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Function</a:t>
                </a:r>
                <a:r>
                  <a:rPr lang="en-IN" baseline="0"/>
                  <a:t>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48080"/>
        <c:crosses val="autoZero"/>
        <c:auto val="1"/>
        <c:lblAlgn val="ctr"/>
        <c:lblOffset val="100"/>
        <c:noMultiLvlLbl val="0"/>
      </c:catAx>
      <c:valAx>
        <c:axId val="13054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6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FFOA</a:t>
            </a:r>
            <a:r>
              <a:rPr lang="en-IN" baseline="0"/>
              <a:t> 5D Chart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 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Sheet1!$B$2:$B$29</c:f>
              <c:numCache>
                <c:formatCode>0.00E+00</c:formatCode>
                <c:ptCount val="28"/>
                <c:pt idx="0">
                  <c:v>-1400</c:v>
                </c:pt>
                <c:pt idx="1">
                  <c:v>-1300</c:v>
                </c:pt>
                <c:pt idx="2">
                  <c:v>-1200</c:v>
                </c:pt>
                <c:pt idx="3">
                  <c:v>-1100</c:v>
                </c:pt>
                <c:pt idx="4">
                  <c:v>-1000</c:v>
                </c:pt>
                <c:pt idx="5">
                  <c:v>-900</c:v>
                </c:pt>
                <c:pt idx="6">
                  <c:v>-800</c:v>
                </c:pt>
                <c:pt idx="7">
                  <c:v>-700</c:v>
                </c:pt>
                <c:pt idx="8">
                  <c:v>-600</c:v>
                </c:pt>
                <c:pt idx="9">
                  <c:v>-500</c:v>
                </c:pt>
                <c:pt idx="10">
                  <c:v>-400</c:v>
                </c:pt>
                <c:pt idx="11">
                  <c:v>-300</c:v>
                </c:pt>
                <c:pt idx="12">
                  <c:v>-200</c:v>
                </c:pt>
                <c:pt idx="13">
                  <c:v>-100</c:v>
                </c:pt>
                <c:pt idx="14">
                  <c:v>100</c:v>
                </c:pt>
                <c:pt idx="15">
                  <c:v>200</c:v>
                </c:pt>
                <c:pt idx="16">
                  <c:v>300</c:v>
                </c:pt>
                <c:pt idx="17">
                  <c:v>400</c:v>
                </c:pt>
                <c:pt idx="18">
                  <c:v>500</c:v>
                </c:pt>
                <c:pt idx="19">
                  <c:v>600</c:v>
                </c:pt>
                <c:pt idx="20">
                  <c:v>700</c:v>
                </c:pt>
                <c:pt idx="21">
                  <c:v>800</c:v>
                </c:pt>
                <c:pt idx="22">
                  <c:v>900</c:v>
                </c:pt>
                <c:pt idx="23">
                  <c:v>1000</c:v>
                </c:pt>
                <c:pt idx="24">
                  <c:v>1100</c:v>
                </c:pt>
                <c:pt idx="25">
                  <c:v>1200</c:v>
                </c:pt>
                <c:pt idx="26">
                  <c:v>1300</c:v>
                </c:pt>
                <c:pt idx="27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E-433A-B3C0-B7610906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Sheet1!$C$2:$C$29</c:f>
              <c:numCache>
                <c:formatCode>0.00E+00</c:formatCode>
                <c:ptCount val="28"/>
                <c:pt idx="0">
                  <c:v>-1400</c:v>
                </c:pt>
                <c:pt idx="1">
                  <c:v>-1290</c:v>
                </c:pt>
                <c:pt idx="2">
                  <c:v>-1120</c:v>
                </c:pt>
                <c:pt idx="3">
                  <c:v>-1070</c:v>
                </c:pt>
                <c:pt idx="4">
                  <c:v>-999</c:v>
                </c:pt>
                <c:pt idx="5">
                  <c:v>-900</c:v>
                </c:pt>
                <c:pt idx="6">
                  <c:v>-799</c:v>
                </c:pt>
                <c:pt idx="7">
                  <c:v>-685</c:v>
                </c:pt>
                <c:pt idx="8">
                  <c:v>-599</c:v>
                </c:pt>
                <c:pt idx="9">
                  <c:v>-499</c:v>
                </c:pt>
                <c:pt idx="10">
                  <c:v>-398</c:v>
                </c:pt>
                <c:pt idx="11">
                  <c:v>-298</c:v>
                </c:pt>
                <c:pt idx="12">
                  <c:v>-198</c:v>
                </c:pt>
                <c:pt idx="13">
                  <c:v>-56.2</c:v>
                </c:pt>
                <c:pt idx="14">
                  <c:v>139</c:v>
                </c:pt>
                <c:pt idx="15">
                  <c:v>200</c:v>
                </c:pt>
                <c:pt idx="16">
                  <c:v>323</c:v>
                </c:pt>
                <c:pt idx="17">
                  <c:v>405</c:v>
                </c:pt>
                <c:pt idx="18">
                  <c:v>503</c:v>
                </c:pt>
                <c:pt idx="19">
                  <c:v>601</c:v>
                </c:pt>
                <c:pt idx="20">
                  <c:v>802</c:v>
                </c:pt>
                <c:pt idx="21">
                  <c:v>1020</c:v>
                </c:pt>
                <c:pt idx="22">
                  <c:v>1200</c:v>
                </c:pt>
                <c:pt idx="23">
                  <c:v>1000</c:v>
                </c:pt>
                <c:pt idx="24">
                  <c:v>1210</c:v>
                </c:pt>
                <c:pt idx="25">
                  <c:v>1290</c:v>
                </c:pt>
                <c:pt idx="26">
                  <c:v>1650</c:v>
                </c:pt>
                <c:pt idx="27">
                  <c:v>1570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0E-433A-B3C0-B7610906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Worst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Sheet1!$D$2:$D$29</c:f>
              <c:numCache>
                <c:formatCode>0.00E+00</c:formatCode>
                <c:ptCount val="28"/>
                <c:pt idx="0">
                  <c:v>-1400</c:v>
                </c:pt>
                <c:pt idx="1">
                  <c:v>-1270</c:v>
                </c:pt>
                <c:pt idx="2">
                  <c:v>-940</c:v>
                </c:pt>
                <c:pt idx="3">
                  <c:v>-945</c:v>
                </c:pt>
                <c:pt idx="4">
                  <c:v>-964</c:v>
                </c:pt>
                <c:pt idx="5">
                  <c:v>-897</c:v>
                </c:pt>
                <c:pt idx="6">
                  <c:v>-792</c:v>
                </c:pt>
                <c:pt idx="7">
                  <c:v>-680</c:v>
                </c:pt>
                <c:pt idx="8">
                  <c:v>-598</c:v>
                </c:pt>
                <c:pt idx="9">
                  <c:v>-499</c:v>
                </c:pt>
                <c:pt idx="10">
                  <c:v>-397</c:v>
                </c:pt>
                <c:pt idx="11">
                  <c:v>-297</c:v>
                </c:pt>
                <c:pt idx="12">
                  <c:v>-198</c:v>
                </c:pt>
                <c:pt idx="13">
                  <c:v>-10.1</c:v>
                </c:pt>
                <c:pt idx="14">
                  <c:v>159</c:v>
                </c:pt>
                <c:pt idx="15">
                  <c:v>200</c:v>
                </c:pt>
                <c:pt idx="16">
                  <c:v>356</c:v>
                </c:pt>
                <c:pt idx="17">
                  <c:v>410</c:v>
                </c:pt>
                <c:pt idx="18">
                  <c:v>507</c:v>
                </c:pt>
                <c:pt idx="19">
                  <c:v>601</c:v>
                </c:pt>
                <c:pt idx="20">
                  <c:v>842</c:v>
                </c:pt>
                <c:pt idx="21">
                  <c:v>1090</c:v>
                </c:pt>
                <c:pt idx="22">
                  <c:v>1290</c:v>
                </c:pt>
                <c:pt idx="23">
                  <c:v>1100</c:v>
                </c:pt>
                <c:pt idx="24">
                  <c:v>1230</c:v>
                </c:pt>
                <c:pt idx="25">
                  <c:v>1320</c:v>
                </c:pt>
                <c:pt idx="26">
                  <c:v>1680</c:v>
                </c:pt>
                <c:pt idx="27">
                  <c:v>1620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0E-433A-B3C0-B761090677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Sheet1!$E$2:$E$29</c:f>
              <c:numCache>
                <c:formatCode>0.00E+00</c:formatCode>
                <c:ptCount val="28"/>
                <c:pt idx="0">
                  <c:v>-1400</c:v>
                </c:pt>
                <c:pt idx="1">
                  <c:v>-1280</c:v>
                </c:pt>
                <c:pt idx="2">
                  <c:v>-1030</c:v>
                </c:pt>
                <c:pt idx="3">
                  <c:v>-992</c:v>
                </c:pt>
                <c:pt idx="4">
                  <c:v>-982</c:v>
                </c:pt>
                <c:pt idx="5">
                  <c:v>-898</c:v>
                </c:pt>
                <c:pt idx="6">
                  <c:v>-796</c:v>
                </c:pt>
                <c:pt idx="7">
                  <c:v>-683</c:v>
                </c:pt>
                <c:pt idx="8">
                  <c:v>-598</c:v>
                </c:pt>
                <c:pt idx="9">
                  <c:v>-499</c:v>
                </c:pt>
                <c:pt idx="10">
                  <c:v>-398</c:v>
                </c:pt>
                <c:pt idx="11">
                  <c:v>-297</c:v>
                </c:pt>
                <c:pt idx="12">
                  <c:v>-198</c:v>
                </c:pt>
                <c:pt idx="13">
                  <c:v>-33.1</c:v>
                </c:pt>
                <c:pt idx="14">
                  <c:v>149</c:v>
                </c:pt>
                <c:pt idx="15">
                  <c:v>200</c:v>
                </c:pt>
                <c:pt idx="16">
                  <c:v>340</c:v>
                </c:pt>
                <c:pt idx="17">
                  <c:v>407</c:v>
                </c:pt>
                <c:pt idx="18">
                  <c:v>505</c:v>
                </c:pt>
                <c:pt idx="19">
                  <c:v>601</c:v>
                </c:pt>
                <c:pt idx="20">
                  <c:v>826</c:v>
                </c:pt>
                <c:pt idx="21">
                  <c:v>1060</c:v>
                </c:pt>
                <c:pt idx="22">
                  <c:v>1240</c:v>
                </c:pt>
                <c:pt idx="23">
                  <c:v>1050</c:v>
                </c:pt>
                <c:pt idx="24">
                  <c:v>1220</c:v>
                </c:pt>
                <c:pt idx="25">
                  <c:v>1300</c:v>
                </c:pt>
                <c:pt idx="26">
                  <c:v>1670</c:v>
                </c:pt>
                <c:pt idx="27">
                  <c:v>1590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0E-433A-B3C0-B7610906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69023"/>
        <c:axId val="2768191"/>
      </c:barChart>
      <c:catAx>
        <c:axId val="27690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Function</a:t>
                </a:r>
                <a:r>
                  <a:rPr lang="en-IN" baseline="0"/>
                  <a:t>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8191"/>
        <c:crosses val="autoZero"/>
        <c:auto val="1"/>
        <c:lblAlgn val="ctr"/>
        <c:lblOffset val="100"/>
        <c:noMultiLvlLbl val="0"/>
      </c:catAx>
      <c:valAx>
        <c:axId val="276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9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FFOA 10D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 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0.000000E+00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Sheet1!$B$2:$B$29</c:f>
              <c:numCache>
                <c:formatCode>0.000000E+00</c:formatCode>
                <c:ptCount val="28"/>
                <c:pt idx="0">
                  <c:v>-1400</c:v>
                </c:pt>
                <c:pt idx="1">
                  <c:v>-1300</c:v>
                </c:pt>
                <c:pt idx="2">
                  <c:v>-1200</c:v>
                </c:pt>
                <c:pt idx="3">
                  <c:v>-1100</c:v>
                </c:pt>
                <c:pt idx="4">
                  <c:v>-1000</c:v>
                </c:pt>
                <c:pt idx="5">
                  <c:v>-900</c:v>
                </c:pt>
                <c:pt idx="6">
                  <c:v>-800</c:v>
                </c:pt>
                <c:pt idx="7">
                  <c:v>-700</c:v>
                </c:pt>
                <c:pt idx="8">
                  <c:v>-600</c:v>
                </c:pt>
                <c:pt idx="9">
                  <c:v>-500</c:v>
                </c:pt>
                <c:pt idx="10">
                  <c:v>-400</c:v>
                </c:pt>
                <c:pt idx="11">
                  <c:v>-300</c:v>
                </c:pt>
                <c:pt idx="12">
                  <c:v>-200</c:v>
                </c:pt>
                <c:pt idx="13">
                  <c:v>-100</c:v>
                </c:pt>
                <c:pt idx="14">
                  <c:v>100</c:v>
                </c:pt>
                <c:pt idx="15">
                  <c:v>200</c:v>
                </c:pt>
                <c:pt idx="16">
                  <c:v>300</c:v>
                </c:pt>
                <c:pt idx="17">
                  <c:v>400</c:v>
                </c:pt>
                <c:pt idx="18">
                  <c:v>500</c:v>
                </c:pt>
                <c:pt idx="19">
                  <c:v>600</c:v>
                </c:pt>
                <c:pt idx="20">
                  <c:v>700</c:v>
                </c:pt>
                <c:pt idx="21">
                  <c:v>800</c:v>
                </c:pt>
                <c:pt idx="22">
                  <c:v>900</c:v>
                </c:pt>
                <c:pt idx="23">
                  <c:v>1000</c:v>
                </c:pt>
                <c:pt idx="24">
                  <c:v>1100</c:v>
                </c:pt>
                <c:pt idx="25">
                  <c:v>1200</c:v>
                </c:pt>
                <c:pt idx="26">
                  <c:v>1300</c:v>
                </c:pt>
                <c:pt idx="27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45-43EE-AFCA-7392863149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0.000000E+00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Sheet1!$C$2:$C$29</c:f>
              <c:numCache>
                <c:formatCode>0.000000E+00</c:formatCode>
                <c:ptCount val="28"/>
                <c:pt idx="0">
                  <c:v>-1400</c:v>
                </c:pt>
                <c:pt idx="1">
                  <c:v>-1300</c:v>
                </c:pt>
                <c:pt idx="2">
                  <c:v>-1200</c:v>
                </c:pt>
                <c:pt idx="3">
                  <c:v>-1100</c:v>
                </c:pt>
                <c:pt idx="4">
                  <c:v>-1000</c:v>
                </c:pt>
                <c:pt idx="5">
                  <c:v>-900</c:v>
                </c:pt>
                <c:pt idx="6">
                  <c:v>-800</c:v>
                </c:pt>
                <c:pt idx="7">
                  <c:v>-679.90710000000001</c:v>
                </c:pt>
                <c:pt idx="8">
                  <c:v>-600</c:v>
                </c:pt>
                <c:pt idx="9">
                  <c:v>-500</c:v>
                </c:pt>
                <c:pt idx="10">
                  <c:v>-400</c:v>
                </c:pt>
                <c:pt idx="11">
                  <c:v>-298.01010000000002</c:v>
                </c:pt>
                <c:pt idx="12">
                  <c:v>-198.01009999999999</c:v>
                </c:pt>
                <c:pt idx="13">
                  <c:v>-64.458259999999996</c:v>
                </c:pt>
                <c:pt idx="14">
                  <c:v>69.998699999999999</c:v>
                </c:pt>
                <c:pt idx="15">
                  <c:v>200.5308</c:v>
                </c:pt>
                <c:pt idx="16">
                  <c:v>312.56619999999998</c:v>
                </c:pt>
                <c:pt idx="17">
                  <c:v>419.66910000000001</c:v>
                </c:pt>
                <c:pt idx="18">
                  <c:v>500.42880000000002</c:v>
                </c:pt>
                <c:pt idx="19">
                  <c:v>601.58810000000005</c:v>
                </c:pt>
                <c:pt idx="20">
                  <c:v>900</c:v>
                </c:pt>
                <c:pt idx="21">
                  <c:v>824.0856</c:v>
                </c:pt>
                <c:pt idx="22">
                  <c:v>1008.16</c:v>
                </c:pt>
                <c:pt idx="23">
                  <c:v>1111.4570000000001</c:v>
                </c:pt>
                <c:pt idx="24">
                  <c:v>1300</c:v>
                </c:pt>
                <c:pt idx="25">
                  <c:v>1303.98</c:v>
                </c:pt>
                <c:pt idx="26">
                  <c:v>1600</c:v>
                </c:pt>
                <c:pt idx="27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45-43EE-AFCA-7392863149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Worst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0.000000E+00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Sheet1!$D$2:$D$29</c:f>
              <c:numCache>
                <c:formatCode>0.000000E+00</c:formatCode>
                <c:ptCount val="28"/>
                <c:pt idx="0">
                  <c:v>-1400</c:v>
                </c:pt>
                <c:pt idx="1">
                  <c:v>-1299.0329999999999</c:v>
                </c:pt>
                <c:pt idx="2">
                  <c:v>-1193.6849999999999</c:v>
                </c:pt>
                <c:pt idx="3">
                  <c:v>-1151.44</c:v>
                </c:pt>
                <c:pt idx="4">
                  <c:v>-1000</c:v>
                </c:pt>
                <c:pt idx="5">
                  <c:v>-890.18759999999997</c:v>
                </c:pt>
                <c:pt idx="6">
                  <c:v>-798.95740000000001</c:v>
                </c:pt>
                <c:pt idx="7">
                  <c:v>-679.50160000000005</c:v>
                </c:pt>
                <c:pt idx="8">
                  <c:v>-593.9606</c:v>
                </c:pt>
                <c:pt idx="9">
                  <c:v>-499.8304</c:v>
                </c:pt>
                <c:pt idx="10">
                  <c:v>-385.07569999999998</c:v>
                </c:pt>
                <c:pt idx="11">
                  <c:v>-283.73379999999997</c:v>
                </c:pt>
                <c:pt idx="12">
                  <c:v>-174.44300000000001</c:v>
                </c:pt>
                <c:pt idx="13">
                  <c:v>243.43539999999999</c:v>
                </c:pt>
                <c:pt idx="14">
                  <c:v>213.85499999999999</c:v>
                </c:pt>
                <c:pt idx="15">
                  <c:v>201.35310000000001</c:v>
                </c:pt>
                <c:pt idx="16">
                  <c:v>327.3021</c:v>
                </c:pt>
                <c:pt idx="17">
                  <c:v>433.60039999999998</c:v>
                </c:pt>
                <c:pt idx="18">
                  <c:v>501.19690000000003</c:v>
                </c:pt>
                <c:pt idx="19">
                  <c:v>603.17190000000005</c:v>
                </c:pt>
                <c:pt idx="20">
                  <c:v>1100.194</c:v>
                </c:pt>
                <c:pt idx="21">
                  <c:v>1366.5039999999999</c:v>
                </c:pt>
                <c:pt idx="22">
                  <c:v>2324.6770000000001</c:v>
                </c:pt>
                <c:pt idx="23">
                  <c:v>1215.9369999999999</c:v>
                </c:pt>
                <c:pt idx="24">
                  <c:v>1313.2190000000001</c:v>
                </c:pt>
                <c:pt idx="25">
                  <c:v>1400.0170000000001</c:v>
                </c:pt>
                <c:pt idx="26">
                  <c:v>1849.954</c:v>
                </c:pt>
                <c:pt idx="27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45-43EE-AFCA-73928631493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0.000000E+00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Sheet1!$E$2:$E$29</c:f>
              <c:numCache>
                <c:formatCode>0.000000E+00</c:formatCode>
                <c:ptCount val="28"/>
                <c:pt idx="0">
                  <c:v>-1400</c:v>
                </c:pt>
                <c:pt idx="1">
                  <c:v>-1299.981</c:v>
                </c:pt>
                <c:pt idx="2">
                  <c:v>-1199.7829999999999</c:v>
                </c:pt>
                <c:pt idx="3">
                  <c:v>-1050.191</c:v>
                </c:pt>
                <c:pt idx="4">
                  <c:v>-1000</c:v>
                </c:pt>
                <c:pt idx="5">
                  <c:v>-896.72919999999999</c:v>
                </c:pt>
                <c:pt idx="6">
                  <c:v>-799.97329999999999</c:v>
                </c:pt>
                <c:pt idx="7">
                  <c:v>-679.64980000000003</c:v>
                </c:pt>
                <c:pt idx="8">
                  <c:v>-598.10379999999998</c:v>
                </c:pt>
                <c:pt idx="9">
                  <c:v>-499.94299999999998</c:v>
                </c:pt>
                <c:pt idx="10">
                  <c:v>-395.024</c:v>
                </c:pt>
                <c:pt idx="11">
                  <c:v>-292.30770000000001</c:v>
                </c:pt>
                <c:pt idx="12">
                  <c:v>-190.4751</c:v>
                </c:pt>
                <c:pt idx="13">
                  <c:v>51.070300000000003</c:v>
                </c:pt>
                <c:pt idx="14">
                  <c:v>141.2723</c:v>
                </c:pt>
                <c:pt idx="15">
                  <c:v>200.90889999999999</c:v>
                </c:pt>
                <c:pt idx="16">
                  <c:v>315.8886</c:v>
                </c:pt>
                <c:pt idx="17">
                  <c:v>427.61110000000002</c:v>
                </c:pt>
                <c:pt idx="18">
                  <c:v>500.64249999999998</c:v>
                </c:pt>
                <c:pt idx="19">
                  <c:v>602.35260000000005</c:v>
                </c:pt>
                <c:pt idx="20">
                  <c:v>1068.7909999999999</c:v>
                </c:pt>
                <c:pt idx="21">
                  <c:v>1062.2270000000001</c:v>
                </c:pt>
                <c:pt idx="22">
                  <c:v>1804.2070000000001</c:v>
                </c:pt>
                <c:pt idx="23">
                  <c:v>1205.28</c:v>
                </c:pt>
                <c:pt idx="24">
                  <c:v>1304.126</c:v>
                </c:pt>
                <c:pt idx="25">
                  <c:v>1383.83</c:v>
                </c:pt>
                <c:pt idx="26">
                  <c:v>1677.0450000000001</c:v>
                </c:pt>
                <c:pt idx="27">
                  <c:v>1688.2349999999999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45-43EE-AFCA-739286314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869919"/>
        <c:axId val="890871583"/>
      </c:barChart>
      <c:catAx>
        <c:axId val="890869919"/>
        <c:scaling>
          <c:orientation val="minMax"/>
        </c:scaling>
        <c:delete val="0"/>
        <c:axPos val="b"/>
        <c:numFmt formatCode="0.0000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871583"/>
        <c:crosses val="autoZero"/>
        <c:auto val="1"/>
        <c:lblAlgn val="ctr"/>
        <c:lblOffset val="100"/>
        <c:noMultiLvlLbl val="0"/>
      </c:catAx>
      <c:valAx>
        <c:axId val="89087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086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aseline="0"/>
              <a:t>FFOA 30D Chart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 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-1400</c:v>
                </c:pt>
                <c:pt idx="1">
                  <c:v>-1300</c:v>
                </c:pt>
                <c:pt idx="2">
                  <c:v>-1200</c:v>
                </c:pt>
                <c:pt idx="3">
                  <c:v>-1100</c:v>
                </c:pt>
                <c:pt idx="4">
                  <c:v>-1000</c:v>
                </c:pt>
                <c:pt idx="5">
                  <c:v>-900</c:v>
                </c:pt>
                <c:pt idx="6">
                  <c:v>-800</c:v>
                </c:pt>
                <c:pt idx="7">
                  <c:v>-700</c:v>
                </c:pt>
                <c:pt idx="8">
                  <c:v>-600</c:v>
                </c:pt>
                <c:pt idx="9">
                  <c:v>-500</c:v>
                </c:pt>
                <c:pt idx="10">
                  <c:v>-400</c:v>
                </c:pt>
                <c:pt idx="11">
                  <c:v>-300</c:v>
                </c:pt>
                <c:pt idx="12">
                  <c:v>-200</c:v>
                </c:pt>
                <c:pt idx="13">
                  <c:v>-100</c:v>
                </c:pt>
                <c:pt idx="14">
                  <c:v>100</c:v>
                </c:pt>
                <c:pt idx="15">
                  <c:v>200</c:v>
                </c:pt>
                <c:pt idx="16">
                  <c:v>300</c:v>
                </c:pt>
                <c:pt idx="17">
                  <c:v>400</c:v>
                </c:pt>
                <c:pt idx="18">
                  <c:v>500</c:v>
                </c:pt>
                <c:pt idx="19">
                  <c:v>600</c:v>
                </c:pt>
                <c:pt idx="20">
                  <c:v>700</c:v>
                </c:pt>
                <c:pt idx="21">
                  <c:v>800</c:v>
                </c:pt>
                <c:pt idx="22">
                  <c:v>900</c:v>
                </c:pt>
                <c:pt idx="23">
                  <c:v>1000</c:v>
                </c:pt>
                <c:pt idx="24">
                  <c:v>1100</c:v>
                </c:pt>
                <c:pt idx="25">
                  <c:v>1200</c:v>
                </c:pt>
                <c:pt idx="26">
                  <c:v>1300</c:v>
                </c:pt>
                <c:pt idx="27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25-4529-B1FC-54584D1B20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Sheet1!$C$2:$C$29</c:f>
              <c:numCache>
                <c:formatCode>General</c:formatCode>
                <c:ptCount val="28"/>
                <c:pt idx="0">
                  <c:v>-1400</c:v>
                </c:pt>
                <c:pt idx="1">
                  <c:v>-1300.5899999999999</c:v>
                </c:pt>
                <c:pt idx="2">
                  <c:v>-1196.2539999999999</c:v>
                </c:pt>
                <c:pt idx="3">
                  <c:v>-1055.79</c:v>
                </c:pt>
                <c:pt idx="4">
                  <c:v>-1000</c:v>
                </c:pt>
                <c:pt idx="5">
                  <c:v>-899.98559999999998</c:v>
                </c:pt>
                <c:pt idx="6">
                  <c:v>-799.79319999999996</c:v>
                </c:pt>
                <c:pt idx="7">
                  <c:v>-679.17420000000004</c:v>
                </c:pt>
                <c:pt idx="8">
                  <c:v>-598.20510000000002</c:v>
                </c:pt>
                <c:pt idx="9">
                  <c:v>-500</c:v>
                </c:pt>
                <c:pt idx="10">
                  <c:v>-361.0831</c:v>
                </c:pt>
                <c:pt idx="11">
                  <c:v>-213.44730000000001</c:v>
                </c:pt>
                <c:pt idx="12">
                  <c:v>-96.6601</c:v>
                </c:pt>
                <c:pt idx="13">
                  <c:v>-83.909000000000006</c:v>
                </c:pt>
                <c:pt idx="14">
                  <c:v>97.423000000000002</c:v>
                </c:pt>
                <c:pt idx="15">
                  <c:v>201.684</c:v>
                </c:pt>
                <c:pt idx="16">
                  <c:v>380.00170000000003</c:v>
                </c:pt>
                <c:pt idx="17">
                  <c:v>544.20159999999998</c:v>
                </c:pt>
                <c:pt idx="18">
                  <c:v>504.04390000000001</c:v>
                </c:pt>
                <c:pt idx="19">
                  <c:v>610.71050000000002</c:v>
                </c:pt>
                <c:pt idx="20">
                  <c:v>900</c:v>
                </c:pt>
                <c:pt idx="21">
                  <c:v>821.86</c:v>
                </c:pt>
                <c:pt idx="22">
                  <c:v>973.37199999999996</c:v>
                </c:pt>
                <c:pt idx="23">
                  <c:v>1200.5419999999999</c:v>
                </c:pt>
                <c:pt idx="24">
                  <c:v>1300.4179999999999</c:v>
                </c:pt>
                <c:pt idx="25">
                  <c:v>1400.001</c:v>
                </c:pt>
                <c:pt idx="26">
                  <c:v>1605.9960000000001</c:v>
                </c:pt>
                <c:pt idx="27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25-4529-B1FC-54584D1B20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Worst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Sheet1!$D$2:$D$29</c:f>
              <c:numCache>
                <c:formatCode>General</c:formatCode>
                <c:ptCount val="28"/>
                <c:pt idx="0">
                  <c:v>-1400</c:v>
                </c:pt>
                <c:pt idx="1">
                  <c:v>-1297</c:v>
                </c:pt>
                <c:pt idx="2">
                  <c:v>-1100.96</c:v>
                </c:pt>
                <c:pt idx="3">
                  <c:v>-1053.45</c:v>
                </c:pt>
                <c:pt idx="4">
                  <c:v>-1000</c:v>
                </c:pt>
                <c:pt idx="5">
                  <c:v>-873.59259999999995</c:v>
                </c:pt>
                <c:pt idx="6">
                  <c:v>-792.66959999999995</c:v>
                </c:pt>
                <c:pt idx="7">
                  <c:v>-678.97349999999994</c:v>
                </c:pt>
                <c:pt idx="8">
                  <c:v>-573.83259999999996</c:v>
                </c:pt>
                <c:pt idx="9">
                  <c:v>-499.9409</c:v>
                </c:pt>
                <c:pt idx="10">
                  <c:v>-313.74329999999998</c:v>
                </c:pt>
                <c:pt idx="11">
                  <c:v>-161.5283</c:v>
                </c:pt>
                <c:pt idx="12">
                  <c:v>-40.231499999999997</c:v>
                </c:pt>
                <c:pt idx="13">
                  <c:v>-43.436</c:v>
                </c:pt>
                <c:pt idx="14">
                  <c:v>99.483999999999995</c:v>
                </c:pt>
                <c:pt idx="15">
                  <c:v>202.94880000000001</c:v>
                </c:pt>
                <c:pt idx="16">
                  <c:v>431.18220000000002</c:v>
                </c:pt>
                <c:pt idx="17">
                  <c:v>606.07280000000003</c:v>
                </c:pt>
                <c:pt idx="18">
                  <c:v>508.70699999999999</c:v>
                </c:pt>
                <c:pt idx="19">
                  <c:v>611.96749999999997</c:v>
                </c:pt>
                <c:pt idx="20">
                  <c:v>1143.5440000000001</c:v>
                </c:pt>
                <c:pt idx="21">
                  <c:v>825.98099999999999</c:v>
                </c:pt>
                <c:pt idx="22">
                  <c:v>976.28599999999994</c:v>
                </c:pt>
                <c:pt idx="23">
                  <c:v>1206.0940000000001</c:v>
                </c:pt>
                <c:pt idx="24">
                  <c:v>1357.5419999999999</c:v>
                </c:pt>
                <c:pt idx="25">
                  <c:v>1516.088</c:v>
                </c:pt>
                <c:pt idx="26">
                  <c:v>1660.942</c:v>
                </c:pt>
                <c:pt idx="27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25-4529-B1FC-54584D1B20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Sheet1!$E$2:$E$29</c:f>
              <c:numCache>
                <c:formatCode>General</c:formatCode>
                <c:ptCount val="28"/>
                <c:pt idx="0">
                  <c:v>-1400</c:v>
                </c:pt>
                <c:pt idx="1">
                  <c:v>-1298.5</c:v>
                </c:pt>
                <c:pt idx="2">
                  <c:v>-1100.008</c:v>
                </c:pt>
                <c:pt idx="3">
                  <c:v>-1052.47</c:v>
                </c:pt>
                <c:pt idx="4">
                  <c:v>-1000</c:v>
                </c:pt>
                <c:pt idx="5">
                  <c:v>-891.70630000000006</c:v>
                </c:pt>
                <c:pt idx="6">
                  <c:v>-798.7097</c:v>
                </c:pt>
                <c:pt idx="7">
                  <c:v>-679.05430000000001</c:v>
                </c:pt>
                <c:pt idx="8">
                  <c:v>-593.70259999999996</c:v>
                </c:pt>
                <c:pt idx="9">
                  <c:v>-499.97840000000002</c:v>
                </c:pt>
                <c:pt idx="10">
                  <c:v>-341.58159999999998</c:v>
                </c:pt>
                <c:pt idx="11">
                  <c:v>-185.01400000000001</c:v>
                </c:pt>
                <c:pt idx="12">
                  <c:v>-69.290999999999997</c:v>
                </c:pt>
                <c:pt idx="13">
                  <c:v>-42.271999999999998</c:v>
                </c:pt>
                <c:pt idx="14">
                  <c:v>98.655000000000001</c:v>
                </c:pt>
                <c:pt idx="15">
                  <c:v>202.3914</c:v>
                </c:pt>
                <c:pt idx="16">
                  <c:v>401.81970000000001</c:v>
                </c:pt>
                <c:pt idx="17">
                  <c:v>582.31089999999995</c:v>
                </c:pt>
                <c:pt idx="18">
                  <c:v>505.39640000000003</c:v>
                </c:pt>
                <c:pt idx="19">
                  <c:v>611.32320000000004</c:v>
                </c:pt>
                <c:pt idx="20">
                  <c:v>1019.449</c:v>
                </c:pt>
                <c:pt idx="21">
                  <c:v>823.38499999999999</c:v>
                </c:pt>
                <c:pt idx="22">
                  <c:v>974.26700000000005</c:v>
                </c:pt>
                <c:pt idx="23">
                  <c:v>1202.337</c:v>
                </c:pt>
                <c:pt idx="24">
                  <c:v>1329.548</c:v>
                </c:pt>
                <c:pt idx="25">
                  <c:v>1418.43</c:v>
                </c:pt>
                <c:pt idx="26">
                  <c:v>1625.587</c:v>
                </c:pt>
                <c:pt idx="27">
                  <c:v>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25-4529-B1FC-54584D1B2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2803839"/>
        <c:axId val="942800927"/>
      </c:barChart>
      <c:catAx>
        <c:axId val="942803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Function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800927"/>
        <c:crosses val="autoZero"/>
        <c:auto val="1"/>
        <c:lblAlgn val="ctr"/>
        <c:lblOffset val="100"/>
        <c:noMultiLvlLbl val="0"/>
      </c:catAx>
      <c:valAx>
        <c:axId val="94280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803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FFOA</a:t>
            </a:r>
            <a:r>
              <a:rPr lang="en-IN" baseline="0"/>
              <a:t> 50D Chart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 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Sheet1!$B$2:$B$29</c:f>
              <c:numCache>
                <c:formatCode>0.00E+00</c:formatCode>
                <c:ptCount val="28"/>
                <c:pt idx="0">
                  <c:v>-1400</c:v>
                </c:pt>
                <c:pt idx="1">
                  <c:v>-1300</c:v>
                </c:pt>
                <c:pt idx="2">
                  <c:v>-1200</c:v>
                </c:pt>
                <c:pt idx="3">
                  <c:v>-1100</c:v>
                </c:pt>
                <c:pt idx="4">
                  <c:v>-1000</c:v>
                </c:pt>
                <c:pt idx="5">
                  <c:v>-900</c:v>
                </c:pt>
                <c:pt idx="6">
                  <c:v>-800</c:v>
                </c:pt>
                <c:pt idx="7">
                  <c:v>-700</c:v>
                </c:pt>
                <c:pt idx="8">
                  <c:v>-600</c:v>
                </c:pt>
                <c:pt idx="9">
                  <c:v>-500</c:v>
                </c:pt>
                <c:pt idx="10">
                  <c:v>-400</c:v>
                </c:pt>
                <c:pt idx="11">
                  <c:v>-300</c:v>
                </c:pt>
                <c:pt idx="12">
                  <c:v>-200</c:v>
                </c:pt>
                <c:pt idx="13">
                  <c:v>-100</c:v>
                </c:pt>
                <c:pt idx="14">
                  <c:v>100</c:v>
                </c:pt>
                <c:pt idx="15">
                  <c:v>200</c:v>
                </c:pt>
                <c:pt idx="16">
                  <c:v>300</c:v>
                </c:pt>
                <c:pt idx="17">
                  <c:v>400</c:v>
                </c:pt>
                <c:pt idx="18">
                  <c:v>500</c:v>
                </c:pt>
                <c:pt idx="19">
                  <c:v>600</c:v>
                </c:pt>
                <c:pt idx="20">
                  <c:v>700</c:v>
                </c:pt>
                <c:pt idx="21">
                  <c:v>800</c:v>
                </c:pt>
                <c:pt idx="22">
                  <c:v>900</c:v>
                </c:pt>
                <c:pt idx="23">
                  <c:v>1000</c:v>
                </c:pt>
                <c:pt idx="24">
                  <c:v>1100</c:v>
                </c:pt>
                <c:pt idx="25">
                  <c:v>1200</c:v>
                </c:pt>
                <c:pt idx="26">
                  <c:v>1300</c:v>
                </c:pt>
                <c:pt idx="27">
                  <c:v>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B3-4964-9774-0C26025EFF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Sheet1!$C$2:$C$29</c:f>
              <c:numCache>
                <c:formatCode>0.00E+00</c:formatCode>
                <c:ptCount val="28"/>
                <c:pt idx="0">
                  <c:v>-1400</c:v>
                </c:pt>
                <c:pt idx="1">
                  <c:v>-1342.94</c:v>
                </c:pt>
                <c:pt idx="2">
                  <c:v>-1195.5999999999999</c:v>
                </c:pt>
                <c:pt idx="3">
                  <c:v>-1028.921</c:v>
                </c:pt>
                <c:pt idx="4">
                  <c:v>-999.99990000000003</c:v>
                </c:pt>
                <c:pt idx="5">
                  <c:v>-874.88699999999994</c:v>
                </c:pt>
                <c:pt idx="6">
                  <c:v>-791.52030000000002</c:v>
                </c:pt>
                <c:pt idx="7">
                  <c:v>-678.98820000000001</c:v>
                </c:pt>
                <c:pt idx="8">
                  <c:v>-581.07899999999995</c:v>
                </c:pt>
                <c:pt idx="9">
                  <c:v>-499.95229999999998</c:v>
                </c:pt>
                <c:pt idx="10">
                  <c:v>-333.33789999999999</c:v>
                </c:pt>
                <c:pt idx="11">
                  <c:v>-97.424400000000006</c:v>
                </c:pt>
                <c:pt idx="12">
                  <c:v>22.1143</c:v>
                </c:pt>
                <c:pt idx="13">
                  <c:v>-96.358999999999995</c:v>
                </c:pt>
                <c:pt idx="14">
                  <c:v>111.14</c:v>
                </c:pt>
                <c:pt idx="15">
                  <c:v>202.57490000000001</c:v>
                </c:pt>
                <c:pt idx="16">
                  <c:v>488.40620000000001</c:v>
                </c:pt>
                <c:pt idx="17">
                  <c:v>742.78129999999999</c:v>
                </c:pt>
                <c:pt idx="18">
                  <c:v>511.16860000000003</c:v>
                </c:pt>
                <c:pt idx="19">
                  <c:v>619.24810000000002</c:v>
                </c:pt>
                <c:pt idx="20">
                  <c:v>1536.443</c:v>
                </c:pt>
                <c:pt idx="21">
                  <c:v>812.13400000000001</c:v>
                </c:pt>
                <c:pt idx="22">
                  <c:v>908.98800000000006</c:v>
                </c:pt>
                <c:pt idx="23">
                  <c:v>1239.5219999999999</c:v>
                </c:pt>
                <c:pt idx="24">
                  <c:v>1416.606</c:v>
                </c:pt>
                <c:pt idx="25">
                  <c:v>1400.0119999999999</c:v>
                </c:pt>
                <c:pt idx="26">
                  <c:v>2126.6550000000002</c:v>
                </c:pt>
                <c:pt idx="27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B3-4964-9774-0C26025EFF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Worst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Sheet1!$D$2:$D$29</c:f>
              <c:numCache>
                <c:formatCode>0.00E+00</c:formatCode>
                <c:ptCount val="28"/>
                <c:pt idx="0">
                  <c:v>-1400</c:v>
                </c:pt>
                <c:pt idx="1">
                  <c:v>-1345.8</c:v>
                </c:pt>
                <c:pt idx="2">
                  <c:v>-1197</c:v>
                </c:pt>
                <c:pt idx="3">
                  <c:v>-600.38499999999999</c:v>
                </c:pt>
                <c:pt idx="4">
                  <c:v>-999.98770000000002</c:v>
                </c:pt>
                <c:pt idx="5">
                  <c:v>-752.06140000000005</c:v>
                </c:pt>
                <c:pt idx="6">
                  <c:v>-747.71720000000005</c:v>
                </c:pt>
                <c:pt idx="7">
                  <c:v>-678.80139999999994</c:v>
                </c:pt>
                <c:pt idx="8">
                  <c:v>-566.5711</c:v>
                </c:pt>
                <c:pt idx="9">
                  <c:v>-498.84320000000002</c:v>
                </c:pt>
                <c:pt idx="10">
                  <c:v>-166.34229999999999</c:v>
                </c:pt>
                <c:pt idx="11">
                  <c:v>18.2545</c:v>
                </c:pt>
                <c:pt idx="12">
                  <c:v>153.5735</c:v>
                </c:pt>
                <c:pt idx="13">
                  <c:v>-94.094999999999999</c:v>
                </c:pt>
                <c:pt idx="14">
                  <c:v>113.04</c:v>
                </c:pt>
                <c:pt idx="15">
                  <c:v>204.0258</c:v>
                </c:pt>
                <c:pt idx="16">
                  <c:v>601.99069999999995</c:v>
                </c:pt>
                <c:pt idx="17">
                  <c:v>822.02750000000003</c:v>
                </c:pt>
                <c:pt idx="18">
                  <c:v>533.40279999999996</c:v>
                </c:pt>
                <c:pt idx="19">
                  <c:v>621.71799999999996</c:v>
                </c:pt>
                <c:pt idx="20">
                  <c:v>1822.354</c:v>
                </c:pt>
                <c:pt idx="21">
                  <c:v>815.48</c:v>
                </c:pt>
                <c:pt idx="22">
                  <c:v>910.31</c:v>
                </c:pt>
                <c:pt idx="23">
                  <c:v>1327.5509999999999</c:v>
                </c:pt>
                <c:pt idx="24">
                  <c:v>1492.2329999999999</c:v>
                </c:pt>
                <c:pt idx="25">
                  <c:v>1596.3489999999999</c:v>
                </c:pt>
                <c:pt idx="26">
                  <c:v>2657.9140000000002</c:v>
                </c:pt>
                <c:pt idx="27">
                  <c:v>1800.77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B3-4964-9774-0C26025EFF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cat>
          <c:val>
            <c:numRef>
              <c:f>Sheet1!$E$2:$E$29</c:f>
              <c:numCache>
                <c:formatCode>General</c:formatCode>
                <c:ptCount val="28"/>
                <c:pt idx="0" formatCode="0.00E+00">
                  <c:v>-1400</c:v>
                </c:pt>
                <c:pt idx="1">
                  <c:v>0</c:v>
                </c:pt>
                <c:pt idx="2" formatCode="0.00E+00">
                  <c:v>-1196.3</c:v>
                </c:pt>
                <c:pt idx="3" formatCode="0.00E+00">
                  <c:v>-879.58119999999997</c:v>
                </c:pt>
                <c:pt idx="4" formatCode="0.00E+00">
                  <c:v>-999.99860000000001</c:v>
                </c:pt>
                <c:pt idx="5" formatCode="0.00E+00">
                  <c:v>-826.43989999999997</c:v>
                </c:pt>
                <c:pt idx="6" formatCode="0.00E+00">
                  <c:v>-779.2758</c:v>
                </c:pt>
                <c:pt idx="7" formatCode="0.00E+00">
                  <c:v>-678.86159999999995</c:v>
                </c:pt>
                <c:pt idx="8" formatCode="0.00E+00">
                  <c:v>-573.96929999999998</c:v>
                </c:pt>
                <c:pt idx="9" formatCode="0.00E+00">
                  <c:v>-499.40100000000001</c:v>
                </c:pt>
                <c:pt idx="10" formatCode="0.00E+00">
                  <c:v>-231.8347</c:v>
                </c:pt>
                <c:pt idx="11" formatCode="0.00E+00">
                  <c:v>-43.463700000000003</c:v>
                </c:pt>
                <c:pt idx="12" formatCode="0.00E+00">
                  <c:v>106.28700000000001</c:v>
                </c:pt>
                <c:pt idx="13" formatCode="0.00E+00">
                  <c:v>-95.210999999999999</c:v>
                </c:pt>
                <c:pt idx="14" formatCode="0.00E+00">
                  <c:v>112.2</c:v>
                </c:pt>
                <c:pt idx="15" formatCode="0.00E+00">
                  <c:v>203.38849999999999</c:v>
                </c:pt>
                <c:pt idx="16" formatCode="0.00E+00">
                  <c:v>537.99670000000003</c:v>
                </c:pt>
                <c:pt idx="17" formatCode="0.00E+00">
                  <c:v>786.70190000000002</c:v>
                </c:pt>
                <c:pt idx="18" formatCode="0.00E+00">
                  <c:v>521.23760000000004</c:v>
                </c:pt>
                <c:pt idx="19" formatCode="0.00E+00">
                  <c:v>620.74199999999996</c:v>
                </c:pt>
                <c:pt idx="20" formatCode="0.00E+00">
                  <c:v>1665.34</c:v>
                </c:pt>
                <c:pt idx="21" formatCode="0.00E+00">
                  <c:v>814.81200000000001</c:v>
                </c:pt>
                <c:pt idx="22" formatCode="0.00E+00">
                  <c:v>909.75</c:v>
                </c:pt>
                <c:pt idx="23" formatCode="0.00E+00">
                  <c:v>1278.4880000000001</c:v>
                </c:pt>
                <c:pt idx="24" formatCode="0.00E+00">
                  <c:v>1453.703</c:v>
                </c:pt>
                <c:pt idx="25" formatCode="0.00E+00">
                  <c:v>1547.184</c:v>
                </c:pt>
                <c:pt idx="26" formatCode="0.00E+00">
                  <c:v>2406.442</c:v>
                </c:pt>
                <c:pt idx="27" formatCode="0.00E+00">
                  <c:v>1862.384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B3-4964-9774-0C26025EF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4710799"/>
        <c:axId val="844719535"/>
      </c:barChart>
      <c:catAx>
        <c:axId val="844710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Function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719535"/>
        <c:crosses val="autoZero"/>
        <c:auto val="1"/>
        <c:lblAlgn val="ctr"/>
        <c:lblOffset val="100"/>
        <c:noMultiLvlLbl val="0"/>
      </c:catAx>
      <c:valAx>
        <c:axId val="84471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710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1865-EBA7-4A1C-8D97-B8182692FB33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FF657-4500-4BD9-9444-41A3B251A7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5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58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8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54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FF657-4500-4BD9-9444-41A3B251A726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832C90-A63C-468A-8A7A-66A825266399}" type="datetime3">
              <a:rPr lang="en-US" smtClean="0"/>
              <a:t>18 June 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4854-0A45-49A8-A53B-9152D6DC6DFF}" type="datetime3">
              <a:rPr lang="en-US" smtClean="0"/>
              <a:t>18 June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6CAF-EB7B-4D66-A698-BE4C26F62B66}" type="datetime3">
              <a:rPr lang="en-US" smtClean="0"/>
              <a:t>18 June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154-0FA1-4EBD-A35B-9D49651CA507}" type="datetime3">
              <a:rPr lang="en-US" smtClean="0"/>
              <a:t>18 June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9933-FB18-4EA9-A384-E56BE87EC3B9}" type="datetime3">
              <a:rPr lang="en-US" smtClean="0"/>
              <a:t>18 June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14B8-66FE-4CDA-9F8A-674E8EC2BE06}" type="datetime3">
              <a:rPr lang="en-US" smtClean="0"/>
              <a:t>18 June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F145-CC24-4D82-9002-FE25D91B6482}" type="datetime3">
              <a:rPr lang="en-US" smtClean="0"/>
              <a:t>18 June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8ADD-8C24-4EB3-8D86-EB3881D43EB5}" type="datetime3">
              <a:rPr lang="en-US" smtClean="0"/>
              <a:t>18 June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FF81-04AF-4024-8734-FDC5EB234822}" type="datetime3">
              <a:rPr lang="en-US" smtClean="0"/>
              <a:t>18 June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1FD63A0-13C2-418C-A674-18DEAF758506}" type="datetime3">
              <a:rPr lang="en-US" smtClean="0"/>
              <a:t>18 June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4FA44A-ACBC-4330-8D45-C7D39DAD55B8}" type="datetime3">
              <a:rPr lang="en-US" smtClean="0"/>
              <a:t>18 June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0E03BC-B83D-435E-8827-B611220766F5}" type="datetime3">
              <a:rPr lang="en-US" smtClean="0"/>
              <a:t>18 June 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14A9C6-E616-4A0D-8BCE-F71061F86D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yfoa.com/" TargetMode="External"/><Relationship Id="rId2" Type="http://schemas.openxmlformats.org/officeDocument/2006/relationships/hyperlink" Target="file:///C:\Users\Atul%20Kamble\OneDrive\PRE%20DP4\Report\CURRENT%20REPORT\www.ntu.edu.sg\home\epnsugan\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fu.ca/~ssurjano/optimization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yfoa.com/" TargetMode="External"/><Relationship Id="rId2" Type="http://schemas.openxmlformats.org/officeDocument/2006/relationships/hyperlink" Target="file:///C:\Users\Atul%20Kamble\OneDrive\PRE%20DP4\Report\CURRENT%20REPORT\www.ntu.edu.sg\home\epnsugan\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fu.ca/~ssurjano/optimization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3962400" y="304800"/>
            <a:ext cx="1199160" cy="109656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685800"/>
            <a:ext cx="9013032" cy="499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Walchand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College of Engineering,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Sangli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  <a:p>
            <a:pPr algn="ctr"/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/>
            <a:r>
              <a:rPr lang="en-US" sz="1600">
                <a:latin typeface="Times New Roman" pitchFamily="18" charset="0"/>
                <a:cs typeface="Times New Roman" pitchFamily="18" charset="0"/>
              </a:rPr>
              <a:t>DP-IV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Presentation on</a:t>
            </a:r>
          </a:p>
          <a:p>
            <a:pPr algn="ctr"/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evaluation of Fruit Fly Optimization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on classical test problem set</a:t>
            </a:r>
          </a:p>
          <a:p>
            <a:pPr algn="ctr"/>
            <a:endParaRPr lang="en-US" sz="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Broad Topic: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Engineering Optimization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Sub Topic: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Evolutionary Algorithm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By			                                                       Guide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Atul J. Kamble					Dr. A. J.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Umbarkar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      M. Tech - II CSE(IT)                                                                            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4640F9-15E8-4502-9311-2EAE09F9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1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E2CFF-710A-4B0D-94C9-C5D2FE0D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E21725-6B1B-49D5-A1D4-7A3A3D79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368" y="6352518"/>
            <a:ext cx="3032273" cy="543873"/>
          </a:xfrm>
        </p:spPr>
        <p:txBody>
          <a:bodyPr>
            <a:normAutofit/>
          </a:bodyPr>
          <a:lstStyle/>
          <a:p>
            <a:r>
              <a:rPr lang="en-I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 3: Flowchart of FFOA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28" y="263416"/>
            <a:ext cx="2716772" cy="5909434"/>
          </a:xfrm>
        </p:spPr>
      </p:pic>
    </p:spTree>
    <p:extLst>
      <p:ext uri="{BB962C8B-B14F-4D97-AF65-F5344CB8AC3E}">
        <p14:creationId xmlns:p14="http://schemas.microsoft.com/office/powerpoint/2010/main" val="419089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22826" y="1032272"/>
                <a:ext cx="8229600" cy="548640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Initialization Phase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25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500" i="1" dirty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IN" sz="2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500" i="1" dirty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(1)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25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500" i="1" dirty="0" smtClean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IN" sz="2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500" i="1" dirty="0" smtClean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(2)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IN" sz="25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5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500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2500" b="0" i="1" dirty="0" smtClean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25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500" b="0" i="1" dirty="0" smtClean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IN" sz="2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500" b="0" i="1" dirty="0" smtClean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(3)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IN" sz="25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25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500" i="1" dirty="0">
                        <a:latin typeface="Cambria Math" panose="02040503050406030204" pitchFamily="18" charset="0"/>
                      </a:rPr>
                      <m:t>𝑅𝑎𝑛𝑑𝑜𝑚</m:t>
                    </m:r>
                    <m:r>
                      <a:rPr lang="en-IN" sz="2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500" i="1" dirty="0"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(4)</a:t>
                </a:r>
              </a:p>
              <a:p>
                <a:pPr marL="109728" indent="0">
                  <a:buNone/>
                </a:pPr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Construction Phase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𝐷𝑖𝑠𝑡</m:t>
                        </m:r>
                      </m:e>
                      <m:sub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5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(5)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𝐷𝑖𝑠𝑡</m:t>
                            </m:r>
                          </m:e>
                          <m:sub>
                            <m:r>
                              <a:rPr lang="en-IN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(6)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826" y="1032272"/>
                <a:ext cx="8229600" cy="5486400"/>
              </a:xfrm>
              <a:blipFill>
                <a:blip r:embed="rId2"/>
                <a:stretch>
                  <a:fillRect l="-889" t="-1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0552" y="0"/>
            <a:ext cx="8229600" cy="1143000"/>
          </a:xfrm>
        </p:spPr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7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Fitness Function Calculation Phase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𝑆𝑚𝑒𝑙𝑙</m:t>
                        </m:r>
                      </m:e>
                      <m:sub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𝐹𝑢𝑛𝑐𝑡𝑖𝑜𝑛</m:t>
                        </m:r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5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                           (7)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𝑏𝑒𝑠𝑡𝑆𝑚𝑒𝑙𝑙</m:t>
                        </m:r>
                      </m:e>
                      <m:sub/>
                    </m:sSub>
                    <m:r>
                      <a:rPr lang="en-IN" sz="25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500" b="0" i="1" smtClean="0">
                        <a:latin typeface="Cambria Math" panose="02040503050406030204" pitchFamily="18" charset="0"/>
                      </a:rPr>
                      <m:t>𝑏𝑒𝑠𝑡𝐼𝑛𝑑𝑒𝑥</m:t>
                    </m:r>
                    <m:r>
                      <a:rPr lang="en-IN" sz="2500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IN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𝑆𝑚𝑒𝑙𝑙</m:t>
                        </m:r>
                      </m:e>
                      <m:sub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      (8)</a:t>
                </a:r>
              </a:p>
              <a:p>
                <a:endParaRPr lang="en-US" dirty="0"/>
              </a:p>
              <a:p>
                <a:pPr marL="109728" indent="0">
                  <a:buNone/>
                </a:pPr>
                <a:r>
                  <a:rPr lang="en-I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Movement Phase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500" i="1">
                            <a:latin typeface="Cambria Math" panose="02040503050406030204" pitchFamily="18" charset="0"/>
                          </a:rPr>
                          <m:t>𝑆𝑚𝑒𝑙𝑙𝑏𝑒𝑠𝑡</m:t>
                        </m:r>
                      </m:e>
                      <m:sub/>
                    </m:sSub>
                    <m:r>
                      <a:rPr lang="en-IN" sz="2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𝑏𝑒𝑠𝑡𝑆𝑚𝑒𝑙𝑙</m:t>
                    </m:r>
                    <m:r>
                      <a:rPr lang="en-IN" sz="25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(9)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25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𝑏𝑒𝑠𝑡𝐼𝑛𝑑𝑒𝑥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(10)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5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sz="2500" i="1" dirty="0">
                            <a:latin typeface="Cambria Math" panose="02040503050406030204" pitchFamily="18" charset="0"/>
                          </a:rPr>
                          <m:t>𝑎𝑥𝑖𝑠</m:t>
                        </m:r>
                      </m:e>
                      <m:sub/>
                      <m:sup/>
                    </m:sSubSup>
                    <m:r>
                      <a:rPr lang="en-IN" sz="25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5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IN" sz="25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5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𝑒𝑠𝑡𝐼𝑛𝑑𝑒𝑥</m:t>
                    </m:r>
                    <m:r>
                      <a:rPr lang="en-IN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(11)</a:t>
                </a:r>
              </a:p>
              <a:p>
                <a:endPara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IN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4157472"/>
              </a:xfrm>
              <a:blipFill>
                <a:blip r:embed="rId2"/>
                <a:stretch>
                  <a:fillRect l="-889" t="-23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2582" y="140686"/>
            <a:ext cx="8229600" cy="1143000"/>
          </a:xfrm>
        </p:spPr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FFOA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6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9B267-6FB9-4475-AB17-35ED2312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90FAF2-7DEA-45F7-8549-D6C6246D7DE4}"/>
              </a:ext>
            </a:extLst>
          </p:cNvPr>
          <p:cNvSpPr txBox="1">
            <a:spLocks/>
          </p:cNvSpPr>
          <p:nvPr/>
        </p:nvSpPr>
        <p:spPr>
          <a:xfrm>
            <a:off x="685799" y="698695"/>
            <a:ext cx="7772400" cy="685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 (Unimodal Functions)</a:t>
            </a:r>
            <a:b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69D19-8EF5-42BC-942A-4A6F75148DFC}"/>
              </a:ext>
            </a:extLst>
          </p:cNvPr>
          <p:cNvSpPr txBox="1"/>
          <p:nvPr/>
        </p:nvSpPr>
        <p:spPr>
          <a:xfrm>
            <a:off x="909483" y="5715000"/>
            <a:ext cx="678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Table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909483" y="1608895"/>
            <a:ext cx="4572000" cy="38817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" marR="2540" indent="-6350" algn="just">
              <a:lnSpc>
                <a:spcPct val="103000"/>
              </a:lnSpc>
              <a:spcAft>
                <a:spcPts val="5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Properties: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645795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U: Unimodal                    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645795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M: Multimodal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645795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C: Composite Functions,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645795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S: Separable, 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645795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N: Non-separable,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645795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A: Asymmetrical,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645795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D: Different Properties Around Different Local Optima,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645795" lvl="0" indent="-3429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L: Local Optima's number is huge and second better local optimum is far from the global optimum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46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9B267-6FB9-4475-AB17-35ED2312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32BAE4-C416-4906-9605-D7D4183DA78F}"/>
              </a:ext>
            </a:extLst>
          </p:cNvPr>
          <p:cNvGraphicFramePr>
            <a:graphicFrameLocks noGrp="1"/>
          </p:cNvGraphicFramePr>
          <p:nvPr/>
        </p:nvGraphicFramePr>
        <p:xfrm>
          <a:off x="472769" y="1828800"/>
          <a:ext cx="7756830" cy="2946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837">
                  <a:extLst>
                    <a:ext uri="{9D8B030D-6E8A-4147-A177-3AD203B41FA5}">
                      <a16:colId xmlns:a16="http://schemas.microsoft.com/office/drawing/2014/main" val="3355196350"/>
                    </a:ext>
                  </a:extLst>
                </a:gridCol>
                <a:gridCol w="4430127">
                  <a:extLst>
                    <a:ext uri="{9D8B030D-6E8A-4147-A177-3AD203B41FA5}">
                      <a16:colId xmlns:a16="http://schemas.microsoft.com/office/drawing/2014/main" val="2535282195"/>
                    </a:ext>
                  </a:extLst>
                </a:gridCol>
                <a:gridCol w="1314433">
                  <a:extLst>
                    <a:ext uri="{9D8B030D-6E8A-4147-A177-3AD203B41FA5}">
                      <a16:colId xmlns:a16="http://schemas.microsoft.com/office/drawing/2014/main" val="3045567850"/>
                    </a:ext>
                  </a:extLst>
                </a:gridCol>
                <a:gridCol w="1314433">
                  <a:extLst>
                    <a:ext uri="{9D8B030D-6E8A-4147-A177-3AD203B41FA5}">
                      <a16:colId xmlns:a16="http://schemas.microsoft.com/office/drawing/2014/main" val="274898043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889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2400" b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*=f</a:t>
                      </a:r>
                      <a:r>
                        <a:rPr lang="en-IN" sz="2400" b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(x*)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Property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92222"/>
                  </a:ext>
                </a:extLst>
              </a:tr>
              <a:tr h="1467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Sphere Function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-1400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797345"/>
                  </a:ext>
                </a:extLst>
              </a:tr>
              <a:tr h="143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High Conditioned Elliptic Function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-1300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76062"/>
                  </a:ext>
                </a:extLst>
              </a:tr>
              <a:tr h="146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Bent Cigar Function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-1200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706977"/>
                  </a:ext>
                </a:extLst>
              </a:tr>
              <a:tr h="1536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Discus Function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-1100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168012"/>
                  </a:ext>
                </a:extLst>
              </a:tr>
              <a:tr h="1467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Powers Function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06401"/>
                  </a:ext>
                </a:extLst>
              </a:tr>
              <a:tr h="183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Range: [-100,100]</a:t>
                      </a:r>
                      <a:r>
                        <a:rPr lang="en-IN" sz="24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6787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390FAF2-7DEA-45F7-8549-D6C6246D7DE4}"/>
              </a:ext>
            </a:extLst>
          </p:cNvPr>
          <p:cNvSpPr txBox="1">
            <a:spLocks/>
          </p:cNvSpPr>
          <p:nvPr/>
        </p:nvSpPr>
        <p:spPr>
          <a:xfrm>
            <a:off x="685799" y="698695"/>
            <a:ext cx="7772400" cy="685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 (Unimodal Functions)</a:t>
            </a:r>
            <a:b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69D19-8EF5-42BC-942A-4A6F75148DFC}"/>
              </a:ext>
            </a:extLst>
          </p:cNvPr>
          <p:cNvSpPr txBox="1"/>
          <p:nvPr/>
        </p:nvSpPr>
        <p:spPr>
          <a:xfrm>
            <a:off x="909483" y="5715000"/>
            <a:ext cx="678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Table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09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E99B267-6FB9-4475-AB17-35ED2312CC13}"/>
              </a:ext>
            </a:extLst>
          </p:cNvPr>
          <p:cNvSpPr txBox="1">
            <a:spLocks/>
          </p:cNvSpPr>
          <p:nvPr/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14A9C6-E616-4A0D-8BCE-F71061F86D3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2BAE4-C416-4906-9605-D7D4183DA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602"/>
              </p:ext>
            </p:extLst>
          </p:nvPr>
        </p:nvGraphicFramePr>
        <p:xfrm>
          <a:off x="685799" y="1591142"/>
          <a:ext cx="7772401" cy="4437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231">
                  <a:extLst>
                    <a:ext uri="{9D8B030D-6E8A-4147-A177-3AD203B41FA5}">
                      <a16:colId xmlns:a16="http://schemas.microsoft.com/office/drawing/2014/main" val="3355196350"/>
                    </a:ext>
                  </a:extLst>
                </a:gridCol>
                <a:gridCol w="4508426">
                  <a:extLst>
                    <a:ext uri="{9D8B030D-6E8A-4147-A177-3AD203B41FA5}">
                      <a16:colId xmlns:a16="http://schemas.microsoft.com/office/drawing/2014/main" val="2535282195"/>
                    </a:ext>
                  </a:extLst>
                </a:gridCol>
                <a:gridCol w="1337872">
                  <a:extLst>
                    <a:ext uri="{9D8B030D-6E8A-4147-A177-3AD203B41FA5}">
                      <a16:colId xmlns:a16="http://schemas.microsoft.com/office/drawing/2014/main" val="3045567850"/>
                    </a:ext>
                  </a:extLst>
                </a:gridCol>
                <a:gridCol w="1337872">
                  <a:extLst>
                    <a:ext uri="{9D8B030D-6E8A-4147-A177-3AD203B41FA5}">
                      <a16:colId xmlns:a16="http://schemas.microsoft.com/office/drawing/2014/main" val="3086023728"/>
                    </a:ext>
                  </a:extLst>
                </a:gridCol>
              </a:tblGrid>
              <a:tr h="413987">
                <a:tc>
                  <a:txBody>
                    <a:bodyPr/>
                    <a:lstStyle/>
                    <a:p>
                      <a:pPr marL="889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25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*=f</a:t>
                      </a:r>
                      <a:r>
                        <a:rPr lang="en-IN" sz="25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(x*)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IN" sz="25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Property</a:t>
                      </a:r>
                      <a:endParaRPr lang="en-IN" sz="25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92222"/>
                  </a:ext>
                </a:extLst>
              </a:tr>
              <a:tr h="384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Rosenbrock’s Function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-900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05866"/>
                  </a:ext>
                </a:extLst>
              </a:tr>
              <a:tr h="384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</a:t>
                      </a:r>
                      <a:r>
                        <a:rPr lang="en-IN" sz="2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Schaffers</a:t>
                      </a: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F7 Function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-800</a:t>
                      </a:r>
                      <a:endParaRPr lang="en-IN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04261"/>
                  </a:ext>
                </a:extLst>
              </a:tr>
              <a:tr h="384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Ackley’s Function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-700</a:t>
                      </a:r>
                      <a:endParaRPr lang="en-IN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70960"/>
                  </a:ext>
                </a:extLst>
              </a:tr>
              <a:tr h="384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</a:t>
                      </a:r>
                      <a:r>
                        <a:rPr lang="en-IN" sz="2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Weierstrass</a:t>
                      </a: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-600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13772"/>
                  </a:ext>
                </a:extLst>
              </a:tr>
              <a:tr h="384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Griewank’s Function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-500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317990"/>
                  </a:ext>
                </a:extLst>
              </a:tr>
              <a:tr h="384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Rastrigin’s</a:t>
                      </a: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-400</a:t>
                      </a:r>
                      <a:endParaRPr lang="en-IN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071138"/>
                  </a:ext>
                </a:extLst>
              </a:tr>
              <a:tr h="541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</a:t>
                      </a:r>
                      <a:r>
                        <a:rPr lang="en-IN" sz="2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Rastrigin’s</a:t>
                      </a: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-300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12659"/>
                  </a:ext>
                </a:extLst>
              </a:tr>
              <a:tr h="778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Non-Continuous Rotated </a:t>
                      </a:r>
                    </a:p>
                    <a:p>
                      <a:pPr marL="508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Rastrigin’s</a:t>
                      </a: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7269"/>
                  </a:ext>
                </a:extLst>
              </a:tr>
              <a:tr h="3849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Range: [-100,100]</a:t>
                      </a:r>
                      <a:r>
                        <a:rPr lang="en-IN" sz="25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6787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390FAF2-7DEA-45F7-8549-D6C6246D7DE4}"/>
              </a:ext>
            </a:extLst>
          </p:cNvPr>
          <p:cNvSpPr txBox="1">
            <a:spLocks/>
          </p:cNvSpPr>
          <p:nvPr/>
        </p:nvSpPr>
        <p:spPr>
          <a:xfrm>
            <a:off x="685799" y="698695"/>
            <a:ext cx="7772400" cy="685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 (Basic Multimodal Functions)</a:t>
            </a:r>
            <a:b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69D19-8EF5-42BC-942A-4A6F75148DFC}"/>
              </a:ext>
            </a:extLst>
          </p:cNvPr>
          <p:cNvSpPr txBox="1"/>
          <p:nvPr/>
        </p:nvSpPr>
        <p:spPr>
          <a:xfrm>
            <a:off x="1371600" y="6257683"/>
            <a:ext cx="678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Table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26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14A9C6-E616-4A0D-8BCE-F71061F86D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E99B267-6FB9-4475-AB17-35ED2312CC13}"/>
              </a:ext>
            </a:extLst>
          </p:cNvPr>
          <p:cNvSpPr txBox="1">
            <a:spLocks/>
          </p:cNvSpPr>
          <p:nvPr/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14A9C6-E616-4A0D-8BCE-F71061F86D34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32BAE4-C416-4906-9605-D7D4183DA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31881"/>
              </p:ext>
            </p:extLst>
          </p:nvPr>
        </p:nvGraphicFramePr>
        <p:xfrm>
          <a:off x="720969" y="1289492"/>
          <a:ext cx="7737231" cy="4910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271">
                  <a:extLst>
                    <a:ext uri="{9D8B030D-6E8A-4147-A177-3AD203B41FA5}">
                      <a16:colId xmlns:a16="http://schemas.microsoft.com/office/drawing/2014/main" val="3355196350"/>
                    </a:ext>
                  </a:extLst>
                </a:gridCol>
                <a:gridCol w="4491028">
                  <a:extLst>
                    <a:ext uri="{9D8B030D-6E8A-4147-A177-3AD203B41FA5}">
                      <a16:colId xmlns:a16="http://schemas.microsoft.com/office/drawing/2014/main" val="2535282195"/>
                    </a:ext>
                  </a:extLst>
                </a:gridCol>
                <a:gridCol w="1325966">
                  <a:extLst>
                    <a:ext uri="{9D8B030D-6E8A-4147-A177-3AD203B41FA5}">
                      <a16:colId xmlns:a16="http://schemas.microsoft.com/office/drawing/2014/main" val="3045567850"/>
                    </a:ext>
                  </a:extLst>
                </a:gridCol>
                <a:gridCol w="1325966">
                  <a:extLst>
                    <a:ext uri="{9D8B030D-6E8A-4147-A177-3AD203B41FA5}">
                      <a16:colId xmlns:a16="http://schemas.microsoft.com/office/drawing/2014/main" val="2964159683"/>
                    </a:ext>
                  </a:extLst>
                </a:gridCol>
              </a:tblGrid>
              <a:tr h="394164">
                <a:tc>
                  <a:txBody>
                    <a:bodyPr/>
                    <a:lstStyle/>
                    <a:p>
                      <a:pPr marL="889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25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*=f</a:t>
                      </a:r>
                      <a:r>
                        <a:rPr lang="en-IN" sz="25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(x*)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92222"/>
                  </a:ext>
                </a:extLst>
              </a:tr>
              <a:tr h="4313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Schwefel's Function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0586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Schwefel's Function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7031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Katsuura Function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784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Lunacek Bi_Rastrigin Function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IN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08923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2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Rotated Lunacek Bi_Rastrigin Function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40757"/>
                  </a:ext>
                </a:extLst>
              </a:tr>
              <a:tr h="8593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Expanded Griewank’s plus Rosenbrock’s Function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79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Expanded Scaffer’s F6 Function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63029"/>
                  </a:ext>
                </a:extLst>
              </a:tr>
              <a:tr h="3035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Range: [-100,100]</a:t>
                      </a:r>
                      <a:r>
                        <a:rPr lang="en-IN" sz="25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6787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390FAF2-7DEA-45F7-8549-D6C6246D7DE4}"/>
              </a:ext>
            </a:extLst>
          </p:cNvPr>
          <p:cNvSpPr txBox="1">
            <a:spLocks/>
          </p:cNvSpPr>
          <p:nvPr/>
        </p:nvSpPr>
        <p:spPr>
          <a:xfrm>
            <a:off x="685800" y="603692"/>
            <a:ext cx="7772400" cy="685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 (Basic Multimodal Functions)</a:t>
            </a:r>
            <a:b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69D19-8EF5-42BC-942A-4A6F75148DFC}"/>
              </a:ext>
            </a:extLst>
          </p:cNvPr>
          <p:cNvSpPr txBox="1"/>
          <p:nvPr/>
        </p:nvSpPr>
        <p:spPr>
          <a:xfrm>
            <a:off x="1295400" y="6572659"/>
            <a:ext cx="678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Table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64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9B267-6FB9-4475-AB17-35ED2312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32BAE4-C416-4906-9605-D7D4183DA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67209"/>
              </p:ext>
            </p:extLst>
          </p:nvPr>
        </p:nvGraphicFramePr>
        <p:xfrm>
          <a:off x="507940" y="1702974"/>
          <a:ext cx="8153401" cy="4121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112">
                  <a:extLst>
                    <a:ext uri="{9D8B030D-6E8A-4147-A177-3AD203B41FA5}">
                      <a16:colId xmlns:a16="http://schemas.microsoft.com/office/drawing/2014/main" val="3355196350"/>
                    </a:ext>
                  </a:extLst>
                </a:gridCol>
                <a:gridCol w="4390533">
                  <a:extLst>
                    <a:ext uri="{9D8B030D-6E8A-4147-A177-3AD203B41FA5}">
                      <a16:colId xmlns:a16="http://schemas.microsoft.com/office/drawing/2014/main" val="2535282195"/>
                    </a:ext>
                  </a:extLst>
                </a:gridCol>
                <a:gridCol w="1577378">
                  <a:extLst>
                    <a:ext uri="{9D8B030D-6E8A-4147-A177-3AD203B41FA5}">
                      <a16:colId xmlns:a16="http://schemas.microsoft.com/office/drawing/2014/main" val="3045567850"/>
                    </a:ext>
                  </a:extLst>
                </a:gridCol>
                <a:gridCol w="1577378">
                  <a:extLst>
                    <a:ext uri="{9D8B030D-6E8A-4147-A177-3AD203B41FA5}">
                      <a16:colId xmlns:a16="http://schemas.microsoft.com/office/drawing/2014/main" val="2624873275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marL="889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2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*=f</a:t>
                      </a:r>
                      <a:r>
                        <a:rPr lang="en-IN" sz="2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(x*)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92222"/>
                  </a:ext>
                </a:extLst>
              </a:tr>
              <a:tr h="403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1 (n=5,Rotated)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CMNAD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912660"/>
                  </a:ext>
                </a:extLst>
              </a:tr>
              <a:tr h="403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2(n=3,Unrotated)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CMSAD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527951"/>
                  </a:ext>
                </a:extLst>
              </a:tr>
              <a:tr h="403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3 (n=3,Rotated)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CMNAD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660540"/>
                  </a:ext>
                </a:extLst>
              </a:tr>
              <a:tr h="403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4 (n=3,Rotated)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CMNAD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279293"/>
                  </a:ext>
                </a:extLst>
              </a:tr>
              <a:tr h="403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5 (n=3,Rotated)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CMNAD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836582"/>
                  </a:ext>
                </a:extLst>
              </a:tr>
              <a:tr h="403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6 (n=5,Rotated)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CMNAD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13452"/>
                  </a:ext>
                </a:extLst>
              </a:tr>
              <a:tr h="4032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7 (n=5,Rotated)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CMNAD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04511"/>
                  </a:ext>
                </a:extLst>
              </a:tr>
              <a:tr h="438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 Function 8 (n=5,Rotated)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CMNAD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553559"/>
                  </a:ext>
                </a:extLst>
              </a:tr>
              <a:tr h="403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Range: [-100,100]</a:t>
                      </a:r>
                      <a:r>
                        <a:rPr lang="en-IN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96787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390FAF2-7DEA-45F7-8549-D6C6246D7DE4}"/>
              </a:ext>
            </a:extLst>
          </p:cNvPr>
          <p:cNvSpPr txBox="1">
            <a:spLocks/>
          </p:cNvSpPr>
          <p:nvPr/>
        </p:nvSpPr>
        <p:spPr>
          <a:xfrm>
            <a:off x="685799" y="698695"/>
            <a:ext cx="7772400" cy="685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 (Composite Functions)</a:t>
            </a:r>
            <a:br>
              <a:rPr lang="en-US" sz="3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69D19-8EF5-42BC-942A-4A6F75148DFC}"/>
              </a:ext>
            </a:extLst>
          </p:cNvPr>
          <p:cNvSpPr txBox="1"/>
          <p:nvPr/>
        </p:nvSpPr>
        <p:spPr>
          <a:xfrm>
            <a:off x="1668583" y="6229840"/>
            <a:ext cx="678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Table 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CEC’13 Expensive Optimization Test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70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6653" y="558483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Experimental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4872" y="1676400"/>
                <a:ext cx="77724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Problems: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 minimization problems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𝑀𝑖𝑛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, 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,….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]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D: dimensions.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Dimensions: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= 2,5,10,30,50,100</a:t>
                </a: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Runs: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51</a:t>
                </a: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CEC standard Dataset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72" y="1676400"/>
                <a:ext cx="7772400" cy="3416320"/>
              </a:xfrm>
              <a:prstGeom prst="rect">
                <a:avLst/>
              </a:prstGeom>
              <a:blipFill>
                <a:blip r:embed="rId4"/>
                <a:stretch>
                  <a:fillRect l="-1255" t="-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899431"/>
              </p:ext>
            </p:extLst>
          </p:nvPr>
        </p:nvGraphicFramePr>
        <p:xfrm>
          <a:off x="5638800" y="2895600"/>
          <a:ext cx="1524000" cy="2156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" name="Acrobat Document" r:id="rId5" imgW="5667480" imgH="8020080" progId="AcroExch.Document.DC">
                  <p:embed/>
                </p:oleObj>
              </mc:Choice>
              <mc:Fallback>
                <p:oleObj name="Acrobat Document" r:id="rId5" imgW="5667480" imgH="8020080" progId="AcroExch.Document.DC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2895600"/>
                        <a:ext cx="1524000" cy="2156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467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F2B0F-1FAA-4228-BD53-0626B9AF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1AE99-9F29-4620-8A25-622473657381}"/>
              </a:ext>
            </a:extLst>
          </p:cNvPr>
          <p:cNvSpPr txBox="1"/>
          <p:nvPr/>
        </p:nvSpPr>
        <p:spPr>
          <a:xfrm>
            <a:off x="533400" y="1833414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Function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46D288A-A7C2-42C9-9F95-260D71C215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115" y="762000"/>
                <a:ext cx="7772400" cy="685800"/>
              </a:xfrm>
              <a:prstGeom prst="rect">
                <a:avLst/>
              </a:prstGeom>
            </p:spPr>
            <p:txBody>
              <a:bodyPr vert="horz" anchor="ctr">
                <a:noAutofit/>
                <a:scene3d>
                  <a:camera prst="orthographicFront"/>
                  <a:lightRig rig="soft" dir="t"/>
                </a:scene3d>
                <a:sp3d prstMaterial="softEdge">
                  <a:bevelT w="25400" h="25400"/>
                </a:sp3d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100" b="1" kern="120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b="0" dirty="0"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FFOA for Min Function </a:t>
                </a:r>
                <a:r>
                  <a:rPr lang="en-IN" dirty="0">
                    <a:solidFill>
                      <a:schemeClr val="tx1"/>
                    </a:solidFill>
                    <a:effectLst/>
                  </a:rPr>
                  <a:t>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46D288A-A7C2-42C9-9F95-260D71C2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5" y="762000"/>
                <a:ext cx="77724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44AD8-8C9F-4582-B4B3-0DC42991F27B}"/>
                  </a:ext>
                </a:extLst>
              </p:cNvPr>
              <p:cNvSpPr txBox="1"/>
              <p:nvPr/>
            </p:nvSpPr>
            <p:spPr>
              <a:xfrm>
                <a:off x="3371520" y="1810138"/>
                <a:ext cx="1678665" cy="546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44AD8-8C9F-4582-B4B3-0DC42991F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520" y="1810138"/>
                <a:ext cx="1678665" cy="546496"/>
              </a:xfrm>
              <a:prstGeom prst="rect">
                <a:avLst/>
              </a:prstGeom>
              <a:blipFill>
                <a:blip r:embed="rId3"/>
                <a:stretch>
                  <a:fillRect l="-7273" t="-8889" b="-2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7E1D5-6DDD-4F29-90BA-D4C677DA9F4C}"/>
                  </a:ext>
                </a:extLst>
              </p:cNvPr>
              <p:cNvSpPr txBox="1"/>
              <p:nvPr/>
            </p:nvSpPr>
            <p:spPr>
              <a:xfrm>
                <a:off x="533400" y="2971800"/>
                <a:ext cx="4593758" cy="1638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0&lt; Random Number &lt;1       : step(1) 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𝐷𝑖𝑠𝑡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(5)</a:t>
                </a: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𝐷𝑖𝑠𝑡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(6)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7E1D5-6DDD-4F29-90BA-D4C677DA9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971800"/>
                <a:ext cx="4593758" cy="1638847"/>
              </a:xfrm>
              <a:prstGeom prst="rect">
                <a:avLst/>
              </a:prstGeom>
              <a:blipFill>
                <a:blip r:embed="rId4"/>
                <a:stretch>
                  <a:fillRect l="-1195" t="-2239" r="-3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691397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447800"/>
            <a:ext cx="66294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Research Objectives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 Literature Survey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 Research Gap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 FFOA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Test Problem Set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Experimental Setting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IN" sz="2500" dirty="0">
                <a:latin typeface="Times New Roman" pitchFamily="18" charset="0"/>
                <a:cs typeface="Times New Roman" pitchFamily="18" charset="0"/>
              </a:rPr>
              <a:t> Result and Analysis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110727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31A25A-93A3-41DF-8EB0-1ED39C29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391B2C1-F663-42E1-8B8B-0D18F87BE0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115" y="762000"/>
                <a:ext cx="7772400" cy="685800"/>
              </a:xfrm>
              <a:prstGeom prst="rect">
                <a:avLst/>
              </a:prstGeom>
            </p:spPr>
            <p:txBody>
              <a:bodyPr vert="horz" anchor="ctr">
                <a:noAutofit/>
                <a:scene3d>
                  <a:camera prst="orthographicFront"/>
                  <a:lightRig rig="soft" dir="t"/>
                </a:scene3d>
                <a:sp3d prstMaterial="softEdge">
                  <a:bevelT w="25400" h="25400"/>
                </a:sp3d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100" b="1" kern="120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b="0" dirty="0"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FFOA for Min Function </a:t>
                </a:r>
                <a:r>
                  <a:rPr lang="en-IN" dirty="0">
                    <a:solidFill>
                      <a:schemeClr val="tx1"/>
                    </a:solidFill>
                    <a:effectLst/>
                  </a:rPr>
                  <a:t>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391B2C1-F663-42E1-8B8B-0D18F87B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5" y="762000"/>
                <a:ext cx="77724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F1FC9C-9671-49E1-AC68-9CE0B9816526}"/>
              </a:ext>
            </a:extLst>
          </p:cNvPr>
          <p:cNvSpPr txBox="1"/>
          <p:nvPr/>
        </p:nvSpPr>
        <p:spPr>
          <a:xfrm>
            <a:off x="850253" y="163411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Itearation</a:t>
            </a:r>
            <a:r>
              <a:rPr lang="en-IN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76F6D3C-0E14-49ED-BF9D-BD5D225D40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91563"/>
                  </p:ext>
                </p:extLst>
              </p:nvPr>
            </p:nvGraphicFramePr>
            <p:xfrm>
              <a:off x="457200" y="2189770"/>
              <a:ext cx="8153400" cy="42861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0436">
                      <a:extLst>
                        <a:ext uri="{9D8B030D-6E8A-4147-A177-3AD203B41FA5}">
                          <a16:colId xmlns:a16="http://schemas.microsoft.com/office/drawing/2014/main" val="4171646539"/>
                        </a:ext>
                      </a:extLst>
                    </a:gridCol>
                    <a:gridCol w="427764">
                      <a:extLst>
                        <a:ext uri="{9D8B030D-6E8A-4147-A177-3AD203B41FA5}">
                          <a16:colId xmlns:a16="http://schemas.microsoft.com/office/drawing/2014/main" val="117539035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9824016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451529744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198062180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63358032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399293787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4403820"/>
                        </a:ext>
                      </a:extLst>
                    </a:gridCol>
                    <a:gridCol w="755676">
                      <a:extLst>
                        <a:ext uri="{9D8B030D-6E8A-4147-A177-3AD203B41FA5}">
                          <a16:colId xmlns:a16="http://schemas.microsoft.com/office/drawing/2014/main" val="3227093551"/>
                        </a:ext>
                      </a:extLst>
                    </a:gridCol>
                    <a:gridCol w="920724">
                      <a:extLst>
                        <a:ext uri="{9D8B030D-6E8A-4147-A177-3AD203B41FA5}">
                          <a16:colId xmlns:a16="http://schemas.microsoft.com/office/drawing/2014/main" val="42711362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721400131"/>
                        </a:ext>
                      </a:extLst>
                    </a:gridCol>
                  </a:tblGrid>
                  <a:tr h="1010630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</a:t>
                          </a: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Added to</a:t>
                          </a: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</a:t>
                          </a: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Added to</a:t>
                          </a: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𝐷𝑖𝑠𝑡</m:t>
                                    </m:r>
                                  </m:e>
                                  <m:sub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IN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IN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b>
                                      <m:sup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IN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b>
                                      <m:sup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oMath>
                            </m:oMathPara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𝐷𝑖𝑠𝑡</m:t>
                                        </m:r>
                                      </m:e>
                                      <m:sub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𝑆𝑚𝑒𝑙𝑙</m:t>
                                    </m:r>
                                  </m:e>
                                  <m:sub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𝐹𝑢𝑛𝑐𝑡𝑖𝑜𝑛</m:t>
                                    </m:r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𝑏𝑒𝑠𝑡𝑆𝑚𝑒𝑙𝑙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7148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9.457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0.011025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0.011025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3160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10.83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0.008464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0.008464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9757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u="sng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u="sng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11.85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0.084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0.007056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0.007056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837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7.69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251393"/>
                      </a:ext>
                    </a:extLst>
                  </a:tr>
                  <a:tr h="603562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7.36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0.018225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0.018225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155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76F6D3C-0E14-49ED-BF9D-BD5D225D40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9991563"/>
                  </p:ext>
                </p:extLst>
              </p:nvPr>
            </p:nvGraphicFramePr>
            <p:xfrm>
              <a:off x="457200" y="2189770"/>
              <a:ext cx="8153400" cy="42861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10436">
                      <a:extLst>
                        <a:ext uri="{9D8B030D-6E8A-4147-A177-3AD203B41FA5}">
                          <a16:colId xmlns:a16="http://schemas.microsoft.com/office/drawing/2014/main" val="4171646539"/>
                        </a:ext>
                      </a:extLst>
                    </a:gridCol>
                    <a:gridCol w="427764">
                      <a:extLst>
                        <a:ext uri="{9D8B030D-6E8A-4147-A177-3AD203B41FA5}">
                          <a16:colId xmlns:a16="http://schemas.microsoft.com/office/drawing/2014/main" val="117539035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98240165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451529744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198062180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63358032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399293787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4403820"/>
                        </a:ext>
                      </a:extLst>
                    </a:gridCol>
                    <a:gridCol w="755676">
                      <a:extLst>
                        <a:ext uri="{9D8B030D-6E8A-4147-A177-3AD203B41FA5}">
                          <a16:colId xmlns:a16="http://schemas.microsoft.com/office/drawing/2014/main" val="3227093551"/>
                        </a:ext>
                      </a:extLst>
                    </a:gridCol>
                    <a:gridCol w="920724">
                      <a:extLst>
                        <a:ext uri="{9D8B030D-6E8A-4147-A177-3AD203B41FA5}">
                          <a16:colId xmlns:a16="http://schemas.microsoft.com/office/drawing/2014/main" val="42711362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721400131"/>
                        </a:ext>
                      </a:extLst>
                    </a:gridCol>
                  </a:tblGrid>
                  <a:tr h="1777619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183" t="-3767" r="-1692958" b="-14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3333" t="-3767" r="-701333" b="-14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6667" t="-3767" r="-1302667" b="-14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6423" t="-3767" r="-613139" b="-14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0455" t="-3767" r="-854545" b="-14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6786" t="-3767" r="-571429" b="-14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29577" t="-3767" r="-200469" b="-14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7903" t="-3767" r="-244355" b="-14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88079" t="-3767" r="-100662" b="-14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3333" t="-3767" r="-1333" b="-14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7148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9.457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0.011025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0.011025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31607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10.83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0.008464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0.008464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9757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u="sng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u="sng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11.85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0.084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0.007056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0.007056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837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7.69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251393"/>
                      </a:ext>
                    </a:extLst>
                  </a:tr>
                  <a:tr h="603562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7.36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0.018225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0.018225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38155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8633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99C7F-139D-427D-91E4-40B07101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22CBFF5-CA11-4251-A8CD-2C8DCF1D68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6030798"/>
                  </p:ext>
                </p:extLst>
              </p:nvPr>
            </p:nvGraphicFramePr>
            <p:xfrm>
              <a:off x="838200" y="2438400"/>
              <a:ext cx="7162800" cy="335279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5478">
                      <a:extLst>
                        <a:ext uri="{9D8B030D-6E8A-4147-A177-3AD203B41FA5}">
                          <a16:colId xmlns:a16="http://schemas.microsoft.com/office/drawing/2014/main" val="388164754"/>
                        </a:ext>
                      </a:extLst>
                    </a:gridCol>
                    <a:gridCol w="1233458">
                      <a:extLst>
                        <a:ext uri="{9D8B030D-6E8A-4147-A177-3AD203B41FA5}">
                          <a16:colId xmlns:a16="http://schemas.microsoft.com/office/drawing/2014/main" val="1173585540"/>
                        </a:ext>
                      </a:extLst>
                    </a:gridCol>
                    <a:gridCol w="1741901">
                      <a:extLst>
                        <a:ext uri="{9D8B030D-6E8A-4147-A177-3AD203B41FA5}">
                          <a16:colId xmlns:a16="http://schemas.microsoft.com/office/drawing/2014/main" val="3569955681"/>
                        </a:ext>
                      </a:extLst>
                    </a:gridCol>
                    <a:gridCol w="1661963">
                      <a:extLst>
                        <a:ext uri="{9D8B030D-6E8A-4147-A177-3AD203B41FA5}">
                          <a16:colId xmlns:a16="http://schemas.microsoft.com/office/drawing/2014/main" val="163821212"/>
                        </a:ext>
                      </a:extLst>
                    </a:gridCol>
                  </a:tblGrid>
                  <a:tr h="1231774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𝑏𝑒𝑠𝑡𝑆𝑚𝑒𝑙𝑙</m:t>
                                    </m:r>
                                  </m:e>
                                  <m:sub/>
                                </m:sSub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𝑏𝑒𝑠𝑡𝐼𝑛𝑑𝑒𝑥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IN" sz="16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16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𝑆𝑚𝑒𝑙𝑙</m:t>
                                  </m:r>
                                </m:e>
                                <m:sub>
                                  <m:r>
                                    <a:rPr lang="en-IN" sz="16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16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𝑆𝑚𝑒𝑙𝑙𝑏𝑒𝑠𝑡</m:t>
                                    </m:r>
                                  </m:e>
                                  <m:sub/>
                                </m:sSub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𝑏𝑒𝑠𝑡𝑆𝑚𝑒𝑙𝑙</m:t>
                                </m:r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IN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𝑏𝑒𝑠𝑡𝐼𝑛𝑑𝑒𝑥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IN" sz="160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  <m:r>
                                <a:rPr lang="en-IN" sz="16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  <m:r>
                                <a:rPr lang="en-IN" sz="16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IN" sz="16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IN" sz="16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𝑒𝑠𝑡𝐼𝑛𝑑𝑒𝑥</m:t>
                              </m:r>
                              <m:r>
                                <a:rPr lang="en-IN" sz="16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sz="160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                                                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858311"/>
                      </a:ext>
                    </a:extLst>
                  </a:tr>
                  <a:tr h="424205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0.011025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0.011025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335362"/>
                      </a:ext>
                    </a:extLst>
                  </a:tr>
                  <a:tr h="424205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0.008464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0.008464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1042269"/>
                      </a:ext>
                    </a:extLst>
                  </a:tr>
                  <a:tr h="424205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rgbClr val="FF0000"/>
                              </a:solidFill>
                              <a:effectLst/>
                            </a:rPr>
                            <a:t>0.007056</a:t>
                          </a:r>
                          <a:endParaRPr lang="en-IN" sz="16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0.007056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686966"/>
                      </a:ext>
                    </a:extLst>
                  </a:tr>
                  <a:tr h="424205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0.0169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0.0169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746281"/>
                      </a:ext>
                    </a:extLst>
                  </a:tr>
                  <a:tr h="424205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0.018225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0.018225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29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22CBFF5-CA11-4251-A8CD-2C8DCF1D68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6030798"/>
                  </p:ext>
                </p:extLst>
              </p:nvPr>
            </p:nvGraphicFramePr>
            <p:xfrm>
              <a:off x="838200" y="2438400"/>
              <a:ext cx="7162800" cy="335279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25478">
                      <a:extLst>
                        <a:ext uri="{9D8B030D-6E8A-4147-A177-3AD203B41FA5}">
                          <a16:colId xmlns:a16="http://schemas.microsoft.com/office/drawing/2014/main" val="388164754"/>
                        </a:ext>
                      </a:extLst>
                    </a:gridCol>
                    <a:gridCol w="1233458">
                      <a:extLst>
                        <a:ext uri="{9D8B030D-6E8A-4147-A177-3AD203B41FA5}">
                          <a16:colId xmlns:a16="http://schemas.microsoft.com/office/drawing/2014/main" val="1173585540"/>
                        </a:ext>
                      </a:extLst>
                    </a:gridCol>
                    <a:gridCol w="1741901">
                      <a:extLst>
                        <a:ext uri="{9D8B030D-6E8A-4147-A177-3AD203B41FA5}">
                          <a16:colId xmlns:a16="http://schemas.microsoft.com/office/drawing/2014/main" val="3569955681"/>
                        </a:ext>
                      </a:extLst>
                    </a:gridCol>
                    <a:gridCol w="1661963">
                      <a:extLst>
                        <a:ext uri="{9D8B030D-6E8A-4147-A177-3AD203B41FA5}">
                          <a16:colId xmlns:a16="http://schemas.microsoft.com/office/drawing/2014/main" val="163821212"/>
                        </a:ext>
                      </a:extLst>
                    </a:gridCol>
                  </a:tblGrid>
                  <a:tr h="12317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" t="-990" r="-183855" b="-173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941" t="-990" r="-277723" b="-173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6084" t="-990" r="-96154" b="-173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1136" t="-990" r="-733" b="-173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858311"/>
                      </a:ext>
                    </a:extLst>
                  </a:tr>
                  <a:tr h="424205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0.011025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0.011025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335362"/>
                      </a:ext>
                    </a:extLst>
                  </a:tr>
                  <a:tr h="424205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0.008464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0.008464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1042269"/>
                      </a:ext>
                    </a:extLst>
                  </a:tr>
                  <a:tr h="424205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rgbClr val="FF0000"/>
                              </a:solidFill>
                              <a:effectLst/>
                            </a:rPr>
                            <a:t>0.007056</a:t>
                          </a:r>
                          <a:endParaRPr lang="en-IN" sz="16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0.007056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0686966"/>
                      </a:ext>
                    </a:extLst>
                  </a:tr>
                  <a:tr h="424205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0.0169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0.0169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746281"/>
                      </a:ext>
                    </a:extLst>
                  </a:tr>
                  <a:tr h="424205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0.018225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0.018225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29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624194E4-06D5-4034-8DBC-CE0CDCF43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FFOA for Minimization of Function ∑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Xi2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 &lt;&lt;  Random Number &lt;&lt; 1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Iteration 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A48CB87-29B4-464F-A3C7-06D9030F23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115" y="762000"/>
                <a:ext cx="7772400" cy="685800"/>
              </a:xfrm>
              <a:prstGeom prst="rect">
                <a:avLst/>
              </a:prstGeom>
            </p:spPr>
            <p:txBody>
              <a:bodyPr vert="horz" anchor="ctr">
                <a:noAutofit/>
                <a:scene3d>
                  <a:camera prst="orthographicFront"/>
                  <a:lightRig rig="soft" dir="t"/>
                </a:scene3d>
                <a:sp3d prstMaterial="softEdge">
                  <a:bevelT w="25400" h="25400"/>
                </a:sp3d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100" b="1" kern="120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b="0" dirty="0"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FFOA for Min Function </a:t>
                </a:r>
                <a:r>
                  <a:rPr lang="en-IN" dirty="0">
                    <a:solidFill>
                      <a:schemeClr val="tx1"/>
                    </a:solidFill>
                    <a:effectLst/>
                  </a:rPr>
                  <a:t>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A48CB87-29B4-464F-A3C7-06D9030F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5" y="762000"/>
                <a:ext cx="77724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44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06447A-01D2-413A-BF83-47387261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3BF78DF-315D-43A7-A221-E248662A23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669182"/>
                  </p:ext>
                </p:extLst>
              </p:nvPr>
            </p:nvGraphicFramePr>
            <p:xfrm>
              <a:off x="457200" y="1962443"/>
              <a:ext cx="8190072" cy="41966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2401">
                      <a:extLst>
                        <a:ext uri="{9D8B030D-6E8A-4147-A177-3AD203B41FA5}">
                          <a16:colId xmlns:a16="http://schemas.microsoft.com/office/drawing/2014/main" val="1995459253"/>
                        </a:ext>
                      </a:extLst>
                    </a:gridCol>
                    <a:gridCol w="500678">
                      <a:extLst>
                        <a:ext uri="{9D8B030D-6E8A-4147-A177-3AD203B41FA5}">
                          <a16:colId xmlns:a16="http://schemas.microsoft.com/office/drawing/2014/main" val="4044439648"/>
                        </a:ext>
                      </a:extLst>
                    </a:gridCol>
                    <a:gridCol w="546194">
                      <a:extLst>
                        <a:ext uri="{9D8B030D-6E8A-4147-A177-3AD203B41FA5}">
                          <a16:colId xmlns:a16="http://schemas.microsoft.com/office/drawing/2014/main" val="861233469"/>
                        </a:ext>
                      </a:extLst>
                    </a:gridCol>
                    <a:gridCol w="405852">
                      <a:extLst>
                        <a:ext uri="{9D8B030D-6E8A-4147-A177-3AD203B41FA5}">
                          <a16:colId xmlns:a16="http://schemas.microsoft.com/office/drawing/2014/main" val="1226391146"/>
                        </a:ext>
                      </a:extLst>
                    </a:gridCol>
                    <a:gridCol w="682742">
                      <a:extLst>
                        <a:ext uri="{9D8B030D-6E8A-4147-A177-3AD203B41FA5}">
                          <a16:colId xmlns:a16="http://schemas.microsoft.com/office/drawing/2014/main" val="3655903257"/>
                        </a:ext>
                      </a:extLst>
                    </a:gridCol>
                    <a:gridCol w="728261">
                      <a:extLst>
                        <a:ext uri="{9D8B030D-6E8A-4147-A177-3AD203B41FA5}">
                          <a16:colId xmlns:a16="http://schemas.microsoft.com/office/drawing/2014/main" val="2830589965"/>
                        </a:ext>
                      </a:extLst>
                    </a:gridCol>
                    <a:gridCol w="723518">
                      <a:extLst>
                        <a:ext uri="{9D8B030D-6E8A-4147-A177-3AD203B41FA5}">
                          <a16:colId xmlns:a16="http://schemas.microsoft.com/office/drawing/2014/main" val="1354553338"/>
                        </a:ext>
                      </a:extLst>
                    </a:gridCol>
                    <a:gridCol w="1342729">
                      <a:extLst>
                        <a:ext uri="{9D8B030D-6E8A-4147-A177-3AD203B41FA5}">
                          <a16:colId xmlns:a16="http://schemas.microsoft.com/office/drawing/2014/main" val="93368573"/>
                        </a:ext>
                      </a:extLst>
                    </a:gridCol>
                    <a:gridCol w="624900">
                      <a:extLst>
                        <a:ext uri="{9D8B030D-6E8A-4147-A177-3AD203B41FA5}">
                          <a16:colId xmlns:a16="http://schemas.microsoft.com/office/drawing/2014/main" val="2633637005"/>
                        </a:ext>
                      </a:extLst>
                    </a:gridCol>
                    <a:gridCol w="1035493">
                      <a:extLst>
                        <a:ext uri="{9D8B030D-6E8A-4147-A177-3AD203B41FA5}">
                          <a16:colId xmlns:a16="http://schemas.microsoft.com/office/drawing/2014/main" val="1716690618"/>
                        </a:ext>
                      </a:extLst>
                    </a:gridCol>
                    <a:gridCol w="1057304">
                      <a:extLst>
                        <a:ext uri="{9D8B030D-6E8A-4147-A177-3AD203B41FA5}">
                          <a16:colId xmlns:a16="http://schemas.microsoft.com/office/drawing/2014/main" val="3406261309"/>
                        </a:ext>
                      </a:extLst>
                    </a:gridCol>
                  </a:tblGrid>
                  <a:tr h="1278094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Index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Random</a:t>
                          </a: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No. Added to</a:t>
                          </a: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 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Random</a:t>
                          </a: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No. Added to</a:t>
                          </a: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𝐷𝑖𝑠𝑡</m:t>
                                    </m:r>
                                  </m:e>
                                  <m:sub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IN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IN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b>
                                      <m:sup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IN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b>
                                      <m:sup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𝐷𝑖𝑠𝑡</m:t>
                                        </m:r>
                                      </m:e>
                                      <m:sub>
                                        <m:r>
                                          <a:rPr lang="en-IN" sz="16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𝑆𝑚𝑒𝑙𝑙</m:t>
                                    </m:r>
                                  </m:e>
                                  <m:sub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sz="16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𝐹𝑢𝑛𝑐𝑡𝑖𝑜𝑛</m:t>
                                    </m:r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𝑏𝑒𝑠𝑡𝑆𝑚𝑒𝑙𝑙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934701"/>
                      </a:ext>
                    </a:extLst>
                  </a:tr>
                  <a:tr h="475406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0.7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9.81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0.1019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641568"/>
                      </a:ext>
                    </a:extLst>
                  </a:tr>
                  <a:tr h="475406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8.1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0.108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0.0116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0.0116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515321"/>
                      </a:ext>
                    </a:extLst>
                  </a:tr>
                  <a:tr h="475406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0.9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0.01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548345"/>
                      </a:ext>
                    </a:extLst>
                  </a:tr>
                  <a:tr h="475406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9.90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0.101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7891924"/>
                      </a:ext>
                    </a:extLst>
                  </a:tr>
                  <a:tr h="475406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8.1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0.104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0.010816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0.010816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054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3BF78DF-315D-43A7-A221-E248662A23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669182"/>
                  </p:ext>
                </p:extLst>
              </p:nvPr>
            </p:nvGraphicFramePr>
            <p:xfrm>
              <a:off x="457200" y="1962443"/>
              <a:ext cx="8190072" cy="41966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42401">
                      <a:extLst>
                        <a:ext uri="{9D8B030D-6E8A-4147-A177-3AD203B41FA5}">
                          <a16:colId xmlns:a16="http://schemas.microsoft.com/office/drawing/2014/main" val="1995459253"/>
                        </a:ext>
                      </a:extLst>
                    </a:gridCol>
                    <a:gridCol w="500678">
                      <a:extLst>
                        <a:ext uri="{9D8B030D-6E8A-4147-A177-3AD203B41FA5}">
                          <a16:colId xmlns:a16="http://schemas.microsoft.com/office/drawing/2014/main" val="4044439648"/>
                        </a:ext>
                      </a:extLst>
                    </a:gridCol>
                    <a:gridCol w="546194">
                      <a:extLst>
                        <a:ext uri="{9D8B030D-6E8A-4147-A177-3AD203B41FA5}">
                          <a16:colId xmlns:a16="http://schemas.microsoft.com/office/drawing/2014/main" val="861233469"/>
                        </a:ext>
                      </a:extLst>
                    </a:gridCol>
                    <a:gridCol w="405852">
                      <a:extLst>
                        <a:ext uri="{9D8B030D-6E8A-4147-A177-3AD203B41FA5}">
                          <a16:colId xmlns:a16="http://schemas.microsoft.com/office/drawing/2014/main" val="1226391146"/>
                        </a:ext>
                      </a:extLst>
                    </a:gridCol>
                    <a:gridCol w="682742">
                      <a:extLst>
                        <a:ext uri="{9D8B030D-6E8A-4147-A177-3AD203B41FA5}">
                          <a16:colId xmlns:a16="http://schemas.microsoft.com/office/drawing/2014/main" val="3655903257"/>
                        </a:ext>
                      </a:extLst>
                    </a:gridCol>
                    <a:gridCol w="728261">
                      <a:extLst>
                        <a:ext uri="{9D8B030D-6E8A-4147-A177-3AD203B41FA5}">
                          <a16:colId xmlns:a16="http://schemas.microsoft.com/office/drawing/2014/main" val="2830589965"/>
                        </a:ext>
                      </a:extLst>
                    </a:gridCol>
                    <a:gridCol w="723518">
                      <a:extLst>
                        <a:ext uri="{9D8B030D-6E8A-4147-A177-3AD203B41FA5}">
                          <a16:colId xmlns:a16="http://schemas.microsoft.com/office/drawing/2014/main" val="1354553338"/>
                        </a:ext>
                      </a:extLst>
                    </a:gridCol>
                    <a:gridCol w="1342729">
                      <a:extLst>
                        <a:ext uri="{9D8B030D-6E8A-4147-A177-3AD203B41FA5}">
                          <a16:colId xmlns:a16="http://schemas.microsoft.com/office/drawing/2014/main" val="93368573"/>
                        </a:ext>
                      </a:extLst>
                    </a:gridCol>
                    <a:gridCol w="624900">
                      <a:extLst>
                        <a:ext uri="{9D8B030D-6E8A-4147-A177-3AD203B41FA5}">
                          <a16:colId xmlns:a16="http://schemas.microsoft.com/office/drawing/2014/main" val="2633637005"/>
                        </a:ext>
                      </a:extLst>
                    </a:gridCol>
                    <a:gridCol w="1035493">
                      <a:extLst>
                        <a:ext uri="{9D8B030D-6E8A-4147-A177-3AD203B41FA5}">
                          <a16:colId xmlns:a16="http://schemas.microsoft.com/office/drawing/2014/main" val="1716690618"/>
                        </a:ext>
                      </a:extLst>
                    </a:gridCol>
                    <a:gridCol w="1057304">
                      <a:extLst>
                        <a:ext uri="{9D8B030D-6E8A-4147-A177-3AD203B41FA5}">
                          <a16:colId xmlns:a16="http://schemas.microsoft.com/office/drawing/2014/main" val="3406261309"/>
                        </a:ext>
                      </a:extLst>
                    </a:gridCol>
                  </a:tblGrid>
                  <a:tr h="1792732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Index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976" t="-2712" r="-1432927" b="-134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222" t="-2712" r="-1205556" b="-134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485" t="-2712" r="-1543939" b="-134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3750" t="-2712" r="-809821" b="-134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7500" t="-2712" r="-655833" b="-134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1429" t="-2712" r="-561345" b="-134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9091" t="-2712" r="-203636" b="-134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3786" t="-2712" r="-334951" b="-134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3491" t="-2712" r="-104142" b="-134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73563" t="-2712" r="-1149" b="-134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934701"/>
                      </a:ext>
                    </a:extLst>
                  </a:tr>
                  <a:tr h="502285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0.7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9.81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0.1019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641568"/>
                      </a:ext>
                    </a:extLst>
                  </a:tr>
                  <a:tr h="475406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8.1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0.108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0.0116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0.0116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515321"/>
                      </a:ext>
                    </a:extLst>
                  </a:tr>
                  <a:tr h="475406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0.9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0.01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548345"/>
                      </a:ext>
                    </a:extLst>
                  </a:tr>
                  <a:tr h="475406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9.90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0.101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7891924"/>
                      </a:ext>
                    </a:extLst>
                  </a:tr>
                  <a:tr h="475406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8.1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0.104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0.010816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0.010816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0541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EAE9DEAF-9B20-4AAA-B7EF-6EE04AFF8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57579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Iteration 2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391B2C1-F663-42E1-8B8B-0D18F87BE0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115" y="762000"/>
                <a:ext cx="7772400" cy="685800"/>
              </a:xfrm>
              <a:prstGeom prst="rect">
                <a:avLst/>
              </a:prstGeom>
            </p:spPr>
            <p:txBody>
              <a:bodyPr vert="horz" anchor="ctr">
                <a:noAutofit/>
                <a:scene3d>
                  <a:camera prst="orthographicFront"/>
                  <a:lightRig rig="soft" dir="t"/>
                </a:scene3d>
                <a:sp3d prstMaterial="softEdge">
                  <a:bevelT w="25400" h="25400"/>
                </a:sp3d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100" b="1" kern="120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b="0" dirty="0"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FFOA for Min Function </a:t>
                </a:r>
                <a:r>
                  <a:rPr lang="en-IN" dirty="0">
                    <a:solidFill>
                      <a:schemeClr val="tx1"/>
                    </a:solidFill>
                    <a:effectLst/>
                  </a:rPr>
                  <a:t>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391B2C1-F663-42E1-8B8B-0D18F87B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5" y="762000"/>
                <a:ext cx="77724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80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F52E64-D129-453D-A3E9-B2E53373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4830FB0-6270-4AEB-8AC9-77D8B432D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301006"/>
                  </p:ext>
                </p:extLst>
              </p:nvPr>
            </p:nvGraphicFramePr>
            <p:xfrm>
              <a:off x="1351415" y="1824374"/>
              <a:ext cx="6781800" cy="27711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91143">
                      <a:extLst>
                        <a:ext uri="{9D8B030D-6E8A-4147-A177-3AD203B41FA5}">
                          <a16:colId xmlns:a16="http://schemas.microsoft.com/office/drawing/2014/main" val="205531726"/>
                        </a:ext>
                      </a:extLst>
                    </a:gridCol>
                    <a:gridCol w="1167850">
                      <a:extLst>
                        <a:ext uri="{9D8B030D-6E8A-4147-A177-3AD203B41FA5}">
                          <a16:colId xmlns:a16="http://schemas.microsoft.com/office/drawing/2014/main" val="4232968398"/>
                        </a:ext>
                      </a:extLst>
                    </a:gridCol>
                    <a:gridCol w="1649247">
                      <a:extLst>
                        <a:ext uri="{9D8B030D-6E8A-4147-A177-3AD203B41FA5}">
                          <a16:colId xmlns:a16="http://schemas.microsoft.com/office/drawing/2014/main" val="1951578609"/>
                        </a:ext>
                      </a:extLst>
                    </a:gridCol>
                    <a:gridCol w="1573560">
                      <a:extLst>
                        <a:ext uri="{9D8B030D-6E8A-4147-A177-3AD203B41FA5}">
                          <a16:colId xmlns:a16="http://schemas.microsoft.com/office/drawing/2014/main" val="3445591409"/>
                        </a:ext>
                      </a:extLst>
                    </a:gridCol>
                  </a:tblGrid>
                  <a:tr h="1018071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𝑏𝑒𝑠𝑡𝑆𝑚𝑒𝑙𝑙</m:t>
                                    </m:r>
                                  </m:e>
                                  <m:sub/>
                                </m:sSub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𝑏𝑒𝑠𝑡𝐼𝑛𝑑𝑒𝑥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  <m:r>
                                    <a:rPr lang="en-IN" sz="16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16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𝑆𝑚𝑒𝑙𝑙</m:t>
                                  </m:r>
                                </m:e>
                                <m:sub>
                                  <m:r>
                                    <a:rPr lang="en-IN" sz="16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16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𝑆𝑚𝑒𝑙𝑙𝑏𝑒𝑠𝑡</m:t>
                                    </m:r>
                                  </m:e>
                                  <m:sub/>
                                </m:sSub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𝑏𝑒𝑠𝑡𝑆𝑚𝑒𝑙𝑙</m:t>
                                </m:r>
                              </m:oMath>
                            </m:oMathPara>
                          </a14:m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IN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𝑏𝑒𝑠𝑡𝐼𝑛𝑑𝑒𝑥</m:t>
                                </m:r>
                                <m:r>
                                  <a:rPr lang="en-IN" sz="16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IN" sz="160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  <m:r>
                                <a:rPr lang="en-IN" sz="16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  <m:r>
                                <a:rPr lang="en-IN" sz="16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IN" sz="16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IN" sz="16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𝑒𝑠𝑡𝐼𝑛𝑑𝑒𝑥</m:t>
                              </m:r>
                              <m:r>
                                <a:rPr lang="en-IN" sz="16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sz="1600" kern="1200">
                              <a:solidFill>
                                <a:schemeClr val="tx1"/>
                              </a:solidFill>
                              <a:effectLst/>
                            </a:rPr>
                            <a:t>                                                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400373"/>
                      </a:ext>
                    </a:extLst>
                  </a:tr>
                  <a:tr h="350609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9428321"/>
                      </a:ext>
                    </a:extLst>
                  </a:tr>
                  <a:tr h="350609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0.0116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0.0116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827730"/>
                      </a:ext>
                    </a:extLst>
                  </a:tr>
                  <a:tr h="350609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402798"/>
                      </a:ext>
                    </a:extLst>
                  </a:tr>
                  <a:tr h="350609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rgbClr val="FF0000"/>
                              </a:solidFill>
                              <a:effectLst/>
                            </a:rPr>
                            <a:t>0.0102</a:t>
                          </a:r>
                          <a:endParaRPr lang="en-IN" sz="16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841384"/>
                      </a:ext>
                    </a:extLst>
                  </a:tr>
                  <a:tr h="350609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0.010816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0.10816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7.9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927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4830FB0-6270-4AEB-8AC9-77D8B432D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301006"/>
                  </p:ext>
                </p:extLst>
              </p:nvPr>
            </p:nvGraphicFramePr>
            <p:xfrm>
              <a:off x="1351415" y="1824374"/>
              <a:ext cx="6781800" cy="27711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91143">
                      <a:extLst>
                        <a:ext uri="{9D8B030D-6E8A-4147-A177-3AD203B41FA5}">
                          <a16:colId xmlns:a16="http://schemas.microsoft.com/office/drawing/2014/main" val="205531726"/>
                        </a:ext>
                      </a:extLst>
                    </a:gridCol>
                    <a:gridCol w="1167850">
                      <a:extLst>
                        <a:ext uri="{9D8B030D-6E8A-4147-A177-3AD203B41FA5}">
                          <a16:colId xmlns:a16="http://schemas.microsoft.com/office/drawing/2014/main" val="4232968398"/>
                        </a:ext>
                      </a:extLst>
                    </a:gridCol>
                    <a:gridCol w="1649247">
                      <a:extLst>
                        <a:ext uri="{9D8B030D-6E8A-4147-A177-3AD203B41FA5}">
                          <a16:colId xmlns:a16="http://schemas.microsoft.com/office/drawing/2014/main" val="1951578609"/>
                        </a:ext>
                      </a:extLst>
                    </a:gridCol>
                    <a:gridCol w="1573560">
                      <a:extLst>
                        <a:ext uri="{9D8B030D-6E8A-4147-A177-3AD203B41FA5}">
                          <a16:colId xmlns:a16="http://schemas.microsoft.com/office/drawing/2014/main" val="3445591409"/>
                        </a:ext>
                      </a:extLst>
                    </a:gridCol>
                  </a:tblGrid>
                  <a:tr h="10180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" t="-599" r="-183969" b="-176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208" t="-599" r="-276562" b="-176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6236" t="-599" r="-95941" b="-176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171" t="-599" r="-775" b="-176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400373"/>
                      </a:ext>
                    </a:extLst>
                  </a:tr>
                  <a:tr h="350609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0.0103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9428321"/>
                      </a:ext>
                    </a:extLst>
                  </a:tr>
                  <a:tr h="350609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0.0116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0.0116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9.9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827730"/>
                      </a:ext>
                    </a:extLst>
                  </a:tr>
                  <a:tr h="350609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8402798"/>
                      </a:ext>
                    </a:extLst>
                  </a:tr>
                  <a:tr h="350609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rgbClr val="FF0000"/>
                              </a:solidFill>
                              <a:effectLst/>
                            </a:rPr>
                            <a:t>0.0102</a:t>
                          </a:r>
                          <a:endParaRPr lang="en-IN" sz="16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0.0102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7.9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3841384"/>
                      </a:ext>
                    </a:extLst>
                  </a:tr>
                  <a:tr h="350609"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0.010816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>
                              <a:solidFill>
                                <a:schemeClr val="tx1"/>
                              </a:solidFill>
                              <a:effectLst/>
                            </a:rPr>
                            <a:t>0.10816</a:t>
                          </a:r>
                          <a:endParaRPr lang="en-IN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7.9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" marR="2540" indent="-6350" algn="ctr">
                            <a:lnSpc>
                              <a:spcPct val="103000"/>
                            </a:lnSpc>
                            <a:spcAft>
                              <a:spcPts val="5"/>
                            </a:spcAft>
                          </a:pPr>
                          <a:r>
                            <a:rPr lang="en-IN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9.9</a:t>
                          </a:r>
                          <a:endParaRPr lang="en-IN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endParaRPr>
                        </a:p>
                      </a:txBody>
                      <a:tcPr marL="52070" marR="52070" marT="9525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9272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606191-4F1A-46E5-8FEF-285C48573596}"/>
                  </a:ext>
                </a:extLst>
              </p:cNvPr>
              <p:cNvSpPr/>
              <p:nvPr/>
            </p:nvSpPr>
            <p:spPr>
              <a:xfrm>
                <a:off x="5029200" y="4742884"/>
                <a:ext cx="4572000" cy="18476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6350" marR="2540" indent="-6350">
                  <a:lnSpc>
                    <a:spcPct val="103000"/>
                  </a:lnSpc>
                  <a:spcAft>
                    <a:spcPts val="5"/>
                  </a:spcAft>
                </a:pPr>
                <a:r>
                  <a:rPr lang="en-I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Hence Best Index </a:t>
                </a:r>
                <a:endParaRPr lang="en-IN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350" marR="2540" indent="-6350">
                  <a:lnSpc>
                    <a:spcPct val="103000"/>
                  </a:lnSpc>
                  <a:spcAft>
                    <a:spcPts val="5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𝑛𝑒𝑤</m:t>
                        </m:r>
                      </m:sub>
                      <m:sup/>
                    </m:sSubSup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  7.9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𝑛𝑒𝑤</m:t>
                        </m:r>
                      </m:sub>
                      <m:sup/>
                    </m:sSubSup>
                  </m:oMath>
                </a14:m>
                <a:r>
                  <a:rPr lang="en-I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  9.9</a:t>
                </a:r>
              </a:p>
              <a:p>
                <a:pPr marL="6350" marR="2540" indent="-6350">
                  <a:lnSpc>
                    <a:spcPct val="103000"/>
                  </a:lnSpc>
                  <a:spcAft>
                    <a:spcPts val="5"/>
                  </a:spcAft>
                </a:pPr>
                <a:r>
                  <a:rPr lang="en-I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6350" marR="2540" indent="-6350">
                  <a:lnSpc>
                    <a:spcPct val="103000"/>
                  </a:lnSpc>
                  <a:spcAft>
                    <a:spcPts val="5"/>
                  </a:spcAft>
                </a:pPr>
                <a:r>
                  <a:rPr lang="en-I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Best Smell </a:t>
                </a:r>
                <a:r>
                  <a:rPr lang="en-IN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Cocentration</a:t>
                </a:r>
                <a:r>
                  <a:rPr lang="en-I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: 0.0102</a:t>
                </a:r>
              </a:p>
              <a:p>
                <a:pPr marL="6350" marR="2540" indent="-6350" algn="just">
                  <a:lnSpc>
                    <a:spcPct val="103000"/>
                  </a:lnSpc>
                  <a:spcAft>
                    <a:spcPts val="5"/>
                  </a:spcAft>
                </a:pPr>
                <a:r>
                  <a:rPr lang="en-I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After Two Iteration</a:t>
                </a:r>
                <a:endParaRPr lang="en-IN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606191-4F1A-46E5-8FEF-285C48573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42884"/>
                <a:ext cx="4572000" cy="1847622"/>
              </a:xfrm>
              <a:prstGeom prst="rect">
                <a:avLst/>
              </a:prstGeom>
              <a:blipFill>
                <a:blip r:embed="rId3"/>
                <a:stretch>
                  <a:fillRect l="-1067" t="-1980" b="-4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391B2C1-F663-42E1-8B8B-0D18F87BE0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115" y="762000"/>
                <a:ext cx="7772400" cy="685800"/>
              </a:xfrm>
              <a:prstGeom prst="rect">
                <a:avLst/>
              </a:prstGeom>
            </p:spPr>
            <p:txBody>
              <a:bodyPr vert="horz" anchor="ctr">
                <a:noAutofit/>
                <a:scene3d>
                  <a:camera prst="orthographicFront"/>
                  <a:lightRig rig="soft" dir="t"/>
                </a:scene3d>
                <a:sp3d prstMaterial="softEdge">
                  <a:bevelT w="25400" h="25400"/>
                </a:sp3d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100" b="1" kern="1200">
                    <a:solidFill>
                      <a:schemeClr val="tx2"/>
                    </a:solidFill>
                    <a:effectLst>
                      <a:outerShdw blurRad="31750" dist="25400" dir="5400000" algn="tl" rotWithShape="0">
                        <a:srgbClr val="000000">
                          <a:alpha val="25000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  <a:extLst/>
              </a:lstStyle>
              <a:p>
                <a:pPr algn="ctr"/>
                <a:r>
                  <a:rPr lang="en-US" b="0" dirty="0"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FFOA for Min Function </a:t>
                </a:r>
                <a:r>
                  <a:rPr lang="en-IN" dirty="0">
                    <a:solidFill>
                      <a:schemeClr val="tx1"/>
                    </a:solidFill>
                    <a:effectLst/>
                  </a:rPr>
                  <a:t>∑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0" dirty="0"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391B2C1-F663-42E1-8B8B-0D18F87B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5" y="762000"/>
                <a:ext cx="77724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314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A66F-8587-4FB9-8493-E1437DE0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4E719-D4BB-4584-9C9A-87B8839C0ED2}"/>
              </a:ext>
            </a:extLst>
          </p:cNvPr>
          <p:cNvSpPr txBox="1"/>
          <p:nvPr/>
        </p:nvSpPr>
        <p:spPr>
          <a:xfrm>
            <a:off x="2286000" y="380115"/>
            <a:ext cx="5153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Result:2D FFOA for CEC 2013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A2197-51CC-4DDE-B02C-D8F073ECB852}"/>
              </a:ext>
            </a:extLst>
          </p:cNvPr>
          <p:cNvSpPr txBox="1"/>
          <p:nvPr/>
        </p:nvSpPr>
        <p:spPr>
          <a:xfrm>
            <a:off x="2525677" y="612041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:  FFOA for CEC 2013 (2D)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48522"/>
              </p:ext>
            </p:extLst>
          </p:nvPr>
        </p:nvGraphicFramePr>
        <p:xfrm>
          <a:off x="609599" y="1143000"/>
          <a:ext cx="8153402" cy="4800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1352">
                  <a:extLst>
                    <a:ext uri="{9D8B030D-6E8A-4147-A177-3AD203B41FA5}">
                      <a16:colId xmlns:a16="http://schemas.microsoft.com/office/drawing/2014/main" val="1686426187"/>
                    </a:ext>
                  </a:extLst>
                </a:gridCol>
                <a:gridCol w="1126286">
                  <a:extLst>
                    <a:ext uri="{9D8B030D-6E8A-4147-A177-3AD203B41FA5}">
                      <a16:colId xmlns:a16="http://schemas.microsoft.com/office/drawing/2014/main" val="2088546394"/>
                    </a:ext>
                  </a:extLst>
                </a:gridCol>
                <a:gridCol w="1265854">
                  <a:extLst>
                    <a:ext uri="{9D8B030D-6E8A-4147-A177-3AD203B41FA5}">
                      <a16:colId xmlns:a16="http://schemas.microsoft.com/office/drawing/2014/main" val="829935277"/>
                    </a:ext>
                  </a:extLst>
                </a:gridCol>
                <a:gridCol w="1375400">
                  <a:extLst>
                    <a:ext uri="{9D8B030D-6E8A-4147-A177-3AD203B41FA5}">
                      <a16:colId xmlns:a16="http://schemas.microsoft.com/office/drawing/2014/main" val="3179544793"/>
                    </a:ext>
                  </a:extLst>
                </a:gridCol>
                <a:gridCol w="1278837">
                  <a:extLst>
                    <a:ext uri="{9D8B030D-6E8A-4147-A177-3AD203B41FA5}">
                      <a16:colId xmlns:a16="http://schemas.microsoft.com/office/drawing/2014/main" val="3768928560"/>
                    </a:ext>
                  </a:extLst>
                </a:gridCol>
                <a:gridCol w="1265044">
                  <a:extLst>
                    <a:ext uri="{9D8B030D-6E8A-4147-A177-3AD203B41FA5}">
                      <a16:colId xmlns:a16="http://schemas.microsoft.com/office/drawing/2014/main" val="1785846360"/>
                    </a:ext>
                  </a:extLst>
                </a:gridCol>
                <a:gridCol w="1150629">
                  <a:extLst>
                    <a:ext uri="{9D8B030D-6E8A-4147-A177-3AD203B41FA5}">
                      <a16:colId xmlns:a16="http://schemas.microsoft.com/office/drawing/2014/main" val="601602198"/>
                    </a:ext>
                  </a:extLst>
                </a:gridCol>
              </a:tblGrid>
              <a:tr h="270623">
                <a:tc>
                  <a:txBody>
                    <a:bodyPr/>
                    <a:lstStyle/>
                    <a:p>
                      <a:pPr marL="5080" indent="-50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Function No.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Ideal Values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382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Best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5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Worst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5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Median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5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382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82966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-1.40000E+03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-1.40000E+03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-1.40000E+03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-1.40000E+03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-1.40000E+03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1.09000E-05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57210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-1.30000E+03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-1.30000E+03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-1.30000E+03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-1.30000E+03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-1.30000E+03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1.26000E-01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297522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-1.20000E+03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-1.20000E+03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-1.20000E+03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-1.20000E+03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-1.20000E+03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1.42000E-01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23149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-1.10000E+03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-1.10000E+03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-1.08000E+03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-1.09979E+03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-1.09000E+03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7.45000E+00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137118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-1.00000E+03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1.15000E-05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22825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-9.00000E+02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9.71000E-09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878223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-8.00000E+02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-8.00000E+02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-8.00000E+02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 dirty="0">
                          <a:solidFill>
                            <a:schemeClr val="tx1"/>
                          </a:solidFill>
                          <a:effectLst/>
                        </a:rPr>
                        <a:t>-8.00000E+02</a:t>
                      </a:r>
                      <a:endParaRPr lang="en-IN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-8.00000E+02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1.20000E-03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7865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-7.00000E+02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-7.00000E+02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-6.98000E+02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-6.79641E+02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-6.99000E+02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7.70000E-01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112829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-6.00000E+02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-6.00000E+02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-5.99000E+02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-5.99089E+02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-6.00000E+02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4.17000E-01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20109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-5.00000E+02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-5.00000E+02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-5.00000E+02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-4.99951E+02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-5.00000E+02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4.73000E-04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94518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-4.00000E+02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-4.00000E+02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-4.00000E+02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-3.95025E+02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-4.00000E+02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1.40000E-07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77517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-3.00000E+02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-3.00000E+02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-2.99000E+02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-2.92554E+02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-3.00000E+02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4.00000E-01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362926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-2.00000E+02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-2.00000E+02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-2.00000E+02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-1.90685E+02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-2.00000E+02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1.61000E-07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412280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-1.00000E+02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-9.70000E+01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4.77333E+01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-9.85000E+01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1.49000E+00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940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1.00000E+02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1.01000E+02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1.41184E+02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1.01000E+02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5.61000E-01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691390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2.00000E+02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2.01000E+02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2.00917E+02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2.01000E+02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5.06000E-01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13087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3.00000E+02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3.02000E+02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3.15248E+02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3.01000E+02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1.08000E+00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16341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4.00000E+02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4.02000E+02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4.04000E+02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4.28048E+02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4.03000E+02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8.04000E-01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4277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5.00000E+02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5.00000E+02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5.00000E+02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5.00616E+02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5.00000E+02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8.87000E-02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47364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6.00000E+02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6.00000E+02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6.00000E+02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6.02246E+02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6.00000E+02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1.47000E-06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758510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7.00000E+02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7.15000E+02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7.45000E+02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1.10019E+03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7.30000E+02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1.46000E+01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59763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8.00000E+02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8.00000E+02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8.00000E+02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1.05277E+03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8.00000E+02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6.75000E-02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16887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9.00000E+02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9.00000E+02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9.18000E+02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1.80258E+03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9.09000E+02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9.11000E+00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370032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1.00000E+03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1.20685E+03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2.40000E-01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77661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1.10000E+03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1.10000E+03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1.11000E+03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1.30454E+03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1.10000E+03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3.24000E+00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79221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1.20000E+03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1.40002E+03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2.14000E+00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51209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1.30000E+03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1.32000E+03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1.39000E+03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1.60000E+03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1.36000E+03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3.58000E+01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245508"/>
                  </a:ext>
                </a:extLst>
              </a:tr>
              <a:tr h="161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</a:rPr>
                        <a:t>1.40000E+03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1.46000E+03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1.70000E+03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1.43000E+03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 dirty="0">
                          <a:solidFill>
                            <a:schemeClr val="tx1"/>
                          </a:solidFill>
                          <a:effectLst/>
                        </a:rPr>
                        <a:t>2.97000E+01</a:t>
                      </a:r>
                      <a:endParaRPr lang="en-IN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919" marR="4991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1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6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A66F-8587-4FB9-8493-E1437DE0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4E719-D4BB-4584-9C9A-87B8839C0ED2}"/>
              </a:ext>
            </a:extLst>
          </p:cNvPr>
          <p:cNvSpPr txBox="1"/>
          <p:nvPr/>
        </p:nvSpPr>
        <p:spPr>
          <a:xfrm>
            <a:off x="1891515" y="1009694"/>
            <a:ext cx="6563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2D FFOA for CEC 2013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A2197-51CC-4DDE-B02C-D8F073ECB852}"/>
              </a:ext>
            </a:extLst>
          </p:cNvPr>
          <p:cNvSpPr txBox="1"/>
          <p:nvPr/>
        </p:nvSpPr>
        <p:spPr>
          <a:xfrm>
            <a:off x="2895600" y="5562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:  FFOA for CEC 2013 (2D)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68097061"/>
              </p:ext>
            </p:extLst>
          </p:nvPr>
        </p:nvGraphicFramePr>
        <p:xfrm>
          <a:off x="1447800" y="1890712"/>
          <a:ext cx="6248400" cy="344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599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A66F-8587-4FB9-8493-E1437DE0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4E719-D4BB-4584-9C9A-87B8839C0ED2}"/>
              </a:ext>
            </a:extLst>
          </p:cNvPr>
          <p:cNvSpPr txBox="1"/>
          <p:nvPr/>
        </p:nvSpPr>
        <p:spPr>
          <a:xfrm>
            <a:off x="2286000" y="380115"/>
            <a:ext cx="51535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Result:5D FFOA for CEC 2013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A2197-51CC-4DDE-B02C-D8F073ECB852}"/>
              </a:ext>
            </a:extLst>
          </p:cNvPr>
          <p:cNvSpPr txBox="1"/>
          <p:nvPr/>
        </p:nvSpPr>
        <p:spPr>
          <a:xfrm>
            <a:off x="2525677" y="612041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:  FFOA for CEC 2013 (5D)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38738"/>
              </p:ext>
            </p:extLst>
          </p:nvPr>
        </p:nvGraphicFramePr>
        <p:xfrm>
          <a:off x="457200" y="1295389"/>
          <a:ext cx="8190070" cy="4711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459">
                  <a:extLst>
                    <a:ext uri="{9D8B030D-6E8A-4147-A177-3AD203B41FA5}">
                      <a16:colId xmlns:a16="http://schemas.microsoft.com/office/drawing/2014/main" val="3578904041"/>
                    </a:ext>
                  </a:extLst>
                </a:gridCol>
                <a:gridCol w="1285753">
                  <a:extLst>
                    <a:ext uri="{9D8B030D-6E8A-4147-A177-3AD203B41FA5}">
                      <a16:colId xmlns:a16="http://schemas.microsoft.com/office/drawing/2014/main" val="4064407646"/>
                    </a:ext>
                  </a:extLst>
                </a:gridCol>
                <a:gridCol w="1285753">
                  <a:extLst>
                    <a:ext uri="{9D8B030D-6E8A-4147-A177-3AD203B41FA5}">
                      <a16:colId xmlns:a16="http://schemas.microsoft.com/office/drawing/2014/main" val="3788558728"/>
                    </a:ext>
                  </a:extLst>
                </a:gridCol>
                <a:gridCol w="1241301">
                  <a:extLst>
                    <a:ext uri="{9D8B030D-6E8A-4147-A177-3AD203B41FA5}">
                      <a16:colId xmlns:a16="http://schemas.microsoft.com/office/drawing/2014/main" val="276134065"/>
                    </a:ext>
                  </a:extLst>
                </a:gridCol>
                <a:gridCol w="1189300">
                  <a:extLst>
                    <a:ext uri="{9D8B030D-6E8A-4147-A177-3AD203B41FA5}">
                      <a16:colId xmlns:a16="http://schemas.microsoft.com/office/drawing/2014/main" val="3611580668"/>
                    </a:ext>
                  </a:extLst>
                </a:gridCol>
                <a:gridCol w="1188462">
                  <a:extLst>
                    <a:ext uri="{9D8B030D-6E8A-4147-A177-3AD203B41FA5}">
                      <a16:colId xmlns:a16="http://schemas.microsoft.com/office/drawing/2014/main" val="3713257842"/>
                    </a:ext>
                  </a:extLst>
                </a:gridCol>
                <a:gridCol w="1175042">
                  <a:extLst>
                    <a:ext uri="{9D8B030D-6E8A-4147-A177-3AD203B41FA5}">
                      <a16:colId xmlns:a16="http://schemas.microsoft.com/office/drawing/2014/main" val="104803088"/>
                    </a:ext>
                  </a:extLst>
                </a:gridCol>
              </a:tblGrid>
              <a:tr h="264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Function No.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Ideal Values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3441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Best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Worst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Median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3441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694843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3.350000E-01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49376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-1.300000E+03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-1.290000E+03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-1.270000E+03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-1.300000E+03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 dirty="0">
                          <a:solidFill>
                            <a:schemeClr val="tx1"/>
                          </a:solidFill>
                          <a:effectLst/>
                        </a:rPr>
                        <a:t>-1.280000E+03</a:t>
                      </a:r>
                      <a:endParaRPr lang="en-IN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1.190000E+01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94461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-1.200000E+03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-1.120000E+03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-9.400000E+02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-1.199996E+03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-1.030000E+03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9.140000E+01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596566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-1.100000E+03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-1.070000E+03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-9.450000E+02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-1.099789E+03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-9.920000E+02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4.970000E+00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878358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-1.000000E+03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-9.990000E+02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-9.640000E+02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 dirty="0">
                          <a:solidFill>
                            <a:schemeClr val="tx1"/>
                          </a:solidFill>
                          <a:effectLst/>
                        </a:rPr>
                        <a:t>-1.000000E+03</a:t>
                      </a:r>
                      <a:endParaRPr lang="en-IN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-9.820000E+02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2.330000E-01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4176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-8.970000E+02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-9.000000E+02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-8.980000E+02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5.520000E-01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634598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-8.000000E+02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-7.990000E+02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-7.920000E+02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-7.999999E+02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-7.960000E+02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3.100000E-01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10166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-7.000000E+02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-6.850000E+02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-6.800000E+02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-6.796405E+02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-6.830000E+02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2.560000E+00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8631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-6.000000E+02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-5.990000E+02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-5.980000E+02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-5.990890E+02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-5.980000E+02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6.690000E-01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2637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-5.000000E+02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-4.990000E+02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-4.990000E+02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-4.999508E+02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-4.990000E+02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4.420000E-02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37072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-4.000000E+02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-3.980000E+02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-3.970000E+02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-3.950252E+02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-3.980000E+02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7.450000E-01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74268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-3.000000E+02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-2.980000E+02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-2.970000E+02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-2.925535E+02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-2.970000E+02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2.360000E-01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22257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-2.000000E+02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-1.980000E+02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-1.980000E+02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-1.906853E+02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-1.980000E+02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3.650000E-03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26095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-5.620000E+01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-1.010000E+01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4.773330E+01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-3.310000E+01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2.310000E+01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043543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1.390000E+02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1.590000E+02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1.411841E+02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1.490000E+02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9.780000E+00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802994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2.009166E+02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4.860000E-02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87702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3.230000E+02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3.560000E+02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3.152484E+02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3.400000E+02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1.650000E+01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0432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4.050000E+02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4.100000E+02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4.280475E+02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4.070000E+02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2.290000E+00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68073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5.000000E+02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5.030000E+02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5.070000E+02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5.006155E+02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5.050000E+02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1.670000E+00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094069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6.000000E+02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6.010000E+02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6.010000E+02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6.022459E+02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6.010000E+02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2.000000E-01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18873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7.000000E+02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8.020000E+02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8.420000E+02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1.100194E+03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8.260000E+02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2.380000E+01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432822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8.000000E+02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1.020000E+03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1.090000E+03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1.052768E+03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1.060000E+03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3.130000E+01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34296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9.000000E+02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1.290000E+03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1.802578E+03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1.240000E+03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4.490000E+01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79148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1.100000E+03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1.206853E+03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1.050000E+03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4.620000E+01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70702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1.100000E+03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1.210000E+03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1.230000E+03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1.304540E+03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1.220000E+03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6.370000E+00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360184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1.290000E+03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1.320000E+03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1.400017E+03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1.300000E+03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1.420000E+01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081104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1.300000E+03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1.650000E+03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1.680000E+03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1.600000E+03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1.670000E+03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1.540000E+01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816894"/>
                  </a:ext>
                </a:extLst>
              </a:tr>
              <a:tr h="1588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1.400000E+03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1.570000E+03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1.620000E+03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1.700000E+03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solidFill>
                            <a:schemeClr val="tx1"/>
                          </a:solidFill>
                          <a:effectLst/>
                        </a:rPr>
                        <a:t>1.590000E+03</a:t>
                      </a:r>
                      <a:endParaRPr lang="en-IN" sz="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700" dirty="0">
                          <a:solidFill>
                            <a:schemeClr val="tx1"/>
                          </a:solidFill>
                          <a:effectLst/>
                        </a:rPr>
                        <a:t>2.700000E+01</a:t>
                      </a:r>
                      <a:endParaRPr lang="en-IN" sz="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306" marR="5230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003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257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A66F-8587-4FB9-8493-E1437DE0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4E719-D4BB-4584-9C9A-87B8839C0ED2}"/>
              </a:ext>
            </a:extLst>
          </p:cNvPr>
          <p:cNvSpPr txBox="1"/>
          <p:nvPr/>
        </p:nvSpPr>
        <p:spPr>
          <a:xfrm>
            <a:off x="1891515" y="1009694"/>
            <a:ext cx="6563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5D FFOA for CEC 2013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A2197-51CC-4DDE-B02C-D8F073ECB852}"/>
              </a:ext>
            </a:extLst>
          </p:cNvPr>
          <p:cNvSpPr txBox="1"/>
          <p:nvPr/>
        </p:nvSpPr>
        <p:spPr>
          <a:xfrm>
            <a:off x="2895600" y="5562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:  FFOA for CEC 2013 (5D)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668612175"/>
              </p:ext>
            </p:extLst>
          </p:nvPr>
        </p:nvGraphicFramePr>
        <p:xfrm>
          <a:off x="1524000" y="1890712"/>
          <a:ext cx="6172200" cy="344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250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A66F-8587-4FB9-8493-E1437DE0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4E719-D4BB-4584-9C9A-87B8839C0ED2}"/>
              </a:ext>
            </a:extLst>
          </p:cNvPr>
          <p:cNvSpPr txBox="1"/>
          <p:nvPr/>
        </p:nvSpPr>
        <p:spPr>
          <a:xfrm>
            <a:off x="2286000" y="380115"/>
            <a:ext cx="534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Result:10D FFOA for CEC 2013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A2197-51CC-4DDE-B02C-D8F073ECB852}"/>
              </a:ext>
            </a:extLst>
          </p:cNvPr>
          <p:cNvSpPr txBox="1"/>
          <p:nvPr/>
        </p:nvSpPr>
        <p:spPr>
          <a:xfrm>
            <a:off x="2525677" y="612041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:  FFOA for CEC 2013 (10D)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47130"/>
              </p:ext>
            </p:extLst>
          </p:nvPr>
        </p:nvGraphicFramePr>
        <p:xfrm>
          <a:off x="711102" y="1103818"/>
          <a:ext cx="8037672" cy="4754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8098">
                  <a:extLst>
                    <a:ext uri="{9D8B030D-6E8A-4147-A177-3AD203B41FA5}">
                      <a16:colId xmlns:a16="http://schemas.microsoft.com/office/drawing/2014/main" val="733487722"/>
                    </a:ext>
                  </a:extLst>
                </a:gridCol>
                <a:gridCol w="1147914">
                  <a:extLst>
                    <a:ext uri="{9D8B030D-6E8A-4147-A177-3AD203B41FA5}">
                      <a16:colId xmlns:a16="http://schemas.microsoft.com/office/drawing/2014/main" val="1488958139"/>
                    </a:ext>
                  </a:extLst>
                </a:gridCol>
                <a:gridCol w="1076407">
                  <a:extLst>
                    <a:ext uri="{9D8B030D-6E8A-4147-A177-3AD203B41FA5}">
                      <a16:colId xmlns:a16="http://schemas.microsoft.com/office/drawing/2014/main" val="2244087459"/>
                    </a:ext>
                  </a:extLst>
                </a:gridCol>
                <a:gridCol w="1495305">
                  <a:extLst>
                    <a:ext uri="{9D8B030D-6E8A-4147-A177-3AD203B41FA5}">
                      <a16:colId xmlns:a16="http://schemas.microsoft.com/office/drawing/2014/main" val="3082950016"/>
                    </a:ext>
                  </a:extLst>
                </a:gridCol>
                <a:gridCol w="988712">
                  <a:extLst>
                    <a:ext uri="{9D8B030D-6E8A-4147-A177-3AD203B41FA5}">
                      <a16:colId xmlns:a16="http://schemas.microsoft.com/office/drawing/2014/main" val="3350753331"/>
                    </a:ext>
                  </a:extLst>
                </a:gridCol>
                <a:gridCol w="1311462">
                  <a:extLst>
                    <a:ext uri="{9D8B030D-6E8A-4147-A177-3AD203B41FA5}">
                      <a16:colId xmlns:a16="http://schemas.microsoft.com/office/drawing/2014/main" val="2826024150"/>
                    </a:ext>
                  </a:extLst>
                </a:gridCol>
                <a:gridCol w="1509774">
                  <a:extLst>
                    <a:ext uri="{9D8B030D-6E8A-4147-A177-3AD203B41FA5}">
                      <a16:colId xmlns:a16="http://schemas.microsoft.com/office/drawing/2014/main" val="962888343"/>
                    </a:ext>
                  </a:extLst>
                </a:gridCol>
              </a:tblGrid>
              <a:tr h="286825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Function No.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l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Ideal Values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459105" algn="l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Best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306070" algn="l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Worst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306070" algn="l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Median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306070" algn="l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459105" algn="l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 err="1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722071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-1.400000E+03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-1.400000E+03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-1.400000E+03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-1.400000E+03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-1.400000E+03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0.000000E+00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73387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-1.300000E+03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-1.300000E+03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-1.299033E+03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-1.300000E+03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-1.299981E+03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1.354708E-01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984171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-1.200000E+03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-1.200000E+03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-1.193685E+03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-1.199996E+03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-1.199783E+03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9.111924E-01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08188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-1.100000E+03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-1.100000E+03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1.392144E+04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-1.099789E+03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1.601910E+02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2.811845E+03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84423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-1.000000E+03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-1.000000E+03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-1.000000E+03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-1.000000E+03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-1.000000E+03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0.000000E+00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76991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-9.000000E+02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-9.000000E+02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-8.901876E+02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-9.000000E+02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-8.967292E+02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4.671648E+00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311653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-8.000000E+02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-8.000000E+02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-7.989574E+02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-7.999999E+02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-7.999733E+02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1.505396E-01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089605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-7.000000E+02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-6.799071E+02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-6.795016E+02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-6.796405E+02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-6.796498E+02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9.057597E-02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213646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-6.000000E+02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-6.000000E+02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-5.939606E+02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-5.990890E+02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-5.981038E+02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2.039430E+00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56477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-5.000000E+02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-5.000000E+02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-4.998304E+02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-4.999508E+02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-4.999430E+02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3.321407E-02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442203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-4.000000E+02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-4.000000E+02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-3.850757E+02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-3.950252E+02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-3.950240E+02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3.072043E+00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739819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-3.000000E+02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-2.980101E+02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-2.837338E+02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-2.925535E+02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-2.923077E+02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3.623067E+00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066615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-2.000000E+02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-1.980101E+02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-1.744430E+02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-1.906853E+02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-1.904751E+02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5.201004E+00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8820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-1.000000E+02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-6.445826E+01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2.434354E+02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4.773330E+01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5.107030E+01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8.122281E+01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89015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6.999870E+01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2.138550E+02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1.411841E+02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1.412723E+02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4.126900E+00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852387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2.005308E+02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2.013531E+02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2.009166E+02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2.009089E+02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1.866440E-01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19544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3.125662E+02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3.273021E+02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3.152484E+02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3.158886E+02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2.920728E+00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934964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4.196691E+02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4.336004E+02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4.280475E+02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4.276111E+02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3.084152E+00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29719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5.004288E+02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5.011969E+02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5.006155E+02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5.006425E+02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1.527774E-01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37941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6.015881E+02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6.031719E+02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6.022459E+02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6.023526E+02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4.131306E-01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488093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9.000000E+02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1.100194E+03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1.100194E+03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1.068791E+03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7.352921E+01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140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8.240856E+02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1.366504E+03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1.052768E+03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1.062227E+03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1.171920E+02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17888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9.000000E+02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1.008160E+03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2.324677E+03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1.802578E+03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1.804207E+03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2.179051E+02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58928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1.000000E+03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1.111457E+03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1.215937E+03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1.206853E+03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1.205280E+03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1.375281E+01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75614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1.100000E+03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1.300000E+03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1.313219E+03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1.304540E+03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1.304126E+03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3.765429E+00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535661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1.200000E+03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1.303980E+03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1.400017E+03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1.400017E+03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1.383830E+03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3.533316E+01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20003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1.300000E+03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1.600000E+03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1.849954E+03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1.600000E+03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1.677045E+03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9.380240E+01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090633"/>
                  </a:ext>
                </a:extLst>
              </a:tr>
              <a:tr h="15956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9710" marR="4971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1.400000E+03</a:t>
                      </a:r>
                      <a:endParaRPr lang="en-IN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1.500000E+03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1.700000E+03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1.700000E+03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1.688235E+03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4.752708E+01</a:t>
                      </a:r>
                      <a:endParaRPr lang="en-IN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76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21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A66F-8587-4FB9-8493-E1437DE0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4E719-D4BB-4584-9C9A-87B8839C0ED2}"/>
              </a:ext>
            </a:extLst>
          </p:cNvPr>
          <p:cNvSpPr txBox="1"/>
          <p:nvPr/>
        </p:nvSpPr>
        <p:spPr>
          <a:xfrm>
            <a:off x="1891515" y="1009694"/>
            <a:ext cx="6756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10D FFOA for CEC 2013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A2197-51CC-4DDE-B02C-D8F073ECB852}"/>
              </a:ext>
            </a:extLst>
          </p:cNvPr>
          <p:cNvSpPr txBox="1"/>
          <p:nvPr/>
        </p:nvSpPr>
        <p:spPr>
          <a:xfrm>
            <a:off x="2895600" y="5562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:  FFOA for CEC 2013 (10D)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64941090"/>
              </p:ext>
            </p:extLst>
          </p:nvPr>
        </p:nvGraphicFramePr>
        <p:xfrm>
          <a:off x="762000" y="1890712"/>
          <a:ext cx="7391400" cy="3367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567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609600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Research Objectives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4294967295"/>
          </p:nvPr>
        </p:nvSpPr>
        <p:spPr>
          <a:xfrm>
            <a:off x="0" y="1219200"/>
            <a:ext cx="8915400" cy="5029200"/>
          </a:xfrm>
        </p:spPr>
        <p:txBody>
          <a:bodyPr>
            <a:normAutofit/>
          </a:bodyPr>
          <a:lstStyle/>
          <a:p>
            <a:pPr marL="1885950" lvl="3" indent="-514350" algn="l">
              <a:buClr>
                <a:schemeClr val="tx1"/>
              </a:buClr>
              <a:buFont typeface="+mj-lt"/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FFOA to the classical test problem sets (CEC 2013) </a:t>
            </a:r>
          </a:p>
          <a:p>
            <a:pPr marL="1371600" lvl="3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analysis of result of classical test problem. </a:t>
            </a:r>
          </a:p>
          <a:p>
            <a:pPr marL="1371600" lvl="3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FFOA for engineering optimization problem. </a:t>
            </a:r>
            <a:endParaRPr lang="en-US" sz="2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A66F-8587-4FB9-8493-E1437DE0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7701" y="6018451"/>
            <a:ext cx="365760" cy="365125"/>
          </a:xfrm>
        </p:spPr>
        <p:txBody>
          <a:bodyPr/>
          <a:lstStyle/>
          <a:p>
            <a:fld id="{0114A9C6-E616-4A0D-8BCE-F71061F86D3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4E719-D4BB-4584-9C9A-87B8839C0ED2}"/>
              </a:ext>
            </a:extLst>
          </p:cNvPr>
          <p:cNvSpPr txBox="1"/>
          <p:nvPr/>
        </p:nvSpPr>
        <p:spPr>
          <a:xfrm>
            <a:off x="1981200" y="342490"/>
            <a:ext cx="534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Result:30D FFOA for CEC 2013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A2197-51CC-4DDE-B02C-D8F073ECB852}"/>
              </a:ext>
            </a:extLst>
          </p:cNvPr>
          <p:cNvSpPr txBox="1"/>
          <p:nvPr/>
        </p:nvSpPr>
        <p:spPr>
          <a:xfrm>
            <a:off x="2330075" y="632717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:  FFOA for CEC 2013 (30D)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92779"/>
              </p:ext>
            </p:extLst>
          </p:nvPr>
        </p:nvGraphicFramePr>
        <p:xfrm>
          <a:off x="514779" y="896488"/>
          <a:ext cx="8305802" cy="5256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2">
                  <a:extLst>
                    <a:ext uri="{9D8B030D-6E8A-4147-A177-3AD203B41FA5}">
                      <a16:colId xmlns:a16="http://schemas.microsoft.com/office/drawing/2014/main" val="403731023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12009338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626654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0100466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7934142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270545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1180849"/>
                    </a:ext>
                  </a:extLst>
                </a:gridCol>
              </a:tblGrid>
              <a:tr h="3706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Function No.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Ideal Values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382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Best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5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Worst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5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Median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5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382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010070"/>
                  </a:ext>
                </a:extLst>
              </a:tr>
              <a:tr h="196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0.000000E+00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805883"/>
                  </a:ext>
                </a:extLst>
              </a:tr>
              <a:tr h="196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-1.300000E+03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-1.300590E+03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-1.297000E+03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-1.298450E+03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-1.298500E+03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1.500000E+00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914514"/>
                  </a:ext>
                </a:extLst>
              </a:tr>
              <a:tr h="196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-1.200000E+03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-1.196254E+03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-1.100960E+03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-8.782366E+02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-1.100008E+03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1.356000E+00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13375"/>
                  </a:ext>
                </a:extLst>
              </a:tr>
              <a:tr h="196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-1.100000E+03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-1.055790E+03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-1.053450E+03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-1.052640E+03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-1.052470E+03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3.130000E-01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49573"/>
                  </a:ext>
                </a:extLst>
              </a:tr>
              <a:tr h="196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-1.000000E+03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-1.000000E+03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-1.000000E+03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-1.000000E+03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-1.000000E+03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1.861720E-07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59375"/>
                  </a:ext>
                </a:extLst>
              </a:tr>
              <a:tr h="196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-9.000000E+02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-8.999856E+02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-8.735926E+02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-8.928575E+02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-8.917063E+02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5.816643E+00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70736"/>
                  </a:ext>
                </a:extLst>
              </a:tr>
              <a:tr h="196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-8.000000E+02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-7.997932E+02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-7.926696E+02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-7.990602E+02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-7.987097E+02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1.216569E+00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328878"/>
                  </a:ext>
                </a:extLst>
              </a:tr>
              <a:tr h="196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-7.000000E+02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-6.791742E+02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-6.789735E+02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-6.790431E+02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-6.790543E+02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4.818177E-02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904168"/>
                  </a:ext>
                </a:extLst>
              </a:tr>
              <a:tr h="196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-6.000000E+02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-5.982051E+02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-5.738326E+02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-5.938729E+02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-5.937026E+02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3.273640E+00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221209"/>
                  </a:ext>
                </a:extLst>
              </a:tr>
              <a:tr h="196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-5.000000E+02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-5.000000E+02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-4.999409E+02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-4.999803E+02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-4.999784E+02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1.355836E-02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785614"/>
                  </a:ext>
                </a:extLst>
              </a:tr>
              <a:tr h="196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-4.000000E+02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-3.610831E+02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-3.137433E+02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-3.431496E+02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-3.415816E+02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1.109845E+01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863319"/>
                  </a:ext>
                </a:extLst>
              </a:tr>
              <a:tr h="196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-3.000000E+02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-2.134473E+02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-1.615283E+02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-1.845535E+02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-1.850140E+02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1.140316E+01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018288"/>
                  </a:ext>
                </a:extLst>
              </a:tr>
              <a:tr h="196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-2.000000E+02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-9.666010E+01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-4.023150E+01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-6.902010E+01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-6.929100E+01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1.243390E+01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94170"/>
                  </a:ext>
                </a:extLst>
              </a:tr>
              <a:tr h="1964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-1.000000E+02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-8.390900E+01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-4.343600E+01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-4.237700E+01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-4.227200E+01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1.656000E-01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576333"/>
                  </a:ext>
                </a:extLst>
              </a:tr>
              <a:tr h="124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9.742300E+01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9.948400E+01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9.880500E+01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9.865500E+01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5.735000E-01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181776"/>
                  </a:ext>
                </a:extLst>
              </a:tr>
              <a:tr h="124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2.016840E+02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2.029488E+02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2.023929E+02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2.023914E+02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2.656246E-01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843755"/>
                  </a:ext>
                </a:extLst>
              </a:tr>
              <a:tr h="124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3.800017E+02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4.311822E+02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4.026442E+02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4.018197E+02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1.174836E+01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81363"/>
                  </a:ext>
                </a:extLst>
              </a:tr>
              <a:tr h="124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5.442016E+02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6.060728E+02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5.820659E+02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5.823109E+02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1.198835E+01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181110"/>
                  </a:ext>
                </a:extLst>
              </a:tr>
              <a:tr h="124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5.040439E+02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5.087070E+02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5.053288E+02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5.053964E+02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8.098072E-01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764222"/>
                  </a:ext>
                </a:extLst>
              </a:tr>
              <a:tr h="124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6.107105E+02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6.119675E+02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6.112685E+02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6.113232E+02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3.275456E-01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949132"/>
                  </a:ext>
                </a:extLst>
              </a:tr>
              <a:tr h="124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7.000000E+02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9.000000E+02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1.143544E+03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1.000000E+03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1.019449E+03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6.263432E+01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964283"/>
                  </a:ext>
                </a:extLst>
              </a:tr>
              <a:tr h="124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8.000000E+02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8.218600E+02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8.259810E+02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8.239020E+02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8.233850E+02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7.260000E-02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18242"/>
                  </a:ext>
                </a:extLst>
              </a:tr>
              <a:tr h="124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9.000000E+02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9.733720E+02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9.762860E+02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9.752030E+02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9.742670E+02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3.034000E-01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542200"/>
                  </a:ext>
                </a:extLst>
              </a:tr>
              <a:tr h="124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1.000000E+03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1.200542E+03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1.206094E+03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1.201800E+03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1.202337E+03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1.395566E+00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15964"/>
                  </a:ext>
                </a:extLst>
              </a:tr>
              <a:tr h="124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1.100000E+03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1.300418E+03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1.357542E+03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1.340203E+03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1.329548E+03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2.077473E+01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179825"/>
                  </a:ext>
                </a:extLst>
              </a:tr>
              <a:tr h="124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1.200000E+03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1.400001E+03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1.516088E+03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1.400042E+03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1.418430E+03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4.011718E+01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72981"/>
                  </a:ext>
                </a:extLst>
              </a:tr>
              <a:tr h="124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1.300000E+03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1.605996E+03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1.660942E+03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1.622538E+03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1.625587E+03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1.141857E+01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742067"/>
                  </a:ext>
                </a:extLst>
              </a:tr>
              <a:tr h="124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1.400000E+03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1.700000E+03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1.700000E+03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1.700000E+03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1.700000E+03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2.235430E-05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1017" marR="4101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58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567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A66F-8587-4FB9-8493-E1437DE0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A2197-51CC-4DDE-B02C-D8F073ECB852}"/>
              </a:ext>
            </a:extLst>
          </p:cNvPr>
          <p:cNvSpPr txBox="1"/>
          <p:nvPr/>
        </p:nvSpPr>
        <p:spPr>
          <a:xfrm>
            <a:off x="2895600" y="5562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:  FFOA for CEC 2013 (30D)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83947" y="742434"/>
            <a:ext cx="67562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30D FFOA for CEC 2013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65856119"/>
              </p:ext>
            </p:extLst>
          </p:nvPr>
        </p:nvGraphicFramePr>
        <p:xfrm>
          <a:off x="1371600" y="1890712"/>
          <a:ext cx="6172199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95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A66F-8587-4FB9-8493-E1437DE0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7701" y="6018451"/>
            <a:ext cx="365760" cy="365125"/>
          </a:xfrm>
        </p:spPr>
        <p:txBody>
          <a:bodyPr/>
          <a:lstStyle/>
          <a:p>
            <a:fld id="{0114A9C6-E616-4A0D-8BCE-F71061F86D3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4E719-D4BB-4584-9C9A-87B8839C0ED2}"/>
              </a:ext>
            </a:extLst>
          </p:cNvPr>
          <p:cNvSpPr txBox="1"/>
          <p:nvPr/>
        </p:nvSpPr>
        <p:spPr>
          <a:xfrm>
            <a:off x="1872001" y="299800"/>
            <a:ext cx="5345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Result:50D FFOA for CEC 2013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A2197-51CC-4DDE-B02C-D8F073ECB852}"/>
              </a:ext>
            </a:extLst>
          </p:cNvPr>
          <p:cNvSpPr txBox="1"/>
          <p:nvPr/>
        </p:nvSpPr>
        <p:spPr>
          <a:xfrm>
            <a:off x="2568077" y="6197822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:  FFOA for CEC 2013 (50D)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35747"/>
              </p:ext>
            </p:extLst>
          </p:nvPr>
        </p:nvGraphicFramePr>
        <p:xfrm>
          <a:off x="773074" y="937671"/>
          <a:ext cx="7543803" cy="5034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122">
                  <a:extLst>
                    <a:ext uri="{9D8B030D-6E8A-4147-A177-3AD203B41FA5}">
                      <a16:colId xmlns:a16="http://schemas.microsoft.com/office/drawing/2014/main" val="3233408944"/>
                    </a:ext>
                  </a:extLst>
                </a:gridCol>
                <a:gridCol w="1353036">
                  <a:extLst>
                    <a:ext uri="{9D8B030D-6E8A-4147-A177-3AD203B41FA5}">
                      <a16:colId xmlns:a16="http://schemas.microsoft.com/office/drawing/2014/main" val="3503229663"/>
                    </a:ext>
                  </a:extLst>
                </a:gridCol>
                <a:gridCol w="1114929">
                  <a:extLst>
                    <a:ext uri="{9D8B030D-6E8A-4147-A177-3AD203B41FA5}">
                      <a16:colId xmlns:a16="http://schemas.microsoft.com/office/drawing/2014/main" val="1933866127"/>
                    </a:ext>
                  </a:extLst>
                </a:gridCol>
                <a:gridCol w="1114929">
                  <a:extLst>
                    <a:ext uri="{9D8B030D-6E8A-4147-A177-3AD203B41FA5}">
                      <a16:colId xmlns:a16="http://schemas.microsoft.com/office/drawing/2014/main" val="923509312"/>
                    </a:ext>
                  </a:extLst>
                </a:gridCol>
                <a:gridCol w="1114929">
                  <a:extLst>
                    <a:ext uri="{9D8B030D-6E8A-4147-A177-3AD203B41FA5}">
                      <a16:colId xmlns:a16="http://schemas.microsoft.com/office/drawing/2014/main" val="2255228947"/>
                    </a:ext>
                  </a:extLst>
                </a:gridCol>
                <a:gridCol w="1114929">
                  <a:extLst>
                    <a:ext uri="{9D8B030D-6E8A-4147-A177-3AD203B41FA5}">
                      <a16:colId xmlns:a16="http://schemas.microsoft.com/office/drawing/2014/main" val="1007329397"/>
                    </a:ext>
                  </a:extLst>
                </a:gridCol>
                <a:gridCol w="1114929">
                  <a:extLst>
                    <a:ext uri="{9D8B030D-6E8A-4147-A177-3AD203B41FA5}">
                      <a16:colId xmlns:a16="http://schemas.microsoft.com/office/drawing/2014/main" val="431288055"/>
                    </a:ext>
                  </a:extLst>
                </a:gridCol>
              </a:tblGrid>
              <a:tr h="3119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Function No.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Ideal Values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382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Best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5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Worst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5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Median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55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3822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56253"/>
                  </a:ext>
                </a:extLst>
              </a:tr>
              <a:tr h="187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-1.400000E+03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0.000000E+00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24830"/>
                  </a:ext>
                </a:extLst>
              </a:tr>
              <a:tr h="187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-1.300000E+03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-1.342940E+03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-1.345800E+03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-1.343700E+03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#NAME?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9.300000E-01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373532"/>
                  </a:ext>
                </a:extLst>
              </a:tr>
              <a:tr h="187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-1.200000E+03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-1.195600E+03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-1.197000E+03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-1.196500E+03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-1.196300E+03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3.000000E-01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86034"/>
                  </a:ext>
                </a:extLst>
              </a:tr>
              <a:tr h="187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-1.100000E+03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-1.028921E+03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-6.003850E+02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-9.056808E+02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-8.795812E+02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9.580094E+01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27979"/>
                  </a:ext>
                </a:extLst>
              </a:tr>
              <a:tr h="187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-1.000000E+03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-9.999999E+02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-9.999877E+02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-9.999991E+02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-9.999986E+02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1.865128E-03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9469"/>
                  </a:ext>
                </a:extLst>
              </a:tr>
              <a:tr h="187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-9.000000E+02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-8.748870E+02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-7.520614E+02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-8.127672E+02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-8.264399E+02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2.802272E+01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620537"/>
                  </a:ext>
                </a:extLst>
              </a:tr>
              <a:tr h="187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-8.000000E+02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-7.915203E+02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-7.477172E+02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-7.809010E+02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-7.792758E+02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9.158269E+00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495486"/>
                  </a:ext>
                </a:extLst>
              </a:tr>
              <a:tr h="187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-7.000000E+02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-6.789882E+02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-6.788014E+02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-6.788600E+02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-6.788616E+02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3.534520E-02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555061"/>
                  </a:ext>
                </a:extLst>
              </a:tr>
              <a:tr h="187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-6.000000E+02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-5.810790E+02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-5.665711E+02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-5.734504E+02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-5.739693E+02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3.048047E+00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446295"/>
                  </a:ext>
                </a:extLst>
              </a:tr>
              <a:tr h="187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-5.000000E+02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-4.999523E+02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-4.988432E+02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-4.993799E+02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-4.994010E+02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3.427160E-01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960870"/>
                  </a:ext>
                </a:extLst>
              </a:tr>
              <a:tr h="187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-4.000000E+02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-3.333379E+02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-1.663423E+02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-2.268901E+02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-2.318347E+02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4.086923E+01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988824"/>
                  </a:ext>
                </a:extLst>
              </a:tr>
              <a:tr h="187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-3.000000E+02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-9.742440E+01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1.825450E+01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-4.723330E+01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-4.346370E+01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2.256205E+01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85616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-2.000000E+02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2.211430E+01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1.535735E+02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1.054863E+02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1.062870E+02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2.772484E+01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313049"/>
                  </a:ext>
                </a:extLst>
              </a:tr>
              <a:tr h="1871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-1.000000E+02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-9.635900E+01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-9.409500E+01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-9.591000E+01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-9.521100E+01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4.273000E-01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825312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1.111400E+02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1.130400E+02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1.124500E+02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1.122000E+02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9.604000E-01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457893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2.000000E+02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2.025749E+02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2.040258E+02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2.034126E+02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 dirty="0">
                          <a:solidFill>
                            <a:schemeClr val="tx1"/>
                          </a:solidFill>
                          <a:effectLst/>
                        </a:rPr>
                        <a:t>2.033885E+02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3.219644E-01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846698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3.000000E+02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4.884062E+02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6.019907E+02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5.411004E+02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5.379967E+02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2.215334E+01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466508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4.000000E+02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7.427813E+02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8.220275E+02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7.879134E+02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7.867019E+02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1.814706E+01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93216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5.000000E+02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5.111686E+02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5.334028E+02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5.213383E+02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5.212376E+02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4.766431E+00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217396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6.000000E+02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6.192481E+02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6.217180E+02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6.207243E+02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6.207420E+02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4.069294E-01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761896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7.000000E+02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1.536443E+03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1.822354E+03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1.536443E+03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1.665340E+03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1.436349E+02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472864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8.000000E+02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8.121340E+02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8.154800E+02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8.149180E+02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8.148120E+02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5.996000E-01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106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9.000000E+02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9.089880E+02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9.103100E+02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9.096000E+02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9.097500E+02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7.510000E-01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13739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1.000000E+03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1.239522E+03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1.327551E+03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1.276548E+03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1.278488E+03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1.828621E+01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670230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1.100000E+03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1.416606E+03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1.492233E+03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1.453481E+03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1.453703E+03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1.715786E+01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39066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1.200000E+03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1.400012E+03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1.596349E+03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1.569175E+03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1.547184E+03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6.008169E+01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66657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1.300000E+03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2.126655E+03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2.657914E+03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2.407509E+03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2.406442E+03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1.185377E+02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28267"/>
                  </a:ext>
                </a:extLst>
              </a:tr>
              <a:tr h="1186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</a:rPr>
                        <a:t>1.400000E+03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1.800000E+03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1.800770E+03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1.800000E+03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900">
                          <a:solidFill>
                            <a:schemeClr val="tx1"/>
                          </a:solidFill>
                          <a:effectLst/>
                        </a:rPr>
                        <a:t>1.862384E+03</a:t>
                      </a:r>
                      <a:endParaRPr lang="en-IN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4.391405E+02</a:t>
                      </a:r>
                      <a:endParaRPr lang="en-IN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695" marR="406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97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69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1A66F-8587-4FB9-8493-E1437DE0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4E719-D4BB-4584-9C9A-87B8839C0ED2}"/>
              </a:ext>
            </a:extLst>
          </p:cNvPr>
          <p:cNvSpPr txBox="1"/>
          <p:nvPr/>
        </p:nvSpPr>
        <p:spPr>
          <a:xfrm>
            <a:off x="1765395" y="1128653"/>
            <a:ext cx="67562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50D FFOA for CEC 2013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A2197-51CC-4DDE-B02C-D8F073ECB852}"/>
              </a:ext>
            </a:extLst>
          </p:cNvPr>
          <p:cNvSpPr txBox="1"/>
          <p:nvPr/>
        </p:nvSpPr>
        <p:spPr>
          <a:xfrm>
            <a:off x="2819400" y="567826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:  FFOA for CEC 2013 (50D)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833160574"/>
              </p:ext>
            </p:extLst>
          </p:nvPr>
        </p:nvGraphicFramePr>
        <p:xfrm>
          <a:off x="1524000" y="1890712"/>
          <a:ext cx="6400799" cy="351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2927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 R = 2j </a:t>
            </a:r>
          </a:p>
          <a:p>
            <a:pPr marL="109728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members (m)  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joints (j) </a:t>
            </a: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unknown reactions (R)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Bar-Truss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502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BD349B-7B17-4DC0-9C8A-27FD83532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09728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r>
                  <a:rPr lang="en-IN" dirty="0"/>
                  <a:t> </a:t>
                </a:r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pPr marL="109728" indent="0">
                  <a:buNone/>
                </a:pPr>
                <a:r>
                  <a:rPr lang="en-IN" b="1" dirty="0"/>
                  <a:t>Young’s modulus</a:t>
                </a:r>
                <a:r>
                  <a:rPr lang="en-IN" dirty="0"/>
                  <a:t> equation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𝑌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109728" indent="0">
                  <a:buNone/>
                </a:pPr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728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 = Applied Force</a:t>
                </a:r>
              </a:p>
              <a:p>
                <a:pPr marL="109728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L= Length of Bar</a:t>
                </a:r>
              </a:p>
              <a:p>
                <a:pPr marL="109728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A= Cross Section Area</a:t>
                </a:r>
              </a:p>
              <a:p>
                <a:pPr marL="109728" indent="0">
                  <a:buNone/>
                </a:pP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E= Elastic Young modulus of bar</a:t>
                </a:r>
              </a:p>
              <a:p>
                <a:pPr marL="109728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BD349B-7B17-4DC0-9C8A-27FD83532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45B0B-B976-415F-84CA-1D57769B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DE56C7-7F75-4794-A467-E8AF509A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Bar-Truss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3F45A-74EA-47B6-8223-1C93F1AA7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98881"/>
            <a:ext cx="2144248" cy="1732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316597-DD4C-43B1-ABE7-8FD197FFA83C}"/>
              </a:ext>
            </a:extLst>
          </p:cNvPr>
          <p:cNvSpPr txBox="1"/>
          <p:nvPr/>
        </p:nvSpPr>
        <p:spPr>
          <a:xfrm>
            <a:off x="2143289" y="3131828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: Four Bar Struss Problem </a:t>
            </a:r>
          </a:p>
        </p:txBody>
      </p:sp>
    </p:spTree>
    <p:extLst>
      <p:ext uri="{BB962C8B-B14F-4D97-AF65-F5344CB8AC3E}">
        <p14:creationId xmlns:p14="http://schemas.microsoft.com/office/powerpoint/2010/main" val="1123484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IN" sz="1900" dirty="0"/>
          </a:p>
          <a:p>
            <a:pPr marL="109728" indent="0">
              <a:buNone/>
            </a:pPr>
            <a:endParaRPr lang="en-IN" sz="1900" dirty="0"/>
          </a:p>
          <a:p>
            <a:pPr marL="109728" indent="0" algn="ctr">
              <a:buNone/>
            </a:pPr>
            <a:r>
              <a:rPr lang="en-IN" sz="1900" dirty="0"/>
              <a:t>Z = 1.2 X1 + 1.4 X2 + 3.3 X3 + 0.6 X4 + 1.0 X5</a:t>
            </a:r>
          </a:p>
          <a:p>
            <a:pPr marL="109728" indent="0">
              <a:buNone/>
            </a:pPr>
            <a:r>
              <a:rPr lang="en-IN" sz="1900" dirty="0"/>
              <a:t> </a:t>
            </a:r>
          </a:p>
          <a:p>
            <a:pPr marL="109728" indent="0" algn="ctr">
              <a:buNone/>
            </a:pPr>
            <a:r>
              <a:rPr lang="en-IN" sz="1900" dirty="0"/>
              <a:t>Z=Z-SOCRE.</a:t>
            </a:r>
          </a:p>
          <a:p>
            <a:pPr marL="109728" indent="0">
              <a:buNone/>
            </a:pPr>
            <a:r>
              <a:rPr lang="en-IN" sz="1900" dirty="0"/>
              <a:t> </a:t>
            </a:r>
          </a:p>
          <a:p>
            <a:pPr marL="109728" indent="0">
              <a:buNone/>
            </a:pPr>
            <a:r>
              <a:rPr lang="en-IN" sz="1900" dirty="0"/>
              <a:t>The definitions of X1 to X5 are: </a:t>
            </a:r>
          </a:p>
          <a:p>
            <a:pPr marL="109728" indent="0">
              <a:buNone/>
            </a:pPr>
            <a:r>
              <a:rPr lang="en-IN" sz="1900" dirty="0"/>
              <a:t>X1：Working capital / total assets </a:t>
            </a:r>
          </a:p>
          <a:p>
            <a:pPr marL="109728" indent="0">
              <a:buNone/>
            </a:pPr>
            <a:r>
              <a:rPr lang="en-IN" sz="1900" dirty="0"/>
              <a:t>X2：Retained Earnings / Total Assets </a:t>
            </a:r>
          </a:p>
          <a:p>
            <a:pPr marL="109728" indent="0">
              <a:buNone/>
            </a:pPr>
            <a:r>
              <a:rPr lang="en-IN" sz="1900" dirty="0"/>
              <a:t>X3：Pre-tax Net Income / Total Assets </a:t>
            </a:r>
          </a:p>
          <a:p>
            <a:pPr marL="109728" indent="0">
              <a:buNone/>
            </a:pPr>
            <a:r>
              <a:rPr lang="en-IN" sz="1900" dirty="0"/>
              <a:t>X4：Shareholders Equity / Total liabilities </a:t>
            </a:r>
          </a:p>
          <a:p>
            <a:pPr marL="109728" indent="0">
              <a:buNone/>
            </a:pPr>
            <a:r>
              <a:rPr lang="en-IN" sz="1900" dirty="0"/>
              <a:t>X5：Sales Amount / Total Assets 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Financial Z-SCORE model</a:t>
            </a:r>
            <a:br>
              <a:rPr lang="en-I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4DE56C7-7F75-4794-A467-E8AF509AC17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2410842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701237"/>
              </p:ext>
            </p:extLst>
          </p:nvPr>
        </p:nvGraphicFramePr>
        <p:xfrm>
          <a:off x="1900014" y="1476066"/>
          <a:ext cx="5343971" cy="4536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5924">
                  <a:extLst>
                    <a:ext uri="{9D8B030D-6E8A-4147-A177-3AD203B41FA5}">
                      <a16:colId xmlns:a16="http://schemas.microsoft.com/office/drawing/2014/main" val="3495507306"/>
                    </a:ext>
                  </a:extLst>
                </a:gridCol>
                <a:gridCol w="821837">
                  <a:extLst>
                    <a:ext uri="{9D8B030D-6E8A-4147-A177-3AD203B41FA5}">
                      <a16:colId xmlns:a16="http://schemas.microsoft.com/office/drawing/2014/main" val="1375515273"/>
                    </a:ext>
                  </a:extLst>
                </a:gridCol>
                <a:gridCol w="822417">
                  <a:extLst>
                    <a:ext uri="{9D8B030D-6E8A-4147-A177-3AD203B41FA5}">
                      <a16:colId xmlns:a16="http://schemas.microsoft.com/office/drawing/2014/main" val="2641058568"/>
                    </a:ext>
                  </a:extLst>
                </a:gridCol>
                <a:gridCol w="821837">
                  <a:extLst>
                    <a:ext uri="{9D8B030D-6E8A-4147-A177-3AD203B41FA5}">
                      <a16:colId xmlns:a16="http://schemas.microsoft.com/office/drawing/2014/main" val="4079932116"/>
                    </a:ext>
                  </a:extLst>
                </a:gridCol>
                <a:gridCol w="904195">
                  <a:extLst>
                    <a:ext uri="{9D8B030D-6E8A-4147-A177-3AD203B41FA5}">
                      <a16:colId xmlns:a16="http://schemas.microsoft.com/office/drawing/2014/main" val="1895552858"/>
                    </a:ext>
                  </a:extLst>
                </a:gridCol>
                <a:gridCol w="822417">
                  <a:extLst>
                    <a:ext uri="{9D8B030D-6E8A-4147-A177-3AD203B41FA5}">
                      <a16:colId xmlns:a16="http://schemas.microsoft.com/office/drawing/2014/main" val="1666895017"/>
                    </a:ext>
                  </a:extLst>
                </a:gridCol>
                <a:gridCol w="575344">
                  <a:extLst>
                    <a:ext uri="{9D8B030D-6E8A-4147-A177-3AD203B41FA5}">
                      <a16:colId xmlns:a16="http://schemas.microsoft.com/office/drawing/2014/main" val="255660783"/>
                    </a:ext>
                  </a:extLst>
                </a:gridCol>
              </a:tblGrid>
              <a:tr h="219814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X1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X2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X3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X4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X5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737648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0.016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0.177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0.4208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1.038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0.022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49794"/>
                  </a:ext>
                </a:extLst>
              </a:tr>
              <a:tr h="215754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1.0957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0.19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0.2224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0.816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0.933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428607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0.2543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0.206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0.5264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0.015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761960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1.2257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0.224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0.3272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1.05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1.049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70230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0.3872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0.228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0.2256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0.98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132333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1.6066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0.231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0.2832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1.054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1.009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812756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1.1594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0.252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0.3344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0.946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0.987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27152"/>
                  </a:ext>
                </a:extLst>
              </a:tr>
              <a:tr h="215754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0.3424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0.3408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0.196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0.126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26979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0.8604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0.261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0.2616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0.996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809177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0.5107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0.264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0.2352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0.888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0.004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60236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0.8981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0.271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0.1536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0.688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0.857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186303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0.0878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0.275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0.2072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0.732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0.908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628287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0.2384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0.297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0.2336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0.036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0.099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226898"/>
                  </a:ext>
                </a:extLst>
              </a:tr>
              <a:tr h="215754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0.8591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0.308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0.4208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0.132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1.031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58432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0.5861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0.309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0.1656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0.836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0.896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360339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0.6329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0.311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-0.24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-0.134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0.611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301412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0.6173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0.311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0.1256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0.714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0.848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07113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0.7811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0.326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0.2896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0.834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0.909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59077"/>
                  </a:ext>
                </a:extLst>
              </a:tr>
              <a:tr h="214942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0.3937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0.329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0.2552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0.024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0.493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93265"/>
                  </a:ext>
                </a:extLst>
              </a:tr>
              <a:tr h="219814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0.1211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0.055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0.3744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1.142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solidFill>
                            <a:schemeClr val="tx1"/>
                          </a:solidFill>
                          <a:effectLst/>
                        </a:rPr>
                        <a:t>1.077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15080" marR="66698" marT="4291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06883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data of 20 companies for Z Score Model </a:t>
            </a:r>
            <a:endParaRPr lang="en-I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A2197-51CC-4DDE-B02C-D8F073ECB852}"/>
              </a:ext>
            </a:extLst>
          </p:cNvPr>
          <p:cNvSpPr txBox="1"/>
          <p:nvPr/>
        </p:nvSpPr>
        <p:spPr>
          <a:xfrm>
            <a:off x="1524000" y="609521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3 :  Sample data of 20 companies for Z Score Model </a:t>
            </a:r>
          </a:p>
        </p:txBody>
      </p:sp>
    </p:spTree>
    <p:extLst>
      <p:ext uri="{BB962C8B-B14F-4D97-AF65-F5344CB8AC3E}">
        <p14:creationId xmlns:p14="http://schemas.microsoft.com/office/powerpoint/2010/main" val="4058655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525061"/>
              </p:ext>
            </p:extLst>
          </p:nvPr>
        </p:nvGraphicFramePr>
        <p:xfrm>
          <a:off x="1602105" y="3367437"/>
          <a:ext cx="5939790" cy="1255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267671792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2339700667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4239721063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1919111717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2628590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2.3004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3.7374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2.5857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4.5432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3.1143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51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4.8273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4.4022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2.1431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3.8536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2.2954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12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3.2338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2.5213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1.5934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3.9610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3.0800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68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0.935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2.8670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3.7588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2.2826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3.2200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8702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Z Score Model</a:t>
            </a:r>
            <a:endParaRPr lang="en-I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2105" y="1656556"/>
            <a:ext cx="4572000" cy="15190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9845" marR="2540" indent="-6350">
              <a:lnSpc>
                <a:spcPct val="103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 the following sample data input ZSCORE models:</a:t>
            </a:r>
          </a:p>
          <a:p>
            <a:pPr marL="29845" marR="2540" indent="-6350">
              <a:lnSpc>
                <a:spcPct val="103000"/>
              </a:lnSpc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29845" marR="2540" indent="-6350" algn="ctr">
              <a:lnSpc>
                <a:spcPct val="103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 = 1.2 X1 + 1.4 X2 + 3.3 X3 + 0.6 X4 + 1.0 X5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9139" y="48150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/>
              <a:t>Figure :Output Z Score Model</a:t>
            </a:r>
          </a:p>
        </p:txBody>
      </p:sp>
    </p:spTree>
    <p:extLst>
      <p:ext uri="{BB962C8B-B14F-4D97-AF65-F5344CB8AC3E}">
        <p14:creationId xmlns:p14="http://schemas.microsoft.com/office/powerpoint/2010/main" val="8606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94188"/>
            <a:ext cx="4343400" cy="32575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FFOA for ZSCORE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19" y="2168648"/>
            <a:ext cx="4601984" cy="3451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4200" y="6248400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: FFOA ZSCORE Model</a:t>
            </a:r>
          </a:p>
        </p:txBody>
      </p:sp>
    </p:spTree>
    <p:extLst>
      <p:ext uri="{BB962C8B-B14F-4D97-AF65-F5344CB8AC3E}">
        <p14:creationId xmlns:p14="http://schemas.microsoft.com/office/powerpoint/2010/main" val="390480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568719"/>
              </p:ext>
            </p:extLst>
          </p:nvPr>
        </p:nvGraphicFramePr>
        <p:xfrm>
          <a:off x="708183" y="1246238"/>
          <a:ext cx="7706678" cy="5005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963">
                  <a:extLst>
                    <a:ext uri="{9D8B030D-6E8A-4147-A177-3AD203B41FA5}">
                      <a16:colId xmlns:a16="http://schemas.microsoft.com/office/drawing/2014/main" val="1176158119"/>
                    </a:ext>
                  </a:extLst>
                </a:gridCol>
                <a:gridCol w="971715">
                  <a:extLst>
                    <a:ext uri="{9D8B030D-6E8A-4147-A177-3AD203B41FA5}">
                      <a16:colId xmlns:a16="http://schemas.microsoft.com/office/drawing/2014/main" val="261503897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631386286"/>
                    </a:ext>
                  </a:extLst>
                </a:gridCol>
              </a:tblGrid>
              <a:tr h="603982"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600" b="1" u="none">
                          <a:solidFill>
                            <a:schemeClr val="tx1"/>
                          </a:solidFill>
                          <a:effectLst/>
                        </a:rPr>
                        <a:t>Sr. no.</a:t>
                      </a:r>
                      <a:endParaRPr lang="en-IN" sz="1600" b="1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228600" algn="ctr" hangingPunct="0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600" b="1" u="none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IN" sz="1600" b="1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2540" indent="228600" algn="ctr" hangingPunct="0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600" b="1" u="none" dirty="0">
                          <a:solidFill>
                            <a:schemeClr val="tx1"/>
                          </a:solidFill>
                          <a:effectLst/>
                        </a:rPr>
                        <a:t>Applications of FFOA</a:t>
                      </a:r>
                      <a:endParaRPr lang="en-IN" sz="16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82592"/>
                  </a:ext>
                </a:extLst>
              </a:tr>
              <a:tr h="1006188"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2017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952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0" u="none" kern="0" dirty="0">
                          <a:solidFill>
                            <a:schemeClr val="tx1"/>
                          </a:solidFill>
                          <a:effectLst/>
                        </a:rPr>
                        <a:t>Fruit Fly algorithm based clustering protocol in wireless sensor networks proposed by </a:t>
                      </a:r>
                      <a:r>
                        <a:rPr lang="en-IN" sz="1600" b="0" u="none" strike="noStrike" kern="0" dirty="0" err="1">
                          <a:solidFill>
                            <a:schemeClr val="tx1"/>
                          </a:solidFill>
                          <a:effectLst/>
                        </a:rPr>
                        <a:t>Anamika</a:t>
                      </a:r>
                      <a:r>
                        <a:rPr lang="en-IN" sz="1600" b="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N" sz="1600" b="0" u="none" strike="noStrike" kern="0" dirty="0" err="1">
                          <a:solidFill>
                            <a:schemeClr val="tx1"/>
                          </a:solidFill>
                          <a:effectLst/>
                        </a:rPr>
                        <a:t>Dey</a:t>
                      </a:r>
                      <a:r>
                        <a:rPr lang="en-IN" sz="1600" b="0" u="none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IN" sz="1600" b="0" u="none" strike="noStrike" kern="0" dirty="0" err="1">
                          <a:solidFill>
                            <a:schemeClr val="tx1"/>
                          </a:solidFill>
                          <a:effectLst/>
                        </a:rPr>
                        <a:t>Tamal</a:t>
                      </a:r>
                      <a:r>
                        <a:rPr lang="en-IN" sz="1600" b="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 Sarkar</a:t>
                      </a:r>
                      <a:r>
                        <a:rPr lang="en-IN" sz="1600" b="0" u="none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IN" sz="1600" b="0" u="none" strike="noStrike" kern="0" dirty="0" err="1">
                          <a:solidFill>
                            <a:schemeClr val="tx1"/>
                          </a:solidFill>
                          <a:effectLst/>
                        </a:rPr>
                        <a:t>Sharafat</a:t>
                      </a:r>
                      <a:r>
                        <a:rPr lang="en-IN" sz="1600" b="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 Ali</a:t>
                      </a:r>
                      <a:endParaRPr lang="en-IN" sz="1600" b="0" u="none" kern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350" marR="2540" indent="-6350" algn="l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600" b="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600" b="0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96788"/>
                  </a:ext>
                </a:extLst>
              </a:tr>
              <a:tr h="774091"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2017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9525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0" u="none" kern="0" dirty="0">
                          <a:solidFill>
                            <a:schemeClr val="tx1"/>
                          </a:solidFill>
                          <a:effectLst/>
                        </a:rPr>
                        <a:t>Fault diagnosis of wind turbine gearbox by diminishing step fruit fly algorithm optimized SVM by </a:t>
                      </a:r>
                      <a:r>
                        <a:rPr lang="en-IN" sz="1600" b="0" u="none" strike="noStrike" kern="0" dirty="0" err="1">
                          <a:solidFill>
                            <a:schemeClr val="tx1"/>
                          </a:solidFill>
                          <a:effectLst/>
                        </a:rPr>
                        <a:t>Congzhi</a:t>
                      </a:r>
                      <a:r>
                        <a:rPr lang="en-IN" sz="1600" b="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 Huang</a:t>
                      </a:r>
                      <a:r>
                        <a:rPr lang="en-IN" sz="1600" b="0" u="none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IN" sz="1600" b="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Yan Li</a:t>
                      </a:r>
                      <a:r>
                        <a:rPr lang="en-IN" sz="1600" b="0" u="none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IN" sz="1600" b="0" u="none" strike="noStrike" kern="0" dirty="0" err="1">
                          <a:solidFill>
                            <a:schemeClr val="tx1"/>
                          </a:solidFill>
                          <a:effectLst/>
                        </a:rPr>
                        <a:t>Tianyang</a:t>
                      </a:r>
                      <a:r>
                        <a:rPr lang="en-IN" sz="1600" b="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 Zhang</a:t>
                      </a:r>
                      <a:endParaRPr lang="en-IN" sz="1600" b="0" u="none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592074"/>
                  </a:ext>
                </a:extLst>
              </a:tr>
              <a:tr h="972142"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l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1600" b="0" u="none" dirty="0">
                          <a:solidFill>
                            <a:schemeClr val="tx1"/>
                          </a:solidFill>
                          <a:effectLst/>
                        </a:rPr>
                        <a:t>A multi-step prediction method for the network traffic based on echo state network advanced by quantum-behaved [4] Fruit Fly Optimization Algorithm. </a:t>
                      </a:r>
                    </a:p>
                    <a:p>
                      <a:pPr marL="71120" marR="952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0" u="none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600" b="0" u="none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16085"/>
                  </a:ext>
                </a:extLst>
              </a:tr>
              <a:tr h="1178595"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600" b="0" u="none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en-IN" sz="1600" b="0" u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1600" b="0" u="none" dirty="0">
                          <a:solidFill>
                            <a:schemeClr val="tx1"/>
                          </a:solidFill>
                          <a:effectLst/>
                        </a:rPr>
                        <a:t>A classifier based on the Least Square Support Vector Machine (LS-SVM) [7] with Fruit Fly Optimization Algorithm (FFOA) for </a:t>
                      </a:r>
                      <a:r>
                        <a:rPr lang="en-IN" sz="1600" b="0" u="none" dirty="0" err="1">
                          <a:solidFill>
                            <a:schemeClr val="tx1"/>
                          </a:solidFill>
                          <a:effectLst/>
                        </a:rPr>
                        <a:t>polarimetric</a:t>
                      </a:r>
                      <a:r>
                        <a:rPr lang="en-IN" sz="1600" b="0" u="none" dirty="0">
                          <a:solidFill>
                            <a:schemeClr val="tx1"/>
                          </a:solidFill>
                          <a:effectLst/>
                        </a:rPr>
                        <a:t> Synthetic Aperture Radar (SAR) image classification.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6237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6722" y="533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b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5492" y="6154028"/>
            <a:ext cx="40120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marR="2540" indent="-6350" algn="ctr">
              <a:lnSpc>
                <a:spcPct val="150000"/>
              </a:lnSpc>
              <a:spcAft>
                <a:spcPts val="5"/>
              </a:spcAft>
              <a:tabLst>
                <a:tab pos="355600" algn="l"/>
              </a:tabLs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 2.1 Review on FFOA Applications </a:t>
            </a:r>
          </a:p>
        </p:txBody>
      </p:sp>
    </p:spTree>
    <p:extLst>
      <p:ext uri="{BB962C8B-B14F-4D97-AF65-F5344CB8AC3E}">
        <p14:creationId xmlns:p14="http://schemas.microsoft.com/office/powerpoint/2010/main" val="3119249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43869"/>
            <a:ext cx="5334000" cy="40005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Swarm Population of FFOA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5867400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; Swarm Population of FFOA </a:t>
            </a:r>
          </a:p>
        </p:txBody>
      </p:sp>
    </p:spTree>
    <p:extLst>
      <p:ext uri="{BB962C8B-B14F-4D97-AF65-F5344CB8AC3E}">
        <p14:creationId xmlns:p14="http://schemas.microsoft.com/office/powerpoint/2010/main" val="3332450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DP- I :- Work Completed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93192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DP- II :- Work Completed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 : Design and Implementation of FFOA to CEC 2013. </a:t>
            </a:r>
          </a:p>
          <a:p>
            <a:pPr marL="393192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 : Analysis on FFOA  Algorithm with CEC 2013 </a:t>
            </a:r>
          </a:p>
          <a:p>
            <a:pPr marL="393192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5321-AAAA-4BAB-8821-608C6C5691CA}" type="datetime4">
              <a:rPr lang="en-US" smtClean="0"/>
              <a:t>June 18,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18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DP- III :- Work to be Completed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FFOA on CEC 2013 Result Analysis.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Engineering Optimization Problem and Solve using FFOA.</a:t>
            </a:r>
          </a:p>
          <a:p>
            <a:pPr marL="393192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DP- IV :- Work to be Completed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Publication</a:t>
            </a:r>
          </a:p>
          <a:p>
            <a:pPr marL="393192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 Report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5321-AAAA-4BAB-8821-608C6C5691CA}" type="datetime4">
              <a:rPr lang="en-US" smtClean="0"/>
              <a:t>June 18,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00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9600" y="792163"/>
            <a:ext cx="8534400" cy="5797550"/>
          </a:xfrm>
        </p:spPr>
        <p:txBody>
          <a:bodyPr>
            <a:noAutofit/>
          </a:bodyPr>
          <a:lstStyle/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 J. Q. Li, Q. K. Pan and K. Mao,” A Hybrid Fruit Fly Optimization Algorithm for the Realistic Hybrid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Flowshop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Rescheduling Problem in Steelmaking Systems,”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IEEE Transactions on Automation Science and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Engineering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2, pp. 932-949, April 216. 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doi:10.1109/TASE.2015.2425404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 X. L. Zheng and L. Wang, "A Collaborative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Multiobjective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Fruit Fly Optimization Algorithm for the Resource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Constrained Unrelated Parallel Machine Green Scheduling Problem," in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Systems, Man,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and Cybernetics: Systems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PP, no. 99, pp. 1-11.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doi:10.1109/TSMC.2016.2616347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 K. Wu, J. Kang and X. Wang, "Research on Failure Prognostics Method of Electronic System Based on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Improved Fruit Fly Algorithm and Grey Fast Relevance Vector Machine,"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International Conference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on Intelligent Networking and Collaborative Systems (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INCoS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Ostrawva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2016, pp. 94-98.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doi:10.1109/INCoS.2016.65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 K. Ohnishi, A. Fujiwara and M.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Koeppen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"Non-swarm intelligence search algorithm based on the foraging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behaviors of fruit flies,"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Congress on Evolutionary Computation (CEC)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Vancouver, BC, 2016,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pp. 1509-1516.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doi:10.1109/CEC.2016.7743968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idx="4294967295"/>
          </p:nvPr>
        </p:nvSpPr>
        <p:spPr>
          <a:xfrm>
            <a:off x="990600" y="14068"/>
            <a:ext cx="8153400" cy="687388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65050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64298" y="209262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9600" y="948134"/>
            <a:ext cx="7924800" cy="5642372"/>
          </a:xfrm>
        </p:spPr>
        <p:txBody>
          <a:bodyPr>
            <a:normAutofit fontScale="92500"/>
          </a:bodyPr>
          <a:lstStyle/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 Y. Han, Y. Jing and K. Li, "Multi-step prediction for the network traffic based on echo state network optimized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by quantum-behaved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29th Chinese Control And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Decision Conference  (CCDC)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Chongqing, 2017, pp. 2270-2274.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doi:10.1109/CCDC.2017.7978893</a:t>
            </a:r>
          </a:p>
          <a:p>
            <a:pPr marL="109728" indent="0" algn="l">
              <a:buNone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Q. Ma,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Yuzhu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 and F. Zhou, "Multi-objective fruit fly optimization algorithm for test point</a:t>
            </a:r>
          </a:p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selection,"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Advanced Information Management, Communicates, Electronic and Automation</a:t>
            </a:r>
          </a:p>
          <a:p>
            <a:pPr marL="109728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Control Conference (IMCEC)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Xi'an, 2016, pp. 272-276.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doi:10.1109/IMCEC.2016.7867215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 S. Luo, K.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Sarabandi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Tong and L. Pierce, "A LS-SVM-based classifier with Fruit Fly Optimization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Algorithm for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polarimetric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 images,"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International Geoscience and Remote Sensing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Symposium (IGARSS)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Beijing, 2016, pp. 1859-1862.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doi:10.1109/IGARSS.2016.7729477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 N.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Mhudtongon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Phongcharoenpanich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K. Watanabe, "Linear antenna synthesis with maximum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directivity using improved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URSI International Symposium on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Electromagnetic Theory (EMTS)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Espoo, 2016, pp. 698-701.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10.1109/URSI-EMTS.2016.7571494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[9]  Wen-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Tsao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Pan.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Wvolutionary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Computation-Fruit Fly Optimization Algorithm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.,2016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[10] L. Polo-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López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Córcoles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J. A. Ruiz-Cruz, "Fruit fly optimization algorithm for passive waveguide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devices,"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 IEEE MTT-S International Conference on Numerical Electromagnetic and Multiphysics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Modeling and Optimization for RF, Microwave, and Terahertz Applications (NEMO)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Seville, 2017, pp. 4345.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10.1109/NEMO.2017.7964181</a:t>
            </a:r>
          </a:p>
        </p:txBody>
      </p:sp>
    </p:spTree>
    <p:extLst>
      <p:ext uri="{BB962C8B-B14F-4D97-AF65-F5344CB8AC3E}">
        <p14:creationId xmlns:p14="http://schemas.microsoft.com/office/powerpoint/2010/main" val="865814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5007" y="1028174"/>
            <a:ext cx="8328025" cy="5570538"/>
          </a:xfrm>
        </p:spPr>
        <p:txBody>
          <a:bodyPr>
            <a:normAutofit/>
          </a:bodyPr>
          <a:lstStyle/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  S. Zhang, Y. Chen and Y.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"Fruit Fly Algorithm Based on Extremal Optimization,"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2016 12</a:t>
            </a:r>
            <a:r>
              <a:rPr lang="en-US" sz="14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International Conference on Computational Intelligence and Security (CIS)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Wuxi, 2016, pp. 534-537.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10.1109/CIS.2016.0130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  A.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 Sarkar and S. Ali, "Fruit Fly algorithm based clustering protocol in wireless sensor networks,“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9th International Conference on Electrical and Computer Engineering (ICECE)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Dhaka, 2016,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pp. 295-298. doi:10.1109/ICECE.2016.7853914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  J. Jiang, H. Wang, G. Tang, L. Song and P. Chen, "Fault diagnosis method based on minimum entropy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deconvolution and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10th International Conference on Sensing 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Technology (ICST)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Nanjing, 2016, pp. 1-4.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10.1109/ICSensT.2016.7796320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[14]  Bo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Xing,Wen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-Jing Gao.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Innovative Computational Intelligence: A Rough Guide to 134 Clever  </a:t>
            </a:r>
          </a:p>
          <a:p>
            <a:pPr marL="109728" indent="0" algn="l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Algorithms ,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Springer, 2016.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[15]  Lin Wang,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Yuanlong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Shi, Shan Liu, An improved fruit fly optimization algorithm and its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application to joint replenishment problems,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 with Applications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Volume 42, Issue 9, 2015,     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Pages 4310-4323, ISSN 0957-4174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[16]  H.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Gunduz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"A Survey on Fruit Fly Optimization Algorithm,"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11th International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Conference on Signal-Image Technology &amp; Internet-Based Systems (SITIS)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Bangkok, 2015, pp. 520-527.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10.1109/SITIS.2015.55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007" y="289937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10780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457200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4294967295"/>
          </p:nvPr>
        </p:nvSpPr>
        <p:spPr>
          <a:xfrm>
            <a:off x="502127" y="1379806"/>
            <a:ext cx="8328025" cy="5486400"/>
          </a:xfrm>
        </p:spPr>
        <p:txBody>
          <a:bodyPr>
            <a:noAutofit/>
          </a:bodyPr>
          <a:lstStyle/>
          <a:p>
            <a:pPr marL="109728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[17]  X. l. Zheng and L. Wang, "A Pareto based fruit fly optimization algorithm for task scheduling and </a:t>
            </a:r>
          </a:p>
          <a:p>
            <a:pPr marL="109728" indent="0" algn="l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 allocation in cloud computing environment,"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IEEE Congress on Evolutionary Computation        </a:t>
            </a:r>
          </a:p>
          <a:p>
            <a:pPr marL="109728" indent="0" algn="l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(CEC)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Vancouver, BC, 2016, pp. 3393-3400.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10.1109/CEC.2016.7744219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[18]  H. Zhao, Q. Zhang, L. Zhang and Y. Wang, "A Novel Sensor Deployment Approach Using Fruit Fly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Optimization Algorithm in Wireless Sensor Networks,"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IEEE 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Trustcom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BigDataSE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/ISPA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Helsinki,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2015, pp. 1292-1297.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10.1109/Trustcom.2015.520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[19]  J. Kang, K. Wu, K. Chi and X. Wang, "A Novel Multi-class Classification Approach Based on Fruit Fly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Optimization Algorithm and Relevance Vector Machine,"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International Conference on Intelligent    </a:t>
            </a:r>
          </a:p>
          <a:p>
            <a:pPr marL="109728" lvl="0" indent="0" algn="l">
              <a:buNone/>
            </a:pP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Networking and Collaborative Systems (</a:t>
            </a:r>
            <a:r>
              <a:rPr lang="en-US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INCoS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Ostrawva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2016, pp. 402-406.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10.1109/INCoS.2016.67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[20]  L. Yin, X. Li, L. Gao and C. Lu, "A new improved fruit fly optimization algorithm for traveling salesman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problem," </a:t>
            </a:r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Eighth International Conference on Advanced Computational Intelligence (ICACI)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Chiang    </a:t>
            </a:r>
          </a:p>
          <a:p>
            <a:pPr marL="109728" lvl="0" indent="0" algn="l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Mai, 2016, pp. 21-28.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10.1109/ICACI.2016.7449797</a:t>
            </a:r>
          </a:p>
          <a:p>
            <a:pPr marL="109728" indent="0" algn="l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[21]  R. Cheng, M. Li,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Ye.Tian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X. Zhang,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S.Yang,Yaochu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,X. Yao.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2016</a:t>
            </a:r>
          </a:p>
          <a:p>
            <a:pPr marL="109728" lv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Benchmark Function for CEC’2017 Competition on Evolutionary Many-Objective.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[22]   A.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A.Gazali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Fujimura,”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for island model genetic algorithm to preserve</a:t>
            </a:r>
          </a:p>
          <a:p>
            <a:pPr marL="109728" lv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population diversity.”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and Information Science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,Vol. 719, pp. 149-161. Studies in         </a:t>
            </a: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Computational Intelligence; Vol. 719. Springer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Verlag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10.1007/978-3-319-60170-0_11</a:t>
            </a: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[23]  S. He, Q. H. Wu and J. R. Saunders, "Group Search Optimizer: An Optimization Algorithm Inspired by  </a:t>
            </a: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Animal Searching Behavior," in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Evolutionary Computation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5, pp.</a:t>
            </a: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973-990, Oct. 2009.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10.1109/TEVC.2009.2011992</a:t>
            </a: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[24]  “P. N.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Suganthan's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Homepage.”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www.ntu.edu.sg/home/epnsugan/.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[25]  “Dr. Wei-Yuan Lin Research.”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Wei-Yuan Lin Research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www.flyfoa.com/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[26]  “Virtual Library of Simulation Experiments:”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Wellness Quiz - Health &amp; Counselling - Simon Fraser  </a:t>
            </a:r>
          </a:p>
          <a:p>
            <a:pPr marL="109728" lvl="0" indent="0">
              <a:buNone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University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www.sfu.ca/~ssurjano/optimization.html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[27]  “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SwMATH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 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- Mathematical Software - 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SwMATH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www.swmath.org/software/10950.</a:t>
            </a:r>
          </a:p>
          <a:p>
            <a:pPr marL="109728" lv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8002"/>
            <a:ext cx="8229600" cy="1143000"/>
          </a:xfrm>
        </p:spPr>
        <p:txBody>
          <a:bodyPr/>
          <a:lstStyle/>
          <a:p>
            <a:pPr algn="ctr"/>
            <a:r>
              <a:rPr lang="en-US" sz="44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53196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[28] J. Hu, C. Wang, C. Liu and Z. Ye, "Improved K-means algorithm based on hybrid fruit fly optimization</a:t>
            </a:r>
          </a:p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 differential evolution,"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12th International Conference on Computer Science and Education</a:t>
            </a:r>
          </a:p>
          <a:p>
            <a:pPr marL="109728" lvl="0" indent="0">
              <a:buNone/>
            </a:pP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(ICCSE)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Houston, TX, 2017, pp. 464-467.</a:t>
            </a:r>
          </a:p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[29]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Qingfeng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Yuzhu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 and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Fuqiang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"Multi-objective fruit fly optimization algorithm for test</a:t>
            </a:r>
          </a:p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point selection,"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Advanced Information Management, Communicates, Electronic and Automation</a:t>
            </a:r>
          </a:p>
          <a:p>
            <a:pPr marL="109728" lvl="0" indent="0">
              <a:buNone/>
            </a:pP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Control Conference (IMCEC)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Xi'an, 2016, pp. 272-276.</a:t>
            </a:r>
          </a:p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[30] S. Zhang, Y. Chen and Y.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"Fruit Fly Algorithm Based on Extremal Optimization,"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12th International</a:t>
            </a:r>
          </a:p>
          <a:p>
            <a:pPr marL="109728" lvl="0" indent="0">
              <a:buNone/>
            </a:pP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Conference on Computational Intelligence and Security (CIS)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Wuxi, 2016, pp. 534-537.</a:t>
            </a:r>
          </a:p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[31] M. Takeuchi, H. Matsushita, Y.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Uwate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Nishio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"Firefly algorithm existing leader fireflies,"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Asia</a:t>
            </a:r>
          </a:p>
          <a:p>
            <a:pPr marL="109728" lvl="0" indent="0">
              <a:buNone/>
            </a:pP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Pacific Conference on Circuits and Systems (APCCAS)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Jeju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2016, pp. 313-316.</a:t>
            </a:r>
          </a:p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[32] H. Peng, Z. Wu and C. Deng, "Enhancing Differential Evolution with Commensal Learning and Uniform Local</a:t>
            </a:r>
          </a:p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Search," in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Journal of Electronics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4, pp. 725-733, 7 2017.</a:t>
            </a:r>
          </a:p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[33] A. Panda, R.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Mallipeddi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Das, "Particle swarm optimization with a modified learning strategy and blending</a:t>
            </a:r>
          </a:p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crossover,"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IEEE Symposium Series on Computational Intelligence (SSCI)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Honolulu, HI, 2017, pp. 1-8.</a:t>
            </a:r>
          </a:p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[34] “P. N.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Suganthan's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Homepage.”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www.ntu.edu.sg/home/epnsugan/.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[35] “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Wei-Yuan Lin Research.” 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Wei-Yuan Lin Research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www.flyfoa.com/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[36] “Virtual Library of Simulation Experiments:”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Wellness Quiz - Health &amp; Counselling - Simon Fraser University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www.sfu.ca/~ssurjano/optimization.html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lv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[36] “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SwMATH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 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- Mathematical Software - </a:t>
            </a:r>
            <a:r>
              <a:rPr lang="en-I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SwMATH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www.swmath.org/software/10950.</a:t>
            </a:r>
          </a:p>
          <a:p>
            <a:pPr marL="109728" lv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8002"/>
            <a:ext cx="8229600" cy="1143000"/>
          </a:xfrm>
        </p:spPr>
        <p:txBody>
          <a:bodyPr/>
          <a:lstStyle/>
          <a:p>
            <a:pPr algn="ctr"/>
            <a:r>
              <a:rPr lang="en-US" sz="44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0418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1226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highly indebted to my project guide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A. J.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Umbarkar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Assistant Professor, Information Technology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their guidance and constant supervision as well as for providing necessary information regarding the project &amp; also for their support in completing the project.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380746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4163" y="462507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966166"/>
              </p:ext>
            </p:extLst>
          </p:nvPr>
        </p:nvGraphicFramePr>
        <p:xfrm>
          <a:off x="703054" y="1047422"/>
          <a:ext cx="8010709" cy="5355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08">
                  <a:extLst>
                    <a:ext uri="{9D8B030D-6E8A-4147-A177-3AD203B41FA5}">
                      <a16:colId xmlns:a16="http://schemas.microsoft.com/office/drawing/2014/main" val="36960942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17020083"/>
                    </a:ext>
                  </a:extLst>
                </a:gridCol>
                <a:gridCol w="6574301">
                  <a:extLst>
                    <a:ext uri="{9D8B030D-6E8A-4147-A177-3AD203B41FA5}">
                      <a16:colId xmlns:a16="http://schemas.microsoft.com/office/drawing/2014/main" val="2103423736"/>
                    </a:ext>
                  </a:extLst>
                </a:gridCol>
              </a:tblGrid>
              <a:tr h="253995"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Sr. no.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228600" algn="ctr" hangingPunct="0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2540" indent="228600" algn="ctr" hangingPunct="0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Variants of FFOA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991355"/>
                  </a:ext>
                </a:extLst>
              </a:tr>
              <a:tr h="430055"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l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An improved fruit fly optimization algorithm (IFOA) is proposed to solve the traveling salesman problem by </a:t>
                      </a:r>
                      <a:r>
                        <a:rPr lang="en-IN" sz="105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Zixiao</a:t>
                      </a:r>
                      <a:r>
                        <a:rPr lang="en-IN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 Pan</a:t>
                      </a: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IN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Yang Chen</a:t>
                      </a: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IN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 Cheng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7217"/>
                  </a:ext>
                </a:extLst>
              </a:tr>
              <a:tr h="647686"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2017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l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Jixiong</a:t>
                      </a:r>
                      <a:r>
                        <a:rPr lang="en-IN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 Hu</a:t>
                      </a: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IN" sz="105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Chunzhi</a:t>
                      </a:r>
                      <a:r>
                        <a:rPr lang="en-IN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 Wang</a:t>
                      </a: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IN" sz="105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Chuan</a:t>
                      </a:r>
                      <a:r>
                        <a:rPr lang="en-IN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 Liu</a:t>
                      </a: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 proposed Hybrid fruit fly optimization and differential evolution (DEFOA) by modifying the expression of the smell concentration judgment value and by introducing a differential vector to replace the stochastic search.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799125"/>
                  </a:ext>
                </a:extLst>
              </a:tr>
              <a:tr h="583440"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2017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7470" marR="9525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50" kern="0" dirty="0">
                          <a:solidFill>
                            <a:schemeClr val="tx1"/>
                          </a:solidFill>
                          <a:effectLst/>
                        </a:rPr>
                        <a:t>Multi-objective fruit fly optimization algorithm (MFOA) for test point selection by </a:t>
                      </a:r>
                      <a:r>
                        <a:rPr lang="en-IN" sz="1050" u="none" strike="noStrike" kern="0" dirty="0" err="1">
                          <a:solidFill>
                            <a:schemeClr val="tx1"/>
                          </a:solidFill>
                          <a:effectLst/>
                        </a:rPr>
                        <a:t>Qingfeng</a:t>
                      </a:r>
                      <a:r>
                        <a:rPr lang="en-IN" sz="105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 Ma</a:t>
                      </a:r>
                      <a:r>
                        <a:rPr lang="en-IN" sz="1050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IN" sz="1050" u="none" strike="noStrike" kern="0" dirty="0" err="1">
                          <a:solidFill>
                            <a:schemeClr val="tx1"/>
                          </a:solidFill>
                          <a:effectLst/>
                        </a:rPr>
                        <a:t>Yuzhu</a:t>
                      </a:r>
                      <a:r>
                        <a:rPr lang="en-IN" sz="105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 He</a:t>
                      </a:r>
                      <a:r>
                        <a:rPr lang="en-IN" sz="1050" kern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IN" sz="1050" u="none" strike="noStrike" kern="0" dirty="0" err="1">
                          <a:solidFill>
                            <a:schemeClr val="tx1"/>
                          </a:solidFill>
                          <a:effectLst/>
                        </a:rPr>
                        <a:t>Fuqiang</a:t>
                      </a:r>
                      <a:r>
                        <a:rPr lang="en-IN" sz="1050" u="none" strike="noStrike" kern="0" dirty="0">
                          <a:solidFill>
                            <a:schemeClr val="tx1"/>
                          </a:solidFill>
                          <a:effectLst/>
                        </a:rPr>
                        <a:t> Zhou</a:t>
                      </a:r>
                      <a:endParaRPr lang="en-IN" sz="1050" kern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0714"/>
                  </a:ext>
                </a:extLst>
              </a:tr>
              <a:tr h="430055"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Fruit Fly Algorithm Based on Extremal Optimization (EOFOA) proposed by Shuiping Zhang,Yang Chen,Yangdan Geng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720536"/>
                  </a:ext>
                </a:extLst>
              </a:tr>
              <a:tr h="737469"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In present day Iron and Steel Production Systems [1] production efficiency and profit can be increased by solving realistic hybrid </a:t>
                      </a:r>
                      <a:r>
                        <a:rPr lang="en-IN" sz="1050" dirty="0" err="1">
                          <a:solidFill>
                            <a:schemeClr val="tx1"/>
                          </a:solidFill>
                          <a:effectLst/>
                        </a:rPr>
                        <a:t>flowshop</a:t>
                      </a: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 rescheduling problem by reason Hybrid Fruit Fly Optimization Algorithm. </a:t>
                      </a:r>
                      <a:r>
                        <a:rPr lang="en-IN" sz="105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50" b="1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311234"/>
                  </a:ext>
                </a:extLst>
              </a:tr>
              <a:tr h="904354"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The Resource Constrained Unrelated Parallel Machine Green Manufacturing Scheduling Problem (RCUPMGSP) [2] with the criteria of limiting the </a:t>
                      </a:r>
                      <a:r>
                        <a:rPr lang="en-IN" sz="1050" dirty="0" err="1">
                          <a:solidFill>
                            <a:schemeClr val="tx1"/>
                          </a:solidFill>
                          <a:effectLst/>
                        </a:rPr>
                        <a:t>makespan</a:t>
                      </a: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 and the aggregate carbon emanation can be comprehended by Collaborative </a:t>
                      </a:r>
                      <a:r>
                        <a:rPr lang="en-IN" sz="1050" dirty="0" err="1">
                          <a:solidFill>
                            <a:schemeClr val="tx1"/>
                          </a:solidFill>
                          <a:effectLst/>
                        </a:rPr>
                        <a:t>Multiobjective</a:t>
                      </a: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 Fruit Fly Optimization Algorithm (CMFFOA).</a:t>
                      </a:r>
                      <a:r>
                        <a:rPr lang="en-IN" sz="105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50" b="1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043216"/>
                  </a:ext>
                </a:extLst>
              </a:tr>
              <a:tr h="737469"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Failure prognostics problem of the electronic system, Fast Relevance Vector Machine (FRVM) [3] method based on Improved Fruit Fly Optimization Algorithm (IFFOA) is proposed. </a:t>
                      </a:r>
                      <a:r>
                        <a:rPr lang="en-IN" sz="105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50" b="1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090956"/>
                  </a:ext>
                </a:extLst>
              </a:tr>
              <a:tr h="570583"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0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 hangingPunct="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en-IN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03000"/>
                        </a:lnSpc>
                        <a:spcAft>
                          <a:spcPts val="5"/>
                        </a:spcAft>
                      </a:pPr>
                      <a:r>
                        <a:rPr lang="en-IN" sz="1050" dirty="0">
                          <a:solidFill>
                            <a:schemeClr val="tx1"/>
                          </a:solidFill>
                          <a:effectLst/>
                        </a:rPr>
                        <a:t>Test point selection problem issue settled by Multi-Objective Fruit Fly Optimization Algorithm (MOFFOA) [6]. </a:t>
                      </a:r>
                    </a:p>
                  </a:txBody>
                  <a:tcPr marL="62723" marR="62723" marT="31361" marB="313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67273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0" y="6309628"/>
            <a:ext cx="389241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marR="2540" indent="-6350" algn="ctr">
              <a:lnSpc>
                <a:spcPct val="150000"/>
              </a:lnSpc>
              <a:spcAft>
                <a:spcPts val="5"/>
              </a:spcAft>
              <a:tabLst>
                <a:tab pos="355600" algn="l"/>
              </a:tabLs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 2.2 Reviews on Variants of FFOA</a:t>
            </a:r>
          </a:p>
        </p:txBody>
      </p:sp>
    </p:spTree>
    <p:extLst>
      <p:ext uri="{BB962C8B-B14F-4D97-AF65-F5344CB8AC3E}">
        <p14:creationId xmlns:p14="http://schemas.microsoft.com/office/powerpoint/2010/main" val="210094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01226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 express my sincere gratitude to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R. R.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Rathod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Assistant Professor, Information Technology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their kind co-operation and encouragement which help me in completion of this project.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2362442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 special gratitude to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S. P.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Sonavane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Head of Department, Information Technology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their encouragement and more over for their timely support and guidance till the completion of our project work.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516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 would like to thank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S.B.Darade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his assistance, help during the preparation of the project work 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98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thankful to and fortunate to get constant encouragement, support and guidance from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Teaching staffs of Department of IT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helped me in successfully completing my project work. Also, I would like to extend my sincere esteems to all staff in laboratory for their timely support.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461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thanks and appreciations also go to my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colleague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developing the project and people who have willingly helped me out with their abilities. Their enthusiasm and regards have really boosted my motto because of which I will be able to complete my work.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005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acknowledgement would be incomplete without thanking the biggest source of my strength,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family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blessings of my parents.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372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6096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>
                <a:latin typeface="Times New Roman" pitchFamily="18" charset="0"/>
                <a:cs typeface="Times New Roman" pitchFamily="18" charset="0"/>
              </a:rPr>
              <a:t>Parameter Setting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7772400" cy="4267200"/>
          </a:xfrm>
        </p:spPr>
        <p:txBody>
          <a:bodyPr>
            <a:normAutofit/>
          </a:bodyPr>
          <a:lstStyle/>
          <a:p>
            <a:pPr algn="l">
              <a:buSzPct val="100000"/>
            </a:pPr>
            <a:endParaRPr lang="en-US" sz="1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94783"/>
              </p:ext>
            </p:extLst>
          </p:nvPr>
        </p:nvGraphicFramePr>
        <p:xfrm>
          <a:off x="5050632" y="1439108"/>
          <a:ext cx="3352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5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Performance Evaluation</a:t>
                      </a:r>
                    </a:p>
                    <a:p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Worst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t-Test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8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Optimized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2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 Number of evaluations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04184"/>
              </p:ext>
            </p:extLst>
          </p:nvPr>
        </p:nvGraphicFramePr>
        <p:xfrm>
          <a:off x="620151" y="1439108"/>
          <a:ext cx="40386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77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Design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10,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30, 50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Population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Size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of Iterations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77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of Function Runs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r>
                        <a:rPr lang="en-US" sz="1200" baseline="0" dirty="0">
                          <a:latin typeface="Times New Roman" pitchFamily="18" charset="0"/>
                          <a:cs typeface="Times New Roman" pitchFamily="18" charset="0"/>
                        </a:rPr>
                        <a:t> Functions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44051" y="4079247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Table 2: Parameters Used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0632" y="4049344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Table 3: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40631712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4" y="1481138"/>
            <a:ext cx="8049411" cy="452596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</a:rPr>
              <a:t>MATLAB CODE SCREENSHOT</a:t>
            </a:r>
          </a:p>
        </p:txBody>
      </p:sp>
    </p:spTree>
    <p:extLst>
      <p:ext uri="{BB962C8B-B14F-4D97-AF65-F5344CB8AC3E}">
        <p14:creationId xmlns:p14="http://schemas.microsoft.com/office/powerpoint/2010/main" val="185253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203194"/>
              </p:ext>
            </p:extLst>
          </p:nvPr>
        </p:nvGraphicFramePr>
        <p:xfrm>
          <a:off x="533401" y="1237165"/>
          <a:ext cx="8296751" cy="4890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799">
                  <a:extLst>
                    <a:ext uri="{9D8B030D-6E8A-4147-A177-3AD203B41FA5}">
                      <a16:colId xmlns:a16="http://schemas.microsoft.com/office/drawing/2014/main" val="17834443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657708107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1517320185"/>
                    </a:ext>
                  </a:extLst>
                </a:gridCol>
                <a:gridCol w="2124552">
                  <a:extLst>
                    <a:ext uri="{9D8B030D-6E8A-4147-A177-3AD203B41FA5}">
                      <a16:colId xmlns:a16="http://schemas.microsoft.com/office/drawing/2014/main" val="1539894101"/>
                    </a:ext>
                  </a:extLst>
                </a:gridCol>
              </a:tblGrid>
              <a:tr h="764724"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Sr. No.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04800" indent="-6350" algn="ctr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Authors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04800" indent="-6350" algn="ctr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Work Carried out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Algorithm Used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086867"/>
                  </a:ext>
                </a:extLst>
              </a:tr>
              <a:tr h="1632706">
                <a:tc>
                  <a:txBody>
                    <a:bodyPr/>
                    <a:lstStyle/>
                    <a:p>
                      <a:pPr marL="6350" marR="304800" indent="-6350" algn="ctr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just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  2016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95250" indent="-6350" algn="l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IN" sz="1800" kern="1800" dirty="0">
                          <a:solidFill>
                            <a:schemeClr val="tx1"/>
                          </a:solidFill>
                          <a:effectLst/>
                        </a:rPr>
                        <a:t>Firefly algorithm existing leader fireflies: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proposed FA to the conventional FA with benchmark functions of CEC 2013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Firefly Algorithm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67944"/>
                  </a:ext>
                </a:extLst>
              </a:tr>
              <a:tr h="2469575">
                <a:tc>
                  <a:txBody>
                    <a:bodyPr/>
                    <a:lstStyle/>
                    <a:p>
                      <a:pPr marL="6350" marR="304800" indent="-6350" algn="ctr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304800" indent="-6350" algn="ctr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2017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1120" marR="952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kern="0" dirty="0">
                          <a:solidFill>
                            <a:schemeClr val="tx1"/>
                          </a:solidFill>
                          <a:effectLst/>
                        </a:rPr>
                        <a:t>Enhancing Differential Evolution with Commensal Learning and Uniform Local Search: Comprehensive experiment results on all the CEC 2013 test suite and comparison with the state-of-the-art DE variants is done.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217170" indent="-6350" algn="ctr">
                        <a:lnSpc>
                          <a:spcPct val="150000"/>
                        </a:lnSpc>
                        <a:spcAft>
                          <a:spcPts val="5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Differential evolution (DE) Algorithm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3635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610743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" marR="16510" indent="-6350" algn="ctr">
              <a:lnSpc>
                <a:spcPct val="150000"/>
              </a:lnSpc>
              <a:spcAft>
                <a:spcPts val="5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 2.3   CEC 2013 EA 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348471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4714" y="1512913"/>
            <a:ext cx="8229600" cy="4525963"/>
          </a:xfrm>
        </p:spPr>
        <p:txBody>
          <a:bodyPr>
            <a:noAutofit/>
          </a:bodyPr>
          <a:lstStyle/>
          <a:p>
            <a:pPr marL="566928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Fly Optimization Algorithm was not tested on CEC test Benchmark Problem Set.</a:t>
            </a:r>
          </a:p>
          <a:p>
            <a:pPr marL="566928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Truss bar, Gear Design Problem.</a:t>
            </a:r>
          </a:p>
          <a:p>
            <a:pPr>
              <a:buClr>
                <a:schemeClr val="tx1"/>
              </a:buClr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4218" y="247624"/>
            <a:ext cx="8229600" cy="1143000"/>
          </a:xfrm>
        </p:spPr>
        <p:txBody>
          <a:bodyPr/>
          <a:lstStyle/>
          <a:p>
            <a:pPr algn="ctr"/>
            <a:r>
              <a:rPr lang="en-I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3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585178"/>
            <a:ext cx="77724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9376" y="1600200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 Fly Optimization Algorithm (FFOA)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 (Pan,2012).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Inspired by the foraging behavior of fruit flies(Drosophila).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ability to solve Complex Optimization Problems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pattern of fruit fly includes in sensitive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osphresis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and flying towards location by vision.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277856"/>
            <a:ext cx="1792344" cy="16881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24871" y="6069390"/>
            <a:ext cx="495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Fig 1 : Drosophila body structure diagram[9]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19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A9C6-E616-4A0D-8BCE-F71061F86D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2614" y="594935"/>
            <a:ext cx="7772400" cy="685800"/>
          </a:xfrm>
        </p:spPr>
        <p:txBody>
          <a:bodyPr>
            <a:noAutofit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Fruit Fly Optimization Algorithm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561D96-6C9E-401B-AF12-D23F4B2B30A4}"/>
              </a:ext>
            </a:extLst>
          </p:cNvPr>
          <p:cNvCxnSpPr>
            <a:cxnSpLocks/>
          </p:cNvCxnSpPr>
          <p:nvPr/>
        </p:nvCxnSpPr>
        <p:spPr>
          <a:xfrm flipV="1">
            <a:off x="1086453" y="1465048"/>
            <a:ext cx="19814" cy="41146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B2D0AF-DB0E-4E5C-8145-0A1E5828408A}"/>
              </a:ext>
            </a:extLst>
          </p:cNvPr>
          <p:cNvCxnSpPr>
            <a:cxnSpLocks/>
          </p:cNvCxnSpPr>
          <p:nvPr/>
        </p:nvCxnSpPr>
        <p:spPr>
          <a:xfrm>
            <a:off x="435186" y="5210062"/>
            <a:ext cx="8142008" cy="30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4F9256-3BC3-4E79-8D0D-53CD040B1531}"/>
              </a:ext>
            </a:extLst>
          </p:cNvPr>
          <p:cNvSpPr/>
          <p:nvPr/>
        </p:nvSpPr>
        <p:spPr>
          <a:xfrm>
            <a:off x="7085312" y="1317586"/>
            <a:ext cx="1371599" cy="7765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A7E27C-9CA6-4467-AA38-12E9444B3FD2}"/>
              </a:ext>
            </a:extLst>
          </p:cNvPr>
          <p:cNvSpPr/>
          <p:nvPr/>
        </p:nvSpPr>
        <p:spPr>
          <a:xfrm>
            <a:off x="3758158" y="2471316"/>
            <a:ext cx="538588" cy="56490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D7F9D1-DD06-4EB4-8E05-87C1B8A5400A}"/>
              </a:ext>
            </a:extLst>
          </p:cNvPr>
          <p:cNvSpPr txBox="1"/>
          <p:nvPr/>
        </p:nvSpPr>
        <p:spPr>
          <a:xfrm>
            <a:off x="1387041" y="295741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Fly1(x1,y1)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B8EAD-0D48-4276-8382-4FDA500FB197}"/>
              </a:ext>
            </a:extLst>
          </p:cNvPr>
          <p:cNvSpPr txBox="1"/>
          <p:nvPr/>
        </p:nvSpPr>
        <p:spPr>
          <a:xfrm>
            <a:off x="5031385" y="3738867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Fly 2(X2,Y2)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E379E1-64B5-450C-BBA9-E17C103724AA}"/>
              </a:ext>
            </a:extLst>
          </p:cNvPr>
          <p:cNvSpPr txBox="1"/>
          <p:nvPr/>
        </p:nvSpPr>
        <p:spPr>
          <a:xfrm>
            <a:off x="2906667" y="4697332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Fly 3(X3,Y3)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E346AD-9714-4E5A-9FCB-F54FC27341AA}"/>
              </a:ext>
            </a:extLst>
          </p:cNvPr>
          <p:cNvSpPr txBox="1"/>
          <p:nvPr/>
        </p:nvSpPr>
        <p:spPr>
          <a:xfrm>
            <a:off x="363935" y="530781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(0,0)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80F6BA-4BCE-4524-AB42-9FC26154DD22}"/>
              </a:ext>
            </a:extLst>
          </p:cNvPr>
          <p:cNvSpPr txBox="1"/>
          <p:nvPr/>
        </p:nvSpPr>
        <p:spPr>
          <a:xfrm>
            <a:off x="805128" y="5817444"/>
            <a:ext cx="808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2 : Schematic diagram of iterative search for food of fruit fly swarm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92461E-F35A-4753-9EF7-0C1D510C9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56" y="2092780"/>
            <a:ext cx="1042948" cy="982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0EBDE0-80B0-402A-8E39-731C93B9C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69" y="3587155"/>
            <a:ext cx="1042948" cy="9823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9CC055-890F-4076-8C27-EFB67D719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895" y="2753769"/>
            <a:ext cx="1042948" cy="98232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D3E31C-6596-4D43-9BC3-E48F447F53F4}"/>
              </a:ext>
            </a:extLst>
          </p:cNvPr>
          <p:cNvCxnSpPr>
            <a:cxnSpLocks/>
          </p:cNvCxnSpPr>
          <p:nvPr/>
        </p:nvCxnSpPr>
        <p:spPr>
          <a:xfrm flipV="1">
            <a:off x="4845657" y="1853327"/>
            <a:ext cx="1526345" cy="69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4539</TotalTime>
  <Words>4515</Words>
  <Application>Microsoft Office PowerPoint</Application>
  <PresentationFormat>On-screen Show (4:3)</PresentationFormat>
  <Paragraphs>2024</Paragraphs>
  <Slides>57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Concourse</vt:lpstr>
      <vt:lpstr>PowerPoint Presentation</vt:lpstr>
      <vt:lpstr>Outlines</vt:lpstr>
      <vt:lpstr>Research Objectives</vt:lpstr>
      <vt:lpstr>Literature Survey </vt:lpstr>
      <vt:lpstr>Literature Survey</vt:lpstr>
      <vt:lpstr>Literature Survey</vt:lpstr>
      <vt:lpstr>Research Gap</vt:lpstr>
      <vt:lpstr>Introduction</vt:lpstr>
      <vt:lpstr>Fruit Fly Optimization Algorithm</vt:lpstr>
      <vt:lpstr>Fig 3: Flowchart of FFOA</vt:lpstr>
      <vt:lpstr>FFOA</vt:lpstr>
      <vt:lpstr>FFOA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Setting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Bar-Truss Problem</vt:lpstr>
      <vt:lpstr>Bar-Truss Problem</vt:lpstr>
      <vt:lpstr>Introduction Financial Z-SCORE model </vt:lpstr>
      <vt:lpstr>Sample data of 20 companies for Z Score Model </vt:lpstr>
      <vt:lpstr>Output Z Score Model</vt:lpstr>
      <vt:lpstr>FFOA for ZSCORE MODEL</vt:lpstr>
      <vt:lpstr>Swarm Population of FFOA </vt:lpstr>
      <vt:lpstr>Work Progress</vt:lpstr>
      <vt:lpstr>Work Progress</vt:lpstr>
      <vt:lpstr>References</vt:lpstr>
      <vt:lpstr>References</vt:lpstr>
      <vt:lpstr>References</vt:lpstr>
      <vt:lpstr>References</vt:lpstr>
      <vt:lpstr>References</vt:lpstr>
      <vt:lpstr>References</vt:lpstr>
      <vt:lpstr>Acknowledgements</vt:lpstr>
      <vt:lpstr>Acknowledgements</vt:lpstr>
      <vt:lpstr>Acknowledgements</vt:lpstr>
      <vt:lpstr>Acknowledgements</vt:lpstr>
      <vt:lpstr>Acknowledgements</vt:lpstr>
      <vt:lpstr>Acknowledgements</vt:lpstr>
      <vt:lpstr>Acknowledgements</vt:lpstr>
      <vt:lpstr>Parameter Setting</vt:lpstr>
      <vt:lpstr>MATLAB CODE SCREENSHOT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Atul Kamble</cp:lastModifiedBy>
  <cp:revision>881</cp:revision>
  <dcterms:created xsi:type="dcterms:W3CDTF">2015-10-07T09:51:56Z</dcterms:created>
  <dcterms:modified xsi:type="dcterms:W3CDTF">2022-06-18T12:11:21Z</dcterms:modified>
</cp:coreProperties>
</file>