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charts/chart2.xml" ContentType="application/vnd.openxmlformats-officedocument.drawingml.chart+xml"/>
  <Override PartName="/ppt/drawings/drawing2.xml" ContentType="application/vnd.openxmlformats-officedocument.drawingml.chartshapes+xml"/>
  <Override PartName="/ppt/charts/chart3.xml" ContentType="application/vnd.openxmlformats-officedocument.drawingml.chart+xml"/>
  <Override PartName="/ppt/drawings/drawing3.xml" ContentType="application/vnd.openxmlformats-officedocument.drawingml.chartshapes+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378" r:id="rId1"/>
  </p:sldMasterIdLst>
  <p:notesMasterIdLst>
    <p:notesMasterId r:id="rId105"/>
  </p:notesMasterIdLst>
  <p:sldIdLst>
    <p:sldId id="301" r:id="rId2"/>
    <p:sldId id="381" r:id="rId3"/>
    <p:sldId id="573" r:id="rId4"/>
    <p:sldId id="574" r:id="rId5"/>
    <p:sldId id="586" r:id="rId6"/>
    <p:sldId id="575" r:id="rId7"/>
    <p:sldId id="576" r:id="rId8"/>
    <p:sldId id="302" r:id="rId9"/>
    <p:sldId id="505" r:id="rId10"/>
    <p:sldId id="581" r:id="rId11"/>
    <p:sldId id="582" r:id="rId12"/>
    <p:sldId id="583" r:id="rId13"/>
    <p:sldId id="664" r:id="rId14"/>
    <p:sldId id="665" r:id="rId15"/>
    <p:sldId id="666" r:id="rId16"/>
    <p:sldId id="667" r:id="rId17"/>
    <p:sldId id="668" r:id="rId18"/>
    <p:sldId id="669" r:id="rId19"/>
    <p:sldId id="670" r:id="rId20"/>
    <p:sldId id="671" r:id="rId21"/>
    <p:sldId id="672" r:id="rId22"/>
    <p:sldId id="603" r:id="rId23"/>
    <p:sldId id="591" r:id="rId24"/>
    <p:sldId id="592" r:id="rId25"/>
    <p:sldId id="593" r:id="rId26"/>
    <p:sldId id="594" r:id="rId27"/>
    <p:sldId id="595" r:id="rId28"/>
    <p:sldId id="596" r:id="rId29"/>
    <p:sldId id="597" r:id="rId30"/>
    <p:sldId id="598" r:id="rId31"/>
    <p:sldId id="599" r:id="rId32"/>
    <p:sldId id="600" r:id="rId33"/>
    <p:sldId id="601" r:id="rId34"/>
    <p:sldId id="602" r:id="rId35"/>
    <p:sldId id="673" r:id="rId36"/>
    <p:sldId id="604" r:id="rId37"/>
    <p:sldId id="605" r:id="rId38"/>
    <p:sldId id="606" r:id="rId39"/>
    <p:sldId id="607" r:id="rId40"/>
    <p:sldId id="608" r:id="rId41"/>
    <p:sldId id="609" r:id="rId42"/>
    <p:sldId id="610" r:id="rId43"/>
    <p:sldId id="611" r:id="rId44"/>
    <p:sldId id="612" r:id="rId45"/>
    <p:sldId id="628" r:id="rId46"/>
    <p:sldId id="613" r:id="rId47"/>
    <p:sldId id="614" r:id="rId48"/>
    <p:sldId id="615" r:id="rId49"/>
    <p:sldId id="616" r:id="rId50"/>
    <p:sldId id="617" r:id="rId51"/>
    <p:sldId id="622" r:id="rId52"/>
    <p:sldId id="626" r:id="rId53"/>
    <p:sldId id="627" r:id="rId54"/>
    <p:sldId id="629" r:id="rId55"/>
    <p:sldId id="630" r:id="rId56"/>
    <p:sldId id="659" r:id="rId57"/>
    <p:sldId id="632" r:id="rId58"/>
    <p:sldId id="635" r:id="rId59"/>
    <p:sldId id="636" r:id="rId60"/>
    <p:sldId id="637" r:id="rId61"/>
    <p:sldId id="660" r:id="rId62"/>
    <p:sldId id="638" r:id="rId63"/>
    <p:sldId id="661" r:id="rId64"/>
    <p:sldId id="640" r:id="rId65"/>
    <p:sldId id="641" r:id="rId66"/>
    <p:sldId id="642" r:id="rId67"/>
    <p:sldId id="662" r:id="rId68"/>
    <p:sldId id="643" r:id="rId69"/>
    <p:sldId id="644" r:id="rId70"/>
    <p:sldId id="645" r:id="rId71"/>
    <p:sldId id="646" r:id="rId72"/>
    <p:sldId id="647" r:id="rId73"/>
    <p:sldId id="650" r:id="rId74"/>
    <p:sldId id="651" r:id="rId75"/>
    <p:sldId id="652" r:id="rId76"/>
    <p:sldId id="653" r:id="rId77"/>
    <p:sldId id="654" r:id="rId78"/>
    <p:sldId id="655" r:id="rId79"/>
    <p:sldId id="656" r:id="rId80"/>
    <p:sldId id="657" r:id="rId81"/>
    <p:sldId id="658" r:id="rId82"/>
    <p:sldId id="579" r:id="rId83"/>
    <p:sldId id="580" r:id="rId84"/>
    <p:sldId id="568" r:id="rId85"/>
    <p:sldId id="663" r:id="rId86"/>
    <p:sldId id="674" r:id="rId87"/>
    <p:sldId id="272" r:id="rId88"/>
    <p:sldId id="289" r:id="rId89"/>
    <p:sldId id="293" r:id="rId90"/>
    <p:sldId id="294" r:id="rId91"/>
    <p:sldId id="295" r:id="rId92"/>
    <p:sldId id="296" r:id="rId93"/>
    <p:sldId id="297" r:id="rId94"/>
    <p:sldId id="561" r:id="rId95"/>
    <p:sldId id="562" r:id="rId96"/>
    <p:sldId id="563" r:id="rId97"/>
    <p:sldId id="564" r:id="rId98"/>
    <p:sldId id="565" r:id="rId99"/>
    <p:sldId id="263" r:id="rId100"/>
    <p:sldId id="587" r:id="rId101"/>
    <p:sldId id="588" r:id="rId102"/>
    <p:sldId id="589" r:id="rId103"/>
    <p:sldId id="590" r:id="rId10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1872"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viewProps" Target="view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Documents%20and%20Settings\admin\Desktop\Indersci%20rej%20corrected%20by%20rothe\Paper%20v2%20with%20stat%20result\rothe\fx%20vs%20g%20500.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F:\desktop%20backup%2005.12.12%20CRASH%20REC\phd%20gce%20up%20to%2020.4.13\synopsis\gce%20work\7th%20report\result%20in%20exel\graph%20of%20results%20mod%20rao%20new%20std%20dev%2015.6.13%20precision%200.001.xlsx" TargetMode="External"/></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oleObject" Target="file:///C:\Documents%20and%20Settings\admin\Desktop\Indersci%20rej%20corrected%20by%20rothe\Paper%20v2%20with%20stat%20result\rothe\Fx%20vs%20d.xlsx" TargetMode="External"/></Relationships>
</file>

<file path=ppt/charts/_rels/chart3.xml.rels><?xml version="1.0" encoding="UTF-8" standalone="yes"?>
<Relationships xmlns="http://schemas.openxmlformats.org/package/2006/relationships"><Relationship Id="rId2" Type="http://schemas.openxmlformats.org/officeDocument/2006/relationships/chartUserShapes" Target="../drawings/drawing3.xml"/><Relationship Id="rId1" Type="http://schemas.openxmlformats.org/officeDocument/2006/relationships/oleObject" Target="file:///C:\Documents%20and%20Settings\admin\Desktop\Indersci%20rej%20corrected%20by%20rothe\Paper%20v2%20with%20stat%20result\rothe\cpu%20vs%20d.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F:\desktop%20backup%2005.10.12%20CRASH%20REC\phd%20gce%20up%20to%2029.04.12\presentation\GCE\5th\paper%20in%20progress\OMP_Paper\DPGA%20paper\DPGA.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F:\desktop%20backup%2005.10.12%20CRASH%20REC\phd%20gce%20up%20to%2029.04.12\presentation\GCE\5th\paper%20in%20progress\OMP_Paper\DPGA%20paper\DPGA.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F:\desktop%20backup%2005.10.12%20CRASH%20REC\phd%20gce%20up%20to%2029.04.12\presentation\GCE\5th\paper%20in%20progress\OMP_Paper\DPGA%20paper\DPGA.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F:\desktop%20backup%2005.10.12%20CRASH%20REC\phd%20gce%20up%20to%2029.04.12\presentation\GCE\5th\paper%20in%20progress\OMP_Paper\DPGA%20paper\DPGA.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F:\desktop%20backup%2005.12.12%20CRASH%20REC\phd%20gce%20up%20to%2020.4.13\synopsis\gce%20work\7th%20report\result%20in%20exel\graph%20of%20results%20mod%20rao%20new%20std%20dev%2015.6.13%20precision%200.001.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F:\desktop%20backup%2005.12.12%20CRASH%20REC\phd%20gce%20up%20to%2020.4.13\synopsis\gce%20work\7th%20report\result%20in%20exel\graph%20of%20results%20mod%20rao%20new%20std%20dev%2015.6.13%20precision%200.00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8571741032371027E-2"/>
          <c:y val="0.12547462817147856"/>
          <c:w val="0.69552537182852447"/>
          <c:h val="0.71023913677459016"/>
        </c:manualLayout>
      </c:layout>
      <c:lineChart>
        <c:grouping val="standard"/>
        <c:varyColors val="0"/>
        <c:ser>
          <c:idx val="0"/>
          <c:order val="0"/>
          <c:tx>
            <c:strRef>
              <c:f>Sheet1!$C$4</c:f>
              <c:strCache>
                <c:ptCount val="1"/>
                <c:pt idx="0">
                  <c:v>SGA</c:v>
                </c:pt>
              </c:strCache>
            </c:strRef>
          </c:tx>
          <c:marker>
            <c:symbol val="none"/>
          </c:marker>
          <c:val>
            <c:numRef>
              <c:f>Sheet1!$C$5:$C$504</c:f>
              <c:numCache>
                <c:formatCode>General</c:formatCode>
                <c:ptCount val="500"/>
                <c:pt idx="0">
                  <c:v>72.375801979398958</c:v>
                </c:pt>
                <c:pt idx="1">
                  <c:v>72.375801979398958</c:v>
                </c:pt>
                <c:pt idx="2">
                  <c:v>72.375801979398958</c:v>
                </c:pt>
                <c:pt idx="3">
                  <c:v>60.7010000322</c:v>
                </c:pt>
                <c:pt idx="4">
                  <c:v>60.7010000322</c:v>
                </c:pt>
                <c:pt idx="5">
                  <c:v>58.128843312200011</c:v>
                </c:pt>
                <c:pt idx="6">
                  <c:v>57.704715488200002</c:v>
                </c:pt>
                <c:pt idx="7">
                  <c:v>57.704715488200002</c:v>
                </c:pt>
                <c:pt idx="8">
                  <c:v>57.704715488200002</c:v>
                </c:pt>
                <c:pt idx="9">
                  <c:v>57.704715488200002</c:v>
                </c:pt>
                <c:pt idx="10">
                  <c:v>57.704715488200002</c:v>
                </c:pt>
                <c:pt idx="11">
                  <c:v>57.704715488200002</c:v>
                </c:pt>
                <c:pt idx="12">
                  <c:v>57.704715488200002</c:v>
                </c:pt>
                <c:pt idx="13">
                  <c:v>57.704715488200002</c:v>
                </c:pt>
                <c:pt idx="14">
                  <c:v>57.704715488200002</c:v>
                </c:pt>
                <c:pt idx="15">
                  <c:v>57.704715488200002</c:v>
                </c:pt>
                <c:pt idx="16">
                  <c:v>57.704715488200002</c:v>
                </c:pt>
                <c:pt idx="17">
                  <c:v>57.704715488200002</c:v>
                </c:pt>
                <c:pt idx="18">
                  <c:v>57.704715488200002</c:v>
                </c:pt>
                <c:pt idx="19">
                  <c:v>57.704715488200002</c:v>
                </c:pt>
                <c:pt idx="20">
                  <c:v>57.704715488200002</c:v>
                </c:pt>
                <c:pt idx="21">
                  <c:v>57.704715488200002</c:v>
                </c:pt>
                <c:pt idx="22">
                  <c:v>57.704715488200002</c:v>
                </c:pt>
                <c:pt idx="23">
                  <c:v>57.704715488200002</c:v>
                </c:pt>
                <c:pt idx="24">
                  <c:v>57.704715488200002</c:v>
                </c:pt>
                <c:pt idx="25">
                  <c:v>57.704715488200002</c:v>
                </c:pt>
                <c:pt idx="26">
                  <c:v>57.704715488200002</c:v>
                </c:pt>
                <c:pt idx="27">
                  <c:v>57.704715488200002</c:v>
                </c:pt>
                <c:pt idx="28">
                  <c:v>57.704715488200002</c:v>
                </c:pt>
                <c:pt idx="29">
                  <c:v>57.704715488200002</c:v>
                </c:pt>
                <c:pt idx="30">
                  <c:v>57.704715488200002</c:v>
                </c:pt>
                <c:pt idx="31">
                  <c:v>54.730515488200012</c:v>
                </c:pt>
                <c:pt idx="32">
                  <c:v>54.730515488200012</c:v>
                </c:pt>
                <c:pt idx="33">
                  <c:v>54.730515488200012</c:v>
                </c:pt>
                <c:pt idx="34">
                  <c:v>54.730515488200012</c:v>
                </c:pt>
                <c:pt idx="35">
                  <c:v>54.730515488200012</c:v>
                </c:pt>
                <c:pt idx="36">
                  <c:v>54.730515488200012</c:v>
                </c:pt>
                <c:pt idx="37">
                  <c:v>54.730515488200012</c:v>
                </c:pt>
                <c:pt idx="38">
                  <c:v>54.730515488200012</c:v>
                </c:pt>
                <c:pt idx="39">
                  <c:v>54.730515488200012</c:v>
                </c:pt>
                <c:pt idx="40">
                  <c:v>54.730515488200012</c:v>
                </c:pt>
                <c:pt idx="41">
                  <c:v>54.730515488200012</c:v>
                </c:pt>
                <c:pt idx="42">
                  <c:v>54.730515488200012</c:v>
                </c:pt>
                <c:pt idx="43">
                  <c:v>54.730515488200012</c:v>
                </c:pt>
                <c:pt idx="44">
                  <c:v>54.730515488200012</c:v>
                </c:pt>
                <c:pt idx="45">
                  <c:v>54.730515488200012</c:v>
                </c:pt>
                <c:pt idx="46">
                  <c:v>54.730515488200012</c:v>
                </c:pt>
                <c:pt idx="47">
                  <c:v>54.730515488200012</c:v>
                </c:pt>
                <c:pt idx="48">
                  <c:v>54.730515488200012</c:v>
                </c:pt>
                <c:pt idx="49">
                  <c:v>54.730515488200012</c:v>
                </c:pt>
                <c:pt idx="50">
                  <c:v>54.730515488200012</c:v>
                </c:pt>
                <c:pt idx="51">
                  <c:v>54.730515488200012</c:v>
                </c:pt>
                <c:pt idx="52">
                  <c:v>54.730515488200012</c:v>
                </c:pt>
                <c:pt idx="53">
                  <c:v>54.730515488200012</c:v>
                </c:pt>
                <c:pt idx="54">
                  <c:v>54.730515488200012</c:v>
                </c:pt>
                <c:pt idx="55">
                  <c:v>54.565799153799901</c:v>
                </c:pt>
                <c:pt idx="56">
                  <c:v>54.565799153799901</c:v>
                </c:pt>
                <c:pt idx="57">
                  <c:v>54.565799153799901</c:v>
                </c:pt>
                <c:pt idx="58">
                  <c:v>54.382667321799794</c:v>
                </c:pt>
                <c:pt idx="59">
                  <c:v>54.382667321799794</c:v>
                </c:pt>
                <c:pt idx="60">
                  <c:v>54.382667321799794</c:v>
                </c:pt>
                <c:pt idx="61">
                  <c:v>54.382667321799794</c:v>
                </c:pt>
                <c:pt idx="62">
                  <c:v>54.382667321799794</c:v>
                </c:pt>
                <c:pt idx="63">
                  <c:v>54.382667321799794</c:v>
                </c:pt>
                <c:pt idx="64">
                  <c:v>54.382667321799794</c:v>
                </c:pt>
                <c:pt idx="65">
                  <c:v>54.382667321799794</c:v>
                </c:pt>
                <c:pt idx="66">
                  <c:v>54.382667321799794</c:v>
                </c:pt>
                <c:pt idx="67">
                  <c:v>54.382667321799794</c:v>
                </c:pt>
                <c:pt idx="68">
                  <c:v>54.382667321799794</c:v>
                </c:pt>
                <c:pt idx="69">
                  <c:v>54.382667321799794</c:v>
                </c:pt>
                <c:pt idx="70">
                  <c:v>54.382667321799794</c:v>
                </c:pt>
                <c:pt idx="71">
                  <c:v>54.382667321799794</c:v>
                </c:pt>
                <c:pt idx="72">
                  <c:v>54.382667321799794</c:v>
                </c:pt>
                <c:pt idx="73">
                  <c:v>54.382667321799794</c:v>
                </c:pt>
                <c:pt idx="74">
                  <c:v>54.382667321799794</c:v>
                </c:pt>
                <c:pt idx="75">
                  <c:v>54.382667321799794</c:v>
                </c:pt>
                <c:pt idx="76">
                  <c:v>54.382667321799794</c:v>
                </c:pt>
                <c:pt idx="77">
                  <c:v>54.382667321799794</c:v>
                </c:pt>
                <c:pt idx="78">
                  <c:v>54.382667321799794</c:v>
                </c:pt>
                <c:pt idx="79">
                  <c:v>54.382667321799794</c:v>
                </c:pt>
                <c:pt idx="80">
                  <c:v>54.382667321799794</c:v>
                </c:pt>
                <c:pt idx="81">
                  <c:v>54.382667321799794</c:v>
                </c:pt>
                <c:pt idx="82">
                  <c:v>54.382667321799794</c:v>
                </c:pt>
                <c:pt idx="83">
                  <c:v>54.382667321799794</c:v>
                </c:pt>
                <c:pt idx="84">
                  <c:v>54.382667321799794</c:v>
                </c:pt>
                <c:pt idx="85">
                  <c:v>54.382667321799794</c:v>
                </c:pt>
                <c:pt idx="86">
                  <c:v>54.382667321799794</c:v>
                </c:pt>
                <c:pt idx="87">
                  <c:v>54.382667321799794</c:v>
                </c:pt>
                <c:pt idx="88">
                  <c:v>54.382667321799794</c:v>
                </c:pt>
                <c:pt idx="89">
                  <c:v>54.382667321799794</c:v>
                </c:pt>
                <c:pt idx="90">
                  <c:v>54.382667321799794</c:v>
                </c:pt>
                <c:pt idx="91">
                  <c:v>54.382667321799794</c:v>
                </c:pt>
                <c:pt idx="92">
                  <c:v>54.382667321799794</c:v>
                </c:pt>
                <c:pt idx="93">
                  <c:v>54.382667321799794</c:v>
                </c:pt>
                <c:pt idx="94">
                  <c:v>54.382667321799794</c:v>
                </c:pt>
                <c:pt idx="95">
                  <c:v>54.382667321799794</c:v>
                </c:pt>
                <c:pt idx="96">
                  <c:v>54.382667321799794</c:v>
                </c:pt>
                <c:pt idx="97">
                  <c:v>54.382667321799794</c:v>
                </c:pt>
                <c:pt idx="98">
                  <c:v>54.382667321799794</c:v>
                </c:pt>
                <c:pt idx="99">
                  <c:v>54.382667321799794</c:v>
                </c:pt>
                <c:pt idx="100">
                  <c:v>54.382667321799794</c:v>
                </c:pt>
                <c:pt idx="101">
                  <c:v>54.382667321799794</c:v>
                </c:pt>
                <c:pt idx="102">
                  <c:v>54.382667321799794</c:v>
                </c:pt>
                <c:pt idx="103">
                  <c:v>54.382667321799794</c:v>
                </c:pt>
                <c:pt idx="104">
                  <c:v>54.382667321799794</c:v>
                </c:pt>
                <c:pt idx="105">
                  <c:v>54.382667321799794</c:v>
                </c:pt>
                <c:pt idx="106">
                  <c:v>54.382667321799794</c:v>
                </c:pt>
                <c:pt idx="107">
                  <c:v>54.382667321799794</c:v>
                </c:pt>
                <c:pt idx="108">
                  <c:v>54.382667321799794</c:v>
                </c:pt>
                <c:pt idx="109">
                  <c:v>54.382667321799794</c:v>
                </c:pt>
                <c:pt idx="110">
                  <c:v>54.382667321799794</c:v>
                </c:pt>
                <c:pt idx="111">
                  <c:v>54.382667321799794</c:v>
                </c:pt>
                <c:pt idx="112">
                  <c:v>54.382667321799794</c:v>
                </c:pt>
                <c:pt idx="113">
                  <c:v>54.382667321799794</c:v>
                </c:pt>
                <c:pt idx="114">
                  <c:v>54.382667321799794</c:v>
                </c:pt>
                <c:pt idx="115">
                  <c:v>54.382667321799794</c:v>
                </c:pt>
                <c:pt idx="116">
                  <c:v>54.382667321799794</c:v>
                </c:pt>
                <c:pt idx="117">
                  <c:v>54.382667321799794</c:v>
                </c:pt>
                <c:pt idx="118">
                  <c:v>54.382667321799794</c:v>
                </c:pt>
                <c:pt idx="119">
                  <c:v>54.382667321799794</c:v>
                </c:pt>
                <c:pt idx="120">
                  <c:v>54.382667321799794</c:v>
                </c:pt>
                <c:pt idx="121">
                  <c:v>54.382667321799794</c:v>
                </c:pt>
                <c:pt idx="122">
                  <c:v>54.382667321799794</c:v>
                </c:pt>
                <c:pt idx="123">
                  <c:v>54.382667321799794</c:v>
                </c:pt>
                <c:pt idx="124">
                  <c:v>54.382667321799794</c:v>
                </c:pt>
                <c:pt idx="125">
                  <c:v>54.382667321799794</c:v>
                </c:pt>
                <c:pt idx="126">
                  <c:v>54.382667321799794</c:v>
                </c:pt>
                <c:pt idx="127">
                  <c:v>54.382667321799794</c:v>
                </c:pt>
                <c:pt idx="128">
                  <c:v>54.382667321799794</c:v>
                </c:pt>
                <c:pt idx="129">
                  <c:v>54.382667321799794</c:v>
                </c:pt>
                <c:pt idx="130">
                  <c:v>54.382667321799794</c:v>
                </c:pt>
                <c:pt idx="131">
                  <c:v>54.382667321799794</c:v>
                </c:pt>
                <c:pt idx="132">
                  <c:v>54.382667321799794</c:v>
                </c:pt>
                <c:pt idx="133">
                  <c:v>54.382667321799794</c:v>
                </c:pt>
                <c:pt idx="134">
                  <c:v>54.382667321799794</c:v>
                </c:pt>
                <c:pt idx="135">
                  <c:v>54.382667321799794</c:v>
                </c:pt>
                <c:pt idx="136">
                  <c:v>54.382667321799794</c:v>
                </c:pt>
                <c:pt idx="137">
                  <c:v>54.382667321799794</c:v>
                </c:pt>
                <c:pt idx="138">
                  <c:v>54.382667321799794</c:v>
                </c:pt>
                <c:pt idx="139">
                  <c:v>54.382667321799794</c:v>
                </c:pt>
                <c:pt idx="140">
                  <c:v>54.382667321799794</c:v>
                </c:pt>
                <c:pt idx="141">
                  <c:v>54.382667321799794</c:v>
                </c:pt>
                <c:pt idx="142">
                  <c:v>54.382667321799794</c:v>
                </c:pt>
                <c:pt idx="143">
                  <c:v>54.382667321799794</c:v>
                </c:pt>
                <c:pt idx="144">
                  <c:v>54.382667321799794</c:v>
                </c:pt>
                <c:pt idx="145">
                  <c:v>54.382667321799794</c:v>
                </c:pt>
                <c:pt idx="146">
                  <c:v>54.382667321799794</c:v>
                </c:pt>
                <c:pt idx="147">
                  <c:v>54.382667321799794</c:v>
                </c:pt>
                <c:pt idx="148">
                  <c:v>54.382667321799794</c:v>
                </c:pt>
                <c:pt idx="149">
                  <c:v>54.382667321799794</c:v>
                </c:pt>
                <c:pt idx="150">
                  <c:v>54.382667321799794</c:v>
                </c:pt>
                <c:pt idx="151">
                  <c:v>54.382667321799794</c:v>
                </c:pt>
                <c:pt idx="152">
                  <c:v>54.382667321799794</c:v>
                </c:pt>
                <c:pt idx="153">
                  <c:v>54.382667321799794</c:v>
                </c:pt>
                <c:pt idx="154">
                  <c:v>54.382667321799794</c:v>
                </c:pt>
                <c:pt idx="155">
                  <c:v>54.382667321799794</c:v>
                </c:pt>
                <c:pt idx="156">
                  <c:v>54.382667321799794</c:v>
                </c:pt>
                <c:pt idx="157">
                  <c:v>54.382667321799794</c:v>
                </c:pt>
                <c:pt idx="158">
                  <c:v>54.382667321799794</c:v>
                </c:pt>
                <c:pt idx="159">
                  <c:v>54.382667321799794</c:v>
                </c:pt>
                <c:pt idx="160">
                  <c:v>54.382667321799794</c:v>
                </c:pt>
                <c:pt idx="161">
                  <c:v>54.382667321799794</c:v>
                </c:pt>
                <c:pt idx="162">
                  <c:v>46.965462035400002</c:v>
                </c:pt>
                <c:pt idx="163">
                  <c:v>46.965462035400002</c:v>
                </c:pt>
                <c:pt idx="164">
                  <c:v>46.965462035400002</c:v>
                </c:pt>
                <c:pt idx="165">
                  <c:v>46.965462035400002</c:v>
                </c:pt>
                <c:pt idx="166">
                  <c:v>46.965462035400002</c:v>
                </c:pt>
                <c:pt idx="167">
                  <c:v>46.965462035400002</c:v>
                </c:pt>
                <c:pt idx="168">
                  <c:v>46.965462035400002</c:v>
                </c:pt>
                <c:pt idx="169">
                  <c:v>46.965462035400002</c:v>
                </c:pt>
                <c:pt idx="170">
                  <c:v>46.965462035400002</c:v>
                </c:pt>
                <c:pt idx="171">
                  <c:v>46.965462035400002</c:v>
                </c:pt>
                <c:pt idx="172">
                  <c:v>46.965462035400002</c:v>
                </c:pt>
                <c:pt idx="173">
                  <c:v>46.965462035400002</c:v>
                </c:pt>
                <c:pt idx="174">
                  <c:v>46.965462035400002</c:v>
                </c:pt>
                <c:pt idx="175">
                  <c:v>46.965462035400002</c:v>
                </c:pt>
                <c:pt idx="176">
                  <c:v>46.965462035400002</c:v>
                </c:pt>
                <c:pt idx="177">
                  <c:v>46.965462035400002</c:v>
                </c:pt>
                <c:pt idx="178">
                  <c:v>46.965462035400002</c:v>
                </c:pt>
                <c:pt idx="179">
                  <c:v>46.965462035400002</c:v>
                </c:pt>
                <c:pt idx="180">
                  <c:v>46.965462035400002</c:v>
                </c:pt>
                <c:pt idx="181">
                  <c:v>46.965462035400002</c:v>
                </c:pt>
                <c:pt idx="182">
                  <c:v>46.965462035400002</c:v>
                </c:pt>
                <c:pt idx="183">
                  <c:v>46.965462035400002</c:v>
                </c:pt>
                <c:pt idx="184">
                  <c:v>46.965462035400002</c:v>
                </c:pt>
                <c:pt idx="185">
                  <c:v>46.965462035400002</c:v>
                </c:pt>
                <c:pt idx="186">
                  <c:v>46.965462035400002</c:v>
                </c:pt>
                <c:pt idx="187">
                  <c:v>46.965462035400002</c:v>
                </c:pt>
                <c:pt idx="188">
                  <c:v>46.965462035400002</c:v>
                </c:pt>
                <c:pt idx="189">
                  <c:v>46.965462035400002</c:v>
                </c:pt>
                <c:pt idx="190">
                  <c:v>46.965462035400002</c:v>
                </c:pt>
                <c:pt idx="191">
                  <c:v>46.965462035400002</c:v>
                </c:pt>
                <c:pt idx="192">
                  <c:v>46.965462035400002</c:v>
                </c:pt>
                <c:pt idx="193">
                  <c:v>46.965462035400002</c:v>
                </c:pt>
                <c:pt idx="194">
                  <c:v>46.965462035400002</c:v>
                </c:pt>
                <c:pt idx="195">
                  <c:v>46.965462035400002</c:v>
                </c:pt>
                <c:pt idx="196">
                  <c:v>46.965462035400002</c:v>
                </c:pt>
                <c:pt idx="197">
                  <c:v>46.965462035400002</c:v>
                </c:pt>
                <c:pt idx="198">
                  <c:v>46.965462035400002</c:v>
                </c:pt>
                <c:pt idx="199">
                  <c:v>46.965462035400002</c:v>
                </c:pt>
                <c:pt idx="200">
                  <c:v>46.965462035400002</c:v>
                </c:pt>
                <c:pt idx="201">
                  <c:v>46.965462035400002</c:v>
                </c:pt>
                <c:pt idx="202">
                  <c:v>46.965462035400002</c:v>
                </c:pt>
                <c:pt idx="203">
                  <c:v>46.965462035400002</c:v>
                </c:pt>
                <c:pt idx="204">
                  <c:v>46.965462035400002</c:v>
                </c:pt>
                <c:pt idx="205">
                  <c:v>46.965462035400002</c:v>
                </c:pt>
                <c:pt idx="206">
                  <c:v>46.965462035400002</c:v>
                </c:pt>
                <c:pt idx="207">
                  <c:v>46.965462035400002</c:v>
                </c:pt>
                <c:pt idx="208">
                  <c:v>46.965462035400002</c:v>
                </c:pt>
                <c:pt idx="209">
                  <c:v>46.965462035400002</c:v>
                </c:pt>
                <c:pt idx="210">
                  <c:v>46.965462035400002</c:v>
                </c:pt>
                <c:pt idx="211">
                  <c:v>46.965462035400002</c:v>
                </c:pt>
                <c:pt idx="212">
                  <c:v>46.965462035400002</c:v>
                </c:pt>
                <c:pt idx="213">
                  <c:v>46.965462035400002</c:v>
                </c:pt>
                <c:pt idx="214">
                  <c:v>46.965462035400002</c:v>
                </c:pt>
                <c:pt idx="215">
                  <c:v>46.965462035400002</c:v>
                </c:pt>
                <c:pt idx="216">
                  <c:v>46.965462035400002</c:v>
                </c:pt>
                <c:pt idx="217">
                  <c:v>46.965462035400002</c:v>
                </c:pt>
                <c:pt idx="218">
                  <c:v>46.965462035400002</c:v>
                </c:pt>
                <c:pt idx="219">
                  <c:v>46.965462035400002</c:v>
                </c:pt>
                <c:pt idx="220">
                  <c:v>46.965462035400002</c:v>
                </c:pt>
                <c:pt idx="221">
                  <c:v>46.965462035400002</c:v>
                </c:pt>
                <c:pt idx="222">
                  <c:v>46.965462035400002</c:v>
                </c:pt>
                <c:pt idx="223">
                  <c:v>46.965462035400002</c:v>
                </c:pt>
                <c:pt idx="224">
                  <c:v>46.965462035400002</c:v>
                </c:pt>
                <c:pt idx="225">
                  <c:v>46.965462035400002</c:v>
                </c:pt>
                <c:pt idx="226">
                  <c:v>46.965462035400002</c:v>
                </c:pt>
                <c:pt idx="227">
                  <c:v>46.965462035400002</c:v>
                </c:pt>
                <c:pt idx="228">
                  <c:v>46.965462035400002</c:v>
                </c:pt>
                <c:pt idx="229">
                  <c:v>46.965462035400002</c:v>
                </c:pt>
                <c:pt idx="230">
                  <c:v>46.965462035400002</c:v>
                </c:pt>
                <c:pt idx="231">
                  <c:v>46.965462035400002</c:v>
                </c:pt>
                <c:pt idx="232">
                  <c:v>46.965462035400002</c:v>
                </c:pt>
                <c:pt idx="233">
                  <c:v>46.965462035400002</c:v>
                </c:pt>
                <c:pt idx="234">
                  <c:v>46.965462035400002</c:v>
                </c:pt>
                <c:pt idx="235">
                  <c:v>46.965462035400002</c:v>
                </c:pt>
                <c:pt idx="236">
                  <c:v>46.965462035400002</c:v>
                </c:pt>
                <c:pt idx="237">
                  <c:v>46.965462035400002</c:v>
                </c:pt>
                <c:pt idx="238">
                  <c:v>46.965462035400002</c:v>
                </c:pt>
                <c:pt idx="239">
                  <c:v>46.965462035400002</c:v>
                </c:pt>
                <c:pt idx="240">
                  <c:v>46.965462035400002</c:v>
                </c:pt>
                <c:pt idx="241">
                  <c:v>46.965462035400002</c:v>
                </c:pt>
                <c:pt idx="242">
                  <c:v>46.965462035400002</c:v>
                </c:pt>
                <c:pt idx="243">
                  <c:v>46.965462035400002</c:v>
                </c:pt>
                <c:pt idx="244">
                  <c:v>46.965462035400002</c:v>
                </c:pt>
                <c:pt idx="245">
                  <c:v>46.965462035400002</c:v>
                </c:pt>
                <c:pt idx="246">
                  <c:v>46.965462035400002</c:v>
                </c:pt>
                <c:pt idx="247">
                  <c:v>46.965462035400002</c:v>
                </c:pt>
                <c:pt idx="248">
                  <c:v>46.965462035400002</c:v>
                </c:pt>
                <c:pt idx="249">
                  <c:v>27.797817019400131</c:v>
                </c:pt>
                <c:pt idx="250">
                  <c:v>27.797817019400131</c:v>
                </c:pt>
                <c:pt idx="251">
                  <c:v>27.797817019400131</c:v>
                </c:pt>
                <c:pt idx="252">
                  <c:v>27.797817019400131</c:v>
                </c:pt>
                <c:pt idx="253">
                  <c:v>27.797817019400131</c:v>
                </c:pt>
                <c:pt idx="254">
                  <c:v>27.797817019400131</c:v>
                </c:pt>
                <c:pt idx="255">
                  <c:v>27.797817019400131</c:v>
                </c:pt>
                <c:pt idx="256">
                  <c:v>27.797817019400131</c:v>
                </c:pt>
                <c:pt idx="257">
                  <c:v>27.797817019400131</c:v>
                </c:pt>
                <c:pt idx="258">
                  <c:v>27.797817019400131</c:v>
                </c:pt>
                <c:pt idx="259">
                  <c:v>27.797817019400131</c:v>
                </c:pt>
                <c:pt idx="260">
                  <c:v>27.797817019400131</c:v>
                </c:pt>
                <c:pt idx="261">
                  <c:v>27.797817019400131</c:v>
                </c:pt>
                <c:pt idx="262">
                  <c:v>27.797817019400131</c:v>
                </c:pt>
                <c:pt idx="263">
                  <c:v>27.797817019400131</c:v>
                </c:pt>
                <c:pt idx="264">
                  <c:v>27.797817019400131</c:v>
                </c:pt>
                <c:pt idx="265">
                  <c:v>27.797817019400131</c:v>
                </c:pt>
                <c:pt idx="266">
                  <c:v>27.797817019400131</c:v>
                </c:pt>
                <c:pt idx="267">
                  <c:v>27.797817019400131</c:v>
                </c:pt>
                <c:pt idx="268">
                  <c:v>27.797817019400131</c:v>
                </c:pt>
                <c:pt idx="269">
                  <c:v>27.797817019400131</c:v>
                </c:pt>
                <c:pt idx="270">
                  <c:v>27.797817019400131</c:v>
                </c:pt>
                <c:pt idx="271">
                  <c:v>27.797817019400131</c:v>
                </c:pt>
                <c:pt idx="272">
                  <c:v>27.797817019400131</c:v>
                </c:pt>
                <c:pt idx="273">
                  <c:v>27.797817019400131</c:v>
                </c:pt>
                <c:pt idx="274">
                  <c:v>27.797817019400131</c:v>
                </c:pt>
                <c:pt idx="275">
                  <c:v>27.797817019400131</c:v>
                </c:pt>
                <c:pt idx="276">
                  <c:v>27.797817019400131</c:v>
                </c:pt>
                <c:pt idx="277">
                  <c:v>27.797817019400131</c:v>
                </c:pt>
                <c:pt idx="278">
                  <c:v>27.797817019400131</c:v>
                </c:pt>
                <c:pt idx="279">
                  <c:v>27.797817019400131</c:v>
                </c:pt>
                <c:pt idx="280">
                  <c:v>27.797817019400131</c:v>
                </c:pt>
                <c:pt idx="281">
                  <c:v>27.797817019400131</c:v>
                </c:pt>
                <c:pt idx="282">
                  <c:v>27.797817019400131</c:v>
                </c:pt>
                <c:pt idx="283">
                  <c:v>27.797817019400131</c:v>
                </c:pt>
                <c:pt idx="284">
                  <c:v>27.797817019400131</c:v>
                </c:pt>
                <c:pt idx="285">
                  <c:v>27.797817019400131</c:v>
                </c:pt>
                <c:pt idx="286">
                  <c:v>27.797817019400131</c:v>
                </c:pt>
                <c:pt idx="287">
                  <c:v>27.797817019400131</c:v>
                </c:pt>
                <c:pt idx="288">
                  <c:v>27.797817019400131</c:v>
                </c:pt>
                <c:pt idx="289">
                  <c:v>27.797817019400131</c:v>
                </c:pt>
                <c:pt idx="290">
                  <c:v>27.797817019400131</c:v>
                </c:pt>
                <c:pt idx="291">
                  <c:v>27.797817019400131</c:v>
                </c:pt>
                <c:pt idx="292">
                  <c:v>27.797817019400131</c:v>
                </c:pt>
                <c:pt idx="293">
                  <c:v>27.797817019400131</c:v>
                </c:pt>
                <c:pt idx="294">
                  <c:v>27.797817019400131</c:v>
                </c:pt>
                <c:pt idx="295">
                  <c:v>27.797817019400131</c:v>
                </c:pt>
                <c:pt idx="296">
                  <c:v>27.797817019400131</c:v>
                </c:pt>
                <c:pt idx="297">
                  <c:v>27.797817019400131</c:v>
                </c:pt>
                <c:pt idx="298">
                  <c:v>27.797817019400131</c:v>
                </c:pt>
                <c:pt idx="299">
                  <c:v>27.797817019400131</c:v>
                </c:pt>
                <c:pt idx="300">
                  <c:v>27.797817019400131</c:v>
                </c:pt>
                <c:pt idx="301">
                  <c:v>27.797817019400131</c:v>
                </c:pt>
                <c:pt idx="302">
                  <c:v>27.797817019400131</c:v>
                </c:pt>
                <c:pt idx="303">
                  <c:v>27.797817019400131</c:v>
                </c:pt>
                <c:pt idx="304">
                  <c:v>27.797817019400131</c:v>
                </c:pt>
                <c:pt idx="305">
                  <c:v>27.797817019400131</c:v>
                </c:pt>
                <c:pt idx="306">
                  <c:v>27.797817019400131</c:v>
                </c:pt>
                <c:pt idx="307">
                  <c:v>27.797817019400131</c:v>
                </c:pt>
                <c:pt idx="308">
                  <c:v>27.797817019400131</c:v>
                </c:pt>
                <c:pt idx="309">
                  <c:v>27.797817019400131</c:v>
                </c:pt>
                <c:pt idx="310">
                  <c:v>27.797817019400131</c:v>
                </c:pt>
                <c:pt idx="311">
                  <c:v>27.797817019400131</c:v>
                </c:pt>
                <c:pt idx="312">
                  <c:v>27.797817019400131</c:v>
                </c:pt>
                <c:pt idx="313">
                  <c:v>27.797817019400131</c:v>
                </c:pt>
                <c:pt idx="314">
                  <c:v>27.797817019400131</c:v>
                </c:pt>
                <c:pt idx="315">
                  <c:v>27.797817019400131</c:v>
                </c:pt>
                <c:pt idx="316">
                  <c:v>27.797817019400131</c:v>
                </c:pt>
                <c:pt idx="317">
                  <c:v>27.797817019400131</c:v>
                </c:pt>
                <c:pt idx="318">
                  <c:v>27.797817019400131</c:v>
                </c:pt>
                <c:pt idx="319">
                  <c:v>24.301293323399999</c:v>
                </c:pt>
                <c:pt idx="320">
                  <c:v>24.301293323399999</c:v>
                </c:pt>
                <c:pt idx="321">
                  <c:v>24.301293323399999</c:v>
                </c:pt>
                <c:pt idx="322">
                  <c:v>24.301293323399999</c:v>
                </c:pt>
                <c:pt idx="323">
                  <c:v>24.301293323399999</c:v>
                </c:pt>
                <c:pt idx="324">
                  <c:v>24.301293323399999</c:v>
                </c:pt>
                <c:pt idx="325">
                  <c:v>24.301293323399999</c:v>
                </c:pt>
                <c:pt idx="326">
                  <c:v>24.301293323399999</c:v>
                </c:pt>
                <c:pt idx="327">
                  <c:v>24.301293323399999</c:v>
                </c:pt>
                <c:pt idx="328">
                  <c:v>24.301293323399999</c:v>
                </c:pt>
                <c:pt idx="329">
                  <c:v>24.301293323399999</c:v>
                </c:pt>
                <c:pt idx="330">
                  <c:v>24.301293323399999</c:v>
                </c:pt>
                <c:pt idx="331">
                  <c:v>24.301293323399999</c:v>
                </c:pt>
                <c:pt idx="332">
                  <c:v>24.301293323399999</c:v>
                </c:pt>
                <c:pt idx="333">
                  <c:v>24.301293323399999</c:v>
                </c:pt>
                <c:pt idx="334">
                  <c:v>24.301293323399999</c:v>
                </c:pt>
                <c:pt idx="335">
                  <c:v>24.301293323399999</c:v>
                </c:pt>
                <c:pt idx="336">
                  <c:v>24.301293323399999</c:v>
                </c:pt>
                <c:pt idx="337">
                  <c:v>24.301293323399999</c:v>
                </c:pt>
                <c:pt idx="338">
                  <c:v>24.301293323399999</c:v>
                </c:pt>
                <c:pt idx="339">
                  <c:v>24.301293323399999</c:v>
                </c:pt>
                <c:pt idx="340">
                  <c:v>24.301293323399999</c:v>
                </c:pt>
                <c:pt idx="341">
                  <c:v>24.301293323399999</c:v>
                </c:pt>
                <c:pt idx="342">
                  <c:v>24.301293323399999</c:v>
                </c:pt>
                <c:pt idx="343">
                  <c:v>24.301293323399999</c:v>
                </c:pt>
                <c:pt idx="344">
                  <c:v>24.301293323399999</c:v>
                </c:pt>
                <c:pt idx="345">
                  <c:v>24.301293323399999</c:v>
                </c:pt>
                <c:pt idx="346">
                  <c:v>24.301293323399999</c:v>
                </c:pt>
                <c:pt idx="347">
                  <c:v>24.301293323399999</c:v>
                </c:pt>
                <c:pt idx="348">
                  <c:v>24.301293323399999</c:v>
                </c:pt>
                <c:pt idx="349">
                  <c:v>24.301293323399999</c:v>
                </c:pt>
                <c:pt idx="350">
                  <c:v>24.301293323399999</c:v>
                </c:pt>
                <c:pt idx="351">
                  <c:v>24.301293323399999</c:v>
                </c:pt>
                <c:pt idx="352">
                  <c:v>24.301293323399999</c:v>
                </c:pt>
                <c:pt idx="353">
                  <c:v>24.301293323399999</c:v>
                </c:pt>
                <c:pt idx="354">
                  <c:v>24.301293323399999</c:v>
                </c:pt>
                <c:pt idx="355">
                  <c:v>24.301293323399999</c:v>
                </c:pt>
                <c:pt idx="356">
                  <c:v>24.301293323399999</c:v>
                </c:pt>
                <c:pt idx="357">
                  <c:v>24.301293323399999</c:v>
                </c:pt>
                <c:pt idx="358">
                  <c:v>24.301293323399999</c:v>
                </c:pt>
                <c:pt idx="359">
                  <c:v>24.301293323399999</c:v>
                </c:pt>
                <c:pt idx="360">
                  <c:v>24.301293323399999</c:v>
                </c:pt>
                <c:pt idx="361">
                  <c:v>24.301293323399999</c:v>
                </c:pt>
                <c:pt idx="362">
                  <c:v>24.301293323399999</c:v>
                </c:pt>
                <c:pt idx="363">
                  <c:v>24.301293323399999</c:v>
                </c:pt>
                <c:pt idx="364">
                  <c:v>21.3886674034</c:v>
                </c:pt>
                <c:pt idx="365">
                  <c:v>20.802433803399392</c:v>
                </c:pt>
                <c:pt idx="366">
                  <c:v>20.802433803399392</c:v>
                </c:pt>
                <c:pt idx="367">
                  <c:v>20.802433803399392</c:v>
                </c:pt>
                <c:pt idx="368">
                  <c:v>20.802433803399392</c:v>
                </c:pt>
                <c:pt idx="369">
                  <c:v>20.802433803399392</c:v>
                </c:pt>
                <c:pt idx="370">
                  <c:v>20.802433803399392</c:v>
                </c:pt>
                <c:pt idx="371">
                  <c:v>20.802433803399392</c:v>
                </c:pt>
                <c:pt idx="372">
                  <c:v>20.802433803399392</c:v>
                </c:pt>
                <c:pt idx="373">
                  <c:v>20.802433803399392</c:v>
                </c:pt>
                <c:pt idx="374">
                  <c:v>20.802433803399392</c:v>
                </c:pt>
                <c:pt idx="375">
                  <c:v>20.802433803399392</c:v>
                </c:pt>
                <c:pt idx="376">
                  <c:v>20.802433803399392</c:v>
                </c:pt>
                <c:pt idx="377">
                  <c:v>20.802433803399392</c:v>
                </c:pt>
                <c:pt idx="378">
                  <c:v>20.802433803399392</c:v>
                </c:pt>
                <c:pt idx="379">
                  <c:v>20.802433803399392</c:v>
                </c:pt>
                <c:pt idx="380">
                  <c:v>20.802433803399392</c:v>
                </c:pt>
                <c:pt idx="381">
                  <c:v>20.802433803399392</c:v>
                </c:pt>
                <c:pt idx="382">
                  <c:v>20.802433803399392</c:v>
                </c:pt>
                <c:pt idx="383">
                  <c:v>20.802433803399392</c:v>
                </c:pt>
                <c:pt idx="384">
                  <c:v>20.802433803399392</c:v>
                </c:pt>
                <c:pt idx="385">
                  <c:v>20.802433803399392</c:v>
                </c:pt>
                <c:pt idx="386">
                  <c:v>20.802433803399392</c:v>
                </c:pt>
                <c:pt idx="387">
                  <c:v>20.802433803399392</c:v>
                </c:pt>
                <c:pt idx="388">
                  <c:v>20.802433803399392</c:v>
                </c:pt>
                <c:pt idx="389">
                  <c:v>20.802433803399392</c:v>
                </c:pt>
                <c:pt idx="390">
                  <c:v>20.802433803399392</c:v>
                </c:pt>
                <c:pt idx="391">
                  <c:v>20.802433803399392</c:v>
                </c:pt>
                <c:pt idx="392">
                  <c:v>20.802433803399392</c:v>
                </c:pt>
                <c:pt idx="393">
                  <c:v>20.802433803399392</c:v>
                </c:pt>
                <c:pt idx="394">
                  <c:v>20.7851711954</c:v>
                </c:pt>
                <c:pt idx="395">
                  <c:v>20.7851711954</c:v>
                </c:pt>
                <c:pt idx="396">
                  <c:v>20.7851711954</c:v>
                </c:pt>
                <c:pt idx="397">
                  <c:v>20.7851711954</c:v>
                </c:pt>
                <c:pt idx="398">
                  <c:v>20.7851711954</c:v>
                </c:pt>
                <c:pt idx="399">
                  <c:v>20.7851711954</c:v>
                </c:pt>
                <c:pt idx="400">
                  <c:v>20.7851711954</c:v>
                </c:pt>
                <c:pt idx="401">
                  <c:v>20.7851711954</c:v>
                </c:pt>
                <c:pt idx="402">
                  <c:v>20.7851711954</c:v>
                </c:pt>
                <c:pt idx="403">
                  <c:v>20.7851711954</c:v>
                </c:pt>
                <c:pt idx="404">
                  <c:v>20.7851711954</c:v>
                </c:pt>
                <c:pt idx="405">
                  <c:v>20.7851711954</c:v>
                </c:pt>
                <c:pt idx="406">
                  <c:v>20.7851711954</c:v>
                </c:pt>
                <c:pt idx="407">
                  <c:v>20.7851711954</c:v>
                </c:pt>
                <c:pt idx="408">
                  <c:v>20.7851711954</c:v>
                </c:pt>
                <c:pt idx="409">
                  <c:v>20.7851711954</c:v>
                </c:pt>
                <c:pt idx="410">
                  <c:v>20.7851711954</c:v>
                </c:pt>
                <c:pt idx="411">
                  <c:v>20.7851711954</c:v>
                </c:pt>
                <c:pt idx="412">
                  <c:v>20.7851711954</c:v>
                </c:pt>
                <c:pt idx="413">
                  <c:v>20.7851711954</c:v>
                </c:pt>
                <c:pt idx="414">
                  <c:v>20.7851711954</c:v>
                </c:pt>
                <c:pt idx="415">
                  <c:v>20.7851711954</c:v>
                </c:pt>
                <c:pt idx="416">
                  <c:v>20.7851711954</c:v>
                </c:pt>
                <c:pt idx="417">
                  <c:v>20.7851711954</c:v>
                </c:pt>
                <c:pt idx="418">
                  <c:v>20.7851711954</c:v>
                </c:pt>
                <c:pt idx="419">
                  <c:v>20.7851711954</c:v>
                </c:pt>
                <c:pt idx="420">
                  <c:v>20.7851711954</c:v>
                </c:pt>
                <c:pt idx="421">
                  <c:v>20.7851711954</c:v>
                </c:pt>
                <c:pt idx="422">
                  <c:v>20.7851711954</c:v>
                </c:pt>
                <c:pt idx="423">
                  <c:v>20.7851711954</c:v>
                </c:pt>
                <c:pt idx="424">
                  <c:v>20.7851711954</c:v>
                </c:pt>
                <c:pt idx="425">
                  <c:v>20.7851711954</c:v>
                </c:pt>
                <c:pt idx="426">
                  <c:v>20.7851711954</c:v>
                </c:pt>
                <c:pt idx="427">
                  <c:v>20.7851711954</c:v>
                </c:pt>
                <c:pt idx="428">
                  <c:v>20.7851711954</c:v>
                </c:pt>
                <c:pt idx="429">
                  <c:v>20.7851711954</c:v>
                </c:pt>
                <c:pt idx="430">
                  <c:v>20.7851711954</c:v>
                </c:pt>
                <c:pt idx="431">
                  <c:v>20.7851711954</c:v>
                </c:pt>
                <c:pt idx="432">
                  <c:v>20.7851711954</c:v>
                </c:pt>
                <c:pt idx="433">
                  <c:v>20.7851711954</c:v>
                </c:pt>
                <c:pt idx="434">
                  <c:v>20.7851711954</c:v>
                </c:pt>
                <c:pt idx="435">
                  <c:v>20.7851711954</c:v>
                </c:pt>
                <c:pt idx="436">
                  <c:v>20.7851711954</c:v>
                </c:pt>
                <c:pt idx="437">
                  <c:v>20.7851711954</c:v>
                </c:pt>
                <c:pt idx="438">
                  <c:v>20.7851711954</c:v>
                </c:pt>
                <c:pt idx="439">
                  <c:v>20.7851711954</c:v>
                </c:pt>
                <c:pt idx="440">
                  <c:v>20.7851711954</c:v>
                </c:pt>
                <c:pt idx="441">
                  <c:v>20.7851711954</c:v>
                </c:pt>
                <c:pt idx="442">
                  <c:v>20.7851711954</c:v>
                </c:pt>
                <c:pt idx="443">
                  <c:v>20.7851711954</c:v>
                </c:pt>
                <c:pt idx="444">
                  <c:v>20.7851711954</c:v>
                </c:pt>
                <c:pt idx="445">
                  <c:v>20.7851711954</c:v>
                </c:pt>
                <c:pt idx="446">
                  <c:v>20.7851711954</c:v>
                </c:pt>
                <c:pt idx="447">
                  <c:v>20.7851711954</c:v>
                </c:pt>
                <c:pt idx="448">
                  <c:v>20.7851711954</c:v>
                </c:pt>
                <c:pt idx="449">
                  <c:v>20.7851711954</c:v>
                </c:pt>
                <c:pt idx="450">
                  <c:v>20.7851711954</c:v>
                </c:pt>
                <c:pt idx="451">
                  <c:v>20.7851711954</c:v>
                </c:pt>
                <c:pt idx="452">
                  <c:v>20.7851711954</c:v>
                </c:pt>
                <c:pt idx="453">
                  <c:v>20.7851711954</c:v>
                </c:pt>
                <c:pt idx="454">
                  <c:v>20.7851711954</c:v>
                </c:pt>
                <c:pt idx="455">
                  <c:v>20.7851711954</c:v>
                </c:pt>
                <c:pt idx="456">
                  <c:v>20.7851711954</c:v>
                </c:pt>
                <c:pt idx="457">
                  <c:v>20.7851711954</c:v>
                </c:pt>
                <c:pt idx="458">
                  <c:v>20.7851711954</c:v>
                </c:pt>
                <c:pt idx="459">
                  <c:v>20.7851711954</c:v>
                </c:pt>
                <c:pt idx="460">
                  <c:v>20.7851711954</c:v>
                </c:pt>
                <c:pt idx="461">
                  <c:v>20.7851711954</c:v>
                </c:pt>
                <c:pt idx="462">
                  <c:v>20.7851711954</c:v>
                </c:pt>
                <c:pt idx="463">
                  <c:v>20.7851711954</c:v>
                </c:pt>
                <c:pt idx="464">
                  <c:v>20.7851711954</c:v>
                </c:pt>
                <c:pt idx="465">
                  <c:v>20.7851711954</c:v>
                </c:pt>
                <c:pt idx="466">
                  <c:v>20.7851711954</c:v>
                </c:pt>
                <c:pt idx="467">
                  <c:v>20.7851711954</c:v>
                </c:pt>
                <c:pt idx="468">
                  <c:v>20.7851711954</c:v>
                </c:pt>
                <c:pt idx="469">
                  <c:v>20.7851711954</c:v>
                </c:pt>
                <c:pt idx="470">
                  <c:v>20.7851711954</c:v>
                </c:pt>
                <c:pt idx="471">
                  <c:v>20.7851711954</c:v>
                </c:pt>
                <c:pt idx="472">
                  <c:v>20.7851711954</c:v>
                </c:pt>
                <c:pt idx="473">
                  <c:v>20.7851711954</c:v>
                </c:pt>
                <c:pt idx="474">
                  <c:v>20.7851711954</c:v>
                </c:pt>
                <c:pt idx="475">
                  <c:v>20.7851711954</c:v>
                </c:pt>
                <c:pt idx="476">
                  <c:v>20.7851711954</c:v>
                </c:pt>
                <c:pt idx="477">
                  <c:v>20.7851711954</c:v>
                </c:pt>
                <c:pt idx="478">
                  <c:v>20.7851711954</c:v>
                </c:pt>
                <c:pt idx="479">
                  <c:v>20.7851711954</c:v>
                </c:pt>
                <c:pt idx="480">
                  <c:v>20.7851711954</c:v>
                </c:pt>
                <c:pt idx="481">
                  <c:v>20.7851711954</c:v>
                </c:pt>
                <c:pt idx="482">
                  <c:v>20.7851711954</c:v>
                </c:pt>
                <c:pt idx="483">
                  <c:v>20.7851711954</c:v>
                </c:pt>
                <c:pt idx="484">
                  <c:v>20.7851711954</c:v>
                </c:pt>
                <c:pt idx="485">
                  <c:v>20.7851711954</c:v>
                </c:pt>
                <c:pt idx="486">
                  <c:v>20.7851711954</c:v>
                </c:pt>
                <c:pt idx="487">
                  <c:v>20.7851711954</c:v>
                </c:pt>
                <c:pt idx="488">
                  <c:v>20.7851711954</c:v>
                </c:pt>
                <c:pt idx="489">
                  <c:v>20.7851711954</c:v>
                </c:pt>
                <c:pt idx="490">
                  <c:v>20.7851711954</c:v>
                </c:pt>
                <c:pt idx="491">
                  <c:v>20.7851711954</c:v>
                </c:pt>
                <c:pt idx="492">
                  <c:v>20.7851711954</c:v>
                </c:pt>
                <c:pt idx="493">
                  <c:v>20.7851711954</c:v>
                </c:pt>
                <c:pt idx="494">
                  <c:v>20.7851711954</c:v>
                </c:pt>
                <c:pt idx="495">
                  <c:v>20.7851711954</c:v>
                </c:pt>
                <c:pt idx="496">
                  <c:v>20.7851711954</c:v>
                </c:pt>
                <c:pt idx="497">
                  <c:v>20.7851711954</c:v>
                </c:pt>
                <c:pt idx="498">
                  <c:v>20.7851711954</c:v>
                </c:pt>
                <c:pt idx="499">
                  <c:v>20.7851711954</c:v>
                </c:pt>
              </c:numCache>
            </c:numRef>
          </c:val>
          <c:smooth val="0"/>
          <c:extLst>
            <c:ext xmlns:c16="http://schemas.microsoft.com/office/drawing/2014/chart" uri="{C3380CC4-5D6E-409C-BE32-E72D297353CC}">
              <c16:uniqueId val="{00000000-3E67-49DD-A090-E13E761C730A}"/>
            </c:ext>
          </c:extLst>
        </c:ser>
        <c:ser>
          <c:idx val="1"/>
          <c:order val="1"/>
          <c:tx>
            <c:strRef>
              <c:f>Sheet1!$D$4</c:f>
              <c:strCache>
                <c:ptCount val="1"/>
                <c:pt idx="0">
                  <c:v>SDPGA</c:v>
                </c:pt>
              </c:strCache>
            </c:strRef>
          </c:tx>
          <c:marker>
            <c:symbol val="none"/>
          </c:marker>
          <c:val>
            <c:numRef>
              <c:f>Sheet1!$D$5:$D$504</c:f>
              <c:numCache>
                <c:formatCode>General</c:formatCode>
                <c:ptCount val="500"/>
                <c:pt idx="0">
                  <c:v>85.71968887529998</c:v>
                </c:pt>
                <c:pt idx="1">
                  <c:v>85.71968887529998</c:v>
                </c:pt>
                <c:pt idx="2">
                  <c:v>85.71968887529998</c:v>
                </c:pt>
                <c:pt idx="3">
                  <c:v>85.71968887529998</c:v>
                </c:pt>
                <c:pt idx="4">
                  <c:v>85.71968887529998</c:v>
                </c:pt>
                <c:pt idx="5">
                  <c:v>85.71968887529998</c:v>
                </c:pt>
                <c:pt idx="6">
                  <c:v>85.71968887529998</c:v>
                </c:pt>
                <c:pt idx="7">
                  <c:v>85.71968887529998</c:v>
                </c:pt>
                <c:pt idx="8">
                  <c:v>85.71968887529998</c:v>
                </c:pt>
                <c:pt idx="9">
                  <c:v>85.71968887529998</c:v>
                </c:pt>
                <c:pt idx="10">
                  <c:v>59.116843091199897</c:v>
                </c:pt>
                <c:pt idx="11">
                  <c:v>59.116843091199897</c:v>
                </c:pt>
                <c:pt idx="12">
                  <c:v>59.116843091199897</c:v>
                </c:pt>
                <c:pt idx="13">
                  <c:v>59.116843091199897</c:v>
                </c:pt>
                <c:pt idx="14">
                  <c:v>59.116843091199897</c:v>
                </c:pt>
                <c:pt idx="15">
                  <c:v>59.116843091199897</c:v>
                </c:pt>
                <c:pt idx="16">
                  <c:v>59.116843091199897</c:v>
                </c:pt>
                <c:pt idx="17">
                  <c:v>59.116843091199897</c:v>
                </c:pt>
                <c:pt idx="18">
                  <c:v>59.116843091199897</c:v>
                </c:pt>
                <c:pt idx="19">
                  <c:v>59.116843091199897</c:v>
                </c:pt>
                <c:pt idx="20">
                  <c:v>59.116843091199897</c:v>
                </c:pt>
                <c:pt idx="21">
                  <c:v>59.116843091199897</c:v>
                </c:pt>
                <c:pt idx="22">
                  <c:v>59.116843091199897</c:v>
                </c:pt>
                <c:pt idx="23">
                  <c:v>59.116843091199897</c:v>
                </c:pt>
                <c:pt idx="24">
                  <c:v>59.116843091199897</c:v>
                </c:pt>
                <c:pt idx="25">
                  <c:v>59.116843091199897</c:v>
                </c:pt>
                <c:pt idx="26">
                  <c:v>59.116843091199897</c:v>
                </c:pt>
                <c:pt idx="27">
                  <c:v>59.116843091199897</c:v>
                </c:pt>
                <c:pt idx="28">
                  <c:v>59.116843091199897</c:v>
                </c:pt>
                <c:pt idx="29">
                  <c:v>59.116843091199897</c:v>
                </c:pt>
                <c:pt idx="30">
                  <c:v>59.116843091199897</c:v>
                </c:pt>
                <c:pt idx="31">
                  <c:v>59.116843091199897</c:v>
                </c:pt>
                <c:pt idx="32">
                  <c:v>59.116843091199897</c:v>
                </c:pt>
                <c:pt idx="33">
                  <c:v>59.116843091199897</c:v>
                </c:pt>
                <c:pt idx="34">
                  <c:v>59.116843091199897</c:v>
                </c:pt>
                <c:pt idx="35">
                  <c:v>59.116843091199897</c:v>
                </c:pt>
                <c:pt idx="36">
                  <c:v>59.116843091199897</c:v>
                </c:pt>
                <c:pt idx="37">
                  <c:v>59.116843091199897</c:v>
                </c:pt>
                <c:pt idx="38">
                  <c:v>59.116843091199897</c:v>
                </c:pt>
                <c:pt idx="39">
                  <c:v>59.116843091199897</c:v>
                </c:pt>
                <c:pt idx="40">
                  <c:v>59.116843091199897</c:v>
                </c:pt>
                <c:pt idx="41">
                  <c:v>59.116843091199897</c:v>
                </c:pt>
                <c:pt idx="42">
                  <c:v>59.116843091199897</c:v>
                </c:pt>
                <c:pt idx="43">
                  <c:v>59.116843091199897</c:v>
                </c:pt>
                <c:pt idx="44">
                  <c:v>59.116843091199897</c:v>
                </c:pt>
                <c:pt idx="45">
                  <c:v>59.116843091199897</c:v>
                </c:pt>
                <c:pt idx="46">
                  <c:v>59.116843091199897</c:v>
                </c:pt>
                <c:pt idx="47">
                  <c:v>59.116843091199897</c:v>
                </c:pt>
                <c:pt idx="48">
                  <c:v>59.116843091199897</c:v>
                </c:pt>
                <c:pt idx="49">
                  <c:v>59.116843091199897</c:v>
                </c:pt>
                <c:pt idx="50">
                  <c:v>59.116843091199897</c:v>
                </c:pt>
                <c:pt idx="51">
                  <c:v>59.116843091199897</c:v>
                </c:pt>
                <c:pt idx="52">
                  <c:v>59.116843091199897</c:v>
                </c:pt>
                <c:pt idx="53">
                  <c:v>59.116843091199897</c:v>
                </c:pt>
                <c:pt idx="54">
                  <c:v>43.7586526896999</c:v>
                </c:pt>
                <c:pt idx="55">
                  <c:v>43.7586526896999</c:v>
                </c:pt>
                <c:pt idx="56">
                  <c:v>43.7586526896999</c:v>
                </c:pt>
                <c:pt idx="57">
                  <c:v>43.7586526896999</c:v>
                </c:pt>
                <c:pt idx="58">
                  <c:v>43.7586526896999</c:v>
                </c:pt>
                <c:pt idx="59">
                  <c:v>43.7586526896999</c:v>
                </c:pt>
                <c:pt idx="60">
                  <c:v>43.7586526896999</c:v>
                </c:pt>
                <c:pt idx="61">
                  <c:v>43.7586526896999</c:v>
                </c:pt>
                <c:pt idx="62">
                  <c:v>43.7586526896999</c:v>
                </c:pt>
                <c:pt idx="63">
                  <c:v>43.7586526896999</c:v>
                </c:pt>
                <c:pt idx="64">
                  <c:v>43.7586526896999</c:v>
                </c:pt>
                <c:pt idx="65">
                  <c:v>43.7586526896999</c:v>
                </c:pt>
                <c:pt idx="66">
                  <c:v>43.7586526896999</c:v>
                </c:pt>
                <c:pt idx="67">
                  <c:v>43.7586526896999</c:v>
                </c:pt>
                <c:pt idx="68">
                  <c:v>43.7586526896999</c:v>
                </c:pt>
                <c:pt idx="69">
                  <c:v>43.7586526896999</c:v>
                </c:pt>
                <c:pt idx="70">
                  <c:v>43.7586526896999</c:v>
                </c:pt>
                <c:pt idx="71">
                  <c:v>43.7586526896999</c:v>
                </c:pt>
                <c:pt idx="72">
                  <c:v>43.7586526896999</c:v>
                </c:pt>
                <c:pt idx="73">
                  <c:v>43.7586526896999</c:v>
                </c:pt>
                <c:pt idx="74">
                  <c:v>43.7586526896999</c:v>
                </c:pt>
                <c:pt idx="75">
                  <c:v>43.7586526896999</c:v>
                </c:pt>
                <c:pt idx="76">
                  <c:v>43.7586526896999</c:v>
                </c:pt>
                <c:pt idx="77">
                  <c:v>43.7586526896999</c:v>
                </c:pt>
                <c:pt idx="78">
                  <c:v>43.7586526896999</c:v>
                </c:pt>
                <c:pt idx="79">
                  <c:v>43.7586526896999</c:v>
                </c:pt>
                <c:pt idx="80">
                  <c:v>43.7586526896999</c:v>
                </c:pt>
                <c:pt idx="81">
                  <c:v>43.7586526896999</c:v>
                </c:pt>
                <c:pt idx="82">
                  <c:v>43.7586526896999</c:v>
                </c:pt>
                <c:pt idx="83">
                  <c:v>31.3672073649</c:v>
                </c:pt>
                <c:pt idx="84">
                  <c:v>31.3672073649</c:v>
                </c:pt>
                <c:pt idx="85">
                  <c:v>31.3672073649</c:v>
                </c:pt>
                <c:pt idx="86">
                  <c:v>31.3672073649</c:v>
                </c:pt>
                <c:pt idx="87">
                  <c:v>31.3672073649</c:v>
                </c:pt>
                <c:pt idx="88">
                  <c:v>31.3672073649</c:v>
                </c:pt>
                <c:pt idx="89">
                  <c:v>31.3672073649</c:v>
                </c:pt>
                <c:pt idx="90">
                  <c:v>31.3672073649</c:v>
                </c:pt>
                <c:pt idx="91">
                  <c:v>31.3672073649</c:v>
                </c:pt>
                <c:pt idx="92">
                  <c:v>31.3672073649</c:v>
                </c:pt>
                <c:pt idx="93">
                  <c:v>31.3672073649</c:v>
                </c:pt>
                <c:pt idx="94">
                  <c:v>31.3672073649</c:v>
                </c:pt>
                <c:pt idx="95">
                  <c:v>31.3672073649</c:v>
                </c:pt>
                <c:pt idx="96">
                  <c:v>31.3672073649</c:v>
                </c:pt>
                <c:pt idx="97">
                  <c:v>31.3672073649</c:v>
                </c:pt>
                <c:pt idx="98">
                  <c:v>31.3672073649</c:v>
                </c:pt>
                <c:pt idx="99">
                  <c:v>31.3672073649</c:v>
                </c:pt>
                <c:pt idx="100">
                  <c:v>31.3672073649</c:v>
                </c:pt>
                <c:pt idx="101">
                  <c:v>31.3672073649</c:v>
                </c:pt>
                <c:pt idx="102">
                  <c:v>31.3672073649</c:v>
                </c:pt>
                <c:pt idx="103">
                  <c:v>31.3672073649</c:v>
                </c:pt>
                <c:pt idx="104">
                  <c:v>31.3672073649</c:v>
                </c:pt>
                <c:pt idx="105">
                  <c:v>31.3672073649</c:v>
                </c:pt>
                <c:pt idx="106">
                  <c:v>31.3672073649</c:v>
                </c:pt>
                <c:pt idx="107">
                  <c:v>31.3672073649</c:v>
                </c:pt>
                <c:pt idx="108">
                  <c:v>31.3672073649</c:v>
                </c:pt>
                <c:pt idx="109">
                  <c:v>22.680711604899887</c:v>
                </c:pt>
                <c:pt idx="110">
                  <c:v>22.680711604899887</c:v>
                </c:pt>
                <c:pt idx="111">
                  <c:v>22.680711604899887</c:v>
                </c:pt>
                <c:pt idx="112">
                  <c:v>22.680711604899887</c:v>
                </c:pt>
                <c:pt idx="113">
                  <c:v>22.680711604899887</c:v>
                </c:pt>
                <c:pt idx="114">
                  <c:v>22.680711604899887</c:v>
                </c:pt>
                <c:pt idx="115">
                  <c:v>22.680711604899887</c:v>
                </c:pt>
                <c:pt idx="116">
                  <c:v>22.680711604899887</c:v>
                </c:pt>
                <c:pt idx="117">
                  <c:v>22.680711604899887</c:v>
                </c:pt>
                <c:pt idx="118">
                  <c:v>22.680711604899887</c:v>
                </c:pt>
                <c:pt idx="119">
                  <c:v>22.680711604899887</c:v>
                </c:pt>
                <c:pt idx="120">
                  <c:v>22.680711604899887</c:v>
                </c:pt>
                <c:pt idx="121">
                  <c:v>22.680711604899887</c:v>
                </c:pt>
                <c:pt idx="122">
                  <c:v>22.680711604899887</c:v>
                </c:pt>
                <c:pt idx="123">
                  <c:v>22.680711604899887</c:v>
                </c:pt>
                <c:pt idx="124">
                  <c:v>22.680711604899887</c:v>
                </c:pt>
                <c:pt idx="125">
                  <c:v>22.680711604899887</c:v>
                </c:pt>
                <c:pt idx="126">
                  <c:v>22.680711604899887</c:v>
                </c:pt>
                <c:pt idx="127">
                  <c:v>22.680711604899887</c:v>
                </c:pt>
                <c:pt idx="128">
                  <c:v>22.680711604899887</c:v>
                </c:pt>
                <c:pt idx="129">
                  <c:v>22.680711604899887</c:v>
                </c:pt>
                <c:pt idx="130">
                  <c:v>22.680711604899887</c:v>
                </c:pt>
                <c:pt idx="131">
                  <c:v>22.680711604899887</c:v>
                </c:pt>
                <c:pt idx="132">
                  <c:v>22.680711604899887</c:v>
                </c:pt>
                <c:pt idx="133">
                  <c:v>22.680711604899887</c:v>
                </c:pt>
                <c:pt idx="134">
                  <c:v>22.680711604899887</c:v>
                </c:pt>
                <c:pt idx="135">
                  <c:v>22.680711604899887</c:v>
                </c:pt>
                <c:pt idx="136">
                  <c:v>22.680711604899887</c:v>
                </c:pt>
                <c:pt idx="137">
                  <c:v>22.680711604899887</c:v>
                </c:pt>
                <c:pt idx="138">
                  <c:v>22.680711604899887</c:v>
                </c:pt>
                <c:pt idx="139">
                  <c:v>22.680711604899887</c:v>
                </c:pt>
                <c:pt idx="140">
                  <c:v>22.680711604899887</c:v>
                </c:pt>
                <c:pt idx="141">
                  <c:v>22.680711604899887</c:v>
                </c:pt>
                <c:pt idx="142">
                  <c:v>22.680711604899887</c:v>
                </c:pt>
                <c:pt idx="143">
                  <c:v>22.680711604899887</c:v>
                </c:pt>
                <c:pt idx="144">
                  <c:v>22.680711604899887</c:v>
                </c:pt>
                <c:pt idx="145">
                  <c:v>22.680711604899887</c:v>
                </c:pt>
                <c:pt idx="146">
                  <c:v>22.680711604899887</c:v>
                </c:pt>
                <c:pt idx="147">
                  <c:v>22.680711604899887</c:v>
                </c:pt>
                <c:pt idx="148">
                  <c:v>22.680711604899887</c:v>
                </c:pt>
                <c:pt idx="149">
                  <c:v>22.680711604899887</c:v>
                </c:pt>
                <c:pt idx="150">
                  <c:v>22.680711604899887</c:v>
                </c:pt>
                <c:pt idx="151">
                  <c:v>22.680711604899887</c:v>
                </c:pt>
                <c:pt idx="152">
                  <c:v>22.680711604899887</c:v>
                </c:pt>
                <c:pt idx="153">
                  <c:v>22.680711604899887</c:v>
                </c:pt>
                <c:pt idx="154">
                  <c:v>22.680711604899887</c:v>
                </c:pt>
                <c:pt idx="155">
                  <c:v>22.680711604899887</c:v>
                </c:pt>
                <c:pt idx="156">
                  <c:v>22.680711604899887</c:v>
                </c:pt>
                <c:pt idx="157">
                  <c:v>22.680711604899887</c:v>
                </c:pt>
                <c:pt idx="158">
                  <c:v>22.680711604899887</c:v>
                </c:pt>
                <c:pt idx="159">
                  <c:v>22.680711604899887</c:v>
                </c:pt>
                <c:pt idx="160">
                  <c:v>22.680711604899887</c:v>
                </c:pt>
                <c:pt idx="161">
                  <c:v>22.680711604899887</c:v>
                </c:pt>
                <c:pt idx="162">
                  <c:v>22.680711604899887</c:v>
                </c:pt>
                <c:pt idx="163">
                  <c:v>22.680711604899887</c:v>
                </c:pt>
                <c:pt idx="164">
                  <c:v>22.680711604899887</c:v>
                </c:pt>
                <c:pt idx="165">
                  <c:v>22.680711604899887</c:v>
                </c:pt>
                <c:pt idx="166">
                  <c:v>22.680711604899887</c:v>
                </c:pt>
                <c:pt idx="167">
                  <c:v>22.680711604899887</c:v>
                </c:pt>
                <c:pt idx="168">
                  <c:v>22.680711604899887</c:v>
                </c:pt>
                <c:pt idx="169">
                  <c:v>22.680711604899887</c:v>
                </c:pt>
                <c:pt idx="170">
                  <c:v>22.680711604899887</c:v>
                </c:pt>
                <c:pt idx="171">
                  <c:v>22.680711604899887</c:v>
                </c:pt>
                <c:pt idx="172">
                  <c:v>22.680711604899887</c:v>
                </c:pt>
                <c:pt idx="173">
                  <c:v>22.680711604899887</c:v>
                </c:pt>
                <c:pt idx="174">
                  <c:v>22.680711604899887</c:v>
                </c:pt>
                <c:pt idx="175">
                  <c:v>22.680711604899887</c:v>
                </c:pt>
                <c:pt idx="176">
                  <c:v>22.680711604899887</c:v>
                </c:pt>
                <c:pt idx="177">
                  <c:v>22.680711604899887</c:v>
                </c:pt>
                <c:pt idx="178">
                  <c:v>22.680711604899887</c:v>
                </c:pt>
                <c:pt idx="179">
                  <c:v>22.680711604899887</c:v>
                </c:pt>
                <c:pt idx="180">
                  <c:v>22.680711604899887</c:v>
                </c:pt>
                <c:pt idx="181">
                  <c:v>22.680711604899887</c:v>
                </c:pt>
                <c:pt idx="182">
                  <c:v>22.680711604899887</c:v>
                </c:pt>
                <c:pt idx="183">
                  <c:v>22.680711604899887</c:v>
                </c:pt>
                <c:pt idx="184">
                  <c:v>22.680711604899887</c:v>
                </c:pt>
                <c:pt idx="185">
                  <c:v>22.680711604899887</c:v>
                </c:pt>
                <c:pt idx="186">
                  <c:v>22.680711604899887</c:v>
                </c:pt>
                <c:pt idx="187">
                  <c:v>22.680711604899887</c:v>
                </c:pt>
                <c:pt idx="188">
                  <c:v>22.680711604899887</c:v>
                </c:pt>
                <c:pt idx="189">
                  <c:v>22.680711604899887</c:v>
                </c:pt>
                <c:pt idx="190">
                  <c:v>22.680711604899887</c:v>
                </c:pt>
                <c:pt idx="191">
                  <c:v>22.680711604899887</c:v>
                </c:pt>
                <c:pt idx="192">
                  <c:v>22.680711604899887</c:v>
                </c:pt>
                <c:pt idx="193">
                  <c:v>22.680711604899887</c:v>
                </c:pt>
                <c:pt idx="194">
                  <c:v>22.680711604899887</c:v>
                </c:pt>
                <c:pt idx="195">
                  <c:v>22.680711604899887</c:v>
                </c:pt>
                <c:pt idx="196">
                  <c:v>22.680711604899887</c:v>
                </c:pt>
                <c:pt idx="197">
                  <c:v>22.680711604899887</c:v>
                </c:pt>
                <c:pt idx="198">
                  <c:v>22.680711604899887</c:v>
                </c:pt>
                <c:pt idx="199">
                  <c:v>22.680711604899887</c:v>
                </c:pt>
                <c:pt idx="200">
                  <c:v>22.680711604899887</c:v>
                </c:pt>
                <c:pt idx="201">
                  <c:v>22.680711604899887</c:v>
                </c:pt>
                <c:pt idx="202">
                  <c:v>22.680711604899887</c:v>
                </c:pt>
                <c:pt idx="203">
                  <c:v>22.680711604899887</c:v>
                </c:pt>
                <c:pt idx="204">
                  <c:v>22.680711604899887</c:v>
                </c:pt>
                <c:pt idx="205">
                  <c:v>22.680711604899887</c:v>
                </c:pt>
                <c:pt idx="206">
                  <c:v>22.680711604899887</c:v>
                </c:pt>
                <c:pt idx="207">
                  <c:v>22.680711604899887</c:v>
                </c:pt>
                <c:pt idx="208">
                  <c:v>22.680711604899887</c:v>
                </c:pt>
                <c:pt idx="209">
                  <c:v>22.680711604899887</c:v>
                </c:pt>
                <c:pt idx="210">
                  <c:v>22.680711604899887</c:v>
                </c:pt>
                <c:pt idx="211">
                  <c:v>22.680711604899887</c:v>
                </c:pt>
                <c:pt idx="212">
                  <c:v>22.680711604899887</c:v>
                </c:pt>
                <c:pt idx="213">
                  <c:v>22.680711604899887</c:v>
                </c:pt>
                <c:pt idx="214">
                  <c:v>22.680711604899887</c:v>
                </c:pt>
                <c:pt idx="215">
                  <c:v>22.680711604899887</c:v>
                </c:pt>
                <c:pt idx="216">
                  <c:v>22.680711604899887</c:v>
                </c:pt>
                <c:pt idx="217">
                  <c:v>22.680711604899887</c:v>
                </c:pt>
                <c:pt idx="218">
                  <c:v>22.680711604899887</c:v>
                </c:pt>
                <c:pt idx="219">
                  <c:v>22.680711604899887</c:v>
                </c:pt>
                <c:pt idx="220">
                  <c:v>22.680711604899887</c:v>
                </c:pt>
                <c:pt idx="221">
                  <c:v>22.680711604899887</c:v>
                </c:pt>
                <c:pt idx="222">
                  <c:v>22.680711604899887</c:v>
                </c:pt>
                <c:pt idx="223">
                  <c:v>22.680711604899887</c:v>
                </c:pt>
                <c:pt idx="224">
                  <c:v>22.680711604899887</c:v>
                </c:pt>
                <c:pt idx="225">
                  <c:v>22.680711604899887</c:v>
                </c:pt>
                <c:pt idx="226">
                  <c:v>22.680711604899887</c:v>
                </c:pt>
                <c:pt idx="227">
                  <c:v>22.680711604899887</c:v>
                </c:pt>
                <c:pt idx="228">
                  <c:v>22.680711604899887</c:v>
                </c:pt>
                <c:pt idx="229">
                  <c:v>22.680711604899887</c:v>
                </c:pt>
                <c:pt idx="230">
                  <c:v>22.680711604899887</c:v>
                </c:pt>
                <c:pt idx="231">
                  <c:v>22.680711604899887</c:v>
                </c:pt>
                <c:pt idx="232">
                  <c:v>22.680711604899887</c:v>
                </c:pt>
                <c:pt idx="233">
                  <c:v>22.680711604899887</c:v>
                </c:pt>
                <c:pt idx="234">
                  <c:v>22.680711604899887</c:v>
                </c:pt>
                <c:pt idx="235">
                  <c:v>22.680711604899887</c:v>
                </c:pt>
                <c:pt idx="236">
                  <c:v>22.680711604899887</c:v>
                </c:pt>
                <c:pt idx="237">
                  <c:v>22.680711604899887</c:v>
                </c:pt>
                <c:pt idx="238">
                  <c:v>22.680711604899887</c:v>
                </c:pt>
                <c:pt idx="239">
                  <c:v>22.680711604899887</c:v>
                </c:pt>
                <c:pt idx="240">
                  <c:v>22.680711604899887</c:v>
                </c:pt>
                <c:pt idx="241">
                  <c:v>22.680711604899887</c:v>
                </c:pt>
                <c:pt idx="242">
                  <c:v>22.680711604899887</c:v>
                </c:pt>
                <c:pt idx="243">
                  <c:v>22.680711604899887</c:v>
                </c:pt>
                <c:pt idx="244">
                  <c:v>22.680711604899887</c:v>
                </c:pt>
                <c:pt idx="245">
                  <c:v>22.680711604899887</c:v>
                </c:pt>
                <c:pt idx="246">
                  <c:v>22.680711604899887</c:v>
                </c:pt>
                <c:pt idx="247">
                  <c:v>22.680711604899887</c:v>
                </c:pt>
                <c:pt idx="248">
                  <c:v>22.680711604899887</c:v>
                </c:pt>
                <c:pt idx="249">
                  <c:v>22.680711604899887</c:v>
                </c:pt>
                <c:pt idx="250">
                  <c:v>22.680711604899887</c:v>
                </c:pt>
                <c:pt idx="251">
                  <c:v>22.680711604899887</c:v>
                </c:pt>
                <c:pt idx="252">
                  <c:v>22.680711604899887</c:v>
                </c:pt>
                <c:pt idx="253">
                  <c:v>22.680711604899887</c:v>
                </c:pt>
                <c:pt idx="254">
                  <c:v>22.680711604899887</c:v>
                </c:pt>
                <c:pt idx="255">
                  <c:v>22.680711604899887</c:v>
                </c:pt>
                <c:pt idx="256">
                  <c:v>22.680711604899887</c:v>
                </c:pt>
                <c:pt idx="257">
                  <c:v>22.680711604899887</c:v>
                </c:pt>
                <c:pt idx="258">
                  <c:v>22.680711604899887</c:v>
                </c:pt>
                <c:pt idx="259">
                  <c:v>22.680711604899887</c:v>
                </c:pt>
                <c:pt idx="260">
                  <c:v>22.680711604899887</c:v>
                </c:pt>
                <c:pt idx="261">
                  <c:v>22.680711604899887</c:v>
                </c:pt>
                <c:pt idx="262">
                  <c:v>22.680711604899887</c:v>
                </c:pt>
                <c:pt idx="263">
                  <c:v>22.680711604899887</c:v>
                </c:pt>
                <c:pt idx="264">
                  <c:v>22.680711604899887</c:v>
                </c:pt>
                <c:pt idx="265">
                  <c:v>22.680711604899887</c:v>
                </c:pt>
                <c:pt idx="266">
                  <c:v>22.680711604899887</c:v>
                </c:pt>
                <c:pt idx="267">
                  <c:v>22.680711604899887</c:v>
                </c:pt>
                <c:pt idx="268">
                  <c:v>22.680711604899887</c:v>
                </c:pt>
                <c:pt idx="269">
                  <c:v>22.680711604899887</c:v>
                </c:pt>
                <c:pt idx="270">
                  <c:v>22.680711604899887</c:v>
                </c:pt>
                <c:pt idx="271">
                  <c:v>22.680711604899887</c:v>
                </c:pt>
                <c:pt idx="272">
                  <c:v>22.680711604899887</c:v>
                </c:pt>
                <c:pt idx="273">
                  <c:v>22.680711604899887</c:v>
                </c:pt>
                <c:pt idx="274">
                  <c:v>22.680711604899887</c:v>
                </c:pt>
                <c:pt idx="275">
                  <c:v>22.680711604899887</c:v>
                </c:pt>
                <c:pt idx="276">
                  <c:v>22.680711604899887</c:v>
                </c:pt>
                <c:pt idx="277">
                  <c:v>22.680711604899887</c:v>
                </c:pt>
                <c:pt idx="278">
                  <c:v>22.680711604899887</c:v>
                </c:pt>
                <c:pt idx="279">
                  <c:v>22.680711604899887</c:v>
                </c:pt>
                <c:pt idx="280">
                  <c:v>22.680711604899887</c:v>
                </c:pt>
                <c:pt idx="281">
                  <c:v>22.680711604899887</c:v>
                </c:pt>
                <c:pt idx="282">
                  <c:v>22.680711604899887</c:v>
                </c:pt>
                <c:pt idx="283">
                  <c:v>22.680711604899887</c:v>
                </c:pt>
                <c:pt idx="284">
                  <c:v>22.680711604899887</c:v>
                </c:pt>
                <c:pt idx="285">
                  <c:v>22.680711604899887</c:v>
                </c:pt>
                <c:pt idx="286">
                  <c:v>22.680711604899887</c:v>
                </c:pt>
                <c:pt idx="287">
                  <c:v>15.7680762673</c:v>
                </c:pt>
                <c:pt idx="288">
                  <c:v>15.7680762673</c:v>
                </c:pt>
                <c:pt idx="289">
                  <c:v>15.7680762673</c:v>
                </c:pt>
                <c:pt idx="290">
                  <c:v>15.7680762673</c:v>
                </c:pt>
                <c:pt idx="291">
                  <c:v>15.7680762673</c:v>
                </c:pt>
                <c:pt idx="292">
                  <c:v>15.7680762673</c:v>
                </c:pt>
                <c:pt idx="293">
                  <c:v>15.069626267300126</c:v>
                </c:pt>
                <c:pt idx="294">
                  <c:v>15.069626267300126</c:v>
                </c:pt>
                <c:pt idx="295">
                  <c:v>15.069626267300126</c:v>
                </c:pt>
                <c:pt idx="296">
                  <c:v>15.069626267300126</c:v>
                </c:pt>
                <c:pt idx="297">
                  <c:v>15.069626267300126</c:v>
                </c:pt>
                <c:pt idx="298">
                  <c:v>15.069626267300126</c:v>
                </c:pt>
                <c:pt idx="299">
                  <c:v>15.069626267300126</c:v>
                </c:pt>
                <c:pt idx="300">
                  <c:v>15.069626267300126</c:v>
                </c:pt>
                <c:pt idx="301">
                  <c:v>15.069626267300126</c:v>
                </c:pt>
                <c:pt idx="302">
                  <c:v>15.069626267300126</c:v>
                </c:pt>
                <c:pt idx="303">
                  <c:v>15.069626267300126</c:v>
                </c:pt>
                <c:pt idx="304">
                  <c:v>15.069626267300126</c:v>
                </c:pt>
                <c:pt idx="305">
                  <c:v>15.069626267300126</c:v>
                </c:pt>
                <c:pt idx="306">
                  <c:v>15.069626267300126</c:v>
                </c:pt>
                <c:pt idx="307">
                  <c:v>15.069626267300126</c:v>
                </c:pt>
                <c:pt idx="308">
                  <c:v>15.069626267300126</c:v>
                </c:pt>
                <c:pt idx="309">
                  <c:v>15.069626267300126</c:v>
                </c:pt>
                <c:pt idx="310">
                  <c:v>15.069626267300126</c:v>
                </c:pt>
                <c:pt idx="311">
                  <c:v>15.069626267300126</c:v>
                </c:pt>
                <c:pt idx="312">
                  <c:v>15.069626267300126</c:v>
                </c:pt>
                <c:pt idx="313">
                  <c:v>15.069626267300126</c:v>
                </c:pt>
                <c:pt idx="314">
                  <c:v>15.069626267300126</c:v>
                </c:pt>
                <c:pt idx="315">
                  <c:v>15.069626267300126</c:v>
                </c:pt>
                <c:pt idx="316">
                  <c:v>15.069626267300126</c:v>
                </c:pt>
                <c:pt idx="317">
                  <c:v>15.069626267300126</c:v>
                </c:pt>
                <c:pt idx="318">
                  <c:v>15.069626267300126</c:v>
                </c:pt>
                <c:pt idx="319">
                  <c:v>15.069626267300126</c:v>
                </c:pt>
                <c:pt idx="320">
                  <c:v>15.069626267300126</c:v>
                </c:pt>
                <c:pt idx="321">
                  <c:v>15.069626267300126</c:v>
                </c:pt>
                <c:pt idx="322">
                  <c:v>15.069626267300126</c:v>
                </c:pt>
                <c:pt idx="323">
                  <c:v>15.069626267300126</c:v>
                </c:pt>
                <c:pt idx="324">
                  <c:v>15.069626267300126</c:v>
                </c:pt>
                <c:pt idx="325">
                  <c:v>15.069626267300126</c:v>
                </c:pt>
                <c:pt idx="326">
                  <c:v>15.069626267300126</c:v>
                </c:pt>
                <c:pt idx="327">
                  <c:v>15.069626267300126</c:v>
                </c:pt>
                <c:pt idx="328">
                  <c:v>15.069626267300126</c:v>
                </c:pt>
                <c:pt idx="329">
                  <c:v>15.069626267300126</c:v>
                </c:pt>
                <c:pt idx="330">
                  <c:v>15.069626267300126</c:v>
                </c:pt>
                <c:pt idx="331">
                  <c:v>15.069626267300126</c:v>
                </c:pt>
                <c:pt idx="332">
                  <c:v>15.069626267300126</c:v>
                </c:pt>
                <c:pt idx="333">
                  <c:v>15.069626267300126</c:v>
                </c:pt>
                <c:pt idx="334">
                  <c:v>15.069626267300126</c:v>
                </c:pt>
                <c:pt idx="335">
                  <c:v>15.069626267300126</c:v>
                </c:pt>
                <c:pt idx="336">
                  <c:v>15.069626267300126</c:v>
                </c:pt>
                <c:pt idx="337">
                  <c:v>15.069626267300126</c:v>
                </c:pt>
                <c:pt idx="338">
                  <c:v>15.069626267300126</c:v>
                </c:pt>
                <c:pt idx="339">
                  <c:v>15.069626267300126</c:v>
                </c:pt>
                <c:pt idx="340">
                  <c:v>15.069626267300126</c:v>
                </c:pt>
                <c:pt idx="341">
                  <c:v>15.069626267300126</c:v>
                </c:pt>
                <c:pt idx="342">
                  <c:v>15.069626267300126</c:v>
                </c:pt>
                <c:pt idx="343">
                  <c:v>15.069626267300126</c:v>
                </c:pt>
                <c:pt idx="344">
                  <c:v>15.069626267300126</c:v>
                </c:pt>
                <c:pt idx="345">
                  <c:v>15.069626267300126</c:v>
                </c:pt>
                <c:pt idx="346">
                  <c:v>15.069626267300126</c:v>
                </c:pt>
                <c:pt idx="347">
                  <c:v>15.069626267300126</c:v>
                </c:pt>
                <c:pt idx="348">
                  <c:v>15.069626267300126</c:v>
                </c:pt>
                <c:pt idx="349">
                  <c:v>15.069626267300126</c:v>
                </c:pt>
                <c:pt idx="350">
                  <c:v>15.069626267300126</c:v>
                </c:pt>
                <c:pt idx="351">
                  <c:v>15.069626267300126</c:v>
                </c:pt>
                <c:pt idx="352">
                  <c:v>15.069626267300126</c:v>
                </c:pt>
                <c:pt idx="353">
                  <c:v>15.069626267300126</c:v>
                </c:pt>
                <c:pt idx="354">
                  <c:v>15.069626267300126</c:v>
                </c:pt>
                <c:pt idx="355">
                  <c:v>15.069626267300126</c:v>
                </c:pt>
                <c:pt idx="356">
                  <c:v>15.069626267300126</c:v>
                </c:pt>
                <c:pt idx="357">
                  <c:v>15.069626267300126</c:v>
                </c:pt>
                <c:pt idx="358">
                  <c:v>15.069626267300126</c:v>
                </c:pt>
                <c:pt idx="359">
                  <c:v>15.069626267300126</c:v>
                </c:pt>
                <c:pt idx="360">
                  <c:v>15.069626267300126</c:v>
                </c:pt>
                <c:pt idx="361">
                  <c:v>15.069626267300126</c:v>
                </c:pt>
                <c:pt idx="362">
                  <c:v>15.069626267300126</c:v>
                </c:pt>
                <c:pt idx="363">
                  <c:v>15.069626267300126</c:v>
                </c:pt>
                <c:pt idx="364">
                  <c:v>15.069626267300126</c:v>
                </c:pt>
                <c:pt idx="365">
                  <c:v>15.069626267300126</c:v>
                </c:pt>
                <c:pt idx="366">
                  <c:v>15.069626267300126</c:v>
                </c:pt>
                <c:pt idx="367">
                  <c:v>15.069626267300126</c:v>
                </c:pt>
                <c:pt idx="368">
                  <c:v>15.069626267300126</c:v>
                </c:pt>
                <c:pt idx="369">
                  <c:v>15.069626267300126</c:v>
                </c:pt>
                <c:pt idx="370">
                  <c:v>15.069626267300126</c:v>
                </c:pt>
                <c:pt idx="371">
                  <c:v>15.069626267300126</c:v>
                </c:pt>
                <c:pt idx="372">
                  <c:v>15.069626267300126</c:v>
                </c:pt>
                <c:pt idx="373">
                  <c:v>15.069626267300126</c:v>
                </c:pt>
                <c:pt idx="374">
                  <c:v>15.069626267300126</c:v>
                </c:pt>
                <c:pt idx="375">
                  <c:v>15.069626267300126</c:v>
                </c:pt>
                <c:pt idx="376">
                  <c:v>15.069626267300126</c:v>
                </c:pt>
                <c:pt idx="377">
                  <c:v>15.069626267300126</c:v>
                </c:pt>
                <c:pt idx="378">
                  <c:v>15.069626267300126</c:v>
                </c:pt>
                <c:pt idx="379">
                  <c:v>15.069626267300126</c:v>
                </c:pt>
                <c:pt idx="380">
                  <c:v>15.069626267300126</c:v>
                </c:pt>
                <c:pt idx="381">
                  <c:v>15.069626267300126</c:v>
                </c:pt>
                <c:pt idx="382">
                  <c:v>15.069626267300126</c:v>
                </c:pt>
                <c:pt idx="383">
                  <c:v>15.069626267300126</c:v>
                </c:pt>
                <c:pt idx="384">
                  <c:v>15.069626267300126</c:v>
                </c:pt>
                <c:pt idx="385">
                  <c:v>15.069626267300126</c:v>
                </c:pt>
                <c:pt idx="386">
                  <c:v>15.069626267300126</c:v>
                </c:pt>
                <c:pt idx="387">
                  <c:v>15.069626267300126</c:v>
                </c:pt>
                <c:pt idx="388">
                  <c:v>15.069626267300126</c:v>
                </c:pt>
                <c:pt idx="389">
                  <c:v>15.069626267300126</c:v>
                </c:pt>
                <c:pt idx="390">
                  <c:v>15.069626267300126</c:v>
                </c:pt>
                <c:pt idx="391">
                  <c:v>15.069626267300126</c:v>
                </c:pt>
                <c:pt idx="392">
                  <c:v>15.069626267300126</c:v>
                </c:pt>
                <c:pt idx="393">
                  <c:v>15.069626267300126</c:v>
                </c:pt>
                <c:pt idx="394">
                  <c:v>15.069626267300126</c:v>
                </c:pt>
                <c:pt idx="395">
                  <c:v>15.069626267300126</c:v>
                </c:pt>
                <c:pt idx="396">
                  <c:v>15.069626267300126</c:v>
                </c:pt>
                <c:pt idx="397">
                  <c:v>15.069626267300126</c:v>
                </c:pt>
                <c:pt idx="398">
                  <c:v>15.069626267300126</c:v>
                </c:pt>
                <c:pt idx="399">
                  <c:v>15.069626267300126</c:v>
                </c:pt>
                <c:pt idx="400">
                  <c:v>15.069626267300126</c:v>
                </c:pt>
                <c:pt idx="401">
                  <c:v>15.069626267300126</c:v>
                </c:pt>
                <c:pt idx="402">
                  <c:v>15.069626267300126</c:v>
                </c:pt>
                <c:pt idx="403">
                  <c:v>15.069626267300126</c:v>
                </c:pt>
                <c:pt idx="404">
                  <c:v>15.069626267300126</c:v>
                </c:pt>
                <c:pt idx="405">
                  <c:v>15.069626267300126</c:v>
                </c:pt>
                <c:pt idx="406">
                  <c:v>15.069626267300126</c:v>
                </c:pt>
                <c:pt idx="407">
                  <c:v>15.069626267300126</c:v>
                </c:pt>
                <c:pt idx="408">
                  <c:v>15.069626267300126</c:v>
                </c:pt>
                <c:pt idx="409">
                  <c:v>15.069626267300126</c:v>
                </c:pt>
                <c:pt idx="410">
                  <c:v>15.069626267300126</c:v>
                </c:pt>
                <c:pt idx="411">
                  <c:v>15.069626267300126</c:v>
                </c:pt>
                <c:pt idx="412">
                  <c:v>15.069626267300126</c:v>
                </c:pt>
                <c:pt idx="413">
                  <c:v>15.069626267300126</c:v>
                </c:pt>
                <c:pt idx="414">
                  <c:v>15.069626267300126</c:v>
                </c:pt>
                <c:pt idx="415">
                  <c:v>15.069626267300126</c:v>
                </c:pt>
                <c:pt idx="416">
                  <c:v>15.069626267300126</c:v>
                </c:pt>
                <c:pt idx="417">
                  <c:v>15.069626267300126</c:v>
                </c:pt>
                <c:pt idx="418">
                  <c:v>15.069626267300126</c:v>
                </c:pt>
                <c:pt idx="419">
                  <c:v>15.069626267300126</c:v>
                </c:pt>
                <c:pt idx="420">
                  <c:v>15.069626267300126</c:v>
                </c:pt>
                <c:pt idx="421">
                  <c:v>15.069626267300126</c:v>
                </c:pt>
                <c:pt idx="422">
                  <c:v>15.069626267300126</c:v>
                </c:pt>
                <c:pt idx="423">
                  <c:v>15.069626267300126</c:v>
                </c:pt>
                <c:pt idx="424">
                  <c:v>15.069626267300126</c:v>
                </c:pt>
                <c:pt idx="425">
                  <c:v>15.069626267300126</c:v>
                </c:pt>
                <c:pt idx="426">
                  <c:v>15.069626267300126</c:v>
                </c:pt>
                <c:pt idx="427">
                  <c:v>15.069626267300126</c:v>
                </c:pt>
                <c:pt idx="428">
                  <c:v>15.069626267300126</c:v>
                </c:pt>
                <c:pt idx="429">
                  <c:v>15.069626267300126</c:v>
                </c:pt>
                <c:pt idx="430">
                  <c:v>15.069626267300126</c:v>
                </c:pt>
                <c:pt idx="431">
                  <c:v>15.069626267300126</c:v>
                </c:pt>
                <c:pt idx="432">
                  <c:v>15.069626267300126</c:v>
                </c:pt>
                <c:pt idx="433">
                  <c:v>15.069626267300126</c:v>
                </c:pt>
                <c:pt idx="434">
                  <c:v>15.069626267300126</c:v>
                </c:pt>
                <c:pt idx="435">
                  <c:v>15.069626267300126</c:v>
                </c:pt>
                <c:pt idx="436">
                  <c:v>15.069626267300126</c:v>
                </c:pt>
                <c:pt idx="437">
                  <c:v>15.069626267300126</c:v>
                </c:pt>
                <c:pt idx="438">
                  <c:v>15.069626267300126</c:v>
                </c:pt>
                <c:pt idx="439">
                  <c:v>15.069626267300126</c:v>
                </c:pt>
                <c:pt idx="440">
                  <c:v>15.069626267300126</c:v>
                </c:pt>
                <c:pt idx="441">
                  <c:v>15.069626267300126</c:v>
                </c:pt>
                <c:pt idx="442">
                  <c:v>15.069626267300126</c:v>
                </c:pt>
                <c:pt idx="443">
                  <c:v>15.069626267300126</c:v>
                </c:pt>
                <c:pt idx="444">
                  <c:v>15.069626267300126</c:v>
                </c:pt>
                <c:pt idx="445">
                  <c:v>15.069626267300126</c:v>
                </c:pt>
                <c:pt idx="446">
                  <c:v>15.069626267300126</c:v>
                </c:pt>
                <c:pt idx="447">
                  <c:v>15.069626267300126</c:v>
                </c:pt>
                <c:pt idx="448">
                  <c:v>15.069626267300126</c:v>
                </c:pt>
                <c:pt idx="449">
                  <c:v>15.069626267300126</c:v>
                </c:pt>
                <c:pt idx="450">
                  <c:v>15.069626267300126</c:v>
                </c:pt>
                <c:pt idx="451">
                  <c:v>15.069626267300126</c:v>
                </c:pt>
                <c:pt idx="452">
                  <c:v>15.069626267300126</c:v>
                </c:pt>
                <c:pt idx="453">
                  <c:v>15.069626267300126</c:v>
                </c:pt>
                <c:pt idx="454">
                  <c:v>15.069626267300126</c:v>
                </c:pt>
                <c:pt idx="455">
                  <c:v>15.069626267300126</c:v>
                </c:pt>
                <c:pt idx="456">
                  <c:v>15.069626267300126</c:v>
                </c:pt>
                <c:pt idx="457">
                  <c:v>15.069626267300126</c:v>
                </c:pt>
                <c:pt idx="458">
                  <c:v>15.069626267300126</c:v>
                </c:pt>
                <c:pt idx="459">
                  <c:v>15.069626267300126</c:v>
                </c:pt>
                <c:pt idx="460">
                  <c:v>15.069626267300126</c:v>
                </c:pt>
                <c:pt idx="461">
                  <c:v>15.069626267300126</c:v>
                </c:pt>
                <c:pt idx="462">
                  <c:v>15.069626267300126</c:v>
                </c:pt>
                <c:pt idx="463">
                  <c:v>15.069626267300126</c:v>
                </c:pt>
                <c:pt idx="464">
                  <c:v>15.069626267300126</c:v>
                </c:pt>
                <c:pt idx="465">
                  <c:v>15.069626267300126</c:v>
                </c:pt>
                <c:pt idx="466">
                  <c:v>15.069626267300126</c:v>
                </c:pt>
                <c:pt idx="467">
                  <c:v>15.069626267300126</c:v>
                </c:pt>
                <c:pt idx="468">
                  <c:v>15.069626267300126</c:v>
                </c:pt>
                <c:pt idx="469">
                  <c:v>15.069626267300126</c:v>
                </c:pt>
                <c:pt idx="470">
                  <c:v>15.069626267300126</c:v>
                </c:pt>
                <c:pt idx="471">
                  <c:v>15.069626267300126</c:v>
                </c:pt>
                <c:pt idx="472">
                  <c:v>15.069626267300126</c:v>
                </c:pt>
                <c:pt idx="473">
                  <c:v>15.069626267300126</c:v>
                </c:pt>
                <c:pt idx="474">
                  <c:v>15.069626267300126</c:v>
                </c:pt>
                <c:pt idx="475">
                  <c:v>15.069626267300126</c:v>
                </c:pt>
                <c:pt idx="476">
                  <c:v>15.069626267300126</c:v>
                </c:pt>
                <c:pt idx="477">
                  <c:v>15.069626267300126</c:v>
                </c:pt>
                <c:pt idx="478">
                  <c:v>15.069626267300126</c:v>
                </c:pt>
                <c:pt idx="479">
                  <c:v>15.069626267300126</c:v>
                </c:pt>
                <c:pt idx="480">
                  <c:v>15.069626267300126</c:v>
                </c:pt>
                <c:pt idx="481">
                  <c:v>15.069626267300126</c:v>
                </c:pt>
                <c:pt idx="482">
                  <c:v>15.069626267300126</c:v>
                </c:pt>
                <c:pt idx="483">
                  <c:v>15.069626267300126</c:v>
                </c:pt>
                <c:pt idx="484">
                  <c:v>15.069626267300126</c:v>
                </c:pt>
                <c:pt idx="485">
                  <c:v>15.069626267300126</c:v>
                </c:pt>
                <c:pt idx="486">
                  <c:v>15.069626267300126</c:v>
                </c:pt>
                <c:pt idx="487">
                  <c:v>15.069626267300126</c:v>
                </c:pt>
                <c:pt idx="488">
                  <c:v>15.069626267300126</c:v>
                </c:pt>
                <c:pt idx="489">
                  <c:v>15.069626267300126</c:v>
                </c:pt>
                <c:pt idx="490">
                  <c:v>15.069626267300126</c:v>
                </c:pt>
                <c:pt idx="491">
                  <c:v>15.069626267300126</c:v>
                </c:pt>
                <c:pt idx="492">
                  <c:v>15.069626267300126</c:v>
                </c:pt>
                <c:pt idx="493">
                  <c:v>15.069626267300126</c:v>
                </c:pt>
                <c:pt idx="494">
                  <c:v>15.069626267300126</c:v>
                </c:pt>
                <c:pt idx="495">
                  <c:v>15.069626267300126</c:v>
                </c:pt>
                <c:pt idx="496">
                  <c:v>15.069626267300126</c:v>
                </c:pt>
                <c:pt idx="497">
                  <c:v>15.069626267300126</c:v>
                </c:pt>
                <c:pt idx="498">
                  <c:v>15.069626267300126</c:v>
                </c:pt>
                <c:pt idx="499">
                  <c:v>15.069626267300126</c:v>
                </c:pt>
              </c:numCache>
            </c:numRef>
          </c:val>
          <c:smooth val="0"/>
          <c:extLst>
            <c:ext xmlns:c16="http://schemas.microsoft.com/office/drawing/2014/chart" uri="{C3380CC4-5D6E-409C-BE32-E72D297353CC}">
              <c16:uniqueId val="{00000001-3E67-49DD-A090-E13E761C730A}"/>
            </c:ext>
          </c:extLst>
        </c:ser>
        <c:ser>
          <c:idx val="2"/>
          <c:order val="2"/>
          <c:tx>
            <c:strRef>
              <c:f>Sheet1!$E$4</c:f>
              <c:strCache>
                <c:ptCount val="1"/>
                <c:pt idx="0">
                  <c:v>MPDPGA</c:v>
                </c:pt>
              </c:strCache>
            </c:strRef>
          </c:tx>
          <c:marker>
            <c:symbol val="none"/>
          </c:marker>
          <c:val>
            <c:numRef>
              <c:f>Sheet1!$E$5:$E$504</c:f>
              <c:numCache>
                <c:formatCode>General</c:formatCode>
                <c:ptCount val="500"/>
                <c:pt idx="0">
                  <c:v>75.743648523299882</c:v>
                </c:pt>
                <c:pt idx="1">
                  <c:v>75.743648523299882</c:v>
                </c:pt>
                <c:pt idx="2">
                  <c:v>75.743648523299882</c:v>
                </c:pt>
                <c:pt idx="3">
                  <c:v>75.743648523299882</c:v>
                </c:pt>
                <c:pt idx="4">
                  <c:v>75.743648523299882</c:v>
                </c:pt>
                <c:pt idx="5">
                  <c:v>75.743648523299882</c:v>
                </c:pt>
                <c:pt idx="6">
                  <c:v>75.743648523299882</c:v>
                </c:pt>
                <c:pt idx="7">
                  <c:v>75.743648523299882</c:v>
                </c:pt>
                <c:pt idx="8">
                  <c:v>75.743648523299882</c:v>
                </c:pt>
                <c:pt idx="9">
                  <c:v>75.743648523299882</c:v>
                </c:pt>
                <c:pt idx="10">
                  <c:v>75.743648523299882</c:v>
                </c:pt>
                <c:pt idx="11">
                  <c:v>75.743648523299882</c:v>
                </c:pt>
                <c:pt idx="12">
                  <c:v>75.743648523299882</c:v>
                </c:pt>
                <c:pt idx="13">
                  <c:v>75.743648523299882</c:v>
                </c:pt>
                <c:pt idx="14">
                  <c:v>52.094813113699999</c:v>
                </c:pt>
                <c:pt idx="15">
                  <c:v>52.094813113699999</c:v>
                </c:pt>
                <c:pt idx="16">
                  <c:v>52.094813113699999</c:v>
                </c:pt>
                <c:pt idx="17">
                  <c:v>52.094813113699999</c:v>
                </c:pt>
                <c:pt idx="18">
                  <c:v>52.094813113699999</c:v>
                </c:pt>
                <c:pt idx="19">
                  <c:v>52.094813113699999</c:v>
                </c:pt>
                <c:pt idx="20">
                  <c:v>52.094813113699999</c:v>
                </c:pt>
                <c:pt idx="21">
                  <c:v>52.094813113699999</c:v>
                </c:pt>
                <c:pt idx="22">
                  <c:v>52.094813113699999</c:v>
                </c:pt>
                <c:pt idx="23">
                  <c:v>52.094813113699999</c:v>
                </c:pt>
                <c:pt idx="24">
                  <c:v>52.094813113699999</c:v>
                </c:pt>
                <c:pt idx="25">
                  <c:v>52.094813113699999</c:v>
                </c:pt>
                <c:pt idx="26">
                  <c:v>52.094813113699999</c:v>
                </c:pt>
                <c:pt idx="27">
                  <c:v>52.094813113699999</c:v>
                </c:pt>
                <c:pt idx="28">
                  <c:v>52.094813113699999</c:v>
                </c:pt>
                <c:pt idx="29">
                  <c:v>52.094813113699999</c:v>
                </c:pt>
                <c:pt idx="30">
                  <c:v>52.094813113699999</c:v>
                </c:pt>
                <c:pt idx="31">
                  <c:v>52.094813113699999</c:v>
                </c:pt>
                <c:pt idx="32">
                  <c:v>52.094813113699999</c:v>
                </c:pt>
                <c:pt idx="33">
                  <c:v>52.094813113699999</c:v>
                </c:pt>
                <c:pt idx="34">
                  <c:v>52.094813113699999</c:v>
                </c:pt>
                <c:pt idx="35">
                  <c:v>52.094813113699999</c:v>
                </c:pt>
                <c:pt idx="36">
                  <c:v>52.094813113699999</c:v>
                </c:pt>
                <c:pt idx="37">
                  <c:v>52.094813113699999</c:v>
                </c:pt>
                <c:pt idx="38">
                  <c:v>52.094813113699999</c:v>
                </c:pt>
                <c:pt idx="39">
                  <c:v>41.062521339299913</c:v>
                </c:pt>
                <c:pt idx="40">
                  <c:v>41.062521339299913</c:v>
                </c:pt>
                <c:pt idx="41">
                  <c:v>41.062521339299913</c:v>
                </c:pt>
                <c:pt idx="42">
                  <c:v>41.062521339299913</c:v>
                </c:pt>
                <c:pt idx="43">
                  <c:v>41.062521339299913</c:v>
                </c:pt>
                <c:pt idx="44">
                  <c:v>41.062521339299913</c:v>
                </c:pt>
                <c:pt idx="45">
                  <c:v>41.062521339299913</c:v>
                </c:pt>
                <c:pt idx="46">
                  <c:v>41.062521339299913</c:v>
                </c:pt>
                <c:pt idx="47">
                  <c:v>41.062521339299913</c:v>
                </c:pt>
                <c:pt idx="48">
                  <c:v>41.062521339299913</c:v>
                </c:pt>
                <c:pt idx="49">
                  <c:v>41.062521339299913</c:v>
                </c:pt>
                <c:pt idx="50">
                  <c:v>41.062521339299913</c:v>
                </c:pt>
                <c:pt idx="51">
                  <c:v>41.062521339299913</c:v>
                </c:pt>
                <c:pt idx="52">
                  <c:v>41.062521339299913</c:v>
                </c:pt>
                <c:pt idx="53">
                  <c:v>41.062521339299913</c:v>
                </c:pt>
                <c:pt idx="54">
                  <c:v>41.062521339299913</c:v>
                </c:pt>
                <c:pt idx="55">
                  <c:v>41.062521339299913</c:v>
                </c:pt>
                <c:pt idx="56">
                  <c:v>35.148571129700002</c:v>
                </c:pt>
                <c:pt idx="57">
                  <c:v>35.148571129700002</c:v>
                </c:pt>
                <c:pt idx="58">
                  <c:v>35.148571129700002</c:v>
                </c:pt>
                <c:pt idx="59">
                  <c:v>23.884669371299989</c:v>
                </c:pt>
                <c:pt idx="60">
                  <c:v>23.884669371299989</c:v>
                </c:pt>
                <c:pt idx="61">
                  <c:v>23.884669371299989</c:v>
                </c:pt>
                <c:pt idx="62">
                  <c:v>23.884669371299989</c:v>
                </c:pt>
                <c:pt idx="63">
                  <c:v>16.807244509199887</c:v>
                </c:pt>
                <c:pt idx="64">
                  <c:v>16.807244509199887</c:v>
                </c:pt>
                <c:pt idx="65">
                  <c:v>16.807244509199887</c:v>
                </c:pt>
                <c:pt idx="66">
                  <c:v>16.807244509199887</c:v>
                </c:pt>
                <c:pt idx="67">
                  <c:v>16.807244509199887</c:v>
                </c:pt>
                <c:pt idx="68">
                  <c:v>16.807244509199887</c:v>
                </c:pt>
                <c:pt idx="69">
                  <c:v>16.807244509199887</c:v>
                </c:pt>
                <c:pt idx="70">
                  <c:v>16.807244509199887</c:v>
                </c:pt>
                <c:pt idx="71">
                  <c:v>16.807244509199887</c:v>
                </c:pt>
                <c:pt idx="72">
                  <c:v>16.807244509199887</c:v>
                </c:pt>
                <c:pt idx="73">
                  <c:v>16.807244509199887</c:v>
                </c:pt>
                <c:pt idx="74">
                  <c:v>16.807244509199887</c:v>
                </c:pt>
                <c:pt idx="75">
                  <c:v>16.807244509199887</c:v>
                </c:pt>
                <c:pt idx="76">
                  <c:v>16.807244509199887</c:v>
                </c:pt>
                <c:pt idx="77">
                  <c:v>16.807244509199887</c:v>
                </c:pt>
                <c:pt idx="78">
                  <c:v>16.807244509199887</c:v>
                </c:pt>
                <c:pt idx="79">
                  <c:v>16.807244509199887</c:v>
                </c:pt>
                <c:pt idx="80">
                  <c:v>16.807244509199887</c:v>
                </c:pt>
                <c:pt idx="81">
                  <c:v>16.807244509199887</c:v>
                </c:pt>
                <c:pt idx="82">
                  <c:v>16.807244509199887</c:v>
                </c:pt>
                <c:pt idx="83">
                  <c:v>16.807244509199887</c:v>
                </c:pt>
                <c:pt idx="84">
                  <c:v>16.807244509199887</c:v>
                </c:pt>
                <c:pt idx="85">
                  <c:v>16.807244509199887</c:v>
                </c:pt>
                <c:pt idx="86">
                  <c:v>16.807244509199887</c:v>
                </c:pt>
                <c:pt idx="87">
                  <c:v>16.807244509199887</c:v>
                </c:pt>
                <c:pt idx="88">
                  <c:v>16.807244509199887</c:v>
                </c:pt>
                <c:pt idx="89">
                  <c:v>16.807244509199887</c:v>
                </c:pt>
                <c:pt idx="90">
                  <c:v>16.807244509199887</c:v>
                </c:pt>
                <c:pt idx="91">
                  <c:v>16.807244509199887</c:v>
                </c:pt>
                <c:pt idx="92">
                  <c:v>16.807244509199887</c:v>
                </c:pt>
                <c:pt idx="93">
                  <c:v>16.807244509199887</c:v>
                </c:pt>
                <c:pt idx="94">
                  <c:v>16.807244509199887</c:v>
                </c:pt>
                <c:pt idx="95">
                  <c:v>16.807244509199887</c:v>
                </c:pt>
                <c:pt idx="96">
                  <c:v>16.807244509199887</c:v>
                </c:pt>
                <c:pt idx="97">
                  <c:v>16.807244509199887</c:v>
                </c:pt>
                <c:pt idx="98">
                  <c:v>16.807244509199887</c:v>
                </c:pt>
                <c:pt idx="99">
                  <c:v>16.807244509199887</c:v>
                </c:pt>
                <c:pt idx="100">
                  <c:v>16.807244509199887</c:v>
                </c:pt>
                <c:pt idx="101">
                  <c:v>16.807244509199887</c:v>
                </c:pt>
                <c:pt idx="102">
                  <c:v>16.807244509199887</c:v>
                </c:pt>
                <c:pt idx="103">
                  <c:v>16.807244509199887</c:v>
                </c:pt>
                <c:pt idx="104">
                  <c:v>16.807244509199887</c:v>
                </c:pt>
                <c:pt idx="105">
                  <c:v>16.807244509199887</c:v>
                </c:pt>
                <c:pt idx="106">
                  <c:v>16.807244509199887</c:v>
                </c:pt>
                <c:pt idx="107">
                  <c:v>16.807244509199887</c:v>
                </c:pt>
                <c:pt idx="108">
                  <c:v>16.807244509199887</c:v>
                </c:pt>
                <c:pt idx="109">
                  <c:v>16.807244509199887</c:v>
                </c:pt>
                <c:pt idx="110">
                  <c:v>16.807244509199887</c:v>
                </c:pt>
                <c:pt idx="111">
                  <c:v>16.807244509199887</c:v>
                </c:pt>
                <c:pt idx="112">
                  <c:v>5.3142528848000001</c:v>
                </c:pt>
                <c:pt idx="113">
                  <c:v>5.3142528848000001</c:v>
                </c:pt>
                <c:pt idx="114">
                  <c:v>5.3142528848000001</c:v>
                </c:pt>
                <c:pt idx="115">
                  <c:v>5.3142528848000001</c:v>
                </c:pt>
                <c:pt idx="116">
                  <c:v>5.3142528848000001</c:v>
                </c:pt>
                <c:pt idx="117">
                  <c:v>5.3142528848000001</c:v>
                </c:pt>
                <c:pt idx="118">
                  <c:v>5.3142528848000001</c:v>
                </c:pt>
                <c:pt idx="119">
                  <c:v>5.3142528848000001</c:v>
                </c:pt>
                <c:pt idx="120">
                  <c:v>5.3142528848000001</c:v>
                </c:pt>
                <c:pt idx="121">
                  <c:v>5.3142528848000001</c:v>
                </c:pt>
                <c:pt idx="122">
                  <c:v>5.3142528848000001</c:v>
                </c:pt>
                <c:pt idx="123">
                  <c:v>5.3142528848000001</c:v>
                </c:pt>
                <c:pt idx="124">
                  <c:v>5.3142528848000001</c:v>
                </c:pt>
                <c:pt idx="125">
                  <c:v>5.3142528848000001</c:v>
                </c:pt>
                <c:pt idx="126">
                  <c:v>5.3142528848000001</c:v>
                </c:pt>
                <c:pt idx="127">
                  <c:v>5.2980576287999845</c:v>
                </c:pt>
                <c:pt idx="128">
                  <c:v>5.2980576287999845</c:v>
                </c:pt>
                <c:pt idx="129">
                  <c:v>5.2980576287999845</c:v>
                </c:pt>
                <c:pt idx="130">
                  <c:v>5.2980576287999845</c:v>
                </c:pt>
                <c:pt idx="131">
                  <c:v>5.2980576287999845</c:v>
                </c:pt>
                <c:pt idx="132">
                  <c:v>5.2980576287999845</c:v>
                </c:pt>
                <c:pt idx="133">
                  <c:v>5.2980576287999845</c:v>
                </c:pt>
                <c:pt idx="134">
                  <c:v>5.2980576287999845</c:v>
                </c:pt>
                <c:pt idx="135">
                  <c:v>5.2980576287999845</c:v>
                </c:pt>
                <c:pt idx="136">
                  <c:v>5.2980576287999845</c:v>
                </c:pt>
                <c:pt idx="137">
                  <c:v>3.9180561936999219</c:v>
                </c:pt>
                <c:pt idx="138">
                  <c:v>3.9180561936999219</c:v>
                </c:pt>
                <c:pt idx="139">
                  <c:v>3.9180561936999219</c:v>
                </c:pt>
                <c:pt idx="140">
                  <c:v>3.9180561936999219</c:v>
                </c:pt>
                <c:pt idx="141">
                  <c:v>3.9180561936999219</c:v>
                </c:pt>
                <c:pt idx="142">
                  <c:v>3.9180561936999219</c:v>
                </c:pt>
                <c:pt idx="143">
                  <c:v>3.9180561936999219</c:v>
                </c:pt>
                <c:pt idx="144">
                  <c:v>3.9180561936999219</c:v>
                </c:pt>
                <c:pt idx="145">
                  <c:v>3.9180561936999219</c:v>
                </c:pt>
                <c:pt idx="146">
                  <c:v>3.9180561936999219</c:v>
                </c:pt>
                <c:pt idx="147">
                  <c:v>3.7669375824000784</c:v>
                </c:pt>
                <c:pt idx="148">
                  <c:v>3.7669375824000784</c:v>
                </c:pt>
                <c:pt idx="149">
                  <c:v>3.7669375824000784</c:v>
                </c:pt>
                <c:pt idx="150">
                  <c:v>3.7669375824000784</c:v>
                </c:pt>
                <c:pt idx="151">
                  <c:v>3.7669375824000784</c:v>
                </c:pt>
                <c:pt idx="152">
                  <c:v>3.7669375824000784</c:v>
                </c:pt>
                <c:pt idx="153">
                  <c:v>3.7669375824000784</c:v>
                </c:pt>
                <c:pt idx="154">
                  <c:v>3.7669375824000784</c:v>
                </c:pt>
                <c:pt idx="155">
                  <c:v>3.7669375824000784</c:v>
                </c:pt>
                <c:pt idx="156">
                  <c:v>3.7669375824000784</c:v>
                </c:pt>
                <c:pt idx="157">
                  <c:v>3.7669375824000784</c:v>
                </c:pt>
                <c:pt idx="158">
                  <c:v>3.20788532329999</c:v>
                </c:pt>
                <c:pt idx="159">
                  <c:v>3.20788532329999</c:v>
                </c:pt>
                <c:pt idx="160">
                  <c:v>3.20788532329999</c:v>
                </c:pt>
                <c:pt idx="161">
                  <c:v>3.20788532329999</c:v>
                </c:pt>
                <c:pt idx="162">
                  <c:v>3.20788532329999</c:v>
                </c:pt>
                <c:pt idx="163">
                  <c:v>3.20788532329999</c:v>
                </c:pt>
                <c:pt idx="164">
                  <c:v>3.20788532329999</c:v>
                </c:pt>
                <c:pt idx="165">
                  <c:v>3.20788532329999</c:v>
                </c:pt>
                <c:pt idx="166">
                  <c:v>3.20788532329999</c:v>
                </c:pt>
                <c:pt idx="167">
                  <c:v>3.20788532329999</c:v>
                </c:pt>
                <c:pt idx="168">
                  <c:v>3.20788532329999</c:v>
                </c:pt>
                <c:pt idx="169">
                  <c:v>3.20788532329999</c:v>
                </c:pt>
                <c:pt idx="170">
                  <c:v>3.20788532329999</c:v>
                </c:pt>
                <c:pt idx="171">
                  <c:v>3.20788532329999</c:v>
                </c:pt>
                <c:pt idx="172">
                  <c:v>3.20788532329999</c:v>
                </c:pt>
                <c:pt idx="173">
                  <c:v>3.20788532329999</c:v>
                </c:pt>
                <c:pt idx="174">
                  <c:v>3.20788532329999</c:v>
                </c:pt>
                <c:pt idx="175">
                  <c:v>3.20788532329999</c:v>
                </c:pt>
                <c:pt idx="176">
                  <c:v>3.20788532329999</c:v>
                </c:pt>
                <c:pt idx="177">
                  <c:v>3.20788532329999</c:v>
                </c:pt>
                <c:pt idx="178">
                  <c:v>3.20788532329999</c:v>
                </c:pt>
                <c:pt idx="179">
                  <c:v>3.20788532329999</c:v>
                </c:pt>
                <c:pt idx="180">
                  <c:v>3.20788532329999</c:v>
                </c:pt>
                <c:pt idx="181">
                  <c:v>3.20788532329999</c:v>
                </c:pt>
                <c:pt idx="182">
                  <c:v>3.20788532329999</c:v>
                </c:pt>
                <c:pt idx="183">
                  <c:v>3.20788532329999</c:v>
                </c:pt>
                <c:pt idx="184">
                  <c:v>3.20788532329999</c:v>
                </c:pt>
                <c:pt idx="185">
                  <c:v>3.20788532329999</c:v>
                </c:pt>
                <c:pt idx="186">
                  <c:v>3.20788532329999</c:v>
                </c:pt>
                <c:pt idx="187">
                  <c:v>3.20788532329999</c:v>
                </c:pt>
                <c:pt idx="188">
                  <c:v>3.20788532329999</c:v>
                </c:pt>
                <c:pt idx="189">
                  <c:v>3.20788532329999</c:v>
                </c:pt>
                <c:pt idx="190">
                  <c:v>3.20788532329999</c:v>
                </c:pt>
                <c:pt idx="191">
                  <c:v>3.20788532329999</c:v>
                </c:pt>
                <c:pt idx="192">
                  <c:v>3.20788532329999</c:v>
                </c:pt>
                <c:pt idx="193">
                  <c:v>3.20788532329999</c:v>
                </c:pt>
                <c:pt idx="194">
                  <c:v>3.20788532329999</c:v>
                </c:pt>
                <c:pt idx="195">
                  <c:v>3.20788532329999</c:v>
                </c:pt>
                <c:pt idx="196">
                  <c:v>3.20788532329999</c:v>
                </c:pt>
                <c:pt idx="197">
                  <c:v>3.20788532329999</c:v>
                </c:pt>
                <c:pt idx="198">
                  <c:v>3.20788532329999</c:v>
                </c:pt>
                <c:pt idx="199">
                  <c:v>3.20788532329999</c:v>
                </c:pt>
                <c:pt idx="200">
                  <c:v>3.20788532329999</c:v>
                </c:pt>
                <c:pt idx="201">
                  <c:v>3.2060617808000011</c:v>
                </c:pt>
                <c:pt idx="202">
                  <c:v>3.2060617808000011</c:v>
                </c:pt>
                <c:pt idx="203">
                  <c:v>3.2060617808000011</c:v>
                </c:pt>
                <c:pt idx="204">
                  <c:v>3.2060617808000011</c:v>
                </c:pt>
                <c:pt idx="205">
                  <c:v>3.2060617808000011</c:v>
                </c:pt>
                <c:pt idx="206">
                  <c:v>3.2060617808000011</c:v>
                </c:pt>
                <c:pt idx="207">
                  <c:v>3.2060617808000011</c:v>
                </c:pt>
                <c:pt idx="208">
                  <c:v>3.2060617808000011</c:v>
                </c:pt>
                <c:pt idx="209">
                  <c:v>3.2060617808000011</c:v>
                </c:pt>
                <c:pt idx="210">
                  <c:v>3.2060617808000011</c:v>
                </c:pt>
                <c:pt idx="211">
                  <c:v>3.2060617808000011</c:v>
                </c:pt>
                <c:pt idx="212">
                  <c:v>3.2060617808000011</c:v>
                </c:pt>
                <c:pt idx="213">
                  <c:v>3.2060617808000011</c:v>
                </c:pt>
                <c:pt idx="214">
                  <c:v>3.2060617808000011</c:v>
                </c:pt>
                <c:pt idx="215">
                  <c:v>3.2060617808000011</c:v>
                </c:pt>
                <c:pt idx="216">
                  <c:v>3.2060617808000011</c:v>
                </c:pt>
                <c:pt idx="217">
                  <c:v>3.2060617808000011</c:v>
                </c:pt>
                <c:pt idx="218">
                  <c:v>3.2060617808000011</c:v>
                </c:pt>
                <c:pt idx="219">
                  <c:v>3.2060617808000011</c:v>
                </c:pt>
                <c:pt idx="220">
                  <c:v>3.2060617808000011</c:v>
                </c:pt>
                <c:pt idx="221">
                  <c:v>3.2060617808000011</c:v>
                </c:pt>
                <c:pt idx="222">
                  <c:v>3.2060617808000011</c:v>
                </c:pt>
                <c:pt idx="223">
                  <c:v>3.2060617808000011</c:v>
                </c:pt>
                <c:pt idx="224">
                  <c:v>3.2060617808000011</c:v>
                </c:pt>
                <c:pt idx="225">
                  <c:v>3.2060617808000011</c:v>
                </c:pt>
                <c:pt idx="226">
                  <c:v>3.2060617808000011</c:v>
                </c:pt>
                <c:pt idx="227">
                  <c:v>3.2060617808000011</c:v>
                </c:pt>
                <c:pt idx="228">
                  <c:v>3.2060617808000011</c:v>
                </c:pt>
                <c:pt idx="229">
                  <c:v>3.2060617808000011</c:v>
                </c:pt>
                <c:pt idx="230">
                  <c:v>3.2060617808000011</c:v>
                </c:pt>
                <c:pt idx="231">
                  <c:v>3.2060617808000011</c:v>
                </c:pt>
                <c:pt idx="232">
                  <c:v>3.2060617808000011</c:v>
                </c:pt>
                <c:pt idx="233">
                  <c:v>3.2060617808000011</c:v>
                </c:pt>
                <c:pt idx="234">
                  <c:v>3.2060617808000011</c:v>
                </c:pt>
                <c:pt idx="235">
                  <c:v>3.2060617808000011</c:v>
                </c:pt>
                <c:pt idx="236">
                  <c:v>3.2060617808000011</c:v>
                </c:pt>
                <c:pt idx="237">
                  <c:v>3.2060617808000011</c:v>
                </c:pt>
                <c:pt idx="238">
                  <c:v>3.2060617808000011</c:v>
                </c:pt>
                <c:pt idx="239">
                  <c:v>3.2060617808000011</c:v>
                </c:pt>
                <c:pt idx="240">
                  <c:v>3.2060617808000011</c:v>
                </c:pt>
                <c:pt idx="241">
                  <c:v>3.2060617808000011</c:v>
                </c:pt>
                <c:pt idx="242">
                  <c:v>3.2060617808000011</c:v>
                </c:pt>
                <c:pt idx="243">
                  <c:v>3.2060617808000011</c:v>
                </c:pt>
                <c:pt idx="244">
                  <c:v>3.2060617808000011</c:v>
                </c:pt>
                <c:pt idx="245">
                  <c:v>3.2060617808000011</c:v>
                </c:pt>
                <c:pt idx="246">
                  <c:v>3.2060617808000011</c:v>
                </c:pt>
                <c:pt idx="247">
                  <c:v>3.2060617808000011</c:v>
                </c:pt>
                <c:pt idx="248">
                  <c:v>3.2060617808000011</c:v>
                </c:pt>
                <c:pt idx="249">
                  <c:v>3.2060617808000011</c:v>
                </c:pt>
                <c:pt idx="250">
                  <c:v>3.2060617808000011</c:v>
                </c:pt>
                <c:pt idx="251">
                  <c:v>3.2060617808000011</c:v>
                </c:pt>
                <c:pt idx="252">
                  <c:v>3.2060617808000011</c:v>
                </c:pt>
                <c:pt idx="253">
                  <c:v>3.2060617808000011</c:v>
                </c:pt>
                <c:pt idx="254">
                  <c:v>3.2060617808000011</c:v>
                </c:pt>
                <c:pt idx="255">
                  <c:v>3.2060617808000011</c:v>
                </c:pt>
                <c:pt idx="256">
                  <c:v>3.2060617808000011</c:v>
                </c:pt>
                <c:pt idx="257">
                  <c:v>3.2060617808000011</c:v>
                </c:pt>
                <c:pt idx="258">
                  <c:v>3.2060617808000011</c:v>
                </c:pt>
                <c:pt idx="259">
                  <c:v>3.2060617808000011</c:v>
                </c:pt>
                <c:pt idx="260">
                  <c:v>3.2060617808000011</c:v>
                </c:pt>
                <c:pt idx="261">
                  <c:v>3.2060617808000011</c:v>
                </c:pt>
                <c:pt idx="262">
                  <c:v>3.2060617808000011</c:v>
                </c:pt>
                <c:pt idx="263">
                  <c:v>3.2060617808000011</c:v>
                </c:pt>
                <c:pt idx="264">
                  <c:v>3.2060617808000011</c:v>
                </c:pt>
                <c:pt idx="265">
                  <c:v>3.2060617808000011</c:v>
                </c:pt>
                <c:pt idx="266">
                  <c:v>3.2060617808000011</c:v>
                </c:pt>
                <c:pt idx="267">
                  <c:v>3.2060617808000011</c:v>
                </c:pt>
                <c:pt idx="268">
                  <c:v>3.2060617808000011</c:v>
                </c:pt>
                <c:pt idx="269">
                  <c:v>3.2060617808000011</c:v>
                </c:pt>
                <c:pt idx="270">
                  <c:v>3.2060617808000011</c:v>
                </c:pt>
                <c:pt idx="271">
                  <c:v>3.2060617808000011</c:v>
                </c:pt>
                <c:pt idx="272">
                  <c:v>3.2060617808000011</c:v>
                </c:pt>
                <c:pt idx="273">
                  <c:v>3.2060617808000011</c:v>
                </c:pt>
                <c:pt idx="274">
                  <c:v>3.2060617808000011</c:v>
                </c:pt>
                <c:pt idx="275">
                  <c:v>3.2060617808000011</c:v>
                </c:pt>
                <c:pt idx="276">
                  <c:v>3.2060617808000011</c:v>
                </c:pt>
                <c:pt idx="277">
                  <c:v>3.2060617808000011</c:v>
                </c:pt>
                <c:pt idx="278">
                  <c:v>3.2060617808000011</c:v>
                </c:pt>
                <c:pt idx="279">
                  <c:v>3.2060617808000011</c:v>
                </c:pt>
                <c:pt idx="280">
                  <c:v>3.2060617808000011</c:v>
                </c:pt>
                <c:pt idx="281">
                  <c:v>3.2060617808000011</c:v>
                </c:pt>
                <c:pt idx="282">
                  <c:v>3.2060617808000011</c:v>
                </c:pt>
                <c:pt idx="283">
                  <c:v>3.1884049778000012</c:v>
                </c:pt>
                <c:pt idx="284">
                  <c:v>3.1884049778000012</c:v>
                </c:pt>
                <c:pt idx="285">
                  <c:v>3.1884049778000012</c:v>
                </c:pt>
                <c:pt idx="286">
                  <c:v>3.1884049778000012</c:v>
                </c:pt>
                <c:pt idx="287">
                  <c:v>3.1235680418000675</c:v>
                </c:pt>
                <c:pt idx="288">
                  <c:v>3.1235680418000675</c:v>
                </c:pt>
                <c:pt idx="289">
                  <c:v>3.1235680418000675</c:v>
                </c:pt>
                <c:pt idx="290">
                  <c:v>3.1235680418000675</c:v>
                </c:pt>
                <c:pt idx="291">
                  <c:v>3.1235680418000675</c:v>
                </c:pt>
                <c:pt idx="292">
                  <c:v>3.1235680418000675</c:v>
                </c:pt>
                <c:pt idx="293">
                  <c:v>3.1235680418000675</c:v>
                </c:pt>
                <c:pt idx="294">
                  <c:v>3.1235680418000675</c:v>
                </c:pt>
                <c:pt idx="295">
                  <c:v>3.1235680418000675</c:v>
                </c:pt>
                <c:pt idx="296">
                  <c:v>3.1235680418000675</c:v>
                </c:pt>
                <c:pt idx="297">
                  <c:v>3.1235680418000675</c:v>
                </c:pt>
                <c:pt idx="298">
                  <c:v>3.1235680418000675</c:v>
                </c:pt>
                <c:pt idx="299">
                  <c:v>3.1235680418000675</c:v>
                </c:pt>
                <c:pt idx="300">
                  <c:v>3.0754121712999987</c:v>
                </c:pt>
                <c:pt idx="301">
                  <c:v>3.0754121712999987</c:v>
                </c:pt>
                <c:pt idx="302">
                  <c:v>3.0754121712999987</c:v>
                </c:pt>
                <c:pt idx="303">
                  <c:v>3.0754121712999987</c:v>
                </c:pt>
                <c:pt idx="304">
                  <c:v>3.0754121712999987</c:v>
                </c:pt>
                <c:pt idx="305">
                  <c:v>3.0754121712999987</c:v>
                </c:pt>
                <c:pt idx="306">
                  <c:v>3.0754121712999987</c:v>
                </c:pt>
                <c:pt idx="307">
                  <c:v>3.0754121712999987</c:v>
                </c:pt>
                <c:pt idx="308">
                  <c:v>3.0754121712999987</c:v>
                </c:pt>
                <c:pt idx="309">
                  <c:v>3.0754121712999987</c:v>
                </c:pt>
                <c:pt idx="310">
                  <c:v>3.0754121712999987</c:v>
                </c:pt>
                <c:pt idx="311">
                  <c:v>3.0754121712999987</c:v>
                </c:pt>
                <c:pt idx="312">
                  <c:v>3.0754121712999987</c:v>
                </c:pt>
                <c:pt idx="313">
                  <c:v>3.0754121712999987</c:v>
                </c:pt>
                <c:pt idx="314">
                  <c:v>3.0754121712999987</c:v>
                </c:pt>
                <c:pt idx="315">
                  <c:v>3.0754121712999987</c:v>
                </c:pt>
                <c:pt idx="316">
                  <c:v>3.0754121712999987</c:v>
                </c:pt>
                <c:pt idx="317">
                  <c:v>3.0754121712999987</c:v>
                </c:pt>
                <c:pt idx="318">
                  <c:v>3.0754121712999987</c:v>
                </c:pt>
                <c:pt idx="319">
                  <c:v>3.0754121712999987</c:v>
                </c:pt>
                <c:pt idx="320">
                  <c:v>3.0754121712999987</c:v>
                </c:pt>
                <c:pt idx="321">
                  <c:v>3.0754121712999987</c:v>
                </c:pt>
                <c:pt idx="322">
                  <c:v>3.0754121712999987</c:v>
                </c:pt>
                <c:pt idx="323">
                  <c:v>3.0754121712999987</c:v>
                </c:pt>
                <c:pt idx="324">
                  <c:v>3.0754121712999987</c:v>
                </c:pt>
                <c:pt idx="325">
                  <c:v>3.0754121712999987</c:v>
                </c:pt>
                <c:pt idx="326">
                  <c:v>3.0754121712999987</c:v>
                </c:pt>
                <c:pt idx="327">
                  <c:v>3.0754121712999987</c:v>
                </c:pt>
                <c:pt idx="328">
                  <c:v>3.0754121712999987</c:v>
                </c:pt>
                <c:pt idx="329">
                  <c:v>3.0754121712999987</c:v>
                </c:pt>
                <c:pt idx="330">
                  <c:v>3.0754121712999987</c:v>
                </c:pt>
                <c:pt idx="331">
                  <c:v>3.0754121712999987</c:v>
                </c:pt>
                <c:pt idx="332">
                  <c:v>3.0754121712999987</c:v>
                </c:pt>
                <c:pt idx="333">
                  <c:v>3.0754121712999987</c:v>
                </c:pt>
                <c:pt idx="334">
                  <c:v>3.0754121712999987</c:v>
                </c:pt>
                <c:pt idx="335">
                  <c:v>3.0754121712999987</c:v>
                </c:pt>
                <c:pt idx="336">
                  <c:v>3.0754121712999987</c:v>
                </c:pt>
                <c:pt idx="337">
                  <c:v>3.0293985393999998</c:v>
                </c:pt>
                <c:pt idx="338">
                  <c:v>3.0293985393999998</c:v>
                </c:pt>
                <c:pt idx="339">
                  <c:v>3.0293985393999998</c:v>
                </c:pt>
                <c:pt idx="340">
                  <c:v>3.0293985393999998</c:v>
                </c:pt>
                <c:pt idx="341">
                  <c:v>3.0293985393999998</c:v>
                </c:pt>
                <c:pt idx="342">
                  <c:v>3.0293985393999998</c:v>
                </c:pt>
                <c:pt idx="343">
                  <c:v>3.0293985393999998</c:v>
                </c:pt>
                <c:pt idx="344">
                  <c:v>3.0293985393999998</c:v>
                </c:pt>
                <c:pt idx="345">
                  <c:v>3.0293985393999998</c:v>
                </c:pt>
                <c:pt idx="346">
                  <c:v>3.0293985393999998</c:v>
                </c:pt>
                <c:pt idx="347">
                  <c:v>3.0293985393999998</c:v>
                </c:pt>
                <c:pt idx="348">
                  <c:v>3.0293985393999998</c:v>
                </c:pt>
                <c:pt idx="349">
                  <c:v>3.0293985393999998</c:v>
                </c:pt>
                <c:pt idx="350">
                  <c:v>3.0293985393999998</c:v>
                </c:pt>
                <c:pt idx="351">
                  <c:v>3.0293985393999998</c:v>
                </c:pt>
                <c:pt idx="352">
                  <c:v>3.0293985393999998</c:v>
                </c:pt>
                <c:pt idx="353">
                  <c:v>3.0293985393999998</c:v>
                </c:pt>
                <c:pt idx="354">
                  <c:v>3.0293985393999998</c:v>
                </c:pt>
                <c:pt idx="355">
                  <c:v>3.0293985393999998</c:v>
                </c:pt>
                <c:pt idx="356">
                  <c:v>3.0293985393999998</c:v>
                </c:pt>
                <c:pt idx="357">
                  <c:v>3.0293985393999998</c:v>
                </c:pt>
                <c:pt idx="358">
                  <c:v>3.0293985393999998</c:v>
                </c:pt>
                <c:pt idx="359">
                  <c:v>3.0293985393999998</c:v>
                </c:pt>
                <c:pt idx="360">
                  <c:v>3.0293985393999998</c:v>
                </c:pt>
                <c:pt idx="361">
                  <c:v>3.0293985393999998</c:v>
                </c:pt>
                <c:pt idx="362">
                  <c:v>3.0293985393999998</c:v>
                </c:pt>
                <c:pt idx="363">
                  <c:v>3.0293985393999998</c:v>
                </c:pt>
                <c:pt idx="364">
                  <c:v>3.0293985393999998</c:v>
                </c:pt>
                <c:pt idx="365">
                  <c:v>3.0293985393999998</c:v>
                </c:pt>
                <c:pt idx="366">
                  <c:v>3.0293985393999998</c:v>
                </c:pt>
                <c:pt idx="367">
                  <c:v>3.0293985393999998</c:v>
                </c:pt>
                <c:pt idx="368">
                  <c:v>3.0293985393999998</c:v>
                </c:pt>
                <c:pt idx="369">
                  <c:v>3.0293985393999998</c:v>
                </c:pt>
                <c:pt idx="370">
                  <c:v>3.0293985393999998</c:v>
                </c:pt>
                <c:pt idx="371">
                  <c:v>3.0293985393999998</c:v>
                </c:pt>
                <c:pt idx="372">
                  <c:v>3.0293985393999998</c:v>
                </c:pt>
                <c:pt idx="373">
                  <c:v>3.0293985393999998</c:v>
                </c:pt>
                <c:pt idx="374">
                  <c:v>3.0293985393999998</c:v>
                </c:pt>
                <c:pt idx="375">
                  <c:v>3.0293985393999998</c:v>
                </c:pt>
                <c:pt idx="376">
                  <c:v>3.0293985393999998</c:v>
                </c:pt>
                <c:pt idx="377">
                  <c:v>3.0293985393999998</c:v>
                </c:pt>
                <c:pt idx="378">
                  <c:v>3.0293985393999998</c:v>
                </c:pt>
                <c:pt idx="379">
                  <c:v>3.0293985393999998</c:v>
                </c:pt>
                <c:pt idx="380">
                  <c:v>3.0293985393999998</c:v>
                </c:pt>
                <c:pt idx="381">
                  <c:v>3.0293985393999998</c:v>
                </c:pt>
                <c:pt idx="382">
                  <c:v>3.0293985393999998</c:v>
                </c:pt>
                <c:pt idx="383">
                  <c:v>3.0293985393999998</c:v>
                </c:pt>
                <c:pt idx="384">
                  <c:v>3.0293985393999998</c:v>
                </c:pt>
                <c:pt idx="385">
                  <c:v>3.0293985393999998</c:v>
                </c:pt>
                <c:pt idx="386">
                  <c:v>3.0149663777</c:v>
                </c:pt>
                <c:pt idx="387">
                  <c:v>3.0149663777</c:v>
                </c:pt>
                <c:pt idx="388">
                  <c:v>3.0149663777</c:v>
                </c:pt>
                <c:pt idx="389">
                  <c:v>3.0149663777</c:v>
                </c:pt>
                <c:pt idx="390">
                  <c:v>3.0149663777</c:v>
                </c:pt>
                <c:pt idx="391">
                  <c:v>3.0149663777</c:v>
                </c:pt>
                <c:pt idx="392">
                  <c:v>3.0149663777</c:v>
                </c:pt>
                <c:pt idx="393">
                  <c:v>3.0149663777</c:v>
                </c:pt>
                <c:pt idx="394">
                  <c:v>3.0149663777</c:v>
                </c:pt>
                <c:pt idx="395">
                  <c:v>3.0149663777</c:v>
                </c:pt>
                <c:pt idx="396">
                  <c:v>3.0149663777</c:v>
                </c:pt>
                <c:pt idx="397">
                  <c:v>3.0149663777</c:v>
                </c:pt>
                <c:pt idx="398">
                  <c:v>3.0149663777</c:v>
                </c:pt>
                <c:pt idx="399">
                  <c:v>3.0149663777</c:v>
                </c:pt>
                <c:pt idx="400">
                  <c:v>3.0149663777</c:v>
                </c:pt>
                <c:pt idx="401">
                  <c:v>3.0149663777</c:v>
                </c:pt>
                <c:pt idx="402">
                  <c:v>3.0149663777</c:v>
                </c:pt>
                <c:pt idx="403">
                  <c:v>3.0149663777</c:v>
                </c:pt>
                <c:pt idx="404">
                  <c:v>3.0149663777</c:v>
                </c:pt>
                <c:pt idx="405">
                  <c:v>3.0149663777</c:v>
                </c:pt>
                <c:pt idx="406">
                  <c:v>3.0149663777</c:v>
                </c:pt>
                <c:pt idx="407">
                  <c:v>3.0149663777</c:v>
                </c:pt>
                <c:pt idx="408">
                  <c:v>3.0149663777</c:v>
                </c:pt>
                <c:pt idx="409">
                  <c:v>3.0149663777</c:v>
                </c:pt>
                <c:pt idx="410">
                  <c:v>3.0149663777</c:v>
                </c:pt>
                <c:pt idx="411">
                  <c:v>3.0149663777</c:v>
                </c:pt>
                <c:pt idx="412">
                  <c:v>3.0149663777</c:v>
                </c:pt>
                <c:pt idx="413">
                  <c:v>3.0149663777</c:v>
                </c:pt>
                <c:pt idx="414">
                  <c:v>3.0149663777</c:v>
                </c:pt>
                <c:pt idx="415">
                  <c:v>3.0149663777</c:v>
                </c:pt>
                <c:pt idx="416">
                  <c:v>3.0149663777</c:v>
                </c:pt>
                <c:pt idx="417">
                  <c:v>3.0149663777</c:v>
                </c:pt>
                <c:pt idx="418">
                  <c:v>3.0149663777</c:v>
                </c:pt>
                <c:pt idx="419">
                  <c:v>3.0149663777</c:v>
                </c:pt>
                <c:pt idx="420">
                  <c:v>3.0149663777</c:v>
                </c:pt>
                <c:pt idx="421">
                  <c:v>3.0149663777</c:v>
                </c:pt>
                <c:pt idx="422">
                  <c:v>3.0149663777</c:v>
                </c:pt>
                <c:pt idx="423">
                  <c:v>3.0149663777</c:v>
                </c:pt>
                <c:pt idx="424">
                  <c:v>3.0149663777</c:v>
                </c:pt>
                <c:pt idx="425">
                  <c:v>3.0149663777</c:v>
                </c:pt>
                <c:pt idx="426">
                  <c:v>3.0149663777</c:v>
                </c:pt>
                <c:pt idx="427">
                  <c:v>3.0149663777</c:v>
                </c:pt>
                <c:pt idx="428">
                  <c:v>3.0149663777</c:v>
                </c:pt>
                <c:pt idx="429">
                  <c:v>3.0149663777</c:v>
                </c:pt>
                <c:pt idx="430">
                  <c:v>3.0149663777</c:v>
                </c:pt>
                <c:pt idx="431">
                  <c:v>3.0149663777</c:v>
                </c:pt>
                <c:pt idx="432">
                  <c:v>3.0149663777</c:v>
                </c:pt>
                <c:pt idx="433">
                  <c:v>3.0149663777</c:v>
                </c:pt>
                <c:pt idx="434">
                  <c:v>3.0149663777</c:v>
                </c:pt>
                <c:pt idx="435">
                  <c:v>3.0149663777</c:v>
                </c:pt>
                <c:pt idx="436">
                  <c:v>3.0149663777</c:v>
                </c:pt>
                <c:pt idx="437">
                  <c:v>3.0149663777</c:v>
                </c:pt>
                <c:pt idx="438">
                  <c:v>3.0149663777</c:v>
                </c:pt>
                <c:pt idx="439">
                  <c:v>3.0149663777</c:v>
                </c:pt>
                <c:pt idx="440">
                  <c:v>3.0149663777</c:v>
                </c:pt>
                <c:pt idx="441">
                  <c:v>3.0149663777</c:v>
                </c:pt>
                <c:pt idx="442">
                  <c:v>3.0149663777</c:v>
                </c:pt>
                <c:pt idx="443">
                  <c:v>3.0149663777</c:v>
                </c:pt>
                <c:pt idx="444">
                  <c:v>3.0128028592999967</c:v>
                </c:pt>
                <c:pt idx="445">
                  <c:v>3.0128028592999967</c:v>
                </c:pt>
                <c:pt idx="446">
                  <c:v>3.0128028592999967</c:v>
                </c:pt>
                <c:pt idx="447">
                  <c:v>3.0128028592999967</c:v>
                </c:pt>
                <c:pt idx="448">
                  <c:v>3.0128028592999967</c:v>
                </c:pt>
                <c:pt idx="449">
                  <c:v>3.0128028592999967</c:v>
                </c:pt>
                <c:pt idx="450">
                  <c:v>3.0128028592999967</c:v>
                </c:pt>
                <c:pt idx="451">
                  <c:v>3.0128028592999967</c:v>
                </c:pt>
                <c:pt idx="452">
                  <c:v>3.0128028592999967</c:v>
                </c:pt>
                <c:pt idx="453">
                  <c:v>3.0128028592999967</c:v>
                </c:pt>
                <c:pt idx="454">
                  <c:v>3.0128028592999967</c:v>
                </c:pt>
                <c:pt idx="455">
                  <c:v>3.0128028592999967</c:v>
                </c:pt>
                <c:pt idx="456">
                  <c:v>3.0128028592999967</c:v>
                </c:pt>
                <c:pt idx="457">
                  <c:v>3.0051047777000792</c:v>
                </c:pt>
                <c:pt idx="458">
                  <c:v>3.0051047777000792</c:v>
                </c:pt>
                <c:pt idx="459">
                  <c:v>3.0051047777000792</c:v>
                </c:pt>
                <c:pt idx="460">
                  <c:v>3.0051047777000792</c:v>
                </c:pt>
                <c:pt idx="461">
                  <c:v>3.0051047777000792</c:v>
                </c:pt>
                <c:pt idx="462">
                  <c:v>3.0051047777000792</c:v>
                </c:pt>
                <c:pt idx="463">
                  <c:v>3.0051047777000792</c:v>
                </c:pt>
                <c:pt idx="464">
                  <c:v>3.0051047777000792</c:v>
                </c:pt>
                <c:pt idx="465">
                  <c:v>3.0051047777000792</c:v>
                </c:pt>
                <c:pt idx="466">
                  <c:v>3.0051047777000792</c:v>
                </c:pt>
                <c:pt idx="467">
                  <c:v>3.0051047777000792</c:v>
                </c:pt>
                <c:pt idx="468">
                  <c:v>3.0051047777000792</c:v>
                </c:pt>
                <c:pt idx="469">
                  <c:v>3.0051047777000792</c:v>
                </c:pt>
                <c:pt idx="470">
                  <c:v>3.0051047777000792</c:v>
                </c:pt>
                <c:pt idx="471">
                  <c:v>3.0051047777000792</c:v>
                </c:pt>
                <c:pt idx="472">
                  <c:v>3.0051047777000792</c:v>
                </c:pt>
                <c:pt idx="473">
                  <c:v>3.0051047777000792</c:v>
                </c:pt>
                <c:pt idx="474">
                  <c:v>3.0051047777000792</c:v>
                </c:pt>
                <c:pt idx="475">
                  <c:v>3.0051047777000792</c:v>
                </c:pt>
                <c:pt idx="476">
                  <c:v>3.0051047777000792</c:v>
                </c:pt>
                <c:pt idx="477">
                  <c:v>3.0051047777000792</c:v>
                </c:pt>
                <c:pt idx="478">
                  <c:v>3.0051047777000792</c:v>
                </c:pt>
                <c:pt idx="479">
                  <c:v>3.0051047777000792</c:v>
                </c:pt>
                <c:pt idx="480">
                  <c:v>3.0051047777000792</c:v>
                </c:pt>
                <c:pt idx="481">
                  <c:v>3.0051047777000792</c:v>
                </c:pt>
                <c:pt idx="482">
                  <c:v>3.0051047777000792</c:v>
                </c:pt>
                <c:pt idx="483">
                  <c:v>3.0051047777000792</c:v>
                </c:pt>
                <c:pt idx="484">
                  <c:v>3.0051047777000792</c:v>
                </c:pt>
                <c:pt idx="485">
                  <c:v>3.0051047777000792</c:v>
                </c:pt>
                <c:pt idx="486">
                  <c:v>3.0051047777000792</c:v>
                </c:pt>
                <c:pt idx="487">
                  <c:v>3.0051047777000792</c:v>
                </c:pt>
                <c:pt idx="488">
                  <c:v>3.0051047777000792</c:v>
                </c:pt>
                <c:pt idx="489">
                  <c:v>3.0051047777000792</c:v>
                </c:pt>
                <c:pt idx="490">
                  <c:v>3.0051047777000792</c:v>
                </c:pt>
                <c:pt idx="491">
                  <c:v>3.0051047777000792</c:v>
                </c:pt>
                <c:pt idx="492">
                  <c:v>3.0051047777000792</c:v>
                </c:pt>
                <c:pt idx="493">
                  <c:v>3.0051047777000792</c:v>
                </c:pt>
                <c:pt idx="494">
                  <c:v>3.0051047777000792</c:v>
                </c:pt>
                <c:pt idx="495">
                  <c:v>3.0051047777000792</c:v>
                </c:pt>
                <c:pt idx="496">
                  <c:v>3.0051047777000792</c:v>
                </c:pt>
                <c:pt idx="497">
                  <c:v>3.0051047777000792</c:v>
                </c:pt>
                <c:pt idx="498">
                  <c:v>3.0051047777000792</c:v>
                </c:pt>
                <c:pt idx="499">
                  <c:v>3.0051047777000792</c:v>
                </c:pt>
              </c:numCache>
            </c:numRef>
          </c:val>
          <c:smooth val="0"/>
          <c:extLst>
            <c:ext xmlns:c16="http://schemas.microsoft.com/office/drawing/2014/chart" uri="{C3380CC4-5D6E-409C-BE32-E72D297353CC}">
              <c16:uniqueId val="{00000002-3E67-49DD-A090-E13E761C730A}"/>
            </c:ext>
          </c:extLst>
        </c:ser>
        <c:dLbls>
          <c:showLegendKey val="0"/>
          <c:showVal val="0"/>
          <c:showCatName val="0"/>
          <c:showSerName val="0"/>
          <c:showPercent val="0"/>
          <c:showBubbleSize val="0"/>
        </c:dLbls>
        <c:smooth val="0"/>
        <c:axId val="120603392"/>
        <c:axId val="120633600"/>
      </c:lineChart>
      <c:catAx>
        <c:axId val="120603392"/>
        <c:scaling>
          <c:orientation val="minMax"/>
        </c:scaling>
        <c:delete val="0"/>
        <c:axPos val="b"/>
        <c:majorTickMark val="none"/>
        <c:minorTickMark val="none"/>
        <c:tickLblPos val="nextTo"/>
        <c:crossAx val="120633600"/>
        <c:crosses val="autoZero"/>
        <c:auto val="1"/>
        <c:lblAlgn val="ctr"/>
        <c:lblOffset val="100"/>
        <c:noMultiLvlLbl val="0"/>
      </c:catAx>
      <c:valAx>
        <c:axId val="120633600"/>
        <c:scaling>
          <c:orientation val="minMax"/>
        </c:scaling>
        <c:delete val="0"/>
        <c:axPos val="l"/>
        <c:majorGridlines/>
        <c:numFmt formatCode="General" sourceLinked="1"/>
        <c:majorTickMark val="none"/>
        <c:minorTickMark val="none"/>
        <c:tickLblPos val="nextTo"/>
        <c:crossAx val="120603392"/>
        <c:crosses val="autoZero"/>
        <c:crossBetween val="between"/>
      </c:valAx>
    </c:plotArea>
    <c:legend>
      <c:legendPos val="r"/>
      <c:overlay val="0"/>
    </c:legend>
    <c:plotVisOnly val="1"/>
    <c:dispBlanksAs val="gap"/>
    <c:showDLblsOverMax val="0"/>
  </c:chart>
  <c:externalData r:id="rId1">
    <c:autoUpdate val="0"/>
  </c:externalData>
  <c:userShapes r:id="rId2"/>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'DGEP 2012'!$AM$5</c:f>
              <c:strCache>
                <c:ptCount val="1"/>
                <c:pt idx="0">
                  <c:v>MPDPGA(SD)</c:v>
                </c:pt>
              </c:strCache>
            </c:strRef>
          </c:tx>
          <c:invertIfNegative val="0"/>
          <c:cat>
            <c:strRef>
              <c:f>'DGEP 2012'!$AL$6:$AL$12</c:f>
              <c:strCache>
                <c:ptCount val="7"/>
                <c:pt idx="0">
                  <c:v>f5</c:v>
                </c:pt>
                <c:pt idx="1">
                  <c:v>f7</c:v>
                </c:pt>
                <c:pt idx="2">
                  <c:v>f8</c:v>
                </c:pt>
                <c:pt idx="3">
                  <c:v>f9</c:v>
                </c:pt>
                <c:pt idx="4">
                  <c:v>f11</c:v>
                </c:pt>
                <c:pt idx="5">
                  <c:v>f12</c:v>
                </c:pt>
                <c:pt idx="6">
                  <c:v>f14</c:v>
                </c:pt>
              </c:strCache>
            </c:strRef>
          </c:cat>
          <c:val>
            <c:numRef>
              <c:f>'DGEP 2012'!$AM$6:$AM$12</c:f>
              <c:numCache>
                <c:formatCode>0.00E+00</c:formatCode>
                <c:ptCount val="7"/>
                <c:pt idx="0">
                  <c:v>4.3200000000000004E-4</c:v>
                </c:pt>
                <c:pt idx="1">
                  <c:v>1.1599999999999996E-2</c:v>
                </c:pt>
                <c:pt idx="2">
                  <c:v>1.0200000000000001E-2</c:v>
                </c:pt>
                <c:pt idx="3">
                  <c:v>0</c:v>
                </c:pt>
                <c:pt idx="4">
                  <c:v>2.6900000000000011E-2</c:v>
                </c:pt>
                <c:pt idx="5">
                  <c:v>0</c:v>
                </c:pt>
                <c:pt idx="6">
                  <c:v>4.9300000000002434E-4</c:v>
                </c:pt>
              </c:numCache>
            </c:numRef>
          </c:val>
          <c:extLst>
            <c:ext xmlns:c16="http://schemas.microsoft.com/office/drawing/2014/chart" uri="{C3380CC4-5D6E-409C-BE32-E72D297353CC}">
              <c16:uniqueId val="{00000000-243C-4B31-B446-9BFB9FB1A9EC}"/>
            </c:ext>
          </c:extLst>
        </c:ser>
        <c:ser>
          <c:idx val="1"/>
          <c:order val="1"/>
          <c:tx>
            <c:strRef>
              <c:f>'DGEP 2012'!$AN$5</c:f>
              <c:strCache>
                <c:ptCount val="1"/>
                <c:pt idx="0">
                  <c:v>DGEP(SD)</c:v>
                </c:pt>
              </c:strCache>
            </c:strRef>
          </c:tx>
          <c:invertIfNegative val="0"/>
          <c:cat>
            <c:strRef>
              <c:f>'DGEP 2012'!$AL$6:$AL$12</c:f>
              <c:strCache>
                <c:ptCount val="7"/>
                <c:pt idx="0">
                  <c:v>f5</c:v>
                </c:pt>
                <c:pt idx="1">
                  <c:v>f7</c:v>
                </c:pt>
                <c:pt idx="2">
                  <c:v>f8</c:v>
                </c:pt>
                <c:pt idx="3">
                  <c:v>f9</c:v>
                </c:pt>
                <c:pt idx="4">
                  <c:v>f11</c:v>
                </c:pt>
                <c:pt idx="5">
                  <c:v>f12</c:v>
                </c:pt>
                <c:pt idx="6">
                  <c:v>f14</c:v>
                </c:pt>
              </c:strCache>
            </c:strRef>
          </c:cat>
          <c:val>
            <c:numRef>
              <c:f>'DGEP 2012'!$AN$6:$AN$12</c:f>
              <c:numCache>
                <c:formatCode>0.00E+00</c:formatCode>
                <c:ptCount val="7"/>
                <c:pt idx="0">
                  <c:v>2.4000000000001263E-7</c:v>
                </c:pt>
                <c:pt idx="1">
                  <c:v>0</c:v>
                </c:pt>
                <c:pt idx="2">
                  <c:v>5.1200000000002536E-9</c:v>
                </c:pt>
                <c:pt idx="3">
                  <c:v>0.76000000000001688</c:v>
                </c:pt>
                <c:pt idx="4">
                  <c:v>2.5400000000002853E-14</c:v>
                </c:pt>
                <c:pt idx="5">
                  <c:v>6.8300000000009154E-17</c:v>
                </c:pt>
                <c:pt idx="6">
                  <c:v>0</c:v>
                </c:pt>
              </c:numCache>
            </c:numRef>
          </c:val>
          <c:extLst>
            <c:ext xmlns:c16="http://schemas.microsoft.com/office/drawing/2014/chart" uri="{C3380CC4-5D6E-409C-BE32-E72D297353CC}">
              <c16:uniqueId val="{00000001-243C-4B31-B446-9BFB9FB1A9EC}"/>
            </c:ext>
          </c:extLst>
        </c:ser>
        <c:ser>
          <c:idx val="2"/>
          <c:order val="2"/>
          <c:tx>
            <c:strRef>
              <c:f>'DGEP 2012'!$AO$5</c:f>
              <c:strCache>
                <c:ptCount val="1"/>
                <c:pt idx="0">
                  <c:v>CEP(SD)</c:v>
                </c:pt>
              </c:strCache>
            </c:strRef>
          </c:tx>
          <c:invertIfNegative val="0"/>
          <c:cat>
            <c:strRef>
              <c:f>'DGEP 2012'!$AL$6:$AL$12</c:f>
              <c:strCache>
                <c:ptCount val="7"/>
                <c:pt idx="0">
                  <c:v>f5</c:v>
                </c:pt>
                <c:pt idx="1">
                  <c:v>f7</c:v>
                </c:pt>
                <c:pt idx="2">
                  <c:v>f8</c:v>
                </c:pt>
                <c:pt idx="3">
                  <c:v>f9</c:v>
                </c:pt>
                <c:pt idx="4">
                  <c:v>f11</c:v>
                </c:pt>
                <c:pt idx="5">
                  <c:v>f12</c:v>
                </c:pt>
                <c:pt idx="6">
                  <c:v>f14</c:v>
                </c:pt>
              </c:strCache>
            </c:strRef>
          </c:cat>
          <c:val>
            <c:numRef>
              <c:f>'DGEP 2012'!$AO$6:$AO$12</c:f>
              <c:numCache>
                <c:formatCode>0.00E+00</c:formatCode>
                <c:ptCount val="7"/>
                <c:pt idx="0">
                  <c:v>1.5000000000000849E-7</c:v>
                </c:pt>
                <c:pt idx="1">
                  <c:v>0</c:v>
                </c:pt>
                <c:pt idx="2">
                  <c:v>21.3</c:v>
                </c:pt>
                <c:pt idx="3">
                  <c:v>13.61</c:v>
                </c:pt>
                <c:pt idx="4">
                  <c:v>0.12000000000000002</c:v>
                </c:pt>
                <c:pt idx="5">
                  <c:v>2.8</c:v>
                </c:pt>
                <c:pt idx="6">
                  <c:v>4.9000000000003194E-7</c:v>
                </c:pt>
              </c:numCache>
            </c:numRef>
          </c:val>
          <c:extLst>
            <c:ext xmlns:c16="http://schemas.microsoft.com/office/drawing/2014/chart" uri="{C3380CC4-5D6E-409C-BE32-E72D297353CC}">
              <c16:uniqueId val="{00000002-243C-4B31-B446-9BFB9FB1A9EC}"/>
            </c:ext>
          </c:extLst>
        </c:ser>
        <c:ser>
          <c:idx val="3"/>
          <c:order val="3"/>
          <c:tx>
            <c:strRef>
              <c:f>'DGEP 2012'!$AP$5</c:f>
              <c:strCache>
                <c:ptCount val="1"/>
                <c:pt idx="0">
                  <c:v>ALEP(SD)</c:v>
                </c:pt>
              </c:strCache>
            </c:strRef>
          </c:tx>
          <c:invertIfNegative val="0"/>
          <c:cat>
            <c:strRef>
              <c:f>'DGEP 2012'!$AL$6:$AL$12</c:f>
              <c:strCache>
                <c:ptCount val="7"/>
                <c:pt idx="0">
                  <c:v>f5</c:v>
                </c:pt>
                <c:pt idx="1">
                  <c:v>f7</c:v>
                </c:pt>
                <c:pt idx="2">
                  <c:v>f8</c:v>
                </c:pt>
                <c:pt idx="3">
                  <c:v>f9</c:v>
                </c:pt>
                <c:pt idx="4">
                  <c:v>f11</c:v>
                </c:pt>
                <c:pt idx="5">
                  <c:v>f12</c:v>
                </c:pt>
                <c:pt idx="6">
                  <c:v>f14</c:v>
                </c:pt>
              </c:strCache>
            </c:strRef>
          </c:cat>
          <c:val>
            <c:numRef>
              <c:f>'DGEP 2012'!$AP$6:$AP$12</c:f>
              <c:numCache>
                <c:formatCode>0.00E+00</c:formatCode>
                <c:ptCount val="7"/>
                <c:pt idx="1">
                  <c:v>0</c:v>
                </c:pt>
                <c:pt idx="2">
                  <c:v>2.0699999999999998</c:v>
                </c:pt>
                <c:pt idx="3">
                  <c:v>31.52</c:v>
                </c:pt>
                <c:pt idx="4">
                  <c:v>2.8000000000001108E-6</c:v>
                </c:pt>
                <c:pt idx="5">
                  <c:v>1.0000000000000041E-3</c:v>
                </c:pt>
                <c:pt idx="6">
                  <c:v>0</c:v>
                </c:pt>
              </c:numCache>
            </c:numRef>
          </c:val>
          <c:extLst>
            <c:ext xmlns:c16="http://schemas.microsoft.com/office/drawing/2014/chart" uri="{C3380CC4-5D6E-409C-BE32-E72D297353CC}">
              <c16:uniqueId val="{00000003-243C-4B31-B446-9BFB9FB1A9EC}"/>
            </c:ext>
          </c:extLst>
        </c:ser>
        <c:dLbls>
          <c:showLegendKey val="0"/>
          <c:showVal val="0"/>
          <c:showCatName val="0"/>
          <c:showSerName val="0"/>
          <c:showPercent val="0"/>
          <c:showBubbleSize val="0"/>
        </c:dLbls>
        <c:gapWidth val="150"/>
        <c:axId val="248547200"/>
        <c:axId val="248548736"/>
      </c:barChart>
      <c:catAx>
        <c:axId val="248547200"/>
        <c:scaling>
          <c:orientation val="minMax"/>
        </c:scaling>
        <c:delete val="0"/>
        <c:axPos val="b"/>
        <c:numFmt formatCode="General" sourceLinked="0"/>
        <c:majorTickMark val="out"/>
        <c:minorTickMark val="none"/>
        <c:tickLblPos val="nextTo"/>
        <c:crossAx val="248548736"/>
        <c:crosses val="autoZero"/>
        <c:auto val="1"/>
        <c:lblAlgn val="ctr"/>
        <c:lblOffset val="100"/>
        <c:noMultiLvlLbl val="0"/>
      </c:catAx>
      <c:valAx>
        <c:axId val="248548736"/>
        <c:scaling>
          <c:orientation val="minMax"/>
        </c:scaling>
        <c:delete val="0"/>
        <c:axPos val="l"/>
        <c:majorGridlines/>
        <c:numFmt formatCode="0.00E+00" sourceLinked="1"/>
        <c:majorTickMark val="out"/>
        <c:minorTickMark val="none"/>
        <c:tickLblPos val="nextTo"/>
        <c:crossAx val="248547200"/>
        <c:crosses val="autoZero"/>
        <c:crossBetween val="between"/>
      </c:valAx>
    </c:plotArea>
    <c:legend>
      <c:legendPos val="r"/>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2654396325459319"/>
          <c:y val="9.7696850393701268E-2"/>
          <c:w val="0.67866426071741071"/>
          <c:h val="0.751928769320517"/>
        </c:manualLayout>
      </c:layout>
      <c:lineChart>
        <c:grouping val="standard"/>
        <c:varyColors val="0"/>
        <c:ser>
          <c:idx val="0"/>
          <c:order val="0"/>
          <c:tx>
            <c:strRef>
              <c:f>Sheet1!$B$2</c:f>
              <c:strCache>
                <c:ptCount val="1"/>
                <c:pt idx="0">
                  <c:v>SDPGA</c:v>
                </c:pt>
              </c:strCache>
            </c:strRef>
          </c:tx>
          <c:cat>
            <c:numRef>
              <c:f>Sheet1!$A$3:$A$16</c:f>
              <c:numCache>
                <c:formatCode>General</c:formatCode>
                <c:ptCount val="14"/>
                <c:pt idx="0">
                  <c:v>2</c:v>
                </c:pt>
                <c:pt idx="1">
                  <c:v>3</c:v>
                </c:pt>
                <c:pt idx="2">
                  <c:v>4</c:v>
                </c:pt>
                <c:pt idx="3">
                  <c:v>5</c:v>
                </c:pt>
                <c:pt idx="4">
                  <c:v>6</c:v>
                </c:pt>
                <c:pt idx="5">
                  <c:v>7</c:v>
                </c:pt>
                <c:pt idx="6">
                  <c:v>8</c:v>
                </c:pt>
                <c:pt idx="7">
                  <c:v>9</c:v>
                </c:pt>
                <c:pt idx="8">
                  <c:v>10</c:v>
                </c:pt>
                <c:pt idx="9">
                  <c:v>20</c:v>
                </c:pt>
                <c:pt idx="10">
                  <c:v>30</c:v>
                </c:pt>
                <c:pt idx="11">
                  <c:v>40</c:v>
                </c:pt>
                <c:pt idx="12">
                  <c:v>50</c:v>
                </c:pt>
                <c:pt idx="13">
                  <c:v>100</c:v>
                </c:pt>
              </c:numCache>
            </c:numRef>
          </c:cat>
          <c:val>
            <c:numRef>
              <c:f>Sheet1!$B$3:$B$16</c:f>
              <c:numCache>
                <c:formatCode>General</c:formatCode>
                <c:ptCount val="14"/>
                <c:pt idx="0">
                  <c:v>4.0465599999999997E-2</c:v>
                </c:pt>
                <c:pt idx="1">
                  <c:v>0.47545660000000728</c:v>
                </c:pt>
                <c:pt idx="2">
                  <c:v>4.2545642999999655</c:v>
                </c:pt>
                <c:pt idx="3">
                  <c:v>18.037534999999988</c:v>
                </c:pt>
                <c:pt idx="4">
                  <c:v>90.902154999999993</c:v>
                </c:pt>
                <c:pt idx="5">
                  <c:v>42.164541</c:v>
                </c:pt>
                <c:pt idx="6">
                  <c:v>137.30311</c:v>
                </c:pt>
                <c:pt idx="7">
                  <c:v>235.55640000000147</c:v>
                </c:pt>
                <c:pt idx="8">
                  <c:v>549.15164999999797</c:v>
                </c:pt>
                <c:pt idx="9">
                  <c:v>896.52509999999938</c:v>
                </c:pt>
                <c:pt idx="10">
                  <c:v>1371.52</c:v>
                </c:pt>
                <c:pt idx="11">
                  <c:v>2385.52</c:v>
                </c:pt>
                <c:pt idx="12">
                  <c:v>3979.12</c:v>
                </c:pt>
                <c:pt idx="13">
                  <c:v>5145.3600000000024</c:v>
                </c:pt>
              </c:numCache>
            </c:numRef>
          </c:val>
          <c:smooth val="0"/>
          <c:extLst>
            <c:ext xmlns:c16="http://schemas.microsoft.com/office/drawing/2014/chart" uri="{C3380CC4-5D6E-409C-BE32-E72D297353CC}">
              <c16:uniqueId val="{00000000-9943-4A3A-9D28-FDD6C3DA73B3}"/>
            </c:ext>
          </c:extLst>
        </c:ser>
        <c:ser>
          <c:idx val="1"/>
          <c:order val="1"/>
          <c:tx>
            <c:strRef>
              <c:f>Sheet1!$C$2</c:f>
              <c:strCache>
                <c:ptCount val="1"/>
                <c:pt idx="0">
                  <c:v>MPDPGA</c:v>
                </c:pt>
              </c:strCache>
            </c:strRef>
          </c:tx>
          <c:cat>
            <c:numRef>
              <c:f>Sheet1!$A$3:$A$16</c:f>
              <c:numCache>
                <c:formatCode>General</c:formatCode>
                <c:ptCount val="14"/>
                <c:pt idx="0">
                  <c:v>2</c:v>
                </c:pt>
                <c:pt idx="1">
                  <c:v>3</c:v>
                </c:pt>
                <c:pt idx="2">
                  <c:v>4</c:v>
                </c:pt>
                <c:pt idx="3">
                  <c:v>5</c:v>
                </c:pt>
                <c:pt idx="4">
                  <c:v>6</c:v>
                </c:pt>
                <c:pt idx="5">
                  <c:v>7</c:v>
                </c:pt>
                <c:pt idx="6">
                  <c:v>8</c:v>
                </c:pt>
                <c:pt idx="7">
                  <c:v>9</c:v>
                </c:pt>
                <c:pt idx="8">
                  <c:v>10</c:v>
                </c:pt>
                <c:pt idx="9">
                  <c:v>20</c:v>
                </c:pt>
                <c:pt idx="10">
                  <c:v>30</c:v>
                </c:pt>
                <c:pt idx="11">
                  <c:v>40</c:v>
                </c:pt>
                <c:pt idx="12">
                  <c:v>50</c:v>
                </c:pt>
                <c:pt idx="13">
                  <c:v>100</c:v>
                </c:pt>
              </c:numCache>
            </c:numRef>
          </c:cat>
          <c:val>
            <c:numRef>
              <c:f>Sheet1!$C$3:$C$16</c:f>
              <c:numCache>
                <c:formatCode>General</c:formatCode>
                <c:ptCount val="14"/>
                <c:pt idx="0">
                  <c:v>2.8137000000000001E-3</c:v>
                </c:pt>
                <c:pt idx="1">
                  <c:v>0.1223543</c:v>
                </c:pt>
                <c:pt idx="2">
                  <c:v>0.34463200000000005</c:v>
                </c:pt>
                <c:pt idx="3">
                  <c:v>2.7550119999999998</c:v>
                </c:pt>
                <c:pt idx="4">
                  <c:v>5.6448689999999955</c:v>
                </c:pt>
                <c:pt idx="5">
                  <c:v>5.8944599999999845</c:v>
                </c:pt>
                <c:pt idx="6">
                  <c:v>12.65166</c:v>
                </c:pt>
                <c:pt idx="7">
                  <c:v>9.3072100000000013</c:v>
                </c:pt>
                <c:pt idx="8">
                  <c:v>6.8857600000000003</c:v>
                </c:pt>
                <c:pt idx="9">
                  <c:v>15.216800000000001</c:v>
                </c:pt>
                <c:pt idx="10">
                  <c:v>136.22579999999999</c:v>
                </c:pt>
                <c:pt idx="11">
                  <c:v>175.22</c:v>
                </c:pt>
                <c:pt idx="12">
                  <c:v>302.85300000000001</c:v>
                </c:pt>
                <c:pt idx="13">
                  <c:v>900.56499999999949</c:v>
                </c:pt>
              </c:numCache>
            </c:numRef>
          </c:val>
          <c:smooth val="0"/>
          <c:extLst>
            <c:ext xmlns:c16="http://schemas.microsoft.com/office/drawing/2014/chart" uri="{C3380CC4-5D6E-409C-BE32-E72D297353CC}">
              <c16:uniqueId val="{00000001-9943-4A3A-9D28-FDD6C3DA73B3}"/>
            </c:ext>
          </c:extLst>
        </c:ser>
        <c:dLbls>
          <c:showLegendKey val="0"/>
          <c:showVal val="0"/>
          <c:showCatName val="0"/>
          <c:showSerName val="0"/>
          <c:showPercent val="0"/>
          <c:showBubbleSize val="0"/>
        </c:dLbls>
        <c:marker val="1"/>
        <c:smooth val="0"/>
        <c:axId val="122410880"/>
        <c:axId val="124843136"/>
      </c:lineChart>
      <c:catAx>
        <c:axId val="122410880"/>
        <c:scaling>
          <c:orientation val="minMax"/>
        </c:scaling>
        <c:delete val="0"/>
        <c:axPos val="b"/>
        <c:numFmt formatCode="General" sourceLinked="1"/>
        <c:majorTickMark val="out"/>
        <c:minorTickMark val="none"/>
        <c:tickLblPos val="nextTo"/>
        <c:crossAx val="124843136"/>
        <c:crosses val="autoZero"/>
        <c:auto val="1"/>
        <c:lblAlgn val="ctr"/>
        <c:lblOffset val="100"/>
        <c:noMultiLvlLbl val="0"/>
      </c:catAx>
      <c:valAx>
        <c:axId val="124843136"/>
        <c:scaling>
          <c:orientation val="minMax"/>
        </c:scaling>
        <c:delete val="0"/>
        <c:axPos val="l"/>
        <c:majorGridlines/>
        <c:numFmt formatCode="General" sourceLinked="1"/>
        <c:majorTickMark val="out"/>
        <c:minorTickMark val="none"/>
        <c:tickLblPos val="nextTo"/>
        <c:crossAx val="122410880"/>
        <c:crosses val="autoZero"/>
        <c:crossBetween val="between"/>
      </c:valAx>
    </c:plotArea>
    <c:legend>
      <c:legendPos val="r"/>
      <c:overlay val="0"/>
    </c:legend>
    <c:plotVisOnly val="1"/>
    <c:dispBlanksAs val="gap"/>
    <c:showDLblsOverMax val="0"/>
  </c:chart>
  <c:externalData r:id="rId1">
    <c:autoUpdate val="0"/>
  </c:externalData>
  <c:userShapes r:id="rId2"/>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0115507436570428"/>
          <c:y val="0.11621536891222002"/>
          <c:w val="0.69849759405074352"/>
          <c:h val="0.7426695100612426"/>
        </c:manualLayout>
      </c:layout>
      <c:lineChart>
        <c:grouping val="standard"/>
        <c:varyColors val="0"/>
        <c:ser>
          <c:idx val="0"/>
          <c:order val="0"/>
          <c:tx>
            <c:strRef>
              <c:f>Sheet1!$B$2</c:f>
              <c:strCache>
                <c:ptCount val="1"/>
                <c:pt idx="0">
                  <c:v>SDPGA</c:v>
                </c:pt>
              </c:strCache>
            </c:strRef>
          </c:tx>
          <c:cat>
            <c:numRef>
              <c:f>Sheet1!$A$3:$A$16</c:f>
              <c:numCache>
                <c:formatCode>General</c:formatCode>
                <c:ptCount val="14"/>
                <c:pt idx="0">
                  <c:v>2</c:v>
                </c:pt>
                <c:pt idx="1">
                  <c:v>3</c:v>
                </c:pt>
                <c:pt idx="2">
                  <c:v>4</c:v>
                </c:pt>
                <c:pt idx="3">
                  <c:v>5</c:v>
                </c:pt>
                <c:pt idx="4">
                  <c:v>6</c:v>
                </c:pt>
                <c:pt idx="5">
                  <c:v>7</c:v>
                </c:pt>
                <c:pt idx="6">
                  <c:v>8</c:v>
                </c:pt>
                <c:pt idx="7">
                  <c:v>9</c:v>
                </c:pt>
                <c:pt idx="8">
                  <c:v>10</c:v>
                </c:pt>
                <c:pt idx="9">
                  <c:v>20</c:v>
                </c:pt>
                <c:pt idx="10">
                  <c:v>30</c:v>
                </c:pt>
                <c:pt idx="11">
                  <c:v>40</c:v>
                </c:pt>
                <c:pt idx="12">
                  <c:v>50</c:v>
                </c:pt>
                <c:pt idx="13">
                  <c:v>100</c:v>
                </c:pt>
              </c:numCache>
            </c:numRef>
          </c:cat>
          <c:val>
            <c:numRef>
              <c:f>Sheet1!$B$3:$B$16</c:f>
              <c:numCache>
                <c:formatCode>General</c:formatCode>
                <c:ptCount val="14"/>
                <c:pt idx="0">
                  <c:v>72</c:v>
                </c:pt>
                <c:pt idx="1">
                  <c:v>75</c:v>
                </c:pt>
                <c:pt idx="2">
                  <c:v>80</c:v>
                </c:pt>
                <c:pt idx="3">
                  <c:v>70</c:v>
                </c:pt>
                <c:pt idx="4">
                  <c:v>68</c:v>
                </c:pt>
                <c:pt idx="5">
                  <c:v>63</c:v>
                </c:pt>
                <c:pt idx="6">
                  <c:v>59</c:v>
                </c:pt>
                <c:pt idx="7">
                  <c:v>58</c:v>
                </c:pt>
                <c:pt idx="8">
                  <c:v>62</c:v>
                </c:pt>
                <c:pt idx="9">
                  <c:v>58</c:v>
                </c:pt>
                <c:pt idx="10">
                  <c:v>52</c:v>
                </c:pt>
                <c:pt idx="11">
                  <c:v>53</c:v>
                </c:pt>
                <c:pt idx="12">
                  <c:v>52</c:v>
                </c:pt>
                <c:pt idx="13">
                  <c:v>51</c:v>
                </c:pt>
              </c:numCache>
            </c:numRef>
          </c:val>
          <c:smooth val="0"/>
          <c:extLst>
            <c:ext xmlns:c16="http://schemas.microsoft.com/office/drawing/2014/chart" uri="{C3380CC4-5D6E-409C-BE32-E72D297353CC}">
              <c16:uniqueId val="{00000000-208E-4635-A4DD-7F386FA07C9B}"/>
            </c:ext>
          </c:extLst>
        </c:ser>
        <c:ser>
          <c:idx val="1"/>
          <c:order val="1"/>
          <c:tx>
            <c:strRef>
              <c:f>Sheet1!$C$2</c:f>
              <c:strCache>
                <c:ptCount val="1"/>
                <c:pt idx="0">
                  <c:v>MPDPGA</c:v>
                </c:pt>
              </c:strCache>
            </c:strRef>
          </c:tx>
          <c:cat>
            <c:numRef>
              <c:f>Sheet1!$A$3:$A$16</c:f>
              <c:numCache>
                <c:formatCode>General</c:formatCode>
                <c:ptCount val="14"/>
                <c:pt idx="0">
                  <c:v>2</c:v>
                </c:pt>
                <c:pt idx="1">
                  <c:v>3</c:v>
                </c:pt>
                <c:pt idx="2">
                  <c:v>4</c:v>
                </c:pt>
                <c:pt idx="3">
                  <c:v>5</c:v>
                </c:pt>
                <c:pt idx="4">
                  <c:v>6</c:v>
                </c:pt>
                <c:pt idx="5">
                  <c:v>7</c:v>
                </c:pt>
                <c:pt idx="6">
                  <c:v>8</c:v>
                </c:pt>
                <c:pt idx="7">
                  <c:v>9</c:v>
                </c:pt>
                <c:pt idx="8">
                  <c:v>10</c:v>
                </c:pt>
                <c:pt idx="9">
                  <c:v>20</c:v>
                </c:pt>
                <c:pt idx="10">
                  <c:v>30</c:v>
                </c:pt>
                <c:pt idx="11">
                  <c:v>40</c:v>
                </c:pt>
                <c:pt idx="12">
                  <c:v>50</c:v>
                </c:pt>
                <c:pt idx="13">
                  <c:v>100</c:v>
                </c:pt>
              </c:numCache>
            </c:numRef>
          </c:cat>
          <c:val>
            <c:numRef>
              <c:f>Sheet1!$C$3:$C$16</c:f>
              <c:numCache>
                <c:formatCode>General</c:formatCode>
                <c:ptCount val="14"/>
                <c:pt idx="0">
                  <c:v>50</c:v>
                </c:pt>
                <c:pt idx="1">
                  <c:v>49</c:v>
                </c:pt>
                <c:pt idx="2">
                  <c:v>51</c:v>
                </c:pt>
                <c:pt idx="3">
                  <c:v>50</c:v>
                </c:pt>
                <c:pt idx="4">
                  <c:v>51</c:v>
                </c:pt>
                <c:pt idx="5">
                  <c:v>51</c:v>
                </c:pt>
                <c:pt idx="6">
                  <c:v>51</c:v>
                </c:pt>
                <c:pt idx="7">
                  <c:v>50</c:v>
                </c:pt>
                <c:pt idx="8">
                  <c:v>51</c:v>
                </c:pt>
                <c:pt idx="9">
                  <c:v>50</c:v>
                </c:pt>
                <c:pt idx="10">
                  <c:v>49</c:v>
                </c:pt>
                <c:pt idx="11">
                  <c:v>51</c:v>
                </c:pt>
                <c:pt idx="12">
                  <c:v>51</c:v>
                </c:pt>
                <c:pt idx="13">
                  <c:v>50</c:v>
                </c:pt>
              </c:numCache>
            </c:numRef>
          </c:val>
          <c:smooth val="0"/>
          <c:extLst>
            <c:ext xmlns:c16="http://schemas.microsoft.com/office/drawing/2014/chart" uri="{C3380CC4-5D6E-409C-BE32-E72D297353CC}">
              <c16:uniqueId val="{00000001-208E-4635-A4DD-7F386FA07C9B}"/>
            </c:ext>
          </c:extLst>
        </c:ser>
        <c:dLbls>
          <c:showLegendKey val="0"/>
          <c:showVal val="0"/>
          <c:showCatName val="0"/>
          <c:showSerName val="0"/>
          <c:showPercent val="0"/>
          <c:showBubbleSize val="0"/>
        </c:dLbls>
        <c:marker val="1"/>
        <c:smooth val="0"/>
        <c:axId val="133260416"/>
        <c:axId val="139260672"/>
      </c:lineChart>
      <c:catAx>
        <c:axId val="133260416"/>
        <c:scaling>
          <c:orientation val="minMax"/>
        </c:scaling>
        <c:delete val="0"/>
        <c:axPos val="b"/>
        <c:numFmt formatCode="General" sourceLinked="1"/>
        <c:majorTickMark val="out"/>
        <c:minorTickMark val="none"/>
        <c:tickLblPos val="nextTo"/>
        <c:crossAx val="139260672"/>
        <c:crosses val="autoZero"/>
        <c:auto val="1"/>
        <c:lblAlgn val="ctr"/>
        <c:lblOffset val="100"/>
        <c:noMultiLvlLbl val="0"/>
      </c:catAx>
      <c:valAx>
        <c:axId val="139260672"/>
        <c:scaling>
          <c:orientation val="minMax"/>
        </c:scaling>
        <c:delete val="0"/>
        <c:axPos val="l"/>
        <c:majorGridlines/>
        <c:numFmt formatCode="General" sourceLinked="1"/>
        <c:majorTickMark val="out"/>
        <c:minorTickMark val="none"/>
        <c:tickLblPos val="nextTo"/>
        <c:crossAx val="133260416"/>
        <c:crosses val="autoZero"/>
        <c:crossBetween val="between"/>
      </c:valAx>
    </c:plotArea>
    <c:legend>
      <c:legendPos val="r"/>
      <c:overlay val="0"/>
    </c:legend>
    <c:plotVisOnly val="1"/>
    <c:dispBlanksAs val="gap"/>
    <c:showDLblsOverMax val="0"/>
  </c:chart>
  <c:externalData r:id="rId1">
    <c:autoUpdate val="0"/>
  </c:externalData>
  <c:userShapes r:id="rId2"/>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Sheet2!$B$17</c:f>
              <c:strCache>
                <c:ptCount val="1"/>
                <c:pt idx="0">
                  <c:v>Best Solution Found for SGA</c:v>
                </c:pt>
              </c:strCache>
            </c:strRef>
          </c:tx>
          <c:invertIfNegative val="0"/>
          <c:cat>
            <c:strRef>
              <c:f>Sheet2!$A$18:$A$21</c:f>
              <c:strCache>
                <c:ptCount val="4"/>
                <c:pt idx="0">
                  <c:v>F1</c:v>
                </c:pt>
                <c:pt idx="1">
                  <c:v>F2</c:v>
                </c:pt>
                <c:pt idx="2">
                  <c:v>F3</c:v>
                </c:pt>
                <c:pt idx="3">
                  <c:v>F5</c:v>
                </c:pt>
              </c:strCache>
            </c:strRef>
          </c:cat>
          <c:val>
            <c:numRef>
              <c:f>Sheet2!$B$18:$B$21</c:f>
              <c:numCache>
                <c:formatCode>0.00E+00</c:formatCode>
                <c:ptCount val="4"/>
                <c:pt idx="0">
                  <c:v>2.4699999999999998</c:v>
                </c:pt>
                <c:pt idx="1">
                  <c:v>1.3800000000000498E-2</c:v>
                </c:pt>
                <c:pt idx="2">
                  <c:v>1.08</c:v>
                </c:pt>
                <c:pt idx="3">
                  <c:v>5.1800000000000013E-2</c:v>
                </c:pt>
              </c:numCache>
            </c:numRef>
          </c:val>
          <c:extLst>
            <c:ext xmlns:c16="http://schemas.microsoft.com/office/drawing/2014/chart" uri="{C3380CC4-5D6E-409C-BE32-E72D297353CC}">
              <c16:uniqueId val="{00000000-3701-4682-8075-32FE487D0E6A}"/>
            </c:ext>
          </c:extLst>
        </c:ser>
        <c:ser>
          <c:idx val="1"/>
          <c:order val="1"/>
          <c:tx>
            <c:strRef>
              <c:f>Sheet2!$C$17</c:f>
              <c:strCache>
                <c:ptCount val="1"/>
                <c:pt idx="0">
                  <c:v>Best Solution Found for OpenMP GA</c:v>
                </c:pt>
              </c:strCache>
            </c:strRef>
          </c:tx>
          <c:invertIfNegative val="0"/>
          <c:cat>
            <c:strRef>
              <c:f>Sheet2!$A$18:$A$21</c:f>
              <c:strCache>
                <c:ptCount val="4"/>
                <c:pt idx="0">
                  <c:v>F1</c:v>
                </c:pt>
                <c:pt idx="1">
                  <c:v>F2</c:v>
                </c:pt>
                <c:pt idx="2">
                  <c:v>F3</c:v>
                </c:pt>
                <c:pt idx="3">
                  <c:v>F5</c:v>
                </c:pt>
              </c:strCache>
            </c:strRef>
          </c:cat>
          <c:val>
            <c:numRef>
              <c:f>Sheet2!$C$18:$C$21</c:f>
              <c:numCache>
                <c:formatCode>0.00E+00</c:formatCode>
                <c:ptCount val="4"/>
                <c:pt idx="0">
                  <c:v>4.79</c:v>
                </c:pt>
                <c:pt idx="1">
                  <c:v>2.5500000000000201E-3</c:v>
                </c:pt>
                <c:pt idx="2">
                  <c:v>3.25</c:v>
                </c:pt>
                <c:pt idx="3">
                  <c:v>0.98299999999999998</c:v>
                </c:pt>
              </c:numCache>
            </c:numRef>
          </c:val>
          <c:extLst>
            <c:ext xmlns:c16="http://schemas.microsoft.com/office/drawing/2014/chart" uri="{C3380CC4-5D6E-409C-BE32-E72D297353CC}">
              <c16:uniqueId val="{00000001-3701-4682-8075-32FE487D0E6A}"/>
            </c:ext>
          </c:extLst>
        </c:ser>
        <c:ser>
          <c:idx val="2"/>
          <c:order val="2"/>
          <c:tx>
            <c:strRef>
              <c:f>Sheet2!$D$17</c:f>
              <c:strCache>
                <c:ptCount val="1"/>
                <c:pt idx="0">
                  <c:v>Best Solution Found for DPGA</c:v>
                </c:pt>
              </c:strCache>
            </c:strRef>
          </c:tx>
          <c:invertIfNegative val="0"/>
          <c:cat>
            <c:strRef>
              <c:f>Sheet2!$A$18:$A$21</c:f>
              <c:strCache>
                <c:ptCount val="4"/>
                <c:pt idx="0">
                  <c:v>F1</c:v>
                </c:pt>
                <c:pt idx="1">
                  <c:v>F2</c:v>
                </c:pt>
                <c:pt idx="2">
                  <c:v>F3</c:v>
                </c:pt>
                <c:pt idx="3">
                  <c:v>F5</c:v>
                </c:pt>
              </c:strCache>
            </c:strRef>
          </c:cat>
          <c:val>
            <c:numRef>
              <c:f>Sheet2!$D$18:$D$21</c:f>
              <c:numCache>
                <c:formatCode>0.00E+00</c:formatCode>
                <c:ptCount val="4"/>
                <c:pt idx="0">
                  <c:v>1.03</c:v>
                </c:pt>
                <c:pt idx="1">
                  <c:v>1.2999999999999978E-3</c:v>
                </c:pt>
                <c:pt idx="2">
                  <c:v>3.23</c:v>
                </c:pt>
                <c:pt idx="3">
                  <c:v>4.9600000000000033E-2</c:v>
                </c:pt>
              </c:numCache>
            </c:numRef>
          </c:val>
          <c:extLst>
            <c:ext xmlns:c16="http://schemas.microsoft.com/office/drawing/2014/chart" uri="{C3380CC4-5D6E-409C-BE32-E72D297353CC}">
              <c16:uniqueId val="{00000002-3701-4682-8075-32FE487D0E6A}"/>
            </c:ext>
          </c:extLst>
        </c:ser>
        <c:dLbls>
          <c:showLegendKey val="0"/>
          <c:showVal val="0"/>
          <c:showCatName val="0"/>
          <c:showSerName val="0"/>
          <c:showPercent val="0"/>
          <c:showBubbleSize val="0"/>
        </c:dLbls>
        <c:gapWidth val="75"/>
        <c:overlap val="-25"/>
        <c:axId val="195753472"/>
        <c:axId val="195797376"/>
      </c:barChart>
      <c:catAx>
        <c:axId val="195753472"/>
        <c:scaling>
          <c:orientation val="minMax"/>
        </c:scaling>
        <c:delete val="0"/>
        <c:axPos val="b"/>
        <c:numFmt formatCode="General" sourceLinked="0"/>
        <c:majorTickMark val="none"/>
        <c:minorTickMark val="none"/>
        <c:tickLblPos val="nextTo"/>
        <c:crossAx val="195797376"/>
        <c:crosses val="autoZero"/>
        <c:auto val="1"/>
        <c:lblAlgn val="ctr"/>
        <c:lblOffset val="100"/>
        <c:noMultiLvlLbl val="0"/>
      </c:catAx>
      <c:valAx>
        <c:axId val="195797376"/>
        <c:scaling>
          <c:orientation val="minMax"/>
        </c:scaling>
        <c:delete val="0"/>
        <c:axPos val="l"/>
        <c:majorGridlines/>
        <c:numFmt formatCode="0.00E+00" sourceLinked="1"/>
        <c:majorTickMark val="none"/>
        <c:minorTickMark val="none"/>
        <c:tickLblPos val="nextTo"/>
        <c:spPr>
          <a:ln w="9525">
            <a:noFill/>
          </a:ln>
        </c:spPr>
        <c:crossAx val="195753472"/>
        <c:crosses val="autoZero"/>
        <c:crossBetween val="between"/>
      </c:valAx>
    </c:plotArea>
    <c:legend>
      <c:legendPos val="b"/>
      <c:overlay val="0"/>
    </c:legend>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Sheet2!$B$1</c:f>
              <c:strCache>
                <c:ptCount val="1"/>
                <c:pt idx="0">
                  <c:v>Best Solution Found for SGA</c:v>
                </c:pt>
              </c:strCache>
            </c:strRef>
          </c:tx>
          <c:invertIfNegative val="0"/>
          <c:cat>
            <c:strRef>
              <c:f>Sheet2!$A$2</c:f>
              <c:strCache>
                <c:ptCount val="1"/>
                <c:pt idx="0">
                  <c:v>F4</c:v>
                </c:pt>
              </c:strCache>
            </c:strRef>
          </c:cat>
          <c:val>
            <c:numRef>
              <c:f>Sheet2!$B$2</c:f>
              <c:numCache>
                <c:formatCode>0.00E+00</c:formatCode>
                <c:ptCount val="1"/>
                <c:pt idx="0">
                  <c:v>-1910</c:v>
                </c:pt>
              </c:numCache>
            </c:numRef>
          </c:val>
          <c:extLst>
            <c:ext xmlns:c16="http://schemas.microsoft.com/office/drawing/2014/chart" uri="{C3380CC4-5D6E-409C-BE32-E72D297353CC}">
              <c16:uniqueId val="{00000000-16DC-4A39-989A-DFFF8234AB6C}"/>
            </c:ext>
          </c:extLst>
        </c:ser>
        <c:ser>
          <c:idx val="1"/>
          <c:order val="1"/>
          <c:tx>
            <c:strRef>
              <c:f>Sheet2!$C$1</c:f>
              <c:strCache>
                <c:ptCount val="1"/>
                <c:pt idx="0">
                  <c:v>Best Solution Found for OpenMP GA</c:v>
                </c:pt>
              </c:strCache>
            </c:strRef>
          </c:tx>
          <c:invertIfNegative val="0"/>
          <c:cat>
            <c:strRef>
              <c:f>Sheet2!$A$2</c:f>
              <c:strCache>
                <c:ptCount val="1"/>
                <c:pt idx="0">
                  <c:v>F4</c:v>
                </c:pt>
              </c:strCache>
            </c:strRef>
          </c:cat>
          <c:val>
            <c:numRef>
              <c:f>Sheet2!$C$2</c:f>
              <c:numCache>
                <c:formatCode>0.00E+00</c:formatCode>
                <c:ptCount val="1"/>
                <c:pt idx="0">
                  <c:v>-1830</c:v>
                </c:pt>
              </c:numCache>
            </c:numRef>
          </c:val>
          <c:extLst>
            <c:ext xmlns:c16="http://schemas.microsoft.com/office/drawing/2014/chart" uri="{C3380CC4-5D6E-409C-BE32-E72D297353CC}">
              <c16:uniqueId val="{00000001-16DC-4A39-989A-DFFF8234AB6C}"/>
            </c:ext>
          </c:extLst>
        </c:ser>
        <c:ser>
          <c:idx val="2"/>
          <c:order val="2"/>
          <c:tx>
            <c:strRef>
              <c:f>Sheet2!$D$1</c:f>
              <c:strCache>
                <c:ptCount val="1"/>
                <c:pt idx="0">
                  <c:v>Best Solution Found for DPGA</c:v>
                </c:pt>
              </c:strCache>
            </c:strRef>
          </c:tx>
          <c:invertIfNegative val="0"/>
          <c:cat>
            <c:strRef>
              <c:f>Sheet2!$A$2</c:f>
              <c:strCache>
                <c:ptCount val="1"/>
                <c:pt idx="0">
                  <c:v>F4</c:v>
                </c:pt>
              </c:strCache>
            </c:strRef>
          </c:cat>
          <c:val>
            <c:numRef>
              <c:f>Sheet2!$D$2</c:f>
              <c:numCache>
                <c:formatCode>0.00E+00</c:formatCode>
                <c:ptCount val="1"/>
                <c:pt idx="0">
                  <c:v>-1820</c:v>
                </c:pt>
              </c:numCache>
            </c:numRef>
          </c:val>
          <c:extLst>
            <c:ext xmlns:c16="http://schemas.microsoft.com/office/drawing/2014/chart" uri="{C3380CC4-5D6E-409C-BE32-E72D297353CC}">
              <c16:uniqueId val="{00000002-16DC-4A39-989A-DFFF8234AB6C}"/>
            </c:ext>
          </c:extLst>
        </c:ser>
        <c:dLbls>
          <c:showLegendKey val="0"/>
          <c:showVal val="0"/>
          <c:showCatName val="0"/>
          <c:showSerName val="0"/>
          <c:showPercent val="0"/>
          <c:showBubbleSize val="0"/>
        </c:dLbls>
        <c:gapWidth val="75"/>
        <c:overlap val="-25"/>
        <c:axId val="196085248"/>
        <c:axId val="196317184"/>
      </c:barChart>
      <c:catAx>
        <c:axId val="196085248"/>
        <c:scaling>
          <c:orientation val="minMax"/>
        </c:scaling>
        <c:delete val="0"/>
        <c:axPos val="b"/>
        <c:numFmt formatCode="General" sourceLinked="0"/>
        <c:majorTickMark val="none"/>
        <c:minorTickMark val="none"/>
        <c:tickLblPos val="nextTo"/>
        <c:crossAx val="196317184"/>
        <c:crosses val="autoZero"/>
        <c:auto val="1"/>
        <c:lblAlgn val="ctr"/>
        <c:lblOffset val="100"/>
        <c:noMultiLvlLbl val="0"/>
      </c:catAx>
      <c:valAx>
        <c:axId val="196317184"/>
        <c:scaling>
          <c:orientation val="minMax"/>
        </c:scaling>
        <c:delete val="0"/>
        <c:axPos val="l"/>
        <c:majorGridlines/>
        <c:numFmt formatCode="0.00E+00" sourceLinked="1"/>
        <c:majorTickMark val="none"/>
        <c:minorTickMark val="none"/>
        <c:tickLblPos val="nextTo"/>
        <c:spPr>
          <a:ln w="9525">
            <a:noFill/>
          </a:ln>
        </c:spPr>
        <c:crossAx val="196085248"/>
        <c:crosses val="autoZero"/>
        <c:crossBetween val="between"/>
      </c:valAx>
    </c:plotArea>
    <c:legend>
      <c:legendPos val="b"/>
      <c:overlay val="0"/>
    </c:legend>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Sheet1!$D$35</c:f>
              <c:strCache>
                <c:ptCount val="1"/>
                <c:pt idx="0">
                  <c:v>Speed up of DPGA compared with OpenMP GA (%)</c:v>
                </c:pt>
              </c:strCache>
            </c:strRef>
          </c:tx>
          <c:invertIfNegative val="0"/>
          <c:cat>
            <c:strRef>
              <c:f>Sheet1!$C$36:$C$40</c:f>
              <c:strCache>
                <c:ptCount val="5"/>
                <c:pt idx="0">
                  <c:v>F1</c:v>
                </c:pt>
                <c:pt idx="1">
                  <c:v>F2</c:v>
                </c:pt>
                <c:pt idx="2">
                  <c:v>F3</c:v>
                </c:pt>
                <c:pt idx="3">
                  <c:v>F4</c:v>
                </c:pt>
                <c:pt idx="4">
                  <c:v>F5</c:v>
                </c:pt>
              </c:strCache>
            </c:strRef>
          </c:cat>
          <c:val>
            <c:numRef>
              <c:f>Sheet1!$D$36:$D$40</c:f>
              <c:numCache>
                <c:formatCode>General</c:formatCode>
                <c:ptCount val="5"/>
                <c:pt idx="0">
                  <c:v>20.130000000000031</c:v>
                </c:pt>
                <c:pt idx="1">
                  <c:v>5.2</c:v>
                </c:pt>
                <c:pt idx="2">
                  <c:v>20.82</c:v>
                </c:pt>
                <c:pt idx="3">
                  <c:v>23.35</c:v>
                </c:pt>
                <c:pt idx="4">
                  <c:v>15.12</c:v>
                </c:pt>
              </c:numCache>
            </c:numRef>
          </c:val>
          <c:extLst>
            <c:ext xmlns:c16="http://schemas.microsoft.com/office/drawing/2014/chart" uri="{C3380CC4-5D6E-409C-BE32-E72D297353CC}">
              <c16:uniqueId val="{00000000-B5B1-4E63-99C3-50D80338137D}"/>
            </c:ext>
          </c:extLst>
        </c:ser>
        <c:ser>
          <c:idx val="1"/>
          <c:order val="1"/>
          <c:tx>
            <c:strRef>
              <c:f>Sheet1!$E$35</c:f>
              <c:strCache>
                <c:ptCount val="1"/>
                <c:pt idx="0">
                  <c:v>Speed up of DPGA compared with SGA (%)</c:v>
                </c:pt>
              </c:strCache>
            </c:strRef>
          </c:tx>
          <c:invertIfNegative val="0"/>
          <c:cat>
            <c:strRef>
              <c:f>Sheet1!$C$36:$C$40</c:f>
              <c:strCache>
                <c:ptCount val="5"/>
                <c:pt idx="0">
                  <c:v>F1</c:v>
                </c:pt>
                <c:pt idx="1">
                  <c:v>F2</c:v>
                </c:pt>
                <c:pt idx="2">
                  <c:v>F3</c:v>
                </c:pt>
                <c:pt idx="3">
                  <c:v>F4</c:v>
                </c:pt>
                <c:pt idx="4">
                  <c:v>F5</c:v>
                </c:pt>
              </c:strCache>
            </c:strRef>
          </c:cat>
          <c:val>
            <c:numRef>
              <c:f>Sheet1!$E$36:$E$40</c:f>
              <c:numCache>
                <c:formatCode>General</c:formatCode>
                <c:ptCount val="5"/>
                <c:pt idx="0">
                  <c:v>69.58</c:v>
                </c:pt>
                <c:pt idx="1">
                  <c:v>14.62</c:v>
                </c:pt>
                <c:pt idx="2">
                  <c:v>66.040000000000006</c:v>
                </c:pt>
                <c:pt idx="3">
                  <c:v>70.649999999999991</c:v>
                </c:pt>
                <c:pt idx="4">
                  <c:v>55.2</c:v>
                </c:pt>
              </c:numCache>
            </c:numRef>
          </c:val>
          <c:extLst>
            <c:ext xmlns:c16="http://schemas.microsoft.com/office/drawing/2014/chart" uri="{C3380CC4-5D6E-409C-BE32-E72D297353CC}">
              <c16:uniqueId val="{00000001-B5B1-4E63-99C3-50D80338137D}"/>
            </c:ext>
          </c:extLst>
        </c:ser>
        <c:dLbls>
          <c:showLegendKey val="0"/>
          <c:showVal val="0"/>
          <c:showCatName val="0"/>
          <c:showSerName val="0"/>
          <c:showPercent val="0"/>
          <c:showBubbleSize val="0"/>
        </c:dLbls>
        <c:gapWidth val="75"/>
        <c:overlap val="-25"/>
        <c:axId val="196385792"/>
        <c:axId val="196653824"/>
      </c:barChart>
      <c:catAx>
        <c:axId val="196385792"/>
        <c:scaling>
          <c:orientation val="minMax"/>
        </c:scaling>
        <c:delete val="0"/>
        <c:axPos val="b"/>
        <c:numFmt formatCode="General" sourceLinked="0"/>
        <c:majorTickMark val="none"/>
        <c:minorTickMark val="none"/>
        <c:tickLblPos val="nextTo"/>
        <c:crossAx val="196653824"/>
        <c:crosses val="autoZero"/>
        <c:auto val="1"/>
        <c:lblAlgn val="ctr"/>
        <c:lblOffset val="100"/>
        <c:noMultiLvlLbl val="0"/>
      </c:catAx>
      <c:valAx>
        <c:axId val="196653824"/>
        <c:scaling>
          <c:orientation val="minMax"/>
        </c:scaling>
        <c:delete val="0"/>
        <c:axPos val="l"/>
        <c:majorGridlines/>
        <c:numFmt formatCode="General" sourceLinked="1"/>
        <c:majorTickMark val="none"/>
        <c:minorTickMark val="none"/>
        <c:tickLblPos val="nextTo"/>
        <c:spPr>
          <a:ln w="9525">
            <a:noFill/>
          </a:ln>
        </c:spPr>
        <c:crossAx val="196385792"/>
        <c:crosses val="autoZero"/>
        <c:crossBetween val="between"/>
      </c:valAx>
    </c:plotArea>
    <c:legend>
      <c:legendPos val="b"/>
      <c:overlay val="0"/>
    </c:legend>
    <c:plotVisOnly val="1"/>
    <c:dispBlanksAs val="gap"/>
    <c:showDLblsOverMax val="0"/>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Sheet1!$F$11</c:f>
              <c:strCache>
                <c:ptCount val="1"/>
                <c:pt idx="0">
                  <c:v>Time (sec) taken by SGA for best solution</c:v>
                </c:pt>
              </c:strCache>
            </c:strRef>
          </c:tx>
          <c:invertIfNegative val="0"/>
          <c:cat>
            <c:strRef>
              <c:f>Sheet1!$B$12:$B$16</c:f>
              <c:strCache>
                <c:ptCount val="5"/>
                <c:pt idx="0">
                  <c:v>F1</c:v>
                </c:pt>
                <c:pt idx="1">
                  <c:v>F2</c:v>
                </c:pt>
                <c:pt idx="2">
                  <c:v>F3</c:v>
                </c:pt>
                <c:pt idx="3">
                  <c:v>F4</c:v>
                </c:pt>
                <c:pt idx="4">
                  <c:v>F5</c:v>
                </c:pt>
              </c:strCache>
            </c:strRef>
          </c:cat>
          <c:val>
            <c:numRef>
              <c:f>Sheet1!$F$12:$F$16</c:f>
              <c:numCache>
                <c:formatCode>General</c:formatCode>
                <c:ptCount val="5"/>
                <c:pt idx="0">
                  <c:v>11.38</c:v>
                </c:pt>
                <c:pt idx="1">
                  <c:v>11.76</c:v>
                </c:pt>
                <c:pt idx="2">
                  <c:v>10.75</c:v>
                </c:pt>
                <c:pt idx="3">
                  <c:v>10.29</c:v>
                </c:pt>
                <c:pt idx="4">
                  <c:v>22.32</c:v>
                </c:pt>
              </c:numCache>
            </c:numRef>
          </c:val>
          <c:extLst>
            <c:ext xmlns:c16="http://schemas.microsoft.com/office/drawing/2014/chart" uri="{C3380CC4-5D6E-409C-BE32-E72D297353CC}">
              <c16:uniqueId val="{00000000-57E2-4AA5-8ED2-0EAF5F3015EF}"/>
            </c:ext>
          </c:extLst>
        </c:ser>
        <c:ser>
          <c:idx val="1"/>
          <c:order val="1"/>
          <c:tx>
            <c:strRef>
              <c:f>Sheet1!$G$11</c:f>
              <c:strCache>
                <c:ptCount val="1"/>
                <c:pt idx="0">
                  <c:v>Time (sec) taken by OpenMP GA SGA for best solution</c:v>
                </c:pt>
              </c:strCache>
            </c:strRef>
          </c:tx>
          <c:invertIfNegative val="0"/>
          <c:cat>
            <c:strRef>
              <c:f>Sheet1!$B$12:$B$16</c:f>
              <c:strCache>
                <c:ptCount val="5"/>
                <c:pt idx="0">
                  <c:v>F1</c:v>
                </c:pt>
                <c:pt idx="1">
                  <c:v>F2</c:v>
                </c:pt>
                <c:pt idx="2">
                  <c:v>F3</c:v>
                </c:pt>
                <c:pt idx="3">
                  <c:v>F4</c:v>
                </c:pt>
                <c:pt idx="4">
                  <c:v>F5</c:v>
                </c:pt>
              </c:strCache>
            </c:strRef>
          </c:cat>
          <c:val>
            <c:numRef>
              <c:f>Sheet1!$G$12:$G$16</c:f>
              <c:numCache>
                <c:formatCode>General</c:formatCode>
                <c:ptCount val="5"/>
                <c:pt idx="0">
                  <c:v>4.3199999999999985</c:v>
                </c:pt>
                <c:pt idx="1">
                  <c:v>10.59</c:v>
                </c:pt>
                <c:pt idx="2">
                  <c:v>4.6099999999999985</c:v>
                </c:pt>
                <c:pt idx="3">
                  <c:v>3.94</c:v>
                </c:pt>
                <c:pt idx="4">
                  <c:v>10.65</c:v>
                </c:pt>
              </c:numCache>
            </c:numRef>
          </c:val>
          <c:extLst>
            <c:ext xmlns:c16="http://schemas.microsoft.com/office/drawing/2014/chart" uri="{C3380CC4-5D6E-409C-BE32-E72D297353CC}">
              <c16:uniqueId val="{00000001-57E2-4AA5-8ED2-0EAF5F3015EF}"/>
            </c:ext>
          </c:extLst>
        </c:ser>
        <c:ser>
          <c:idx val="2"/>
          <c:order val="2"/>
          <c:tx>
            <c:strRef>
              <c:f>Sheet1!$H$11</c:f>
              <c:strCache>
                <c:ptCount val="1"/>
                <c:pt idx="0">
                  <c:v>Time (sec) taken by DPGA for best solution</c:v>
                </c:pt>
              </c:strCache>
            </c:strRef>
          </c:tx>
          <c:invertIfNegative val="0"/>
          <c:cat>
            <c:strRef>
              <c:f>Sheet1!$B$12:$B$16</c:f>
              <c:strCache>
                <c:ptCount val="5"/>
                <c:pt idx="0">
                  <c:v>F1</c:v>
                </c:pt>
                <c:pt idx="1">
                  <c:v>F2</c:v>
                </c:pt>
                <c:pt idx="2">
                  <c:v>F3</c:v>
                </c:pt>
                <c:pt idx="3">
                  <c:v>F4</c:v>
                </c:pt>
                <c:pt idx="4">
                  <c:v>F5</c:v>
                </c:pt>
              </c:strCache>
            </c:strRef>
          </c:cat>
          <c:val>
            <c:numRef>
              <c:f>Sheet1!$H$12:$H$16</c:f>
              <c:numCache>
                <c:formatCode>General</c:formatCode>
                <c:ptCount val="5"/>
                <c:pt idx="0">
                  <c:v>3.4499999999999997</c:v>
                </c:pt>
                <c:pt idx="1">
                  <c:v>10.040000000000001</c:v>
                </c:pt>
                <c:pt idx="2">
                  <c:v>3.65</c:v>
                </c:pt>
                <c:pt idx="3">
                  <c:v>3.02</c:v>
                </c:pt>
                <c:pt idx="4">
                  <c:v>10</c:v>
                </c:pt>
              </c:numCache>
            </c:numRef>
          </c:val>
          <c:extLst>
            <c:ext xmlns:c16="http://schemas.microsoft.com/office/drawing/2014/chart" uri="{C3380CC4-5D6E-409C-BE32-E72D297353CC}">
              <c16:uniqueId val="{00000002-57E2-4AA5-8ED2-0EAF5F3015EF}"/>
            </c:ext>
          </c:extLst>
        </c:ser>
        <c:dLbls>
          <c:showLegendKey val="0"/>
          <c:showVal val="0"/>
          <c:showCatName val="0"/>
          <c:showSerName val="0"/>
          <c:showPercent val="0"/>
          <c:showBubbleSize val="0"/>
        </c:dLbls>
        <c:gapWidth val="150"/>
        <c:axId val="204798592"/>
        <c:axId val="207412224"/>
      </c:barChart>
      <c:catAx>
        <c:axId val="204798592"/>
        <c:scaling>
          <c:orientation val="minMax"/>
        </c:scaling>
        <c:delete val="0"/>
        <c:axPos val="b"/>
        <c:numFmt formatCode="General" sourceLinked="0"/>
        <c:majorTickMark val="out"/>
        <c:minorTickMark val="none"/>
        <c:tickLblPos val="nextTo"/>
        <c:crossAx val="207412224"/>
        <c:crosses val="autoZero"/>
        <c:auto val="1"/>
        <c:lblAlgn val="ctr"/>
        <c:lblOffset val="100"/>
        <c:noMultiLvlLbl val="0"/>
      </c:catAx>
      <c:valAx>
        <c:axId val="207412224"/>
        <c:scaling>
          <c:orientation val="minMax"/>
        </c:scaling>
        <c:delete val="0"/>
        <c:axPos val="l"/>
        <c:majorGridlines/>
        <c:numFmt formatCode="General" sourceLinked="1"/>
        <c:majorTickMark val="out"/>
        <c:minorTickMark val="none"/>
        <c:tickLblPos val="nextTo"/>
        <c:crossAx val="204798592"/>
        <c:crosses val="autoZero"/>
        <c:crossBetween val="between"/>
      </c:valAx>
    </c:plotArea>
    <c:legend>
      <c:legendPos val="r"/>
      <c:overlay val="0"/>
    </c:legend>
    <c:plotVisOnly val="1"/>
    <c:dispBlanksAs val="gap"/>
    <c:showDLblsOverMax val="0"/>
  </c:chart>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barChart>
        <c:barDir val="col"/>
        <c:grouping val="clustered"/>
        <c:varyColors val="0"/>
        <c:ser>
          <c:idx val="0"/>
          <c:order val="0"/>
          <c:tx>
            <c:strRef>
              <c:f>'MPDPGA n GEM 2010 SRnMFE'!$P$5</c:f>
              <c:strCache>
                <c:ptCount val="1"/>
                <c:pt idx="0">
                  <c:v>f1</c:v>
                </c:pt>
              </c:strCache>
            </c:strRef>
          </c:tx>
          <c:invertIfNegative val="0"/>
          <c:cat>
            <c:strRef>
              <c:f>'MPDPGA n GEM 2010 SRnMFE'!$Q$4:$V$4</c:f>
              <c:strCache>
                <c:ptCount val="6"/>
                <c:pt idx="0">
                  <c:v>MPDPGA (MFE) D=2*</c:v>
                </c:pt>
                <c:pt idx="1">
                  <c:v>GA (MFE)</c:v>
                </c:pt>
                <c:pt idx="2">
                  <c:v>ANTS (MFE)</c:v>
                </c:pt>
                <c:pt idx="3">
                  <c:v>Bee Colony (MFE)</c:v>
                </c:pt>
                <c:pt idx="4">
                  <c:v>GEM(MFE)</c:v>
                </c:pt>
                <c:pt idx="5">
                  <c:v>TLBO (MFE)</c:v>
                </c:pt>
              </c:strCache>
            </c:strRef>
          </c:cat>
          <c:val>
            <c:numRef>
              <c:f>'MPDPGA n GEM 2010 SRnMFE'!$Q$5:$V$5</c:f>
              <c:numCache>
                <c:formatCode>0</c:formatCode>
                <c:ptCount val="6"/>
                <c:pt idx="0" formatCode="General">
                  <c:v>713</c:v>
                </c:pt>
                <c:pt idx="1">
                  <c:v>10160</c:v>
                </c:pt>
                <c:pt idx="2">
                  <c:v>6000</c:v>
                </c:pt>
                <c:pt idx="3">
                  <c:v>868</c:v>
                </c:pt>
                <c:pt idx="4">
                  <c:v>746</c:v>
                </c:pt>
                <c:pt idx="5">
                  <c:v>676</c:v>
                </c:pt>
              </c:numCache>
            </c:numRef>
          </c:val>
          <c:extLst>
            <c:ext xmlns:c16="http://schemas.microsoft.com/office/drawing/2014/chart" uri="{C3380CC4-5D6E-409C-BE32-E72D297353CC}">
              <c16:uniqueId val="{00000000-6038-4785-BB86-8E621A4EBF94}"/>
            </c:ext>
          </c:extLst>
        </c:ser>
        <c:ser>
          <c:idx val="1"/>
          <c:order val="1"/>
          <c:tx>
            <c:strRef>
              <c:f>'MPDPGA n GEM 2010 SRnMFE'!$P$6</c:f>
              <c:strCache>
                <c:ptCount val="1"/>
                <c:pt idx="0">
                  <c:v>f9 D=1</c:v>
                </c:pt>
              </c:strCache>
            </c:strRef>
          </c:tx>
          <c:invertIfNegative val="0"/>
          <c:cat>
            <c:strRef>
              <c:f>'MPDPGA n GEM 2010 SRnMFE'!$Q$4:$V$4</c:f>
              <c:strCache>
                <c:ptCount val="6"/>
                <c:pt idx="0">
                  <c:v>MPDPGA (MFE) D=2*</c:v>
                </c:pt>
                <c:pt idx="1">
                  <c:v>GA (MFE)</c:v>
                </c:pt>
                <c:pt idx="2">
                  <c:v>ANTS (MFE)</c:v>
                </c:pt>
                <c:pt idx="3">
                  <c:v>Bee Colony (MFE)</c:v>
                </c:pt>
                <c:pt idx="4">
                  <c:v>GEM(MFE)</c:v>
                </c:pt>
                <c:pt idx="5">
                  <c:v>TLBO (MFE)</c:v>
                </c:pt>
              </c:strCache>
            </c:strRef>
          </c:cat>
          <c:val>
            <c:numRef>
              <c:f>'MPDPGA n GEM 2010 SRnMFE'!$Q$6:$V$6</c:f>
              <c:numCache>
                <c:formatCode>0</c:formatCode>
                <c:ptCount val="6"/>
                <c:pt idx="0" formatCode="General">
                  <c:v>6546</c:v>
                </c:pt>
                <c:pt idx="1">
                  <c:v>10212</c:v>
                </c:pt>
                <c:pt idx="2">
                  <c:v>6842</c:v>
                </c:pt>
                <c:pt idx="3">
                  <c:v>631</c:v>
                </c:pt>
                <c:pt idx="4">
                  <c:v>572</c:v>
                </c:pt>
                <c:pt idx="5">
                  <c:v>541</c:v>
                </c:pt>
              </c:numCache>
            </c:numRef>
          </c:val>
          <c:extLst>
            <c:ext xmlns:c16="http://schemas.microsoft.com/office/drawing/2014/chart" uri="{C3380CC4-5D6E-409C-BE32-E72D297353CC}">
              <c16:uniqueId val="{00000001-6038-4785-BB86-8E621A4EBF94}"/>
            </c:ext>
          </c:extLst>
        </c:ser>
        <c:dLbls>
          <c:showLegendKey val="0"/>
          <c:showVal val="0"/>
          <c:showCatName val="0"/>
          <c:showSerName val="0"/>
          <c:showPercent val="0"/>
          <c:showBubbleSize val="0"/>
        </c:dLbls>
        <c:gapWidth val="150"/>
        <c:axId val="241381376"/>
        <c:axId val="241383296"/>
      </c:barChart>
      <c:catAx>
        <c:axId val="241381376"/>
        <c:scaling>
          <c:orientation val="minMax"/>
        </c:scaling>
        <c:delete val="0"/>
        <c:axPos val="b"/>
        <c:numFmt formatCode="General" sourceLinked="0"/>
        <c:majorTickMark val="out"/>
        <c:minorTickMark val="none"/>
        <c:tickLblPos val="nextTo"/>
        <c:crossAx val="241383296"/>
        <c:crosses val="autoZero"/>
        <c:auto val="1"/>
        <c:lblAlgn val="ctr"/>
        <c:lblOffset val="100"/>
        <c:noMultiLvlLbl val="0"/>
      </c:catAx>
      <c:valAx>
        <c:axId val="241383296"/>
        <c:scaling>
          <c:orientation val="minMax"/>
        </c:scaling>
        <c:delete val="0"/>
        <c:axPos val="l"/>
        <c:majorGridlines/>
        <c:numFmt formatCode="General" sourceLinked="1"/>
        <c:majorTickMark val="out"/>
        <c:minorTickMark val="none"/>
        <c:tickLblPos val="nextTo"/>
        <c:crossAx val="241381376"/>
        <c:crosses val="autoZero"/>
        <c:crossBetween val="between"/>
      </c:valAx>
    </c:plotArea>
    <c:legend>
      <c:legendPos val="r"/>
      <c:overlay val="0"/>
    </c:legend>
    <c:plotVisOnly val="1"/>
    <c:dispBlanksAs val="gap"/>
    <c:showDLblsOverMax val="0"/>
  </c:chart>
  <c:spPr>
    <a:ln>
      <a:noFill/>
    </a:ln>
  </c:sp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'DGEP 2012'!$AG$5</c:f>
              <c:strCache>
                <c:ptCount val="1"/>
                <c:pt idx="0">
                  <c:v>MPDPGA(M)</c:v>
                </c:pt>
              </c:strCache>
            </c:strRef>
          </c:tx>
          <c:invertIfNegative val="0"/>
          <c:cat>
            <c:strRef>
              <c:f>'DGEP 2012'!$AF$6:$AF$12</c:f>
              <c:strCache>
                <c:ptCount val="7"/>
                <c:pt idx="0">
                  <c:v>f5</c:v>
                </c:pt>
                <c:pt idx="1">
                  <c:v>f7</c:v>
                </c:pt>
                <c:pt idx="2">
                  <c:v>f8</c:v>
                </c:pt>
                <c:pt idx="3">
                  <c:v>f9</c:v>
                </c:pt>
                <c:pt idx="4">
                  <c:v>f11</c:v>
                </c:pt>
                <c:pt idx="5">
                  <c:v>f12</c:v>
                </c:pt>
                <c:pt idx="6">
                  <c:v>f14</c:v>
                </c:pt>
              </c:strCache>
            </c:strRef>
          </c:cat>
          <c:val>
            <c:numRef>
              <c:f>'DGEP 2012'!$AG$6:$AG$12</c:f>
              <c:numCache>
                <c:formatCode>0.00E+00</c:formatCode>
                <c:ptCount val="7"/>
                <c:pt idx="0">
                  <c:v>0.39810000000000872</c:v>
                </c:pt>
                <c:pt idx="1">
                  <c:v>3.01</c:v>
                </c:pt>
                <c:pt idx="2">
                  <c:v>0</c:v>
                </c:pt>
                <c:pt idx="3">
                  <c:v>0</c:v>
                </c:pt>
                <c:pt idx="4">
                  <c:v>0</c:v>
                </c:pt>
                <c:pt idx="5">
                  <c:v>0</c:v>
                </c:pt>
                <c:pt idx="6">
                  <c:v>-1.0313660409999605</c:v>
                </c:pt>
              </c:numCache>
            </c:numRef>
          </c:val>
          <c:extLst>
            <c:ext xmlns:c16="http://schemas.microsoft.com/office/drawing/2014/chart" uri="{C3380CC4-5D6E-409C-BE32-E72D297353CC}">
              <c16:uniqueId val="{00000000-9FA0-47D9-8299-0AC1A2DD5825}"/>
            </c:ext>
          </c:extLst>
        </c:ser>
        <c:ser>
          <c:idx val="1"/>
          <c:order val="1"/>
          <c:tx>
            <c:strRef>
              <c:f>'DGEP 2012'!$AH$5</c:f>
              <c:strCache>
                <c:ptCount val="1"/>
                <c:pt idx="0">
                  <c:v>DGEP(M)</c:v>
                </c:pt>
              </c:strCache>
            </c:strRef>
          </c:tx>
          <c:invertIfNegative val="0"/>
          <c:cat>
            <c:strRef>
              <c:f>'DGEP 2012'!$AF$6:$AF$12</c:f>
              <c:strCache>
                <c:ptCount val="7"/>
                <c:pt idx="0">
                  <c:v>f5</c:v>
                </c:pt>
                <c:pt idx="1">
                  <c:v>f7</c:v>
                </c:pt>
                <c:pt idx="2">
                  <c:v>f8</c:v>
                </c:pt>
                <c:pt idx="3">
                  <c:v>f9</c:v>
                </c:pt>
                <c:pt idx="4">
                  <c:v>f11</c:v>
                </c:pt>
                <c:pt idx="5">
                  <c:v>f12</c:v>
                </c:pt>
                <c:pt idx="6">
                  <c:v>f14</c:v>
                </c:pt>
              </c:strCache>
            </c:strRef>
          </c:cat>
          <c:val>
            <c:numRef>
              <c:f>'DGEP 2012'!$AH$6:$AH$12</c:f>
              <c:numCache>
                <c:formatCode>0.00E+00</c:formatCode>
                <c:ptCount val="7"/>
                <c:pt idx="0">
                  <c:v>0.39800000000000985</c:v>
                </c:pt>
                <c:pt idx="1">
                  <c:v>3</c:v>
                </c:pt>
                <c:pt idx="2">
                  <c:v>0</c:v>
                </c:pt>
                <c:pt idx="3">
                  <c:v>1.28</c:v>
                </c:pt>
                <c:pt idx="4">
                  <c:v>0</c:v>
                </c:pt>
                <c:pt idx="5">
                  <c:v>0</c:v>
                </c:pt>
                <c:pt idx="6">
                  <c:v>-1.0309999999999673</c:v>
                </c:pt>
              </c:numCache>
            </c:numRef>
          </c:val>
          <c:extLst>
            <c:ext xmlns:c16="http://schemas.microsoft.com/office/drawing/2014/chart" uri="{C3380CC4-5D6E-409C-BE32-E72D297353CC}">
              <c16:uniqueId val="{00000001-9FA0-47D9-8299-0AC1A2DD5825}"/>
            </c:ext>
          </c:extLst>
        </c:ser>
        <c:ser>
          <c:idx val="2"/>
          <c:order val="2"/>
          <c:tx>
            <c:strRef>
              <c:f>'DGEP 2012'!$AI$5</c:f>
              <c:strCache>
                <c:ptCount val="1"/>
                <c:pt idx="0">
                  <c:v>CEP(M)</c:v>
                </c:pt>
              </c:strCache>
            </c:strRef>
          </c:tx>
          <c:invertIfNegative val="0"/>
          <c:cat>
            <c:strRef>
              <c:f>'DGEP 2012'!$AF$6:$AF$12</c:f>
              <c:strCache>
                <c:ptCount val="7"/>
                <c:pt idx="0">
                  <c:v>f5</c:v>
                </c:pt>
                <c:pt idx="1">
                  <c:v>f7</c:v>
                </c:pt>
                <c:pt idx="2">
                  <c:v>f8</c:v>
                </c:pt>
                <c:pt idx="3">
                  <c:v>f9</c:v>
                </c:pt>
                <c:pt idx="4">
                  <c:v>f11</c:v>
                </c:pt>
                <c:pt idx="5">
                  <c:v>f12</c:v>
                </c:pt>
                <c:pt idx="6">
                  <c:v>f14</c:v>
                </c:pt>
              </c:strCache>
            </c:strRef>
          </c:cat>
          <c:val>
            <c:numRef>
              <c:f>'DGEP 2012'!$AI$6:$AI$12</c:f>
              <c:numCache>
                <c:formatCode>0.00E+00</c:formatCode>
                <c:ptCount val="7"/>
                <c:pt idx="0">
                  <c:v>0.93799999999999994</c:v>
                </c:pt>
                <c:pt idx="1">
                  <c:v>3</c:v>
                </c:pt>
                <c:pt idx="2">
                  <c:v>89</c:v>
                </c:pt>
                <c:pt idx="3">
                  <c:v>6.17</c:v>
                </c:pt>
                <c:pt idx="4">
                  <c:v>8.6000000000000021E-2</c:v>
                </c:pt>
                <c:pt idx="5">
                  <c:v>9.2000000000000011</c:v>
                </c:pt>
                <c:pt idx="6">
                  <c:v>-1.0309999999999673</c:v>
                </c:pt>
              </c:numCache>
            </c:numRef>
          </c:val>
          <c:extLst>
            <c:ext xmlns:c16="http://schemas.microsoft.com/office/drawing/2014/chart" uri="{C3380CC4-5D6E-409C-BE32-E72D297353CC}">
              <c16:uniqueId val="{00000002-9FA0-47D9-8299-0AC1A2DD5825}"/>
            </c:ext>
          </c:extLst>
        </c:ser>
        <c:ser>
          <c:idx val="3"/>
          <c:order val="3"/>
          <c:tx>
            <c:strRef>
              <c:f>'DGEP 2012'!$AJ$5</c:f>
              <c:strCache>
                <c:ptCount val="1"/>
                <c:pt idx="0">
                  <c:v>ALEP(M)</c:v>
                </c:pt>
              </c:strCache>
            </c:strRef>
          </c:tx>
          <c:invertIfNegative val="0"/>
          <c:cat>
            <c:strRef>
              <c:f>'DGEP 2012'!$AF$6:$AF$12</c:f>
              <c:strCache>
                <c:ptCount val="7"/>
                <c:pt idx="0">
                  <c:v>f5</c:v>
                </c:pt>
                <c:pt idx="1">
                  <c:v>f7</c:v>
                </c:pt>
                <c:pt idx="2">
                  <c:v>f8</c:v>
                </c:pt>
                <c:pt idx="3">
                  <c:v>f9</c:v>
                </c:pt>
                <c:pt idx="4">
                  <c:v>f11</c:v>
                </c:pt>
                <c:pt idx="5">
                  <c:v>f12</c:v>
                </c:pt>
                <c:pt idx="6">
                  <c:v>f14</c:v>
                </c:pt>
              </c:strCache>
            </c:strRef>
          </c:cat>
          <c:val>
            <c:numRef>
              <c:f>'DGEP 2012'!$AJ$6:$AJ$12</c:f>
              <c:numCache>
                <c:formatCode>0.00E+00</c:formatCode>
                <c:ptCount val="7"/>
                <c:pt idx="1">
                  <c:v>3</c:v>
                </c:pt>
                <c:pt idx="2">
                  <c:v>5.85</c:v>
                </c:pt>
                <c:pt idx="3">
                  <c:v>43.4</c:v>
                </c:pt>
                <c:pt idx="4">
                  <c:v>2.4E-2</c:v>
                </c:pt>
                <c:pt idx="5">
                  <c:v>1.9000000000000503E-2</c:v>
                </c:pt>
                <c:pt idx="6">
                  <c:v>-1.0309999999999673</c:v>
                </c:pt>
              </c:numCache>
            </c:numRef>
          </c:val>
          <c:extLst>
            <c:ext xmlns:c16="http://schemas.microsoft.com/office/drawing/2014/chart" uri="{C3380CC4-5D6E-409C-BE32-E72D297353CC}">
              <c16:uniqueId val="{00000003-9FA0-47D9-8299-0AC1A2DD5825}"/>
            </c:ext>
          </c:extLst>
        </c:ser>
        <c:dLbls>
          <c:showLegendKey val="0"/>
          <c:showVal val="0"/>
          <c:showCatName val="0"/>
          <c:showSerName val="0"/>
          <c:showPercent val="0"/>
          <c:showBubbleSize val="0"/>
        </c:dLbls>
        <c:gapWidth val="150"/>
        <c:axId val="246998912"/>
        <c:axId val="247111680"/>
      </c:barChart>
      <c:catAx>
        <c:axId val="246998912"/>
        <c:scaling>
          <c:orientation val="minMax"/>
        </c:scaling>
        <c:delete val="0"/>
        <c:axPos val="b"/>
        <c:numFmt formatCode="General" sourceLinked="0"/>
        <c:majorTickMark val="out"/>
        <c:minorTickMark val="none"/>
        <c:tickLblPos val="nextTo"/>
        <c:crossAx val="247111680"/>
        <c:crosses val="autoZero"/>
        <c:auto val="1"/>
        <c:lblAlgn val="ctr"/>
        <c:lblOffset val="100"/>
        <c:noMultiLvlLbl val="0"/>
      </c:catAx>
      <c:valAx>
        <c:axId val="247111680"/>
        <c:scaling>
          <c:orientation val="minMax"/>
        </c:scaling>
        <c:delete val="0"/>
        <c:axPos val="l"/>
        <c:majorGridlines/>
        <c:numFmt formatCode="0.00E+00" sourceLinked="1"/>
        <c:majorTickMark val="out"/>
        <c:minorTickMark val="none"/>
        <c:tickLblPos val="nextTo"/>
        <c:crossAx val="246998912"/>
        <c:crosses val="autoZero"/>
        <c:crossBetween val="between"/>
      </c:valAx>
    </c:plotArea>
    <c:legend>
      <c:legendPos val="r"/>
      <c:overlay val="0"/>
    </c:legend>
    <c:plotVisOnly val="1"/>
    <c:dispBlanksAs val="gap"/>
    <c:showDLblsOverMax val="0"/>
  </c:chart>
  <c:externalData r:id="rId1">
    <c:autoUpdate val="0"/>
  </c:externalData>
</c:chartSpace>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5" Type="http://schemas.openxmlformats.org/officeDocument/2006/relationships/image" Target="../media/image7.wmf"/><Relationship Id="rId4"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drawing1.xml><?xml version="1.0" encoding="utf-8"?>
<c:userShapes xmlns:c="http://schemas.openxmlformats.org/drawingml/2006/chart">
  <cdr:relSizeAnchor xmlns:cdr="http://schemas.openxmlformats.org/drawingml/2006/chartDrawing">
    <cdr:from>
      <cdr:x>0.07292</cdr:x>
      <cdr:y>0.05208</cdr:y>
    </cdr:from>
    <cdr:to>
      <cdr:x>0.29956</cdr:x>
      <cdr:y>0.10797</cdr:y>
    </cdr:to>
    <cdr:sp macro="" textlink="">
      <cdr:nvSpPr>
        <cdr:cNvPr id="2" name="TextBox 1"/>
        <cdr:cNvSpPr txBox="1"/>
      </cdr:nvSpPr>
      <cdr:spPr>
        <a:xfrm xmlns:a="http://schemas.openxmlformats.org/drawingml/2006/main">
          <a:off x="333375" y="142875"/>
          <a:ext cx="1036198" cy="153313"/>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Calibri"/>
            </a:defRPr>
          </a:lvl1pPr>
          <a:lvl2pPr marL="457200" indent="0">
            <a:defRPr sz="1100">
              <a:latin typeface="Calibri"/>
            </a:defRPr>
          </a:lvl2pPr>
          <a:lvl3pPr marL="914400" indent="0">
            <a:defRPr sz="1100">
              <a:latin typeface="Calibri"/>
            </a:defRPr>
          </a:lvl3pPr>
          <a:lvl4pPr marL="1371600" indent="0">
            <a:defRPr sz="1100">
              <a:latin typeface="Calibri"/>
            </a:defRPr>
          </a:lvl4pPr>
          <a:lvl5pPr marL="1828800" indent="0">
            <a:defRPr sz="1100">
              <a:latin typeface="Calibri"/>
            </a:defRPr>
          </a:lvl5pPr>
          <a:lvl6pPr marL="2286000" indent="0">
            <a:defRPr sz="1100">
              <a:latin typeface="Calibri"/>
            </a:defRPr>
          </a:lvl6pPr>
          <a:lvl7pPr marL="2743200" indent="0">
            <a:defRPr sz="1100">
              <a:latin typeface="Calibri"/>
            </a:defRPr>
          </a:lvl7pPr>
          <a:lvl8pPr marL="3200400" indent="0">
            <a:defRPr sz="1100">
              <a:latin typeface="Calibri"/>
            </a:defRPr>
          </a:lvl8pPr>
          <a:lvl9pPr marL="3657600" indent="0">
            <a:defRPr sz="1100">
              <a:latin typeface="Calibri"/>
            </a:defRPr>
          </a:lvl9pPr>
        </a:lstStyle>
        <a:p xmlns:a="http://schemas.openxmlformats.org/drawingml/2006/main">
          <a:r>
            <a:rPr lang="en-US" sz="800"/>
            <a:t>F(x)</a:t>
          </a:r>
        </a:p>
      </cdr:txBody>
    </cdr:sp>
  </cdr:relSizeAnchor>
  <cdr:relSizeAnchor xmlns:cdr="http://schemas.openxmlformats.org/drawingml/2006/chartDrawing">
    <cdr:from>
      <cdr:x>0.80478</cdr:x>
      <cdr:y>0.80208</cdr:y>
    </cdr:from>
    <cdr:to>
      <cdr:x>1</cdr:x>
      <cdr:y>0.84307</cdr:y>
    </cdr:to>
    <cdr:sp macro="" textlink="">
      <cdr:nvSpPr>
        <cdr:cNvPr id="3" name="TextBox 1"/>
        <cdr:cNvSpPr txBox="1"/>
      </cdr:nvSpPr>
      <cdr:spPr>
        <a:xfrm xmlns:a="http://schemas.openxmlformats.org/drawingml/2006/main">
          <a:off x="3695700" y="2200275"/>
          <a:ext cx="892552" cy="112431"/>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Calibri"/>
            </a:defRPr>
          </a:lvl1pPr>
          <a:lvl2pPr marL="457200" indent="0">
            <a:defRPr sz="1100">
              <a:latin typeface="Calibri"/>
            </a:defRPr>
          </a:lvl2pPr>
          <a:lvl3pPr marL="914400" indent="0">
            <a:defRPr sz="1100">
              <a:latin typeface="Calibri"/>
            </a:defRPr>
          </a:lvl3pPr>
          <a:lvl4pPr marL="1371600" indent="0">
            <a:defRPr sz="1100">
              <a:latin typeface="Calibri"/>
            </a:defRPr>
          </a:lvl4pPr>
          <a:lvl5pPr marL="1828800" indent="0">
            <a:defRPr sz="1100">
              <a:latin typeface="Calibri"/>
            </a:defRPr>
          </a:lvl5pPr>
          <a:lvl6pPr marL="2286000" indent="0">
            <a:defRPr sz="1100">
              <a:latin typeface="Calibri"/>
            </a:defRPr>
          </a:lvl6pPr>
          <a:lvl7pPr marL="2743200" indent="0">
            <a:defRPr sz="1100">
              <a:latin typeface="Calibri"/>
            </a:defRPr>
          </a:lvl7pPr>
          <a:lvl8pPr marL="3200400" indent="0">
            <a:defRPr sz="1100">
              <a:latin typeface="Calibri"/>
            </a:defRPr>
          </a:lvl8pPr>
          <a:lvl9pPr marL="3657600" indent="0">
            <a:defRPr sz="1100">
              <a:latin typeface="Calibri"/>
            </a:defRPr>
          </a:lvl9pPr>
        </a:lstStyle>
        <a:p xmlns:a="http://schemas.openxmlformats.org/drawingml/2006/main">
          <a:r>
            <a:rPr lang="en-US" sz="800"/>
            <a:t>Generation </a:t>
          </a:r>
          <a:r>
            <a:rPr lang="en-US" sz="800" baseline="0"/>
            <a:t>(G)</a:t>
          </a:r>
          <a:endParaRPr lang="en-US" sz="800"/>
        </a:p>
      </cdr:txBody>
    </cdr:sp>
  </cdr:relSizeAnchor>
</c:userShapes>
</file>

<file path=ppt/drawings/drawing2.xml><?xml version="1.0" encoding="utf-8"?>
<c:userShapes xmlns:c="http://schemas.openxmlformats.org/drawingml/2006/chart">
  <cdr:relSizeAnchor xmlns:cdr="http://schemas.openxmlformats.org/drawingml/2006/chartDrawing">
    <cdr:from>
      <cdr:x>0.80417</cdr:x>
      <cdr:y>0.82986</cdr:y>
    </cdr:from>
    <cdr:to>
      <cdr:x>0.98542</cdr:x>
      <cdr:y>0.86806</cdr:y>
    </cdr:to>
    <cdr:sp macro="" textlink="">
      <cdr:nvSpPr>
        <cdr:cNvPr id="2" name="TextBox 1"/>
        <cdr:cNvSpPr txBox="1"/>
      </cdr:nvSpPr>
      <cdr:spPr>
        <a:xfrm xmlns:a="http://schemas.openxmlformats.org/drawingml/2006/main">
          <a:off x="3676650" y="2276475"/>
          <a:ext cx="828675" cy="104775"/>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Calibri"/>
            </a:defRPr>
          </a:lvl1pPr>
          <a:lvl2pPr marL="457200" indent="0">
            <a:defRPr sz="1100">
              <a:latin typeface="Calibri"/>
            </a:defRPr>
          </a:lvl2pPr>
          <a:lvl3pPr marL="914400" indent="0">
            <a:defRPr sz="1100">
              <a:latin typeface="Calibri"/>
            </a:defRPr>
          </a:lvl3pPr>
          <a:lvl4pPr marL="1371600" indent="0">
            <a:defRPr sz="1100">
              <a:latin typeface="Calibri"/>
            </a:defRPr>
          </a:lvl4pPr>
          <a:lvl5pPr marL="1828800" indent="0">
            <a:defRPr sz="1100">
              <a:latin typeface="Calibri"/>
            </a:defRPr>
          </a:lvl5pPr>
          <a:lvl6pPr marL="2286000" indent="0">
            <a:defRPr sz="1100">
              <a:latin typeface="Calibri"/>
            </a:defRPr>
          </a:lvl6pPr>
          <a:lvl7pPr marL="2743200" indent="0">
            <a:defRPr sz="1100">
              <a:latin typeface="Calibri"/>
            </a:defRPr>
          </a:lvl7pPr>
          <a:lvl8pPr marL="3200400" indent="0">
            <a:defRPr sz="1100">
              <a:latin typeface="Calibri"/>
            </a:defRPr>
          </a:lvl8pPr>
          <a:lvl9pPr marL="3657600" indent="0">
            <a:defRPr sz="1100">
              <a:latin typeface="Calibri"/>
            </a:defRPr>
          </a:lvl9pPr>
        </a:lstStyle>
        <a:p xmlns:a="http://schemas.openxmlformats.org/drawingml/2006/main">
          <a:r>
            <a:rPr lang="en-US" sz="800"/>
            <a:t>Dimention</a:t>
          </a:r>
          <a:r>
            <a:rPr lang="en-US" sz="800" baseline="0"/>
            <a:t> (D)</a:t>
          </a:r>
          <a:endParaRPr lang="en-US" sz="800"/>
        </a:p>
      </cdr:txBody>
    </cdr:sp>
  </cdr:relSizeAnchor>
  <cdr:relSizeAnchor xmlns:cdr="http://schemas.openxmlformats.org/drawingml/2006/chartDrawing">
    <cdr:from>
      <cdr:x>0.08958</cdr:x>
      <cdr:y>0.02083</cdr:y>
    </cdr:from>
    <cdr:to>
      <cdr:x>0.3</cdr:x>
      <cdr:y>0.07292</cdr:y>
    </cdr:to>
    <cdr:sp macro="" textlink="">
      <cdr:nvSpPr>
        <cdr:cNvPr id="3" name="TextBox 1"/>
        <cdr:cNvSpPr txBox="1"/>
      </cdr:nvSpPr>
      <cdr:spPr>
        <a:xfrm xmlns:a="http://schemas.openxmlformats.org/drawingml/2006/main">
          <a:off x="409575" y="57150"/>
          <a:ext cx="962025" cy="142875"/>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Calibri"/>
            </a:defRPr>
          </a:lvl1pPr>
          <a:lvl2pPr marL="457200" indent="0">
            <a:defRPr sz="1100">
              <a:latin typeface="Calibri"/>
            </a:defRPr>
          </a:lvl2pPr>
          <a:lvl3pPr marL="914400" indent="0">
            <a:defRPr sz="1100">
              <a:latin typeface="Calibri"/>
            </a:defRPr>
          </a:lvl3pPr>
          <a:lvl4pPr marL="1371600" indent="0">
            <a:defRPr sz="1100">
              <a:latin typeface="Calibri"/>
            </a:defRPr>
          </a:lvl4pPr>
          <a:lvl5pPr marL="1828800" indent="0">
            <a:defRPr sz="1100">
              <a:latin typeface="Calibri"/>
            </a:defRPr>
          </a:lvl5pPr>
          <a:lvl6pPr marL="2286000" indent="0">
            <a:defRPr sz="1100">
              <a:latin typeface="Calibri"/>
            </a:defRPr>
          </a:lvl6pPr>
          <a:lvl7pPr marL="2743200" indent="0">
            <a:defRPr sz="1100">
              <a:latin typeface="Calibri"/>
            </a:defRPr>
          </a:lvl7pPr>
          <a:lvl8pPr marL="3200400" indent="0">
            <a:defRPr sz="1100">
              <a:latin typeface="Calibri"/>
            </a:defRPr>
          </a:lvl8pPr>
          <a:lvl9pPr marL="3657600" indent="0">
            <a:defRPr sz="1100">
              <a:latin typeface="Calibri"/>
            </a:defRPr>
          </a:lvl9pPr>
        </a:lstStyle>
        <a:p xmlns:a="http://schemas.openxmlformats.org/drawingml/2006/main">
          <a:r>
            <a:rPr lang="en-US" sz="800"/>
            <a:t>F(x)</a:t>
          </a:r>
        </a:p>
      </cdr:txBody>
    </cdr:sp>
  </cdr:relSizeAnchor>
</c:userShapes>
</file>

<file path=ppt/drawings/drawing3.xml><?xml version="1.0" encoding="utf-8"?>
<c:userShapes xmlns:c="http://schemas.openxmlformats.org/drawingml/2006/chart">
  <cdr:relSizeAnchor xmlns:cdr="http://schemas.openxmlformats.org/drawingml/2006/chartDrawing">
    <cdr:from>
      <cdr:x>0.08542</cdr:x>
      <cdr:y>0.04167</cdr:y>
    </cdr:from>
    <cdr:to>
      <cdr:x>0.29583</cdr:x>
      <cdr:y>0.09375</cdr:y>
    </cdr:to>
    <cdr:sp macro="" textlink="">
      <cdr:nvSpPr>
        <cdr:cNvPr id="2" name="TextBox 1"/>
        <cdr:cNvSpPr txBox="1"/>
      </cdr:nvSpPr>
      <cdr:spPr>
        <a:xfrm xmlns:a="http://schemas.openxmlformats.org/drawingml/2006/main">
          <a:off x="390525" y="114300"/>
          <a:ext cx="962025" cy="142875"/>
        </a:xfrm>
        <a:prstGeom xmlns:a="http://schemas.openxmlformats.org/drawingml/2006/main" prst="rect">
          <a:avLst/>
        </a:prstGeom>
      </cdr:spPr>
      <cdr:txBody>
        <a:bodyPr xmlns:a="http://schemas.openxmlformats.org/drawingml/2006/main" wrap="square" rtlCol="0"/>
        <a:lstStyle xmlns:a="http://schemas.openxmlformats.org/drawingml/2006/main"/>
        <a:p xmlns:a="http://schemas.openxmlformats.org/drawingml/2006/main">
          <a:r>
            <a:rPr lang="en-US" sz="800"/>
            <a:t>CPU Usage</a:t>
          </a:r>
        </a:p>
      </cdr:txBody>
    </cdr:sp>
  </cdr:relSizeAnchor>
  <cdr:relSizeAnchor xmlns:cdr="http://schemas.openxmlformats.org/drawingml/2006/chartDrawing">
    <cdr:from>
      <cdr:x>0.80833</cdr:x>
      <cdr:y>0.82986</cdr:y>
    </cdr:from>
    <cdr:to>
      <cdr:x>0.99583</cdr:x>
      <cdr:y>0.88194</cdr:y>
    </cdr:to>
    <cdr:sp macro="" textlink="">
      <cdr:nvSpPr>
        <cdr:cNvPr id="3" name="TextBox 1"/>
        <cdr:cNvSpPr txBox="1"/>
      </cdr:nvSpPr>
      <cdr:spPr>
        <a:xfrm xmlns:a="http://schemas.openxmlformats.org/drawingml/2006/main">
          <a:off x="3695700" y="2276475"/>
          <a:ext cx="857250" cy="142875"/>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Calibri"/>
            </a:defRPr>
          </a:lvl1pPr>
          <a:lvl2pPr marL="457200" indent="0">
            <a:defRPr sz="1100">
              <a:latin typeface="Calibri"/>
            </a:defRPr>
          </a:lvl2pPr>
          <a:lvl3pPr marL="914400" indent="0">
            <a:defRPr sz="1100">
              <a:latin typeface="Calibri"/>
            </a:defRPr>
          </a:lvl3pPr>
          <a:lvl4pPr marL="1371600" indent="0">
            <a:defRPr sz="1100">
              <a:latin typeface="Calibri"/>
            </a:defRPr>
          </a:lvl4pPr>
          <a:lvl5pPr marL="1828800" indent="0">
            <a:defRPr sz="1100">
              <a:latin typeface="Calibri"/>
            </a:defRPr>
          </a:lvl5pPr>
          <a:lvl6pPr marL="2286000" indent="0">
            <a:defRPr sz="1100">
              <a:latin typeface="Calibri"/>
            </a:defRPr>
          </a:lvl6pPr>
          <a:lvl7pPr marL="2743200" indent="0">
            <a:defRPr sz="1100">
              <a:latin typeface="Calibri"/>
            </a:defRPr>
          </a:lvl7pPr>
          <a:lvl8pPr marL="3200400" indent="0">
            <a:defRPr sz="1100">
              <a:latin typeface="Calibri"/>
            </a:defRPr>
          </a:lvl8pPr>
          <a:lvl9pPr marL="3657600" indent="0">
            <a:defRPr sz="1100">
              <a:latin typeface="Calibri"/>
            </a:defRPr>
          </a:lvl9pPr>
        </a:lstStyle>
        <a:p xmlns:a="http://schemas.openxmlformats.org/drawingml/2006/main">
          <a:r>
            <a:rPr lang="en-US" sz="800"/>
            <a:t>Dimention</a:t>
          </a:r>
          <a:r>
            <a:rPr lang="en-US" sz="800" baseline="0"/>
            <a:t> (D)</a:t>
          </a:r>
          <a:endParaRPr lang="en-US" sz="80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BB22802-794E-3482-C639-592361D589A2}"/>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IN"/>
          </a:p>
        </p:txBody>
      </p:sp>
      <p:sp>
        <p:nvSpPr>
          <p:cNvPr id="3" name="Date Placeholder 2">
            <a:extLst>
              <a:ext uri="{FF2B5EF4-FFF2-40B4-BE49-F238E27FC236}">
                <a16:creationId xmlns:a16="http://schemas.microsoft.com/office/drawing/2014/main" id="{06D85EE6-A2B1-E962-F25F-70D185003C66}"/>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2875B2AF-61D0-426E-A1A6-DB238C315B15}" type="datetimeFigureOut">
              <a:rPr lang="en-US"/>
              <a:pPr>
                <a:defRPr/>
              </a:pPr>
              <a:t>6/18/2022</a:t>
            </a:fld>
            <a:endParaRPr lang="en-IN" dirty="0"/>
          </a:p>
        </p:txBody>
      </p:sp>
      <p:sp>
        <p:nvSpPr>
          <p:cNvPr id="4" name="Slide Image Placeholder 3">
            <a:extLst>
              <a:ext uri="{FF2B5EF4-FFF2-40B4-BE49-F238E27FC236}">
                <a16:creationId xmlns:a16="http://schemas.microsoft.com/office/drawing/2014/main" id="{EC911331-16BC-2865-4B8A-C2BDC68FD79E}"/>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N" noProof="0" dirty="0"/>
          </a:p>
        </p:txBody>
      </p:sp>
      <p:sp>
        <p:nvSpPr>
          <p:cNvPr id="5" name="Notes Placeholder 4">
            <a:extLst>
              <a:ext uri="{FF2B5EF4-FFF2-40B4-BE49-F238E27FC236}">
                <a16:creationId xmlns:a16="http://schemas.microsoft.com/office/drawing/2014/main" id="{CE257768-100C-C9F2-149A-B7BC15F931A2}"/>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a:extLst>
              <a:ext uri="{FF2B5EF4-FFF2-40B4-BE49-F238E27FC236}">
                <a16:creationId xmlns:a16="http://schemas.microsoft.com/office/drawing/2014/main" id="{B697A0B2-45A6-A760-5B4A-632AEB8BCA52}"/>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IN"/>
          </a:p>
        </p:txBody>
      </p:sp>
      <p:sp>
        <p:nvSpPr>
          <p:cNvPr id="7" name="Slide Number Placeholder 6">
            <a:extLst>
              <a:ext uri="{FF2B5EF4-FFF2-40B4-BE49-F238E27FC236}">
                <a16:creationId xmlns:a16="http://schemas.microsoft.com/office/drawing/2014/main" id="{E2A56684-C22B-B225-BB8E-71A94ADC213D}"/>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DB29A55C-469C-4362-B743-D5303D0473F8}" type="slidenum">
              <a:rPr lang="en-IN" altLang="zh-CN"/>
              <a:pPr/>
              <a:t>‹#›</a:t>
            </a:fld>
            <a:endParaRPr lang="en-IN"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a:extLst>
              <a:ext uri="{FF2B5EF4-FFF2-40B4-BE49-F238E27FC236}">
                <a16:creationId xmlns:a16="http://schemas.microsoft.com/office/drawing/2014/main" id="{F5DE8677-73BE-3ECF-2EE3-5ACA6FB87EF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7" name="Notes Placeholder 2">
            <a:extLst>
              <a:ext uri="{FF2B5EF4-FFF2-40B4-BE49-F238E27FC236}">
                <a16:creationId xmlns:a16="http://schemas.microsoft.com/office/drawing/2014/main" id="{D95DF860-90D0-D25D-B6C6-82A838804CD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zh-CN"/>
          </a:p>
        </p:txBody>
      </p:sp>
      <p:sp>
        <p:nvSpPr>
          <p:cNvPr id="4" name="Slide Number Placeholder 3">
            <a:extLst>
              <a:ext uri="{FF2B5EF4-FFF2-40B4-BE49-F238E27FC236}">
                <a16:creationId xmlns:a16="http://schemas.microsoft.com/office/drawing/2014/main" id="{E770B759-CAF7-A9E5-9F6A-3A742E030ECD}"/>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4CF24D3-97FA-4858-B182-3D1DF65DDE64}" type="slidenum">
              <a:rPr lang="en-IN" altLang="zh-CN">
                <a:latin typeface="Calibri" panose="020F0502020204030204" pitchFamily="34" charset="0"/>
              </a:rPr>
              <a:pPr eaLnBrk="1" hangingPunct="1"/>
              <a:t>10</a:t>
            </a:fld>
            <a:endParaRPr lang="en-IN" altLang="zh-CN">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a:extLst>
              <a:ext uri="{FF2B5EF4-FFF2-40B4-BE49-F238E27FC236}">
                <a16:creationId xmlns:a16="http://schemas.microsoft.com/office/drawing/2014/main" id="{26851B8D-EA8E-0168-3ECF-D41DAD77043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9571" name="Notes Placeholder 2">
            <a:extLst>
              <a:ext uri="{FF2B5EF4-FFF2-40B4-BE49-F238E27FC236}">
                <a16:creationId xmlns:a16="http://schemas.microsoft.com/office/drawing/2014/main" id="{4695D0F6-466E-DC7A-6AB9-3C5FFCD3BE2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zh-CN"/>
          </a:p>
        </p:txBody>
      </p:sp>
      <p:sp>
        <p:nvSpPr>
          <p:cNvPr id="4" name="Slide Number Placeholder 3">
            <a:extLst>
              <a:ext uri="{FF2B5EF4-FFF2-40B4-BE49-F238E27FC236}">
                <a16:creationId xmlns:a16="http://schemas.microsoft.com/office/drawing/2014/main" id="{80958D63-D61F-ABBB-D450-D6402390EF95}"/>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BC78342-B5A4-4AD0-B894-F1359B592CDD}" type="slidenum">
              <a:rPr lang="en-IN" altLang="zh-CN">
                <a:latin typeface="Calibri" panose="020F0502020204030204" pitchFamily="34" charset="0"/>
              </a:rPr>
              <a:pPr eaLnBrk="1" hangingPunct="1"/>
              <a:t>11</a:t>
            </a:fld>
            <a:endParaRPr lang="en-IN" altLang="zh-CN">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a:extLst>
              <a:ext uri="{FF2B5EF4-FFF2-40B4-BE49-F238E27FC236}">
                <a16:creationId xmlns:a16="http://schemas.microsoft.com/office/drawing/2014/main" id="{2A8CDF52-86E4-9F28-4D54-47DDD49EF80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a:extLst>
              <a:ext uri="{FF2B5EF4-FFF2-40B4-BE49-F238E27FC236}">
                <a16:creationId xmlns:a16="http://schemas.microsoft.com/office/drawing/2014/main" id="{BDCB1A98-B74C-821F-4564-FCF69CFF3C9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zh-CN"/>
          </a:p>
        </p:txBody>
      </p:sp>
      <p:sp>
        <p:nvSpPr>
          <p:cNvPr id="4" name="Slide Number Placeholder 3">
            <a:extLst>
              <a:ext uri="{FF2B5EF4-FFF2-40B4-BE49-F238E27FC236}">
                <a16:creationId xmlns:a16="http://schemas.microsoft.com/office/drawing/2014/main" id="{3863588C-F0D5-CF28-14FD-85B75526A3FE}"/>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4873C9E-F67C-4ADE-829E-B5F5896CB49E}" type="slidenum">
              <a:rPr lang="en-IN" altLang="zh-CN">
                <a:latin typeface="Calibri" panose="020F0502020204030204" pitchFamily="34" charset="0"/>
              </a:rPr>
              <a:pPr eaLnBrk="1" hangingPunct="1"/>
              <a:t>83</a:t>
            </a:fld>
            <a:endParaRPr lang="en-IN" altLang="zh-CN">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8885B714-E796-372A-3536-07E76886F184}"/>
              </a:ext>
            </a:extLst>
          </p:cNvPr>
          <p:cNvSpPr>
            <a:spLocks noGrp="1"/>
          </p:cNvSpPr>
          <p:nvPr>
            <p:ph type="dt" sz="half" idx="10"/>
          </p:nvPr>
        </p:nvSpPr>
        <p:spPr/>
        <p:txBody>
          <a:bodyPr/>
          <a:lstStyle>
            <a:lvl1pPr>
              <a:defRPr/>
            </a:lvl1pPr>
          </a:lstStyle>
          <a:p>
            <a:pPr>
              <a:defRPr/>
            </a:pPr>
            <a:fld id="{4F650F6C-FF31-4D28-94F8-5EE326520709}" type="datetime1">
              <a:rPr lang="en-US"/>
              <a:pPr>
                <a:defRPr/>
              </a:pPr>
              <a:t>6/18/2022</a:t>
            </a:fld>
            <a:endParaRPr lang="en-US" altLang="en-US"/>
          </a:p>
        </p:txBody>
      </p:sp>
      <p:sp>
        <p:nvSpPr>
          <p:cNvPr id="5" name="Footer Placeholder 4">
            <a:extLst>
              <a:ext uri="{FF2B5EF4-FFF2-40B4-BE49-F238E27FC236}">
                <a16:creationId xmlns:a16="http://schemas.microsoft.com/office/drawing/2014/main" id="{69B75483-65BF-2DBD-3098-6F909EBCB4B5}"/>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38D32587-072B-22F2-0724-4B940A62CDA7}"/>
              </a:ext>
            </a:extLst>
          </p:cNvPr>
          <p:cNvSpPr>
            <a:spLocks noGrp="1"/>
          </p:cNvSpPr>
          <p:nvPr>
            <p:ph type="sldNum" sz="quarter" idx="12"/>
          </p:nvPr>
        </p:nvSpPr>
        <p:spPr/>
        <p:txBody>
          <a:bodyPr/>
          <a:lstStyle>
            <a:lvl1pPr>
              <a:defRPr/>
            </a:lvl1pPr>
          </a:lstStyle>
          <a:p>
            <a:fld id="{7CDEFA61-57DD-4E7D-89CE-2CD6A18D5A9C}" type="slidenum">
              <a:rPr lang="en-US" altLang="en-US"/>
              <a:pPr/>
              <a:t>‹#›</a:t>
            </a:fld>
            <a:endParaRPr lang="en-US" altLang="en-US"/>
          </a:p>
        </p:txBody>
      </p:sp>
    </p:spTree>
    <p:extLst>
      <p:ext uri="{BB962C8B-B14F-4D97-AF65-F5344CB8AC3E}">
        <p14:creationId xmlns:p14="http://schemas.microsoft.com/office/powerpoint/2010/main" val="4068703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A9E91F-A3B6-AE88-6215-F8A7A297F38E}"/>
              </a:ext>
            </a:extLst>
          </p:cNvPr>
          <p:cNvSpPr>
            <a:spLocks noGrp="1"/>
          </p:cNvSpPr>
          <p:nvPr>
            <p:ph type="dt" sz="half" idx="10"/>
          </p:nvPr>
        </p:nvSpPr>
        <p:spPr/>
        <p:txBody>
          <a:bodyPr/>
          <a:lstStyle>
            <a:lvl1pPr>
              <a:defRPr/>
            </a:lvl1pPr>
          </a:lstStyle>
          <a:p>
            <a:pPr>
              <a:defRPr/>
            </a:pPr>
            <a:fld id="{9C3A5F3D-61BB-4A97-8CC4-5A4C2B9DAADF}" type="datetime1">
              <a:rPr lang="en-US"/>
              <a:pPr>
                <a:defRPr/>
              </a:pPr>
              <a:t>6/18/2022</a:t>
            </a:fld>
            <a:endParaRPr lang="en-US" altLang="en-US"/>
          </a:p>
        </p:txBody>
      </p:sp>
      <p:sp>
        <p:nvSpPr>
          <p:cNvPr id="5" name="Footer Placeholder 4">
            <a:extLst>
              <a:ext uri="{FF2B5EF4-FFF2-40B4-BE49-F238E27FC236}">
                <a16:creationId xmlns:a16="http://schemas.microsoft.com/office/drawing/2014/main" id="{352C3A22-6059-0AC3-0252-E8EA8288FB0C}"/>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F07ED206-2872-4BE0-5C18-099C5D857C09}"/>
              </a:ext>
            </a:extLst>
          </p:cNvPr>
          <p:cNvSpPr>
            <a:spLocks noGrp="1"/>
          </p:cNvSpPr>
          <p:nvPr>
            <p:ph type="sldNum" sz="quarter" idx="12"/>
          </p:nvPr>
        </p:nvSpPr>
        <p:spPr/>
        <p:txBody>
          <a:bodyPr/>
          <a:lstStyle>
            <a:lvl1pPr>
              <a:defRPr/>
            </a:lvl1pPr>
          </a:lstStyle>
          <a:p>
            <a:fld id="{B9559597-49A4-4035-BBD3-E290516E2004}" type="slidenum">
              <a:rPr lang="en-US" altLang="en-US"/>
              <a:pPr/>
              <a:t>‹#›</a:t>
            </a:fld>
            <a:endParaRPr lang="en-US" altLang="en-US"/>
          </a:p>
        </p:txBody>
      </p:sp>
    </p:spTree>
    <p:extLst>
      <p:ext uri="{BB962C8B-B14F-4D97-AF65-F5344CB8AC3E}">
        <p14:creationId xmlns:p14="http://schemas.microsoft.com/office/powerpoint/2010/main" val="3353785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C15D68-1EEC-CD07-9FF0-19C155C2D40A}"/>
              </a:ext>
            </a:extLst>
          </p:cNvPr>
          <p:cNvSpPr>
            <a:spLocks noGrp="1"/>
          </p:cNvSpPr>
          <p:nvPr>
            <p:ph type="dt" sz="half" idx="10"/>
          </p:nvPr>
        </p:nvSpPr>
        <p:spPr/>
        <p:txBody>
          <a:bodyPr/>
          <a:lstStyle>
            <a:lvl1pPr>
              <a:defRPr/>
            </a:lvl1pPr>
          </a:lstStyle>
          <a:p>
            <a:pPr>
              <a:defRPr/>
            </a:pPr>
            <a:fld id="{C6E0E269-0777-4142-A6DF-B68CA76F4EF7}" type="datetime1">
              <a:rPr lang="en-US"/>
              <a:pPr>
                <a:defRPr/>
              </a:pPr>
              <a:t>6/18/2022</a:t>
            </a:fld>
            <a:endParaRPr lang="en-US" altLang="en-US"/>
          </a:p>
        </p:txBody>
      </p:sp>
      <p:sp>
        <p:nvSpPr>
          <p:cNvPr id="5" name="Footer Placeholder 4">
            <a:extLst>
              <a:ext uri="{FF2B5EF4-FFF2-40B4-BE49-F238E27FC236}">
                <a16:creationId xmlns:a16="http://schemas.microsoft.com/office/drawing/2014/main" id="{1DFA0028-AF77-4250-D3A1-07E67BACD59D}"/>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BF1565C7-81DC-810E-1D67-0F807F8357A9}"/>
              </a:ext>
            </a:extLst>
          </p:cNvPr>
          <p:cNvSpPr>
            <a:spLocks noGrp="1"/>
          </p:cNvSpPr>
          <p:nvPr>
            <p:ph type="sldNum" sz="quarter" idx="12"/>
          </p:nvPr>
        </p:nvSpPr>
        <p:spPr/>
        <p:txBody>
          <a:bodyPr/>
          <a:lstStyle>
            <a:lvl1pPr>
              <a:defRPr/>
            </a:lvl1pPr>
          </a:lstStyle>
          <a:p>
            <a:fld id="{70946BD4-8EA8-466D-A671-167CA803DE7F}" type="slidenum">
              <a:rPr lang="en-US" altLang="en-US"/>
              <a:pPr/>
              <a:t>‹#›</a:t>
            </a:fld>
            <a:endParaRPr lang="en-US" altLang="en-US"/>
          </a:p>
        </p:txBody>
      </p:sp>
    </p:spTree>
    <p:extLst>
      <p:ext uri="{BB962C8B-B14F-4D97-AF65-F5344CB8AC3E}">
        <p14:creationId xmlns:p14="http://schemas.microsoft.com/office/powerpoint/2010/main" val="2138445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770022-AE46-5004-B9E6-94963B4BD008}"/>
              </a:ext>
            </a:extLst>
          </p:cNvPr>
          <p:cNvSpPr>
            <a:spLocks noGrp="1"/>
          </p:cNvSpPr>
          <p:nvPr>
            <p:ph type="dt" sz="half" idx="10"/>
          </p:nvPr>
        </p:nvSpPr>
        <p:spPr/>
        <p:txBody>
          <a:bodyPr/>
          <a:lstStyle>
            <a:lvl1pPr>
              <a:defRPr/>
            </a:lvl1pPr>
          </a:lstStyle>
          <a:p>
            <a:pPr>
              <a:defRPr/>
            </a:pPr>
            <a:fld id="{8FD99B82-1B47-4F21-9B7A-5ABC112F2931}" type="datetime1">
              <a:rPr lang="en-US"/>
              <a:pPr>
                <a:defRPr/>
              </a:pPr>
              <a:t>6/18/2022</a:t>
            </a:fld>
            <a:endParaRPr lang="en-US" altLang="en-US"/>
          </a:p>
        </p:txBody>
      </p:sp>
      <p:sp>
        <p:nvSpPr>
          <p:cNvPr id="5" name="Footer Placeholder 4">
            <a:extLst>
              <a:ext uri="{FF2B5EF4-FFF2-40B4-BE49-F238E27FC236}">
                <a16:creationId xmlns:a16="http://schemas.microsoft.com/office/drawing/2014/main" id="{37ABC228-775E-173B-BC77-D4BC24FE2D47}"/>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FD9F1CE1-033A-5094-D6E8-2D69EDABF978}"/>
              </a:ext>
            </a:extLst>
          </p:cNvPr>
          <p:cNvSpPr>
            <a:spLocks noGrp="1"/>
          </p:cNvSpPr>
          <p:nvPr>
            <p:ph type="sldNum" sz="quarter" idx="12"/>
          </p:nvPr>
        </p:nvSpPr>
        <p:spPr/>
        <p:txBody>
          <a:bodyPr/>
          <a:lstStyle>
            <a:lvl1pPr>
              <a:defRPr/>
            </a:lvl1pPr>
          </a:lstStyle>
          <a:p>
            <a:fld id="{A764666F-4C43-4AA2-90DA-4CF2876A9489}" type="slidenum">
              <a:rPr lang="en-US" altLang="en-US"/>
              <a:pPr/>
              <a:t>‹#›</a:t>
            </a:fld>
            <a:endParaRPr lang="en-US" altLang="en-US"/>
          </a:p>
        </p:txBody>
      </p:sp>
    </p:spTree>
    <p:extLst>
      <p:ext uri="{BB962C8B-B14F-4D97-AF65-F5344CB8AC3E}">
        <p14:creationId xmlns:p14="http://schemas.microsoft.com/office/powerpoint/2010/main" val="1149171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237956-03B3-B6B9-99B7-7D237262745C}"/>
              </a:ext>
            </a:extLst>
          </p:cNvPr>
          <p:cNvSpPr>
            <a:spLocks noGrp="1"/>
          </p:cNvSpPr>
          <p:nvPr>
            <p:ph type="dt" sz="half" idx="10"/>
          </p:nvPr>
        </p:nvSpPr>
        <p:spPr/>
        <p:txBody>
          <a:bodyPr/>
          <a:lstStyle>
            <a:lvl1pPr>
              <a:defRPr/>
            </a:lvl1pPr>
          </a:lstStyle>
          <a:p>
            <a:pPr>
              <a:defRPr/>
            </a:pPr>
            <a:fld id="{B8076423-8AD5-4925-9A65-A711B6A2A3E4}" type="datetime1">
              <a:rPr lang="en-US"/>
              <a:pPr>
                <a:defRPr/>
              </a:pPr>
              <a:t>6/18/2022</a:t>
            </a:fld>
            <a:endParaRPr lang="en-US" altLang="en-US"/>
          </a:p>
        </p:txBody>
      </p:sp>
      <p:sp>
        <p:nvSpPr>
          <p:cNvPr id="5" name="Footer Placeholder 4">
            <a:extLst>
              <a:ext uri="{FF2B5EF4-FFF2-40B4-BE49-F238E27FC236}">
                <a16:creationId xmlns:a16="http://schemas.microsoft.com/office/drawing/2014/main" id="{D8A5C67C-FDBD-284C-AD21-3302023F401F}"/>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1D11E94B-D9EB-61C7-2865-621E1F8B3D3B}"/>
              </a:ext>
            </a:extLst>
          </p:cNvPr>
          <p:cNvSpPr>
            <a:spLocks noGrp="1"/>
          </p:cNvSpPr>
          <p:nvPr>
            <p:ph type="sldNum" sz="quarter" idx="12"/>
          </p:nvPr>
        </p:nvSpPr>
        <p:spPr/>
        <p:txBody>
          <a:bodyPr/>
          <a:lstStyle>
            <a:lvl1pPr>
              <a:defRPr/>
            </a:lvl1pPr>
          </a:lstStyle>
          <a:p>
            <a:fld id="{04398E9D-0753-4CCC-B668-DCFDC5C89167}" type="slidenum">
              <a:rPr lang="en-US" altLang="en-US"/>
              <a:pPr/>
              <a:t>‹#›</a:t>
            </a:fld>
            <a:endParaRPr lang="en-US" altLang="en-US"/>
          </a:p>
        </p:txBody>
      </p:sp>
    </p:spTree>
    <p:extLst>
      <p:ext uri="{BB962C8B-B14F-4D97-AF65-F5344CB8AC3E}">
        <p14:creationId xmlns:p14="http://schemas.microsoft.com/office/powerpoint/2010/main" val="3422292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20801211-1276-4A02-536D-4D8F6CC32855}"/>
              </a:ext>
            </a:extLst>
          </p:cNvPr>
          <p:cNvSpPr>
            <a:spLocks noGrp="1"/>
          </p:cNvSpPr>
          <p:nvPr>
            <p:ph type="dt" sz="half" idx="10"/>
          </p:nvPr>
        </p:nvSpPr>
        <p:spPr/>
        <p:txBody>
          <a:bodyPr/>
          <a:lstStyle>
            <a:lvl1pPr>
              <a:defRPr/>
            </a:lvl1pPr>
          </a:lstStyle>
          <a:p>
            <a:pPr>
              <a:defRPr/>
            </a:pPr>
            <a:fld id="{E13F147A-2540-4993-AE54-36C45C7E1D5F}" type="datetime1">
              <a:rPr lang="en-US"/>
              <a:pPr>
                <a:defRPr/>
              </a:pPr>
              <a:t>6/18/2022</a:t>
            </a:fld>
            <a:endParaRPr lang="en-US" altLang="en-US"/>
          </a:p>
        </p:txBody>
      </p:sp>
      <p:sp>
        <p:nvSpPr>
          <p:cNvPr id="6" name="Footer Placeholder 4">
            <a:extLst>
              <a:ext uri="{FF2B5EF4-FFF2-40B4-BE49-F238E27FC236}">
                <a16:creationId xmlns:a16="http://schemas.microsoft.com/office/drawing/2014/main" id="{7EDD87AC-0573-DEFC-2515-69B32DFE9459}"/>
              </a:ext>
            </a:extLst>
          </p:cNvPr>
          <p:cNvSpPr>
            <a:spLocks noGrp="1"/>
          </p:cNvSpPr>
          <p:nvPr>
            <p:ph type="ftr" sz="quarter" idx="11"/>
          </p:nvPr>
        </p:nvSpPr>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49E9D3C8-0976-AE3E-AAF4-B3AF2A2CFE1F}"/>
              </a:ext>
            </a:extLst>
          </p:cNvPr>
          <p:cNvSpPr>
            <a:spLocks noGrp="1"/>
          </p:cNvSpPr>
          <p:nvPr>
            <p:ph type="sldNum" sz="quarter" idx="12"/>
          </p:nvPr>
        </p:nvSpPr>
        <p:spPr/>
        <p:txBody>
          <a:bodyPr/>
          <a:lstStyle>
            <a:lvl1pPr>
              <a:defRPr/>
            </a:lvl1pPr>
          </a:lstStyle>
          <a:p>
            <a:fld id="{464C481B-4CF6-4929-856D-4DB117117211}" type="slidenum">
              <a:rPr lang="en-US" altLang="en-US"/>
              <a:pPr/>
              <a:t>‹#›</a:t>
            </a:fld>
            <a:endParaRPr lang="en-US" altLang="en-US"/>
          </a:p>
        </p:txBody>
      </p:sp>
    </p:spTree>
    <p:extLst>
      <p:ext uri="{BB962C8B-B14F-4D97-AF65-F5344CB8AC3E}">
        <p14:creationId xmlns:p14="http://schemas.microsoft.com/office/powerpoint/2010/main" val="3528613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E7A657BB-C146-B306-2D06-535FBFCC1767}"/>
              </a:ext>
            </a:extLst>
          </p:cNvPr>
          <p:cNvSpPr>
            <a:spLocks noGrp="1"/>
          </p:cNvSpPr>
          <p:nvPr>
            <p:ph type="dt" sz="half" idx="10"/>
          </p:nvPr>
        </p:nvSpPr>
        <p:spPr/>
        <p:txBody>
          <a:bodyPr/>
          <a:lstStyle>
            <a:lvl1pPr>
              <a:defRPr/>
            </a:lvl1pPr>
          </a:lstStyle>
          <a:p>
            <a:pPr>
              <a:defRPr/>
            </a:pPr>
            <a:fld id="{F472E821-67A1-4979-8E27-962F10AE7592}" type="datetime1">
              <a:rPr lang="en-US"/>
              <a:pPr>
                <a:defRPr/>
              </a:pPr>
              <a:t>6/18/2022</a:t>
            </a:fld>
            <a:endParaRPr lang="en-US" altLang="en-US"/>
          </a:p>
        </p:txBody>
      </p:sp>
      <p:sp>
        <p:nvSpPr>
          <p:cNvPr id="8" name="Footer Placeholder 4">
            <a:extLst>
              <a:ext uri="{FF2B5EF4-FFF2-40B4-BE49-F238E27FC236}">
                <a16:creationId xmlns:a16="http://schemas.microsoft.com/office/drawing/2014/main" id="{2EA4430D-0EB9-1337-1194-54F8DD55B59E}"/>
              </a:ext>
            </a:extLst>
          </p:cNvPr>
          <p:cNvSpPr>
            <a:spLocks noGrp="1"/>
          </p:cNvSpPr>
          <p:nvPr>
            <p:ph type="ftr" sz="quarter" idx="11"/>
          </p:nvPr>
        </p:nvSpPr>
        <p:spPr/>
        <p:txBody>
          <a:bodyPr/>
          <a:lstStyle>
            <a:lvl1pPr>
              <a:defRPr/>
            </a:lvl1pPr>
          </a:lstStyle>
          <a:p>
            <a:pPr>
              <a:defRPr/>
            </a:pPr>
            <a:endParaRPr lang="en-US" altLang="en-US"/>
          </a:p>
        </p:txBody>
      </p:sp>
      <p:sp>
        <p:nvSpPr>
          <p:cNvPr id="9" name="Slide Number Placeholder 5">
            <a:extLst>
              <a:ext uri="{FF2B5EF4-FFF2-40B4-BE49-F238E27FC236}">
                <a16:creationId xmlns:a16="http://schemas.microsoft.com/office/drawing/2014/main" id="{BD161446-88D9-F86F-6D00-BC22F727E3B9}"/>
              </a:ext>
            </a:extLst>
          </p:cNvPr>
          <p:cNvSpPr>
            <a:spLocks noGrp="1"/>
          </p:cNvSpPr>
          <p:nvPr>
            <p:ph type="sldNum" sz="quarter" idx="12"/>
          </p:nvPr>
        </p:nvSpPr>
        <p:spPr/>
        <p:txBody>
          <a:bodyPr/>
          <a:lstStyle>
            <a:lvl1pPr>
              <a:defRPr/>
            </a:lvl1pPr>
          </a:lstStyle>
          <a:p>
            <a:fld id="{16D74A3F-E22F-4EFC-940C-AC09EE912253}" type="slidenum">
              <a:rPr lang="en-US" altLang="en-US"/>
              <a:pPr/>
              <a:t>‹#›</a:t>
            </a:fld>
            <a:endParaRPr lang="en-US" altLang="en-US"/>
          </a:p>
        </p:txBody>
      </p:sp>
    </p:spTree>
    <p:extLst>
      <p:ext uri="{BB962C8B-B14F-4D97-AF65-F5344CB8AC3E}">
        <p14:creationId xmlns:p14="http://schemas.microsoft.com/office/powerpoint/2010/main" val="762307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2F51A7BC-310A-06ED-BF5C-36C6273BBA28}"/>
              </a:ext>
            </a:extLst>
          </p:cNvPr>
          <p:cNvSpPr>
            <a:spLocks noGrp="1"/>
          </p:cNvSpPr>
          <p:nvPr>
            <p:ph type="dt" sz="half" idx="10"/>
          </p:nvPr>
        </p:nvSpPr>
        <p:spPr/>
        <p:txBody>
          <a:bodyPr/>
          <a:lstStyle>
            <a:lvl1pPr>
              <a:defRPr/>
            </a:lvl1pPr>
          </a:lstStyle>
          <a:p>
            <a:pPr>
              <a:defRPr/>
            </a:pPr>
            <a:fld id="{4AC4081E-B925-4C77-AB5B-EBFE569221A0}" type="datetime1">
              <a:rPr lang="en-US"/>
              <a:pPr>
                <a:defRPr/>
              </a:pPr>
              <a:t>6/18/2022</a:t>
            </a:fld>
            <a:endParaRPr lang="en-US" altLang="en-US"/>
          </a:p>
        </p:txBody>
      </p:sp>
      <p:sp>
        <p:nvSpPr>
          <p:cNvPr id="4" name="Footer Placeholder 4">
            <a:extLst>
              <a:ext uri="{FF2B5EF4-FFF2-40B4-BE49-F238E27FC236}">
                <a16:creationId xmlns:a16="http://schemas.microsoft.com/office/drawing/2014/main" id="{88567EE9-85E7-616B-14C9-F24BAF98587A}"/>
              </a:ext>
            </a:extLst>
          </p:cNvPr>
          <p:cNvSpPr>
            <a:spLocks noGrp="1"/>
          </p:cNvSpPr>
          <p:nvPr>
            <p:ph type="ftr" sz="quarter" idx="11"/>
          </p:nvPr>
        </p:nvSpPr>
        <p:spPr/>
        <p:txBody>
          <a:bodyPr/>
          <a:lstStyle>
            <a:lvl1pPr>
              <a:defRPr/>
            </a:lvl1pPr>
          </a:lstStyle>
          <a:p>
            <a:pPr>
              <a:defRPr/>
            </a:pPr>
            <a:endParaRPr lang="en-US" altLang="en-US"/>
          </a:p>
        </p:txBody>
      </p:sp>
      <p:sp>
        <p:nvSpPr>
          <p:cNvPr id="5" name="Slide Number Placeholder 5">
            <a:extLst>
              <a:ext uri="{FF2B5EF4-FFF2-40B4-BE49-F238E27FC236}">
                <a16:creationId xmlns:a16="http://schemas.microsoft.com/office/drawing/2014/main" id="{F664A8B2-9B3E-F24B-DEF1-9CC7FD7D083E}"/>
              </a:ext>
            </a:extLst>
          </p:cNvPr>
          <p:cNvSpPr>
            <a:spLocks noGrp="1"/>
          </p:cNvSpPr>
          <p:nvPr>
            <p:ph type="sldNum" sz="quarter" idx="12"/>
          </p:nvPr>
        </p:nvSpPr>
        <p:spPr/>
        <p:txBody>
          <a:bodyPr/>
          <a:lstStyle>
            <a:lvl1pPr>
              <a:defRPr/>
            </a:lvl1pPr>
          </a:lstStyle>
          <a:p>
            <a:fld id="{ECDE0A45-404C-4488-9B69-D857F5C853AB}" type="slidenum">
              <a:rPr lang="en-US" altLang="en-US"/>
              <a:pPr/>
              <a:t>‹#›</a:t>
            </a:fld>
            <a:endParaRPr lang="en-US" altLang="en-US"/>
          </a:p>
        </p:txBody>
      </p:sp>
    </p:spTree>
    <p:extLst>
      <p:ext uri="{BB962C8B-B14F-4D97-AF65-F5344CB8AC3E}">
        <p14:creationId xmlns:p14="http://schemas.microsoft.com/office/powerpoint/2010/main" val="1655978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9F73FC65-6052-33B4-9DB1-2AA93A8F06F3}"/>
              </a:ext>
            </a:extLst>
          </p:cNvPr>
          <p:cNvSpPr>
            <a:spLocks noGrp="1"/>
          </p:cNvSpPr>
          <p:nvPr>
            <p:ph type="dt" sz="half" idx="10"/>
          </p:nvPr>
        </p:nvSpPr>
        <p:spPr/>
        <p:txBody>
          <a:bodyPr/>
          <a:lstStyle>
            <a:lvl1pPr>
              <a:defRPr/>
            </a:lvl1pPr>
          </a:lstStyle>
          <a:p>
            <a:pPr>
              <a:defRPr/>
            </a:pPr>
            <a:fld id="{1F6FC411-C1BF-4C78-992B-1F1EED0341A2}" type="datetime1">
              <a:rPr lang="en-US"/>
              <a:pPr>
                <a:defRPr/>
              </a:pPr>
              <a:t>6/18/2022</a:t>
            </a:fld>
            <a:endParaRPr lang="en-US" altLang="en-US"/>
          </a:p>
        </p:txBody>
      </p:sp>
      <p:sp>
        <p:nvSpPr>
          <p:cNvPr id="3" name="Footer Placeholder 4">
            <a:extLst>
              <a:ext uri="{FF2B5EF4-FFF2-40B4-BE49-F238E27FC236}">
                <a16:creationId xmlns:a16="http://schemas.microsoft.com/office/drawing/2014/main" id="{358F5BB5-8853-7862-1217-2644CF4871F2}"/>
              </a:ext>
            </a:extLst>
          </p:cNvPr>
          <p:cNvSpPr>
            <a:spLocks noGrp="1"/>
          </p:cNvSpPr>
          <p:nvPr>
            <p:ph type="ftr" sz="quarter" idx="11"/>
          </p:nvPr>
        </p:nvSpPr>
        <p:spPr/>
        <p:txBody>
          <a:bodyPr/>
          <a:lstStyle>
            <a:lvl1pPr>
              <a:defRPr/>
            </a:lvl1pPr>
          </a:lstStyle>
          <a:p>
            <a:pPr>
              <a:defRPr/>
            </a:pPr>
            <a:endParaRPr lang="en-US" altLang="en-US"/>
          </a:p>
        </p:txBody>
      </p:sp>
      <p:sp>
        <p:nvSpPr>
          <p:cNvPr id="4" name="Slide Number Placeholder 5">
            <a:extLst>
              <a:ext uri="{FF2B5EF4-FFF2-40B4-BE49-F238E27FC236}">
                <a16:creationId xmlns:a16="http://schemas.microsoft.com/office/drawing/2014/main" id="{6AB69D65-3F91-CB49-535D-BCDE51A68D9D}"/>
              </a:ext>
            </a:extLst>
          </p:cNvPr>
          <p:cNvSpPr>
            <a:spLocks noGrp="1"/>
          </p:cNvSpPr>
          <p:nvPr>
            <p:ph type="sldNum" sz="quarter" idx="12"/>
          </p:nvPr>
        </p:nvSpPr>
        <p:spPr/>
        <p:txBody>
          <a:bodyPr/>
          <a:lstStyle>
            <a:lvl1pPr>
              <a:defRPr/>
            </a:lvl1pPr>
          </a:lstStyle>
          <a:p>
            <a:fld id="{BE3B794D-CD49-4A5A-827B-BBDA647181E6}" type="slidenum">
              <a:rPr lang="en-US" altLang="en-US"/>
              <a:pPr/>
              <a:t>‹#›</a:t>
            </a:fld>
            <a:endParaRPr lang="en-US" altLang="en-US"/>
          </a:p>
        </p:txBody>
      </p:sp>
    </p:spTree>
    <p:extLst>
      <p:ext uri="{BB962C8B-B14F-4D97-AF65-F5344CB8AC3E}">
        <p14:creationId xmlns:p14="http://schemas.microsoft.com/office/powerpoint/2010/main" val="4012340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72351634-4665-76FE-0916-FBEF99A5771F}"/>
              </a:ext>
            </a:extLst>
          </p:cNvPr>
          <p:cNvSpPr>
            <a:spLocks noGrp="1"/>
          </p:cNvSpPr>
          <p:nvPr>
            <p:ph type="dt" sz="half" idx="10"/>
          </p:nvPr>
        </p:nvSpPr>
        <p:spPr/>
        <p:txBody>
          <a:bodyPr/>
          <a:lstStyle>
            <a:lvl1pPr>
              <a:defRPr/>
            </a:lvl1pPr>
          </a:lstStyle>
          <a:p>
            <a:pPr>
              <a:defRPr/>
            </a:pPr>
            <a:fld id="{5A8F5724-1E5B-4D9C-BD18-565B9D4C97FA}" type="datetime1">
              <a:rPr lang="en-US"/>
              <a:pPr>
                <a:defRPr/>
              </a:pPr>
              <a:t>6/18/2022</a:t>
            </a:fld>
            <a:endParaRPr lang="en-US" altLang="en-US"/>
          </a:p>
        </p:txBody>
      </p:sp>
      <p:sp>
        <p:nvSpPr>
          <p:cNvPr id="6" name="Footer Placeholder 4">
            <a:extLst>
              <a:ext uri="{FF2B5EF4-FFF2-40B4-BE49-F238E27FC236}">
                <a16:creationId xmlns:a16="http://schemas.microsoft.com/office/drawing/2014/main" id="{3660D19A-3217-CF0A-E8BC-85F66BEDA893}"/>
              </a:ext>
            </a:extLst>
          </p:cNvPr>
          <p:cNvSpPr>
            <a:spLocks noGrp="1"/>
          </p:cNvSpPr>
          <p:nvPr>
            <p:ph type="ftr" sz="quarter" idx="11"/>
          </p:nvPr>
        </p:nvSpPr>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991A2345-4F9C-FE10-7F48-03488740410C}"/>
              </a:ext>
            </a:extLst>
          </p:cNvPr>
          <p:cNvSpPr>
            <a:spLocks noGrp="1"/>
          </p:cNvSpPr>
          <p:nvPr>
            <p:ph type="sldNum" sz="quarter" idx="12"/>
          </p:nvPr>
        </p:nvSpPr>
        <p:spPr/>
        <p:txBody>
          <a:bodyPr/>
          <a:lstStyle>
            <a:lvl1pPr>
              <a:defRPr/>
            </a:lvl1pPr>
          </a:lstStyle>
          <a:p>
            <a:fld id="{4CBE0BA4-E645-4AA9-9D26-18BFDDD1C594}" type="slidenum">
              <a:rPr lang="en-US" altLang="en-US"/>
              <a:pPr/>
              <a:t>‹#›</a:t>
            </a:fld>
            <a:endParaRPr lang="en-US" altLang="en-US"/>
          </a:p>
        </p:txBody>
      </p:sp>
    </p:spTree>
    <p:extLst>
      <p:ext uri="{BB962C8B-B14F-4D97-AF65-F5344CB8AC3E}">
        <p14:creationId xmlns:p14="http://schemas.microsoft.com/office/powerpoint/2010/main" val="4190872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735F311A-3D3F-E062-20DF-576A60A5702F}"/>
              </a:ext>
            </a:extLst>
          </p:cNvPr>
          <p:cNvSpPr>
            <a:spLocks noGrp="1"/>
          </p:cNvSpPr>
          <p:nvPr>
            <p:ph type="dt" sz="half" idx="10"/>
          </p:nvPr>
        </p:nvSpPr>
        <p:spPr/>
        <p:txBody>
          <a:bodyPr/>
          <a:lstStyle>
            <a:lvl1pPr>
              <a:defRPr/>
            </a:lvl1pPr>
          </a:lstStyle>
          <a:p>
            <a:pPr>
              <a:defRPr/>
            </a:pPr>
            <a:fld id="{BA11C820-297C-411D-B900-CC4EE5744120}" type="datetime1">
              <a:rPr lang="en-US"/>
              <a:pPr>
                <a:defRPr/>
              </a:pPr>
              <a:t>6/18/2022</a:t>
            </a:fld>
            <a:endParaRPr lang="en-US" altLang="en-US"/>
          </a:p>
        </p:txBody>
      </p:sp>
      <p:sp>
        <p:nvSpPr>
          <p:cNvPr id="6" name="Footer Placeholder 4">
            <a:extLst>
              <a:ext uri="{FF2B5EF4-FFF2-40B4-BE49-F238E27FC236}">
                <a16:creationId xmlns:a16="http://schemas.microsoft.com/office/drawing/2014/main" id="{9ADBFD1B-0A89-A5D9-AB8A-6D9D69B8B907}"/>
              </a:ext>
            </a:extLst>
          </p:cNvPr>
          <p:cNvSpPr>
            <a:spLocks noGrp="1"/>
          </p:cNvSpPr>
          <p:nvPr>
            <p:ph type="ftr" sz="quarter" idx="11"/>
          </p:nvPr>
        </p:nvSpPr>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BEFAFCBA-AA61-B088-F557-BA77DF2C877C}"/>
              </a:ext>
            </a:extLst>
          </p:cNvPr>
          <p:cNvSpPr>
            <a:spLocks noGrp="1"/>
          </p:cNvSpPr>
          <p:nvPr>
            <p:ph type="sldNum" sz="quarter" idx="12"/>
          </p:nvPr>
        </p:nvSpPr>
        <p:spPr/>
        <p:txBody>
          <a:bodyPr/>
          <a:lstStyle>
            <a:lvl1pPr>
              <a:defRPr/>
            </a:lvl1pPr>
          </a:lstStyle>
          <a:p>
            <a:fld id="{CB6A3C4C-F002-4EC2-94D2-0A8564C6BEB3}" type="slidenum">
              <a:rPr lang="en-US" altLang="en-US"/>
              <a:pPr/>
              <a:t>‹#›</a:t>
            </a:fld>
            <a:endParaRPr lang="en-US" altLang="en-US"/>
          </a:p>
        </p:txBody>
      </p:sp>
    </p:spTree>
    <p:extLst>
      <p:ext uri="{BB962C8B-B14F-4D97-AF65-F5344CB8AC3E}">
        <p14:creationId xmlns:p14="http://schemas.microsoft.com/office/powerpoint/2010/main" val="1525945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Title Placeholder 1">
            <a:extLst>
              <a:ext uri="{FF2B5EF4-FFF2-40B4-BE49-F238E27FC236}">
                <a16:creationId xmlns:a16="http://schemas.microsoft.com/office/drawing/2014/main" id="{3F1EAEEB-4E32-569B-7048-ACA208D00EF9}"/>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4099" name="Text Placeholder 2">
            <a:extLst>
              <a:ext uri="{FF2B5EF4-FFF2-40B4-BE49-F238E27FC236}">
                <a16:creationId xmlns:a16="http://schemas.microsoft.com/office/drawing/2014/main" id="{7A22A252-BDF3-9AAB-1A03-14D9155394D6}"/>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4" name="Date Placeholder 3">
            <a:extLst>
              <a:ext uri="{FF2B5EF4-FFF2-40B4-BE49-F238E27FC236}">
                <a16:creationId xmlns:a16="http://schemas.microsoft.com/office/drawing/2014/main" id="{11DDB6A5-2F2D-A9F0-CDA7-F76C938C4CBC}"/>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0256D7ED-C595-4766-A4D9-2642454C157A}" type="datetime1">
              <a:rPr lang="en-US"/>
              <a:pPr>
                <a:defRPr/>
              </a:pPr>
              <a:t>6/18/2022</a:t>
            </a:fld>
            <a:endParaRPr lang="en-US" altLang="en-US"/>
          </a:p>
        </p:txBody>
      </p:sp>
      <p:sp>
        <p:nvSpPr>
          <p:cNvPr id="5" name="Footer Placeholder 4">
            <a:extLst>
              <a:ext uri="{FF2B5EF4-FFF2-40B4-BE49-F238E27FC236}">
                <a16:creationId xmlns:a16="http://schemas.microsoft.com/office/drawing/2014/main" id="{47B628EA-A0A0-1429-A46E-5AA08A73683B}"/>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ltLang="en-US"/>
          </a:p>
        </p:txBody>
      </p:sp>
      <p:sp>
        <p:nvSpPr>
          <p:cNvPr id="6" name="Slide Number Placeholder 5">
            <a:extLst>
              <a:ext uri="{FF2B5EF4-FFF2-40B4-BE49-F238E27FC236}">
                <a16:creationId xmlns:a16="http://schemas.microsoft.com/office/drawing/2014/main" id="{22D3CED2-D6F9-F807-36C8-90AEDDCE4274}"/>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34EEBA81-73B7-478D-8805-B1E5A9F6DC4D}"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4379" r:id="rId1"/>
    <p:sldLayoutId id="2147484380" r:id="rId2"/>
    <p:sldLayoutId id="2147484381" r:id="rId3"/>
    <p:sldLayoutId id="2147484382" r:id="rId4"/>
    <p:sldLayoutId id="2147484383" r:id="rId5"/>
    <p:sldLayoutId id="2147484384" r:id="rId6"/>
    <p:sldLayoutId id="2147484385" r:id="rId7"/>
    <p:sldLayoutId id="2147484386" r:id="rId8"/>
    <p:sldLayoutId id="2147484387" r:id="rId9"/>
    <p:sldLayoutId id="2147484388" r:id="rId10"/>
    <p:sldLayoutId id="2147484389"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slide" Target="slide20.xml"/><Relationship Id="rId3" Type="http://schemas.openxmlformats.org/officeDocument/2006/relationships/slide" Target="slide14.xml"/><Relationship Id="rId7" Type="http://schemas.openxmlformats.org/officeDocument/2006/relationships/slide" Target="slide17.xml"/><Relationship Id="rId2" Type="http://schemas.openxmlformats.org/officeDocument/2006/relationships/slide" Target="slide13.xml"/><Relationship Id="rId1" Type="http://schemas.openxmlformats.org/officeDocument/2006/relationships/slideLayout" Target="../slideLayouts/slideLayout7.xml"/><Relationship Id="rId6" Type="http://schemas.openxmlformats.org/officeDocument/2006/relationships/slide" Target="slide19.xml"/><Relationship Id="rId5" Type="http://schemas.openxmlformats.org/officeDocument/2006/relationships/slide" Target="slide16.xml"/><Relationship Id="rId4" Type="http://schemas.openxmlformats.org/officeDocument/2006/relationships/slide" Target="slide15.xml"/><Relationship Id="rId9" Type="http://schemas.openxmlformats.org/officeDocument/2006/relationships/slide" Target="slide21.xml"/></Relationships>
</file>

<file path=ppt/slides/_rels/slide13.xml.rels><?xml version="1.0" encoding="UTF-8" standalone="yes"?>
<Relationships xmlns="http://schemas.openxmlformats.org/package/2006/relationships"><Relationship Id="rId3" Type="http://schemas.openxmlformats.org/officeDocument/2006/relationships/hyperlink" Target="Functionfinal_sorted_97-2003_final%204.4.13.docx" TargetMode="External"/><Relationship Id="rId2" Type="http://schemas.openxmlformats.org/officeDocument/2006/relationships/hyperlink" Target="Test%20functions%20for%20optimization%20needs.pdf"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7.wmf"/><Relationship Id="rId3" Type="http://schemas.openxmlformats.org/officeDocument/2006/relationships/oleObject" Target="../embeddings/oleObject1.bin"/><Relationship Id="rId7" Type="http://schemas.openxmlformats.org/officeDocument/2006/relationships/slide" Target="slide12.xml"/><Relationship Id="rId12"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4.wmf"/><Relationship Id="rId11" Type="http://schemas.openxmlformats.org/officeDocument/2006/relationships/image" Target="../media/image6.wmf"/><Relationship Id="rId5" Type="http://schemas.openxmlformats.org/officeDocument/2006/relationships/oleObject" Target="../embeddings/oleObject2.bin"/><Relationship Id="rId10" Type="http://schemas.openxmlformats.org/officeDocument/2006/relationships/oleObject" Target="../embeddings/oleObject4.bin"/><Relationship Id="rId4" Type="http://schemas.openxmlformats.org/officeDocument/2006/relationships/image" Target="../media/image3.wmf"/><Relationship Id="rId9" Type="http://schemas.openxmlformats.org/officeDocument/2006/relationships/image" Target="../media/image5.wmf"/></Relationships>
</file>

<file path=ppt/slides/_rels/slide15.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9.wmf"/><Relationship Id="rId4" Type="http://schemas.openxmlformats.org/officeDocument/2006/relationships/oleObject" Target="../embeddings/oleObject6.bin"/></Relationships>
</file>

<file path=ppt/slides/_rels/slide17.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10.wmf"/><Relationship Id="rId4" Type="http://schemas.openxmlformats.org/officeDocument/2006/relationships/oleObject" Target="../embeddings/oleObject7.bin"/></Relationships>
</file>

<file path=ppt/slides/_rels/slide18.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slide" Target="slide100.xm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8" Type="http://schemas.openxmlformats.org/officeDocument/2006/relationships/image" Target="../media/image35.jpeg"/><Relationship Id="rId13" Type="http://schemas.openxmlformats.org/officeDocument/2006/relationships/image" Target="../media/image40.jpeg"/><Relationship Id="rId3" Type="http://schemas.openxmlformats.org/officeDocument/2006/relationships/image" Target="../media/image15.png"/><Relationship Id="rId7" Type="http://schemas.openxmlformats.org/officeDocument/2006/relationships/image" Target="../media/image34.jpeg"/><Relationship Id="rId12" Type="http://schemas.openxmlformats.org/officeDocument/2006/relationships/image" Target="../media/image39.png"/><Relationship Id="rId17" Type="http://schemas.openxmlformats.org/officeDocument/2006/relationships/image" Target="../media/image44.jpeg"/><Relationship Id="rId2" Type="http://schemas.openxmlformats.org/officeDocument/2006/relationships/image" Target="../media/image23.png"/><Relationship Id="rId16"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33.jpeg"/><Relationship Id="rId11" Type="http://schemas.openxmlformats.org/officeDocument/2006/relationships/image" Target="../media/image38.jpeg"/><Relationship Id="rId5" Type="http://schemas.openxmlformats.org/officeDocument/2006/relationships/image" Target="../media/image17.png"/><Relationship Id="rId15" Type="http://schemas.openxmlformats.org/officeDocument/2006/relationships/image" Target="../media/image42.png"/><Relationship Id="rId10" Type="http://schemas.openxmlformats.org/officeDocument/2006/relationships/image" Target="../media/image37.png"/><Relationship Id="rId4" Type="http://schemas.openxmlformats.org/officeDocument/2006/relationships/image" Target="../media/image16.png"/><Relationship Id="rId9" Type="http://schemas.openxmlformats.org/officeDocument/2006/relationships/image" Target="../media/image36.jpeg"/><Relationship Id="rId14" Type="http://schemas.openxmlformats.org/officeDocument/2006/relationships/image" Target="../media/image41.png"/></Relationships>
</file>

<file path=ppt/slides/_rels/slide48.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56.jpeg"/><Relationship Id="rId18" Type="http://schemas.openxmlformats.org/officeDocument/2006/relationships/image" Target="../media/image61.jpeg"/><Relationship Id="rId3" Type="http://schemas.openxmlformats.org/officeDocument/2006/relationships/image" Target="../media/image46.png"/><Relationship Id="rId7" Type="http://schemas.openxmlformats.org/officeDocument/2006/relationships/image" Target="../media/image50.png"/><Relationship Id="rId12" Type="http://schemas.openxmlformats.org/officeDocument/2006/relationships/image" Target="../media/image55.jpeg"/><Relationship Id="rId17" Type="http://schemas.openxmlformats.org/officeDocument/2006/relationships/image" Target="../media/image60.jpeg"/><Relationship Id="rId2" Type="http://schemas.openxmlformats.org/officeDocument/2006/relationships/image" Target="../media/image45.png"/><Relationship Id="rId16" Type="http://schemas.openxmlformats.org/officeDocument/2006/relationships/image" Target="../media/image59.jpeg"/><Relationship Id="rId20" Type="http://schemas.openxmlformats.org/officeDocument/2006/relationships/image" Target="../media/image63.jpeg"/><Relationship Id="rId1" Type="http://schemas.openxmlformats.org/officeDocument/2006/relationships/slideLayout" Target="../slideLayouts/slideLayout7.xml"/><Relationship Id="rId6" Type="http://schemas.openxmlformats.org/officeDocument/2006/relationships/image" Target="../media/image49.png"/><Relationship Id="rId11" Type="http://schemas.openxmlformats.org/officeDocument/2006/relationships/image" Target="../media/image54.png"/><Relationship Id="rId5" Type="http://schemas.openxmlformats.org/officeDocument/2006/relationships/image" Target="../media/image48.png"/><Relationship Id="rId15" Type="http://schemas.openxmlformats.org/officeDocument/2006/relationships/image" Target="../media/image58.jpeg"/><Relationship Id="rId10" Type="http://schemas.openxmlformats.org/officeDocument/2006/relationships/image" Target="../media/image53.png"/><Relationship Id="rId19" Type="http://schemas.openxmlformats.org/officeDocument/2006/relationships/image" Target="../media/image62.jpeg"/><Relationship Id="rId4" Type="http://schemas.openxmlformats.org/officeDocument/2006/relationships/image" Target="../media/image47.png"/><Relationship Id="rId9" Type="http://schemas.openxmlformats.org/officeDocument/2006/relationships/image" Target="../media/image52.png"/><Relationship Id="rId14" Type="http://schemas.openxmlformats.org/officeDocument/2006/relationships/image" Target="../media/image57.jpe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hyperlink" Target="graph%20of%20results%20mod%20rao%20new%20std%20dev%2015.6.13%20precision%200.001%20with%20t%20test%20pso%20all.xlsx" TargetMode="Externa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8" Type="http://schemas.openxmlformats.org/officeDocument/2006/relationships/hyperlink" Target="http://ictactjournals.in/paper/IJSCPaper_7_615to622.pdf" TargetMode="External"/><Relationship Id="rId3" Type="http://schemas.openxmlformats.org/officeDocument/2006/relationships/hyperlink" Target="http://www.sciencedirect.com/science/article/pii/S0096300314008698" TargetMode="External"/><Relationship Id="rId7" Type="http://schemas.openxmlformats.org/officeDocument/2006/relationships/hyperlink" Target="anant_umbarkar_ijca.pdf" TargetMode="External"/><Relationship Id="rId2" Type="http://schemas.openxmlformats.org/officeDocument/2006/relationships/hyperlink" Target="http://www.journals.elsevier.com/applied-mathematics-and-computation" TargetMode="External"/><Relationship Id="rId1" Type="http://schemas.openxmlformats.org/officeDocument/2006/relationships/slideLayout" Target="../slideLayouts/slideLayout7.xml"/><Relationship Id="rId6" Type="http://schemas.openxmlformats.org/officeDocument/2006/relationships/hyperlink" Target="http://www.ijcaonline.org/archives/volume64/number19/10744-5516" TargetMode="External"/><Relationship Id="rId11" Type="http://schemas.openxmlformats.org/officeDocument/2006/relationships/hyperlink" Target="2149381065710001000%20ijbic.pdf" TargetMode="External"/><Relationship Id="rId5" Type="http://schemas.openxmlformats.org/officeDocument/2006/relationships/hyperlink" Target="http://www.ijcaonline.org/ijca-statistical-data" TargetMode="External"/><Relationship Id="rId10" Type="http://schemas.openxmlformats.org/officeDocument/2006/relationships/hyperlink" Target="http://www.inderscience.com/jhome.php?jcode=ijbic" TargetMode="External"/><Relationship Id="rId4" Type="http://schemas.openxmlformats.org/officeDocument/2006/relationships/hyperlink" Target="1-s2.0-S0096300314008698-main.pdf" TargetMode="External"/><Relationship Id="rId9" Type="http://schemas.openxmlformats.org/officeDocument/2006/relationships/hyperlink" Target="IJSCPaper_7_615to622.pdf" TargetMode="External"/></Relationships>
</file>

<file path=ppt/slides/_rels/slide83.xml.rels><?xml version="1.0" encoding="UTF-8" standalone="yes"?>
<Relationships xmlns="http://schemas.openxmlformats.org/package/2006/relationships"><Relationship Id="rId3" Type="http://schemas.openxmlformats.org/officeDocument/2006/relationships/hyperlink" Target="http://link.springer.com/chapter/10.1007%2F978-81-322-0487-9_5"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hyperlink" Target="anant_umbarkar_socpros%20springer.pdf" TargetMode="Externa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ubtitle 2">
            <a:extLst>
              <a:ext uri="{FF2B5EF4-FFF2-40B4-BE49-F238E27FC236}">
                <a16:creationId xmlns:a16="http://schemas.microsoft.com/office/drawing/2014/main" id="{480A2FC3-6C53-3528-6717-8FB55DB8B391}"/>
              </a:ext>
            </a:extLst>
          </p:cNvPr>
          <p:cNvSpPr>
            <a:spLocks noGrp="1"/>
          </p:cNvSpPr>
          <p:nvPr>
            <p:ph type="subTitle" idx="1"/>
          </p:nvPr>
        </p:nvSpPr>
        <p:spPr>
          <a:xfrm>
            <a:off x="381000" y="2590800"/>
            <a:ext cx="8458200" cy="762000"/>
          </a:xfrm>
        </p:spPr>
        <p:txBody>
          <a:bodyPr rtlCol="0">
            <a:normAutofit/>
          </a:bodyPr>
          <a:lstStyle/>
          <a:p>
            <a:pPr eaLnBrk="1" fontAlgn="auto" hangingPunct="1">
              <a:lnSpc>
                <a:spcPct val="80000"/>
              </a:lnSpc>
              <a:spcAft>
                <a:spcPts val="0"/>
              </a:spcAft>
              <a:defRPr/>
            </a:pPr>
            <a:r>
              <a:rPr lang="en-US" sz="1400" dirty="0">
                <a:solidFill>
                  <a:srgbClr val="443329"/>
                </a:solidFill>
                <a:latin typeface="Tahoma" pitchFamily="34" charset="0"/>
                <a:ea typeface="Arial Unicode MS" pitchFamily="34" charset="-128"/>
                <a:cs typeface="Tahoma" pitchFamily="34" charset="0"/>
              </a:rPr>
              <a:t>By</a:t>
            </a:r>
          </a:p>
          <a:p>
            <a:pPr eaLnBrk="1" fontAlgn="auto" hangingPunct="1">
              <a:lnSpc>
                <a:spcPct val="80000"/>
              </a:lnSpc>
              <a:spcAft>
                <a:spcPts val="0"/>
              </a:spcAft>
              <a:defRPr/>
            </a:pPr>
            <a:r>
              <a:rPr lang="en-US" sz="1400" b="1" dirty="0">
                <a:solidFill>
                  <a:srgbClr val="443329"/>
                </a:solidFill>
                <a:latin typeface="Tahoma" pitchFamily="34" charset="0"/>
                <a:ea typeface="Arial Unicode MS" pitchFamily="34" charset="-128"/>
                <a:cs typeface="Tahoma" pitchFamily="34" charset="0"/>
              </a:rPr>
              <a:t>A. J. Umbarkar</a:t>
            </a:r>
          </a:p>
          <a:p>
            <a:pPr eaLnBrk="1" fontAlgn="auto" hangingPunct="1">
              <a:lnSpc>
                <a:spcPct val="80000"/>
              </a:lnSpc>
              <a:spcAft>
                <a:spcPts val="0"/>
              </a:spcAft>
              <a:defRPr/>
            </a:pPr>
            <a:r>
              <a:rPr lang="en-US" sz="1200" dirty="0">
                <a:solidFill>
                  <a:schemeClr val="tx2">
                    <a:lumMod val="75000"/>
                  </a:schemeClr>
                </a:solidFill>
                <a:latin typeface="Arial" charset="0"/>
                <a:cs typeface="Arial" charset="0"/>
              </a:rPr>
              <a:t>[Registration: 2010]</a:t>
            </a:r>
          </a:p>
        </p:txBody>
      </p:sp>
      <p:sp>
        <p:nvSpPr>
          <p:cNvPr id="5123" name="Text Box 6">
            <a:extLst>
              <a:ext uri="{FF2B5EF4-FFF2-40B4-BE49-F238E27FC236}">
                <a16:creationId xmlns:a16="http://schemas.microsoft.com/office/drawing/2014/main" id="{AF73B791-7607-702E-AEFC-EC3A373C0174}"/>
              </a:ext>
            </a:extLst>
          </p:cNvPr>
          <p:cNvSpPr txBox="1">
            <a:spLocks noChangeArrowheads="1"/>
          </p:cNvSpPr>
          <p:nvPr/>
        </p:nvSpPr>
        <p:spPr bwMode="auto">
          <a:xfrm>
            <a:off x="609600" y="304800"/>
            <a:ext cx="80010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zh-CN" sz="2000" b="1"/>
              <a:t>“Design and Analysis of Multithreaded Parallel Dual Population Genetic Algorithm (MPDPGA) on Multicore System for Function Optimization”</a:t>
            </a:r>
            <a:endParaRPr lang="en-US" altLang="zh-CN" sz="2400" b="1"/>
          </a:p>
        </p:txBody>
      </p:sp>
      <p:sp>
        <p:nvSpPr>
          <p:cNvPr id="4100" name="Subtitle 2">
            <a:extLst>
              <a:ext uri="{FF2B5EF4-FFF2-40B4-BE49-F238E27FC236}">
                <a16:creationId xmlns:a16="http://schemas.microsoft.com/office/drawing/2014/main" id="{C6B99BFD-8259-DC01-6FBA-EA5B81FAD24C}"/>
              </a:ext>
            </a:extLst>
          </p:cNvPr>
          <p:cNvSpPr txBox="1">
            <a:spLocks/>
          </p:cNvSpPr>
          <p:nvPr/>
        </p:nvSpPr>
        <p:spPr bwMode="auto">
          <a:xfrm>
            <a:off x="304800" y="4038600"/>
            <a:ext cx="8458200" cy="914400"/>
          </a:xfrm>
          <a:prstGeom prst="rect">
            <a:avLst/>
          </a:prstGeom>
          <a:noFill/>
          <a:ln w="9525">
            <a:noFill/>
            <a:miter lim="800000"/>
            <a:headEnd/>
            <a:tailEnd/>
          </a:ln>
        </p:spPr>
        <p:txBody>
          <a:bodyPr anchor="b"/>
          <a:lstStyle/>
          <a:p>
            <a:pPr algn="ctr">
              <a:defRPr/>
            </a:pPr>
            <a:endParaRPr lang="en-US" sz="1400" dirty="0">
              <a:latin typeface="Arial" charset="0"/>
              <a:cs typeface="Arial" charset="0"/>
            </a:endParaRPr>
          </a:p>
          <a:p>
            <a:pPr algn="ctr">
              <a:defRPr/>
            </a:pPr>
            <a:endParaRPr lang="en-US" sz="1400" b="1" dirty="0">
              <a:latin typeface="Arial" charset="0"/>
              <a:cs typeface="Arial" charset="0"/>
            </a:endParaRPr>
          </a:p>
          <a:p>
            <a:pPr algn="ctr">
              <a:defRPr/>
            </a:pPr>
            <a:endParaRPr lang="en-US" sz="1400" dirty="0">
              <a:latin typeface="Arial" charset="0"/>
              <a:cs typeface="Arial" charset="0"/>
            </a:endParaRPr>
          </a:p>
          <a:p>
            <a:pPr algn="ctr">
              <a:defRPr/>
            </a:pPr>
            <a:endParaRPr lang="en-US" sz="1400" dirty="0">
              <a:latin typeface="Arial" charset="0"/>
              <a:cs typeface="Arial" charset="0"/>
            </a:endParaRPr>
          </a:p>
          <a:p>
            <a:pPr algn="ctr">
              <a:defRPr/>
            </a:pPr>
            <a:endParaRPr lang="en-US" sz="1400" dirty="0">
              <a:latin typeface="Arial" charset="0"/>
              <a:cs typeface="Arial" charset="0"/>
            </a:endParaRPr>
          </a:p>
          <a:p>
            <a:pPr algn="ctr">
              <a:defRPr/>
            </a:pPr>
            <a:endParaRPr lang="en-US" sz="1400" dirty="0">
              <a:latin typeface="Arial" charset="0"/>
              <a:cs typeface="Arial" charset="0"/>
            </a:endParaRPr>
          </a:p>
          <a:p>
            <a:pPr algn="ctr">
              <a:defRPr/>
            </a:pPr>
            <a:endParaRPr lang="en-US" sz="1400" dirty="0">
              <a:latin typeface="Arial" charset="0"/>
              <a:cs typeface="Arial" charset="0"/>
            </a:endParaRPr>
          </a:p>
          <a:p>
            <a:pPr algn="ctr">
              <a:defRPr/>
            </a:pPr>
            <a:endParaRPr lang="en-US" sz="1400" dirty="0">
              <a:latin typeface="Arial" charset="0"/>
              <a:cs typeface="Arial" charset="0"/>
            </a:endParaRPr>
          </a:p>
          <a:p>
            <a:pPr algn="ctr">
              <a:defRPr/>
            </a:pPr>
            <a:endParaRPr lang="en-US" sz="1400" dirty="0">
              <a:latin typeface="Arial" charset="0"/>
              <a:cs typeface="Arial" charset="0"/>
            </a:endParaRPr>
          </a:p>
          <a:p>
            <a:pPr algn="ctr">
              <a:defRPr/>
            </a:pPr>
            <a:endParaRPr lang="en-US" sz="1400" dirty="0">
              <a:latin typeface="Arial" charset="0"/>
              <a:cs typeface="Arial" charset="0"/>
            </a:endParaRPr>
          </a:p>
          <a:p>
            <a:pPr algn="ctr">
              <a:defRPr/>
            </a:pPr>
            <a:endParaRPr lang="en-US" sz="1400" dirty="0">
              <a:latin typeface="Arial" charset="0"/>
              <a:cs typeface="Arial" charset="0"/>
            </a:endParaRPr>
          </a:p>
          <a:p>
            <a:pPr algn="ctr">
              <a:defRPr/>
            </a:pPr>
            <a:endParaRPr lang="en-US" sz="1400" dirty="0">
              <a:latin typeface="Arial" charset="0"/>
              <a:cs typeface="Arial" charset="0"/>
            </a:endParaRPr>
          </a:p>
          <a:p>
            <a:pPr algn="ctr">
              <a:defRPr/>
            </a:pPr>
            <a:endParaRPr lang="en-US" sz="1400" dirty="0">
              <a:latin typeface="Arial" charset="0"/>
              <a:cs typeface="Arial" charset="0"/>
            </a:endParaRPr>
          </a:p>
          <a:p>
            <a:pPr algn="ctr">
              <a:defRPr/>
            </a:pPr>
            <a:endParaRPr lang="en-US" sz="1400" dirty="0">
              <a:latin typeface="Arial" charset="0"/>
              <a:cs typeface="Arial" charset="0"/>
            </a:endParaRPr>
          </a:p>
          <a:p>
            <a:pPr algn="ctr">
              <a:defRPr/>
            </a:pPr>
            <a:r>
              <a:rPr lang="en-US" sz="1400" dirty="0">
                <a:latin typeface="Arial" charset="0"/>
                <a:cs typeface="Arial" charset="0"/>
              </a:rPr>
              <a:t>Guide</a:t>
            </a:r>
          </a:p>
          <a:p>
            <a:pPr algn="ctr">
              <a:defRPr/>
            </a:pPr>
            <a:r>
              <a:rPr lang="en-US" sz="1400" b="1" dirty="0">
                <a:latin typeface="Arial" charset="0"/>
                <a:cs typeface="Arial" charset="0"/>
              </a:rPr>
              <a:t>Dr. Mrs. </a:t>
            </a:r>
            <a:r>
              <a:rPr lang="en-US" sz="1400" b="1" dirty="0" err="1">
                <a:latin typeface="Arial" charset="0"/>
                <a:cs typeface="Arial" charset="0"/>
              </a:rPr>
              <a:t>Madhuri</a:t>
            </a:r>
            <a:r>
              <a:rPr lang="en-US" sz="1400" b="1" dirty="0">
                <a:latin typeface="Arial" charset="0"/>
                <a:cs typeface="Arial" charset="0"/>
              </a:rPr>
              <a:t> S. Joshi,</a:t>
            </a:r>
            <a:br>
              <a:rPr lang="en-US" sz="1400" dirty="0">
                <a:latin typeface="Arial" charset="0"/>
                <a:cs typeface="Arial" charset="0"/>
              </a:rPr>
            </a:br>
            <a:r>
              <a:rPr lang="en-US" sz="1200" dirty="0">
                <a:solidFill>
                  <a:schemeClr val="tx2">
                    <a:lumMod val="75000"/>
                  </a:schemeClr>
                </a:solidFill>
                <a:latin typeface="Arial" charset="0"/>
                <a:cs typeface="Arial" charset="0"/>
              </a:rPr>
              <a:t>Govt. College of Engineering, Aurangabad.</a:t>
            </a:r>
          </a:p>
          <a:p>
            <a:pPr algn="ctr">
              <a:defRPr/>
            </a:pPr>
            <a:r>
              <a:rPr lang="en-US" sz="1200" dirty="0">
                <a:solidFill>
                  <a:schemeClr val="tx2">
                    <a:lumMod val="75000"/>
                  </a:schemeClr>
                </a:solidFill>
                <a:latin typeface="Arial" charset="0"/>
                <a:cs typeface="Arial" charset="0"/>
              </a:rPr>
              <a:t>and</a:t>
            </a:r>
          </a:p>
          <a:p>
            <a:pPr algn="ctr">
              <a:defRPr/>
            </a:pPr>
            <a:r>
              <a:rPr lang="en-US" sz="1200" dirty="0">
                <a:solidFill>
                  <a:schemeClr val="tx2">
                    <a:lumMod val="75000"/>
                  </a:schemeClr>
                </a:solidFill>
                <a:latin typeface="Arial" charset="0"/>
                <a:cs typeface="Arial" charset="0"/>
              </a:rPr>
              <a:t>Professor, Department of Computer Engineering, </a:t>
            </a:r>
          </a:p>
          <a:p>
            <a:pPr algn="ctr">
              <a:defRPr/>
            </a:pPr>
            <a:r>
              <a:rPr lang="en-US" sz="1200" dirty="0">
                <a:solidFill>
                  <a:schemeClr val="tx2">
                    <a:lumMod val="75000"/>
                  </a:schemeClr>
                </a:solidFill>
                <a:latin typeface="Arial" charset="0"/>
                <a:cs typeface="Arial" charset="0"/>
              </a:rPr>
              <a:t>Jawaharlal Nehru Engineering College, </a:t>
            </a:r>
          </a:p>
          <a:p>
            <a:pPr algn="ctr">
              <a:defRPr/>
            </a:pPr>
            <a:r>
              <a:rPr lang="en-US" sz="1200" dirty="0">
                <a:solidFill>
                  <a:schemeClr val="tx2">
                    <a:lumMod val="75000"/>
                  </a:schemeClr>
                </a:solidFill>
                <a:latin typeface="Arial" charset="0"/>
                <a:cs typeface="Arial" charset="0"/>
              </a:rPr>
              <a:t>Aurangabad.</a:t>
            </a:r>
          </a:p>
        </p:txBody>
      </p:sp>
      <p:sp>
        <p:nvSpPr>
          <p:cNvPr id="4101" name="Rectangle 4">
            <a:extLst>
              <a:ext uri="{FF2B5EF4-FFF2-40B4-BE49-F238E27FC236}">
                <a16:creationId xmlns:a16="http://schemas.microsoft.com/office/drawing/2014/main" id="{9C433125-F805-3920-A974-40CBD1482315}"/>
              </a:ext>
            </a:extLst>
          </p:cNvPr>
          <p:cNvSpPr>
            <a:spLocks noChangeArrowheads="1"/>
          </p:cNvSpPr>
          <p:nvPr/>
        </p:nvSpPr>
        <p:spPr bwMode="auto">
          <a:xfrm>
            <a:off x="2286000" y="1676400"/>
            <a:ext cx="4572000" cy="784225"/>
          </a:xfrm>
          <a:prstGeom prst="rect">
            <a:avLst/>
          </a:prstGeom>
          <a:noFill/>
          <a:ln w="9525">
            <a:noFill/>
            <a:miter lim="800000"/>
            <a:headEnd/>
            <a:tailEnd/>
          </a:ln>
        </p:spPr>
        <p:txBody>
          <a:bodyPr>
            <a:spAutoFit/>
          </a:bodyPr>
          <a:lstStyle/>
          <a:p>
            <a:pPr algn="ctr">
              <a:spcBef>
                <a:spcPct val="50000"/>
              </a:spcBef>
              <a:defRPr/>
            </a:pPr>
            <a:r>
              <a:rPr lang="en-US" b="1" dirty="0">
                <a:solidFill>
                  <a:schemeClr val="tx1">
                    <a:lumMod val="50000"/>
                    <a:lumOff val="50000"/>
                  </a:schemeClr>
                </a:solidFill>
                <a:latin typeface="Arial" charset="0"/>
                <a:cs typeface="Arial" charset="0"/>
              </a:rPr>
              <a:t>Broad Area: Soft computing </a:t>
            </a:r>
          </a:p>
          <a:p>
            <a:pPr algn="ctr">
              <a:spcBef>
                <a:spcPct val="50000"/>
              </a:spcBef>
              <a:defRPr/>
            </a:pPr>
            <a:r>
              <a:rPr lang="en-US" b="1" dirty="0">
                <a:solidFill>
                  <a:schemeClr val="tx1">
                    <a:lumMod val="65000"/>
                    <a:lumOff val="35000"/>
                  </a:schemeClr>
                </a:solidFill>
                <a:latin typeface="Arial" charset="0"/>
                <a:cs typeface="Arial" charset="0"/>
              </a:rPr>
              <a:t>Specific area: Evolutionary algorithms</a:t>
            </a:r>
          </a:p>
        </p:txBody>
      </p:sp>
      <p:sp>
        <p:nvSpPr>
          <p:cNvPr id="7" name="Subtitle 2">
            <a:extLst>
              <a:ext uri="{FF2B5EF4-FFF2-40B4-BE49-F238E27FC236}">
                <a16:creationId xmlns:a16="http://schemas.microsoft.com/office/drawing/2014/main" id="{91AE4F8E-3B03-CEBA-22AA-7CBF04987387}"/>
              </a:ext>
            </a:extLst>
          </p:cNvPr>
          <p:cNvSpPr txBox="1">
            <a:spLocks/>
          </p:cNvSpPr>
          <p:nvPr/>
        </p:nvSpPr>
        <p:spPr bwMode="auto">
          <a:xfrm>
            <a:off x="381000" y="6400800"/>
            <a:ext cx="8458200" cy="609600"/>
          </a:xfrm>
          <a:prstGeom prst="rect">
            <a:avLst/>
          </a:prstGeom>
          <a:noFill/>
          <a:ln w="9525">
            <a:noFill/>
            <a:miter lim="800000"/>
            <a:headEnd/>
            <a:tailEnd/>
          </a:ln>
        </p:spPr>
        <p:txBody>
          <a:bodyPr anchor="b"/>
          <a:lstStyle/>
          <a:p>
            <a:pPr algn="ctr">
              <a:defRPr/>
            </a:pPr>
            <a:endParaRPr lang="en-US" sz="1400" dirty="0">
              <a:latin typeface="Arial" charset="0"/>
              <a:cs typeface="Arial" charset="0"/>
            </a:endParaRPr>
          </a:p>
          <a:p>
            <a:pPr algn="ctr">
              <a:defRPr/>
            </a:pPr>
            <a:endParaRPr lang="en-US" sz="1400" b="1" dirty="0">
              <a:latin typeface="Arial" charset="0"/>
              <a:cs typeface="Arial" charset="0"/>
            </a:endParaRPr>
          </a:p>
          <a:p>
            <a:pPr algn="ctr">
              <a:defRPr/>
            </a:pPr>
            <a:endParaRPr lang="en-US" sz="1400" dirty="0">
              <a:latin typeface="Arial" charset="0"/>
              <a:cs typeface="Arial" charset="0"/>
            </a:endParaRPr>
          </a:p>
          <a:p>
            <a:pPr algn="ctr">
              <a:defRPr/>
            </a:pPr>
            <a:endParaRPr lang="en-US" sz="1400" dirty="0">
              <a:latin typeface="Arial" charset="0"/>
              <a:cs typeface="Arial" charset="0"/>
            </a:endParaRPr>
          </a:p>
          <a:p>
            <a:pPr algn="ctr">
              <a:defRPr/>
            </a:pPr>
            <a:endParaRPr lang="en-US" sz="1400" dirty="0">
              <a:latin typeface="Arial" charset="0"/>
              <a:cs typeface="Arial" charset="0"/>
            </a:endParaRPr>
          </a:p>
          <a:p>
            <a:pPr algn="ctr">
              <a:defRPr/>
            </a:pPr>
            <a:endParaRPr lang="en-US" sz="1400" dirty="0">
              <a:latin typeface="Arial" charset="0"/>
              <a:cs typeface="Arial" charset="0"/>
            </a:endParaRPr>
          </a:p>
          <a:p>
            <a:pPr algn="ctr">
              <a:defRPr/>
            </a:pPr>
            <a:endParaRPr lang="en-US" sz="1400" dirty="0">
              <a:latin typeface="Arial" charset="0"/>
              <a:cs typeface="Arial" charset="0"/>
            </a:endParaRPr>
          </a:p>
          <a:p>
            <a:pPr algn="ctr">
              <a:defRPr/>
            </a:pPr>
            <a:endParaRPr lang="en-US" sz="1400" dirty="0">
              <a:latin typeface="Arial" charset="0"/>
              <a:cs typeface="Arial" charset="0"/>
            </a:endParaRPr>
          </a:p>
          <a:p>
            <a:pPr algn="ctr">
              <a:defRPr/>
            </a:pPr>
            <a:endParaRPr lang="en-US" sz="1400" dirty="0">
              <a:latin typeface="Arial" charset="0"/>
              <a:cs typeface="Arial" charset="0"/>
            </a:endParaRPr>
          </a:p>
          <a:p>
            <a:pPr algn="ctr">
              <a:defRPr/>
            </a:pPr>
            <a:endParaRPr lang="en-US" sz="1400" dirty="0">
              <a:latin typeface="Arial" charset="0"/>
              <a:cs typeface="Arial" charset="0"/>
            </a:endParaRPr>
          </a:p>
          <a:p>
            <a:pPr algn="ctr">
              <a:defRPr/>
            </a:pPr>
            <a:endParaRPr lang="en-US" sz="1400" dirty="0">
              <a:latin typeface="Arial" charset="0"/>
              <a:cs typeface="Arial" charset="0"/>
            </a:endParaRPr>
          </a:p>
          <a:p>
            <a:pPr algn="ctr">
              <a:defRPr/>
            </a:pPr>
            <a:endParaRPr lang="en-US" sz="1400" dirty="0">
              <a:latin typeface="Arial" charset="0"/>
              <a:cs typeface="Arial" charset="0"/>
            </a:endParaRPr>
          </a:p>
          <a:p>
            <a:pPr algn="ctr">
              <a:defRPr/>
            </a:pPr>
            <a:endParaRPr lang="en-US" sz="1400" dirty="0">
              <a:latin typeface="Arial" charset="0"/>
              <a:cs typeface="Arial" charset="0"/>
            </a:endParaRPr>
          </a:p>
          <a:p>
            <a:pPr algn="ctr">
              <a:defRPr/>
            </a:pPr>
            <a:endParaRPr lang="en-US" sz="1600" dirty="0">
              <a:latin typeface="Arial" charset="0"/>
              <a:cs typeface="Arial" charset="0"/>
            </a:endParaRPr>
          </a:p>
          <a:p>
            <a:pPr algn="ctr">
              <a:defRPr/>
            </a:pPr>
            <a:r>
              <a:rPr lang="en-IN" b="1" dirty="0"/>
              <a:t>Dr. Babasaheb Ambedkar Marathwada University, </a:t>
            </a:r>
            <a:endParaRPr lang="en-US" dirty="0"/>
          </a:p>
          <a:p>
            <a:pPr algn="ctr">
              <a:defRPr/>
            </a:pPr>
            <a:r>
              <a:rPr lang="en-IN" b="1" dirty="0"/>
              <a:t>Aurangabad- 431 004</a:t>
            </a:r>
            <a:endParaRPr lang="en-US" dirty="0"/>
          </a:p>
          <a:p>
            <a:pPr algn="ctr">
              <a:defRPr/>
            </a:pPr>
            <a:br>
              <a:rPr lang="en-US" sz="1400" dirty="0">
                <a:latin typeface="Arial" charset="0"/>
                <a:cs typeface="Arial" charset="0"/>
              </a:rPr>
            </a:br>
            <a:endParaRPr lang="en-US" sz="1400" dirty="0">
              <a:solidFill>
                <a:schemeClr val="tx2">
                  <a:lumMod val="75000"/>
                </a:schemeClr>
              </a:solidFill>
              <a:latin typeface="Arial" charset="0"/>
              <a:cs typeface="Arial" charset="0"/>
            </a:endParaRPr>
          </a:p>
        </p:txBody>
      </p:sp>
      <p:pic>
        <p:nvPicPr>
          <p:cNvPr id="5127" name="Picture 7" descr="download">
            <a:extLst>
              <a:ext uri="{FF2B5EF4-FFF2-40B4-BE49-F238E27FC236}">
                <a16:creationId xmlns:a16="http://schemas.microsoft.com/office/drawing/2014/main" id="{73410A79-9251-84A7-6E16-6E9A8F3F0E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5029200"/>
            <a:ext cx="838200"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9E82A6A-A6E5-D410-7712-DC3FF950F0A1}"/>
              </a:ext>
            </a:extLst>
          </p:cNvPr>
          <p:cNvSpPr txBox="1">
            <a:spLocks/>
          </p:cNvSpPr>
          <p:nvPr/>
        </p:nvSpPr>
        <p:spPr bwMode="auto">
          <a:xfrm>
            <a:off x="0" y="0"/>
            <a:ext cx="9144000" cy="762000"/>
          </a:xfrm>
          <a:prstGeom prst="rect">
            <a:avLst/>
          </a:prstGeom>
          <a:solidFill>
            <a:schemeClr val="accent2"/>
          </a:solidFill>
          <a:ln w="9525">
            <a:noFill/>
            <a:miter lim="800000"/>
            <a:headEnd/>
            <a:tailEnd/>
          </a:ln>
        </p:spPr>
        <p:txBody>
          <a:bodyPr anchor="ctr"/>
          <a:lstStyle/>
          <a:p>
            <a:pPr algn="ctr" eaLnBrk="0" fontAlgn="auto" hangingPunct="0">
              <a:spcAft>
                <a:spcPts val="0"/>
              </a:spcAft>
              <a:defRPr/>
            </a:pPr>
            <a:r>
              <a:rPr lang="en-US" sz="2400" cap="all" dirty="0">
                <a:effectLst>
                  <a:reflection blurRad="12700" stA="48000" endA="300" endPos="55000" dir="5400000" sy="-90000" algn="bl" rotWithShape="0"/>
                </a:effectLst>
                <a:latin typeface="+mj-lt"/>
                <a:ea typeface="+mj-ea"/>
                <a:cs typeface="+mj-cs"/>
              </a:rPr>
              <a:t>COMPARISON  with other works</a:t>
            </a:r>
            <a:endParaRPr lang="en-US" sz="2400" dirty="0">
              <a:effectLst>
                <a:reflection blurRad="12700" stA="48000" endA="300" endPos="55000" dir="5400000" sy="-90000" algn="bl" rotWithShape="0"/>
              </a:effectLst>
              <a:latin typeface="+mj-lt"/>
              <a:ea typeface="+mj-ea"/>
              <a:cs typeface="+mj-cs"/>
            </a:endParaRPr>
          </a:p>
        </p:txBody>
      </p:sp>
      <p:sp>
        <p:nvSpPr>
          <p:cNvPr id="9236" name="Rectangle 20">
            <a:extLst>
              <a:ext uri="{FF2B5EF4-FFF2-40B4-BE49-F238E27FC236}">
                <a16:creationId xmlns:a16="http://schemas.microsoft.com/office/drawing/2014/main" id="{4D551FCD-8F15-AD56-552F-0AA9EDF34929}"/>
              </a:ext>
            </a:extLst>
          </p:cNvPr>
          <p:cNvSpPr>
            <a:spLocks noChangeArrowheads="1"/>
          </p:cNvSpPr>
          <p:nvPr/>
        </p:nvSpPr>
        <p:spPr bwMode="auto">
          <a:xfrm>
            <a:off x="381000" y="3124200"/>
            <a:ext cx="8229600" cy="3540125"/>
          </a:xfrm>
          <a:prstGeom prst="rect">
            <a:avLst/>
          </a:prstGeom>
          <a:noFill/>
          <a:ln w="9525">
            <a:noFill/>
            <a:miter lim="800000"/>
            <a:headEnd/>
            <a:tailEnd/>
          </a:ln>
          <a:effectLst/>
        </p:spPr>
        <p:txBody>
          <a:bodyPr anchor="ctr">
            <a:spAutoFit/>
          </a:bodyPr>
          <a:lstStyle/>
          <a:p>
            <a:pPr marL="228600" indent="-228600" algn="just" eaLnBrk="0" hangingPunct="0">
              <a:buFont typeface="+mj-lt"/>
              <a:buAutoNum type="arabicPeriod"/>
              <a:defRPr/>
            </a:pPr>
            <a:r>
              <a:rPr lang="en-US" sz="1400" dirty="0" err="1">
                <a:latin typeface="+mn-lt"/>
                <a:ea typeface="Calibri" pitchFamily="34" charset="0"/>
              </a:rPr>
              <a:t>K.S.F.Shu</a:t>
            </a:r>
            <a:r>
              <a:rPr lang="en-US" sz="1400" dirty="0">
                <a:latin typeface="+mn-lt"/>
                <a:ea typeface="Calibri" pitchFamily="34" charset="0"/>
              </a:rPr>
              <a:t> and Z. Erwie, "Hybrid simplex search and PSO for unconstrained optimization", </a:t>
            </a:r>
            <a:r>
              <a:rPr lang="en-US" sz="1400" i="1" dirty="0">
                <a:latin typeface="+mn-lt"/>
                <a:ea typeface="Calibri" pitchFamily="34" charset="0"/>
              </a:rPr>
              <a:t>European Journal of Operation research,</a:t>
            </a:r>
            <a:r>
              <a:rPr lang="en-US" sz="1400" dirty="0">
                <a:latin typeface="+mn-lt"/>
                <a:ea typeface="Calibri" pitchFamily="34" charset="0"/>
              </a:rPr>
              <a:t> 181, pp. 527-548, 2007.</a:t>
            </a:r>
            <a:endParaRPr lang="en-US" sz="1400" dirty="0">
              <a:latin typeface="+mn-lt"/>
            </a:endParaRPr>
          </a:p>
          <a:p>
            <a:pPr marL="228600" indent="-228600" algn="just" eaLnBrk="0" hangingPunct="0">
              <a:buFont typeface="+mj-lt"/>
              <a:buAutoNum type="arabicPeriod"/>
              <a:defRPr/>
            </a:pPr>
            <a:r>
              <a:rPr lang="en-US" sz="1400" dirty="0">
                <a:latin typeface="+mn-lt"/>
                <a:ea typeface="Calibri" pitchFamily="34" charset="0"/>
              </a:rPr>
              <a:t>D. Karaboga and B. Akay, "ABC for large scale problem and engineering design optimization", </a:t>
            </a:r>
            <a:r>
              <a:rPr lang="en-US" sz="1400" i="1" dirty="0">
                <a:latin typeface="+mn-lt"/>
                <a:ea typeface="Calibri" pitchFamily="34" charset="0"/>
              </a:rPr>
              <a:t>Applied mathematics and computation</a:t>
            </a:r>
            <a:r>
              <a:rPr lang="en-US" sz="1400" dirty="0">
                <a:latin typeface="+mn-lt"/>
                <a:ea typeface="Calibri" pitchFamily="34" charset="0"/>
              </a:rPr>
              <a:t>, Elsevier-214, pp. 108-132, 2009.</a:t>
            </a:r>
            <a:endParaRPr lang="en-US" sz="1400" dirty="0">
              <a:latin typeface="+mn-lt"/>
            </a:endParaRPr>
          </a:p>
          <a:p>
            <a:pPr marL="228600" indent="-228600" algn="just" eaLnBrk="0" hangingPunct="0">
              <a:buFont typeface="+mj-lt"/>
              <a:buAutoNum type="arabicPeriod"/>
              <a:defRPr/>
            </a:pPr>
            <a:r>
              <a:rPr lang="en-US" sz="1400" dirty="0">
                <a:latin typeface="+mn-lt"/>
                <a:ea typeface="Calibri" pitchFamily="34" charset="0"/>
              </a:rPr>
              <a:t>A. Ahrari and A. A. </a:t>
            </a:r>
            <a:r>
              <a:rPr lang="en-US" sz="1400" dirty="0" err="1">
                <a:latin typeface="+mn-lt"/>
                <a:ea typeface="Calibri" pitchFamily="34" charset="0"/>
              </a:rPr>
              <a:t>Atai</a:t>
            </a:r>
            <a:r>
              <a:rPr lang="en-US" sz="1400" dirty="0">
                <a:latin typeface="+mn-lt"/>
                <a:ea typeface="Calibri" pitchFamily="34" charset="0"/>
              </a:rPr>
              <a:t>, "</a:t>
            </a:r>
            <a:r>
              <a:rPr lang="en-US" sz="1400" dirty="0" err="1">
                <a:latin typeface="+mn-lt"/>
                <a:ea typeface="Calibri" pitchFamily="34" charset="0"/>
              </a:rPr>
              <a:t>Granade</a:t>
            </a:r>
            <a:r>
              <a:rPr lang="en-US" sz="1400" dirty="0">
                <a:latin typeface="+mn-lt"/>
                <a:ea typeface="Calibri" pitchFamily="34" charset="0"/>
              </a:rPr>
              <a:t> explosion Method- A novel tool optimizations", </a:t>
            </a:r>
            <a:r>
              <a:rPr lang="en-US" sz="1400" i="1" dirty="0">
                <a:latin typeface="+mn-lt"/>
                <a:ea typeface="Calibri" pitchFamily="34" charset="0"/>
              </a:rPr>
              <a:t>Applied soft computing</a:t>
            </a:r>
            <a:r>
              <a:rPr lang="en-US" sz="1400" dirty="0">
                <a:latin typeface="+mn-lt"/>
                <a:ea typeface="Calibri" pitchFamily="34" charset="0"/>
              </a:rPr>
              <a:t> 10, Elsevier, pp, 1132-1140, 2010.</a:t>
            </a:r>
            <a:endParaRPr lang="en-US" sz="1400" dirty="0">
              <a:latin typeface="+mn-lt"/>
            </a:endParaRPr>
          </a:p>
          <a:p>
            <a:pPr marL="228600" indent="-228600" algn="just" eaLnBrk="0" hangingPunct="0">
              <a:buFont typeface="+mj-lt"/>
              <a:buAutoNum type="arabicPeriod"/>
              <a:defRPr/>
            </a:pPr>
            <a:r>
              <a:rPr lang="en-US" sz="1400" dirty="0">
                <a:latin typeface="+mn-lt"/>
                <a:ea typeface="Calibri" pitchFamily="34" charset="0"/>
              </a:rPr>
              <a:t>R.V. </a:t>
            </a:r>
            <a:r>
              <a:rPr lang="en-US" sz="1400" dirty="0" err="1">
                <a:latin typeface="+mn-lt"/>
                <a:ea typeface="Calibri" pitchFamily="34" charset="0"/>
              </a:rPr>
              <a:t>Rao</a:t>
            </a:r>
            <a:r>
              <a:rPr lang="en-US" sz="1400" dirty="0">
                <a:latin typeface="+mn-lt"/>
                <a:ea typeface="Calibri" pitchFamily="34" charset="0"/>
              </a:rPr>
              <a:t>, V.J. </a:t>
            </a:r>
            <a:r>
              <a:rPr lang="en-US" sz="1400" dirty="0" err="1">
                <a:latin typeface="+mn-lt"/>
                <a:ea typeface="Calibri" pitchFamily="34" charset="0"/>
              </a:rPr>
              <a:t>Savsani</a:t>
            </a:r>
            <a:r>
              <a:rPr lang="en-US" sz="1400" dirty="0">
                <a:latin typeface="+mn-lt"/>
                <a:ea typeface="Calibri" pitchFamily="34" charset="0"/>
              </a:rPr>
              <a:t> and D.P. </a:t>
            </a:r>
            <a:r>
              <a:rPr lang="en-US" sz="1400" dirty="0" err="1">
                <a:latin typeface="+mn-lt"/>
                <a:ea typeface="Calibri" pitchFamily="34" charset="0"/>
              </a:rPr>
              <a:t>Vakharia</a:t>
            </a:r>
            <a:r>
              <a:rPr lang="en-US" sz="1400" dirty="0">
                <a:latin typeface="+mn-lt"/>
                <a:ea typeface="Calibri" pitchFamily="34" charset="0"/>
              </a:rPr>
              <a:t>, "Teaching Learning Based optimization: An Optimization Method for continuous nonlinear large scale problem", </a:t>
            </a:r>
            <a:r>
              <a:rPr lang="en-US" sz="1400" i="1" dirty="0">
                <a:latin typeface="+mn-lt"/>
                <a:ea typeface="Calibri" pitchFamily="34" charset="0"/>
              </a:rPr>
              <a:t>Information science</a:t>
            </a:r>
            <a:r>
              <a:rPr lang="en-US" sz="1400" dirty="0">
                <a:latin typeface="+mn-lt"/>
                <a:ea typeface="Calibri" pitchFamily="34" charset="0"/>
              </a:rPr>
              <a:t>, Elsevier, pp. 1-15, 2012.</a:t>
            </a:r>
            <a:endParaRPr lang="en-US" sz="1400" dirty="0">
              <a:latin typeface="+mn-lt"/>
            </a:endParaRPr>
          </a:p>
          <a:p>
            <a:pPr marL="228600" indent="-228600" algn="just" eaLnBrk="0" hangingPunct="0">
              <a:buFont typeface="+mj-lt"/>
              <a:buAutoNum type="arabicPeriod"/>
              <a:defRPr/>
            </a:pPr>
            <a:r>
              <a:rPr lang="en-US" sz="1400" dirty="0">
                <a:latin typeface="+mn-lt"/>
                <a:ea typeface="Calibri" pitchFamily="34" charset="0"/>
              </a:rPr>
              <a:t> M. </a:t>
            </a:r>
            <a:r>
              <a:rPr lang="en-US" sz="1400" dirty="0" err="1">
                <a:latin typeface="+mn-lt"/>
                <a:ea typeface="Calibri" pitchFamily="34" charset="0"/>
              </a:rPr>
              <a:t>Nikoloc</a:t>
            </a:r>
            <a:r>
              <a:rPr lang="en-US" sz="1400" dirty="0">
                <a:latin typeface="+mn-lt"/>
                <a:ea typeface="Calibri" pitchFamily="34" charset="0"/>
              </a:rPr>
              <a:t> and D. </a:t>
            </a:r>
            <a:r>
              <a:rPr lang="en-US" sz="1400" dirty="0" err="1">
                <a:latin typeface="+mn-lt"/>
                <a:ea typeface="Calibri" pitchFamily="34" charset="0"/>
              </a:rPr>
              <a:t>Teodorovic,"Empirical</a:t>
            </a:r>
            <a:r>
              <a:rPr lang="en-US" sz="1400" dirty="0">
                <a:latin typeface="+mn-lt"/>
                <a:ea typeface="Calibri" pitchFamily="34" charset="0"/>
              </a:rPr>
              <a:t> study of the Bee Colony Optimization Algorithm (BCO) ", </a:t>
            </a:r>
            <a:r>
              <a:rPr lang="en-US" sz="1400" i="1" dirty="0">
                <a:latin typeface="+mn-lt"/>
                <a:ea typeface="Calibri" pitchFamily="34" charset="0"/>
              </a:rPr>
              <a:t>Expert system and application</a:t>
            </a:r>
            <a:r>
              <a:rPr lang="en-US" sz="1400" dirty="0">
                <a:latin typeface="+mn-lt"/>
                <a:ea typeface="Calibri" pitchFamily="34" charset="0"/>
              </a:rPr>
              <a:t>, 40, Elsevier, pp. 4609-4620, 2013.</a:t>
            </a:r>
            <a:endParaRPr lang="en-US" sz="1400" dirty="0">
              <a:latin typeface="+mn-lt"/>
            </a:endParaRPr>
          </a:p>
          <a:p>
            <a:pPr marL="228600" indent="-228600" algn="just" eaLnBrk="0" hangingPunct="0">
              <a:buFont typeface="+mj-lt"/>
              <a:buAutoNum type="arabicPeriod"/>
              <a:defRPr/>
            </a:pPr>
            <a:r>
              <a:rPr lang="en-US" sz="1400" dirty="0">
                <a:latin typeface="+mn-lt"/>
                <a:ea typeface="Calibri" pitchFamily="34" charset="0"/>
              </a:rPr>
              <a:t>M.S. </a:t>
            </a:r>
            <a:r>
              <a:rPr lang="en-US" sz="1400" dirty="0" err="1">
                <a:latin typeface="+mn-lt"/>
                <a:ea typeface="Calibri" pitchFamily="34" charset="0"/>
              </a:rPr>
              <a:t>Alama</a:t>
            </a:r>
            <a:r>
              <a:rPr lang="en-US" sz="1400" dirty="0">
                <a:latin typeface="+mn-lt"/>
                <a:ea typeface="Calibri" pitchFamily="34" charset="0"/>
              </a:rPr>
              <a:t>, M. M. </a:t>
            </a:r>
            <a:r>
              <a:rPr lang="en-US" sz="1400" dirty="0" err="1">
                <a:latin typeface="+mn-lt"/>
                <a:ea typeface="Calibri" pitchFamily="34" charset="0"/>
              </a:rPr>
              <a:t>Islama</a:t>
            </a:r>
            <a:r>
              <a:rPr lang="en-US" sz="1400" dirty="0">
                <a:latin typeface="+mn-lt"/>
                <a:ea typeface="Calibri" pitchFamily="34" charset="0"/>
              </a:rPr>
              <a:t>, X. </a:t>
            </a:r>
            <a:r>
              <a:rPr lang="en-US" sz="1400" dirty="0" err="1">
                <a:latin typeface="+mn-lt"/>
                <a:ea typeface="Calibri" pitchFamily="34" charset="0"/>
              </a:rPr>
              <a:t>Yaob</a:t>
            </a:r>
            <a:r>
              <a:rPr lang="en-US" sz="1400" dirty="0">
                <a:latin typeface="+mn-lt"/>
                <a:ea typeface="Calibri" pitchFamily="34" charset="0"/>
              </a:rPr>
              <a:t> and K. </a:t>
            </a:r>
            <a:r>
              <a:rPr lang="en-US" sz="1400" dirty="0" err="1">
                <a:latin typeface="+mn-lt"/>
                <a:ea typeface="Calibri" pitchFamily="34" charset="0"/>
              </a:rPr>
              <a:t>Murased</a:t>
            </a:r>
            <a:r>
              <a:rPr lang="en-US" sz="1400" dirty="0">
                <a:latin typeface="+mn-lt"/>
                <a:ea typeface="Calibri" pitchFamily="34" charset="0"/>
              </a:rPr>
              <a:t>, “Diversity Guided Evolutionary Programming: A novel approach for continuous optimization", </a:t>
            </a:r>
            <a:r>
              <a:rPr lang="en-US" sz="1400" i="1" dirty="0">
                <a:latin typeface="+mn-lt"/>
                <a:ea typeface="Calibri" pitchFamily="34" charset="0"/>
              </a:rPr>
              <a:t>Applied soft computing</a:t>
            </a:r>
            <a:r>
              <a:rPr lang="en-US" sz="1400" dirty="0">
                <a:latin typeface="+mn-lt"/>
                <a:ea typeface="Calibri" pitchFamily="34" charset="0"/>
              </a:rPr>
              <a:t>, 12, </a:t>
            </a:r>
            <a:r>
              <a:rPr lang="en-US" sz="1400" dirty="0" err="1">
                <a:latin typeface="+mn-lt"/>
                <a:ea typeface="Calibri" pitchFamily="34" charset="0"/>
              </a:rPr>
              <a:t>Elseiver</a:t>
            </a:r>
            <a:r>
              <a:rPr lang="en-US" sz="1400" dirty="0">
                <a:latin typeface="+mn-lt"/>
                <a:ea typeface="Calibri" pitchFamily="34" charset="0"/>
              </a:rPr>
              <a:t>, pp. 1693- 1707, 2012.</a:t>
            </a:r>
          </a:p>
          <a:p>
            <a:pPr marL="228600" indent="-228600" algn="just" eaLnBrk="0" hangingPunct="0">
              <a:buFont typeface="+mj-lt"/>
              <a:buAutoNum type="arabicPeriod"/>
              <a:defRPr/>
            </a:pPr>
            <a:r>
              <a:rPr lang="en-US" sz="1400" dirty="0">
                <a:latin typeface="+mn-lt"/>
                <a:ea typeface="Calibri" pitchFamily="34" charset="0"/>
              </a:rPr>
              <a:t>T. Park and K. R. Ryu, “A Dual-Population Genetic Algorithm for Adaptive diversity control”, </a:t>
            </a:r>
            <a:r>
              <a:rPr lang="en-US" sz="1400" i="1" dirty="0">
                <a:latin typeface="+mn-lt"/>
                <a:ea typeface="Calibri" pitchFamily="34" charset="0"/>
              </a:rPr>
              <a:t>IEEE Transactions on Evolutionary Computation</a:t>
            </a:r>
            <a:r>
              <a:rPr lang="en-US" sz="1400" dirty="0">
                <a:latin typeface="+mn-lt"/>
                <a:ea typeface="Calibri" pitchFamily="34" charset="0"/>
              </a:rPr>
              <a:t>, pp. 865–884, 2010.</a:t>
            </a:r>
          </a:p>
          <a:p>
            <a:pPr marL="228600" indent="-228600" algn="just" eaLnBrk="0" hangingPunct="0">
              <a:buFont typeface="+mj-lt"/>
              <a:buAutoNum type="arabicPeriod"/>
              <a:defRPr/>
            </a:pPr>
            <a:r>
              <a:rPr lang="en-US" sz="1400" dirty="0">
                <a:latin typeface="+mn-lt"/>
                <a:ea typeface="Calibri" pitchFamily="34" charset="0"/>
              </a:rPr>
              <a:t>T. Park and K. R. Ryu. “A dual population genetic algorithm with evolving diversity”, In </a:t>
            </a:r>
            <a:r>
              <a:rPr lang="en-US" sz="1400" i="1" dirty="0">
                <a:latin typeface="+mn-lt"/>
                <a:ea typeface="Calibri" pitchFamily="34" charset="0"/>
              </a:rPr>
              <a:t>IEEE Congress on Evolutionary Computation (CEC2007)</a:t>
            </a:r>
            <a:r>
              <a:rPr lang="en-US" sz="1400" dirty="0">
                <a:latin typeface="+mn-lt"/>
                <a:ea typeface="Calibri" pitchFamily="34" charset="0"/>
              </a:rPr>
              <a:t>, pp. 3516–3522, 2007.</a:t>
            </a:r>
            <a:endParaRPr lang="en-US" sz="1400" dirty="0" err="1">
              <a:latin typeface="+mn-lt"/>
              <a:ea typeface="Calibri" pitchFamily="34" charset="0"/>
            </a:endParaRPr>
          </a:p>
        </p:txBody>
      </p:sp>
      <p:sp>
        <p:nvSpPr>
          <p:cNvPr id="14340" name="Rectangle 4">
            <a:extLst>
              <a:ext uri="{FF2B5EF4-FFF2-40B4-BE49-F238E27FC236}">
                <a16:creationId xmlns:a16="http://schemas.microsoft.com/office/drawing/2014/main" id="{43EC2A56-5F14-D063-1BFD-E92EB8E4920B}"/>
              </a:ext>
            </a:extLst>
          </p:cNvPr>
          <p:cNvSpPr>
            <a:spLocks noChangeArrowheads="1"/>
          </p:cNvSpPr>
          <p:nvPr/>
        </p:nvSpPr>
        <p:spPr bwMode="auto">
          <a:xfrm>
            <a:off x="533400" y="762000"/>
            <a:ext cx="80772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133350" eaLnBrk="0" hangingPunct="0">
              <a:tabLst>
                <a:tab pos="30861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30861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30861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30861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30861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30861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30861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30861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3086100" algn="l"/>
              </a:tabLst>
              <a:defRPr>
                <a:solidFill>
                  <a:schemeClr val="tx1"/>
                </a:solidFill>
                <a:latin typeface="Arial" panose="020B0604020202020204" pitchFamily="34" charset="0"/>
                <a:cs typeface="Arial" panose="020B0604020202020204" pitchFamily="34" charset="0"/>
              </a:defRPr>
            </a:lvl9pPr>
          </a:lstStyle>
          <a:p>
            <a:pPr algn="just"/>
            <a:r>
              <a:rPr lang="en-US" altLang="ja-JP" sz="1600" b="1">
                <a:ea typeface="MS Mincho" panose="02020609040205080304" pitchFamily="49" charset="-128"/>
              </a:rPr>
              <a:t>Compared with other eight natured-inspired optimization methods: </a:t>
            </a:r>
          </a:p>
          <a:p>
            <a:pPr algn="just"/>
            <a:r>
              <a:rPr lang="en-US" altLang="ja-JP" sz="1600">
                <a:ea typeface="MS Mincho" panose="02020609040205080304" pitchFamily="49" charset="-128"/>
              </a:rPr>
              <a:t>Genetic Algorithm (GA), Particle Swarm Optimization (PSO), Differential Evolution (DE), ANTS, Bee Colony, Grenade Explosion Method (GEM) and Bee Colony Optimization (BCO), Artificial Bee Colony (ABC) and Teaching–learning-based optimization TLBO.</a:t>
            </a:r>
            <a:endParaRPr lang="en-US" altLang="ja-JP" sz="1600"/>
          </a:p>
          <a:p>
            <a:pPr algn="just"/>
            <a:r>
              <a:rPr lang="en-US" altLang="ja-JP" sz="1600" b="1">
                <a:cs typeface="Times New Roman" panose="02020603050405020304" pitchFamily="18" charset="0"/>
              </a:rPr>
              <a:t>Compared with diversity based seven metaheurestics: </a:t>
            </a:r>
            <a:r>
              <a:rPr lang="en-US" altLang="ja-JP" sz="1600"/>
              <a:t>DPGA, Island Model GA (IMGA), Restricted Tournament Selection (RTS) and Standard GA (StGA), Classical Evolutionary Programming (CEP), Adaptive EP with Lévy Mutation (ALEP) and Diversity Guided Evolutionary Algorithm (DGEP). </a:t>
            </a:r>
          </a:p>
        </p:txBody>
      </p:sp>
      <p:sp>
        <p:nvSpPr>
          <p:cNvPr id="5" name="Slide Number Placeholder 4">
            <a:extLst>
              <a:ext uri="{FF2B5EF4-FFF2-40B4-BE49-F238E27FC236}">
                <a16:creationId xmlns:a16="http://schemas.microsoft.com/office/drawing/2014/main" id="{A8A48AB1-5E24-3411-4562-372E581395DF}"/>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2108ACA-7932-4EDD-8699-BC7725648D22}" type="slidenum">
              <a:rPr lang="en-US" altLang="en-US">
                <a:solidFill>
                  <a:srgbClr val="898989"/>
                </a:solidFill>
              </a:rPr>
              <a:pPr eaLnBrk="1" hangingPunct="1"/>
              <a:t>10</a:t>
            </a:fld>
            <a:endParaRPr lang="en-US" altLang="en-US">
              <a:solidFill>
                <a:srgbClr val="898989"/>
              </a:solidFill>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5FBA7ECA-E334-912F-E13F-CA659BCBFEAB}"/>
              </a:ext>
            </a:extLst>
          </p:cNvPr>
          <p:cNvSpPr>
            <a:spLocks noGrp="1" noChangeArrowheads="1"/>
          </p:cNvSpPr>
          <p:nvPr>
            <p:ph type="title"/>
          </p:nvPr>
        </p:nvSpPr>
        <p:spPr>
          <a:xfrm>
            <a:off x="0" y="0"/>
            <a:ext cx="9144000" cy="636587"/>
          </a:xfrm>
          <a:solidFill>
            <a:schemeClr val="accent2"/>
          </a:solidFill>
          <a:ln>
            <a:miter lim="800000"/>
            <a:headEnd/>
            <a:tailEnd/>
          </a:ln>
        </p:spPr>
        <p:txBody>
          <a:bodyPr/>
          <a:lstStyle/>
          <a:p>
            <a:pPr eaLnBrk="1" hangingPunct="1">
              <a:defRPr/>
            </a:pPr>
            <a:r>
              <a:rPr lang="en-US" sz="3200" cap="all" dirty="0">
                <a:effectLst>
                  <a:reflection blurRad="12700" stA="48000" endA="300" endPos="55000" dir="5400000" sy="-90000" algn="bl" rotWithShape="0"/>
                </a:effectLst>
              </a:rPr>
              <a:t>Taxonomy of  SEARCH TECHNIQUES </a:t>
            </a:r>
          </a:p>
        </p:txBody>
      </p:sp>
      <p:sp>
        <p:nvSpPr>
          <p:cNvPr id="132099" name="Rectangle 3">
            <a:extLst>
              <a:ext uri="{FF2B5EF4-FFF2-40B4-BE49-F238E27FC236}">
                <a16:creationId xmlns:a16="http://schemas.microsoft.com/office/drawing/2014/main" id="{22352737-9B1E-2D92-ED51-ABB7D243606B}"/>
              </a:ext>
            </a:extLst>
          </p:cNvPr>
          <p:cNvSpPr>
            <a:spLocks noGrp="1" noChangeArrowheads="1"/>
          </p:cNvSpPr>
          <p:nvPr>
            <p:ph idx="1"/>
          </p:nvPr>
        </p:nvSpPr>
        <p:spPr>
          <a:xfrm>
            <a:off x="152400" y="914400"/>
            <a:ext cx="8839200" cy="5791200"/>
          </a:xfrm>
        </p:spPr>
        <p:txBody>
          <a:bodyPr rtlCol="0">
            <a:normAutofit/>
          </a:bodyPr>
          <a:lstStyle/>
          <a:p>
            <a:pPr eaLnBrk="1" fontAlgn="auto" hangingPunct="1">
              <a:spcAft>
                <a:spcPts val="0"/>
              </a:spcAft>
              <a:buFont typeface="Wingdings" pitchFamily="2" charset="2"/>
              <a:buNone/>
              <a:defRPr/>
            </a:pPr>
            <a:r>
              <a:rPr lang="en-US" sz="1200" dirty="0"/>
              <a:t>				</a:t>
            </a:r>
            <a:endParaRPr lang="en-US" sz="1200" cap="all" dirty="0"/>
          </a:p>
          <a:p>
            <a:pPr eaLnBrk="1" fontAlgn="auto" hangingPunct="1">
              <a:spcAft>
                <a:spcPts val="0"/>
              </a:spcAft>
              <a:buFont typeface="Wingdings" pitchFamily="2" charset="2"/>
              <a:buNone/>
              <a:defRPr/>
            </a:pPr>
            <a:r>
              <a:rPr lang="en-US" sz="1200" cap="all" dirty="0"/>
              <a:t>					</a:t>
            </a:r>
            <a:endParaRPr lang="en-US" sz="1000" cap="all" dirty="0"/>
          </a:p>
          <a:p>
            <a:pPr eaLnBrk="1" fontAlgn="auto" hangingPunct="1">
              <a:spcAft>
                <a:spcPts val="0"/>
              </a:spcAft>
              <a:buFont typeface="Wingdings" pitchFamily="2" charset="2"/>
              <a:buNone/>
              <a:defRPr/>
            </a:pPr>
            <a:endParaRPr lang="en-US" sz="1000" cap="all" dirty="0"/>
          </a:p>
          <a:p>
            <a:pPr eaLnBrk="1" fontAlgn="auto" hangingPunct="1">
              <a:spcAft>
                <a:spcPts val="0"/>
              </a:spcAft>
              <a:buFont typeface="Wingdings" pitchFamily="2" charset="2"/>
              <a:buNone/>
              <a:defRPr/>
            </a:pPr>
            <a:endParaRPr lang="en-US" sz="1000" cap="all" dirty="0"/>
          </a:p>
          <a:p>
            <a:pPr eaLnBrk="1" fontAlgn="auto" hangingPunct="1">
              <a:spcAft>
                <a:spcPts val="0"/>
              </a:spcAft>
              <a:buFont typeface="Wingdings" pitchFamily="2" charset="2"/>
              <a:buNone/>
              <a:defRPr/>
            </a:pPr>
            <a:r>
              <a:rPr lang="en-US" sz="1000" cap="all" dirty="0"/>
              <a:t>			</a:t>
            </a:r>
          </a:p>
          <a:p>
            <a:pPr eaLnBrk="1" fontAlgn="auto" hangingPunct="1">
              <a:spcAft>
                <a:spcPts val="0"/>
              </a:spcAft>
              <a:buFont typeface="Wingdings" pitchFamily="2" charset="2"/>
              <a:buNone/>
              <a:defRPr/>
            </a:pPr>
            <a:r>
              <a:rPr lang="en-US" sz="1000" cap="all" dirty="0"/>
              <a:t>			</a:t>
            </a:r>
          </a:p>
          <a:p>
            <a:pPr eaLnBrk="1" fontAlgn="auto" hangingPunct="1">
              <a:spcAft>
                <a:spcPts val="0"/>
              </a:spcAft>
              <a:buFont typeface="Wingdings" pitchFamily="2" charset="2"/>
              <a:buNone/>
              <a:defRPr/>
            </a:pPr>
            <a:r>
              <a:rPr lang="en-US" sz="1000" cap="all" dirty="0"/>
              <a:t>		    		 	</a:t>
            </a:r>
          </a:p>
          <a:p>
            <a:pPr eaLnBrk="1" fontAlgn="auto" hangingPunct="1">
              <a:spcAft>
                <a:spcPts val="0"/>
              </a:spcAft>
              <a:buFont typeface="Wingdings" pitchFamily="2" charset="2"/>
              <a:buNone/>
              <a:defRPr/>
            </a:pPr>
            <a:r>
              <a:rPr lang="en-US" sz="1000" cap="all" dirty="0"/>
              <a:t>						</a:t>
            </a:r>
          </a:p>
          <a:p>
            <a:pPr eaLnBrk="1" fontAlgn="auto" hangingPunct="1">
              <a:spcAft>
                <a:spcPts val="0"/>
              </a:spcAft>
              <a:buFont typeface="Wingdings" pitchFamily="2" charset="2"/>
              <a:buNone/>
              <a:defRPr/>
            </a:pPr>
            <a:r>
              <a:rPr lang="en-US" sz="1000" cap="all" dirty="0"/>
              <a:t>				 		</a:t>
            </a:r>
          </a:p>
          <a:p>
            <a:pPr eaLnBrk="1" fontAlgn="auto" hangingPunct="1">
              <a:spcAft>
                <a:spcPts val="0"/>
              </a:spcAft>
              <a:buFont typeface="Wingdings" pitchFamily="2" charset="2"/>
              <a:buNone/>
              <a:defRPr/>
            </a:pPr>
            <a:r>
              <a:rPr lang="en-US" sz="1000" cap="all" dirty="0"/>
              <a:t>			</a:t>
            </a:r>
          </a:p>
          <a:p>
            <a:pPr eaLnBrk="1" fontAlgn="auto" hangingPunct="1">
              <a:spcAft>
                <a:spcPts val="0"/>
              </a:spcAft>
              <a:buFont typeface="Wingdings" pitchFamily="2" charset="2"/>
              <a:buNone/>
              <a:defRPr/>
            </a:pPr>
            <a:endParaRPr lang="en-US" sz="1000" cap="all" dirty="0"/>
          </a:p>
          <a:p>
            <a:pPr eaLnBrk="1" fontAlgn="auto" hangingPunct="1">
              <a:spcAft>
                <a:spcPts val="0"/>
              </a:spcAft>
              <a:buFont typeface="Wingdings" pitchFamily="2" charset="2"/>
              <a:buNone/>
              <a:defRPr/>
            </a:pPr>
            <a:r>
              <a:rPr lang="en-US" sz="1000" cap="all" dirty="0"/>
              <a:t>		</a:t>
            </a:r>
          </a:p>
          <a:p>
            <a:pPr eaLnBrk="1" fontAlgn="auto" hangingPunct="1">
              <a:spcAft>
                <a:spcPts val="0"/>
              </a:spcAft>
              <a:buFont typeface="Wingdings" pitchFamily="2" charset="2"/>
              <a:buNone/>
              <a:defRPr/>
            </a:pPr>
            <a:r>
              <a:rPr lang="en-US" sz="1000" cap="all" dirty="0"/>
              <a:t>				 				</a:t>
            </a:r>
          </a:p>
          <a:p>
            <a:pPr eaLnBrk="1" fontAlgn="auto" hangingPunct="1">
              <a:spcAft>
                <a:spcPts val="0"/>
              </a:spcAft>
              <a:buFont typeface="Wingdings" pitchFamily="2" charset="2"/>
              <a:buNone/>
              <a:defRPr/>
            </a:pPr>
            <a:endParaRPr lang="en-US" sz="1000" cap="all" dirty="0"/>
          </a:p>
          <a:p>
            <a:pPr eaLnBrk="1" fontAlgn="auto" hangingPunct="1">
              <a:spcAft>
                <a:spcPts val="0"/>
              </a:spcAft>
              <a:buFont typeface="Wingdings" pitchFamily="2" charset="2"/>
              <a:buNone/>
              <a:defRPr/>
            </a:pPr>
            <a:endParaRPr lang="en-US" sz="1000" cap="all" dirty="0"/>
          </a:p>
          <a:p>
            <a:pPr eaLnBrk="1" fontAlgn="auto" hangingPunct="1">
              <a:spcAft>
                <a:spcPts val="0"/>
              </a:spcAft>
              <a:buFont typeface="Wingdings" pitchFamily="2" charset="2"/>
              <a:buNone/>
              <a:defRPr/>
            </a:pPr>
            <a:endParaRPr lang="en-US" sz="1000" cap="all" dirty="0"/>
          </a:p>
          <a:p>
            <a:pPr eaLnBrk="1" fontAlgn="auto" hangingPunct="1">
              <a:spcAft>
                <a:spcPts val="0"/>
              </a:spcAft>
              <a:buFont typeface="Wingdings" pitchFamily="2" charset="2"/>
              <a:buNone/>
              <a:defRPr/>
            </a:pPr>
            <a:r>
              <a:rPr lang="en-US" sz="1000" cap="all" dirty="0"/>
              <a:t>						</a:t>
            </a:r>
          </a:p>
          <a:p>
            <a:pPr eaLnBrk="1" fontAlgn="auto" hangingPunct="1">
              <a:spcAft>
                <a:spcPts val="0"/>
              </a:spcAft>
              <a:buFont typeface="Wingdings" pitchFamily="2" charset="2"/>
              <a:buNone/>
              <a:defRPr/>
            </a:pPr>
            <a:endParaRPr lang="en-US" sz="1000" dirty="0"/>
          </a:p>
          <a:p>
            <a:pPr eaLnBrk="1" fontAlgn="auto" hangingPunct="1">
              <a:spcAft>
                <a:spcPts val="0"/>
              </a:spcAft>
              <a:buFont typeface="Wingdings" pitchFamily="2" charset="2"/>
              <a:buNone/>
              <a:defRPr/>
            </a:pPr>
            <a:endParaRPr lang="en-US" sz="1000" dirty="0"/>
          </a:p>
        </p:txBody>
      </p:sp>
      <p:sp>
        <p:nvSpPr>
          <p:cNvPr id="103428" name="Slide Number Placeholder 5">
            <a:extLst>
              <a:ext uri="{FF2B5EF4-FFF2-40B4-BE49-F238E27FC236}">
                <a16:creationId xmlns:a16="http://schemas.microsoft.com/office/drawing/2014/main" id="{8CF7FF4E-1C28-3E9B-BA79-2F07C046A9C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7FBCD5C-0005-4AFB-9042-B0F440E4E2E0}" type="slidenum">
              <a:rPr lang="en-US" altLang="zh-CN"/>
              <a:pPr eaLnBrk="1" hangingPunct="1"/>
              <a:t>100</a:t>
            </a:fld>
            <a:endParaRPr lang="en-US" altLang="zh-CN"/>
          </a:p>
        </p:txBody>
      </p:sp>
      <p:sp>
        <p:nvSpPr>
          <p:cNvPr id="103429" name="Line 4">
            <a:extLst>
              <a:ext uri="{FF2B5EF4-FFF2-40B4-BE49-F238E27FC236}">
                <a16:creationId xmlns:a16="http://schemas.microsoft.com/office/drawing/2014/main" id="{583D5B20-5339-D61C-B9CD-F0B9DF66E43F}"/>
              </a:ext>
            </a:extLst>
          </p:cNvPr>
          <p:cNvSpPr>
            <a:spLocks noChangeShapeType="1"/>
          </p:cNvSpPr>
          <p:nvPr/>
        </p:nvSpPr>
        <p:spPr bwMode="auto">
          <a:xfrm flipH="1">
            <a:off x="1981200" y="1447800"/>
            <a:ext cx="21336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3430" name="Line 6">
            <a:extLst>
              <a:ext uri="{FF2B5EF4-FFF2-40B4-BE49-F238E27FC236}">
                <a16:creationId xmlns:a16="http://schemas.microsoft.com/office/drawing/2014/main" id="{E4083E65-0FD3-5311-F9BC-EE8865F398A8}"/>
              </a:ext>
            </a:extLst>
          </p:cNvPr>
          <p:cNvSpPr>
            <a:spLocks noChangeShapeType="1"/>
          </p:cNvSpPr>
          <p:nvPr/>
        </p:nvSpPr>
        <p:spPr bwMode="auto">
          <a:xfrm>
            <a:off x="4114800" y="1447800"/>
            <a:ext cx="1524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3431" name="Line 9">
            <a:extLst>
              <a:ext uri="{FF2B5EF4-FFF2-40B4-BE49-F238E27FC236}">
                <a16:creationId xmlns:a16="http://schemas.microsoft.com/office/drawing/2014/main" id="{A38AB7F3-B224-D428-2659-5E937F7DA178}"/>
              </a:ext>
            </a:extLst>
          </p:cNvPr>
          <p:cNvSpPr>
            <a:spLocks noChangeShapeType="1"/>
          </p:cNvSpPr>
          <p:nvPr/>
        </p:nvSpPr>
        <p:spPr bwMode="auto">
          <a:xfrm flipH="1">
            <a:off x="6781800" y="1905000"/>
            <a:ext cx="3810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3432" name="Line 10">
            <a:extLst>
              <a:ext uri="{FF2B5EF4-FFF2-40B4-BE49-F238E27FC236}">
                <a16:creationId xmlns:a16="http://schemas.microsoft.com/office/drawing/2014/main" id="{DC322EFC-E34B-6BA3-2992-6DA34865C468}"/>
              </a:ext>
            </a:extLst>
          </p:cNvPr>
          <p:cNvSpPr>
            <a:spLocks noChangeShapeType="1"/>
          </p:cNvSpPr>
          <p:nvPr/>
        </p:nvSpPr>
        <p:spPr bwMode="auto">
          <a:xfrm>
            <a:off x="7086600" y="1905000"/>
            <a:ext cx="3810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3433" name="Line 11">
            <a:extLst>
              <a:ext uri="{FF2B5EF4-FFF2-40B4-BE49-F238E27FC236}">
                <a16:creationId xmlns:a16="http://schemas.microsoft.com/office/drawing/2014/main" id="{F1F1ECE6-A64E-FB3C-78D8-96AC1FFB21ED}"/>
              </a:ext>
            </a:extLst>
          </p:cNvPr>
          <p:cNvSpPr>
            <a:spLocks noChangeShapeType="1"/>
          </p:cNvSpPr>
          <p:nvPr/>
        </p:nvSpPr>
        <p:spPr bwMode="auto">
          <a:xfrm>
            <a:off x="4343400" y="2895600"/>
            <a:ext cx="30480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3434" name="Line 12">
            <a:extLst>
              <a:ext uri="{FF2B5EF4-FFF2-40B4-BE49-F238E27FC236}">
                <a16:creationId xmlns:a16="http://schemas.microsoft.com/office/drawing/2014/main" id="{4C674018-2272-B1D2-C175-0AC2C0ED0352}"/>
              </a:ext>
            </a:extLst>
          </p:cNvPr>
          <p:cNvSpPr>
            <a:spLocks noChangeShapeType="1"/>
          </p:cNvSpPr>
          <p:nvPr/>
        </p:nvSpPr>
        <p:spPr bwMode="auto">
          <a:xfrm flipH="1">
            <a:off x="2895600" y="2895600"/>
            <a:ext cx="14478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3435" name="Line 14">
            <a:extLst>
              <a:ext uri="{FF2B5EF4-FFF2-40B4-BE49-F238E27FC236}">
                <a16:creationId xmlns:a16="http://schemas.microsoft.com/office/drawing/2014/main" id="{BA0EB322-C832-3917-46B6-7CA6D26EF04C}"/>
              </a:ext>
            </a:extLst>
          </p:cNvPr>
          <p:cNvSpPr>
            <a:spLocks noChangeShapeType="1"/>
          </p:cNvSpPr>
          <p:nvPr/>
        </p:nvSpPr>
        <p:spPr bwMode="auto">
          <a:xfrm>
            <a:off x="4343400" y="2895600"/>
            <a:ext cx="1524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cxnSp>
        <p:nvCxnSpPr>
          <p:cNvPr id="17" name="Straight Arrow Connector 16">
            <a:extLst>
              <a:ext uri="{FF2B5EF4-FFF2-40B4-BE49-F238E27FC236}">
                <a16:creationId xmlns:a16="http://schemas.microsoft.com/office/drawing/2014/main" id="{12E20420-9593-FC6B-1FF9-8564FBDAD3EF}"/>
              </a:ext>
            </a:extLst>
          </p:cNvPr>
          <p:cNvCxnSpPr/>
          <p:nvPr/>
        </p:nvCxnSpPr>
        <p:spPr>
          <a:xfrm rot="5400000">
            <a:off x="266700" y="2400300"/>
            <a:ext cx="304800" cy="762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26BBBC45-588C-3DE1-9868-48E4BAB812A4}"/>
              </a:ext>
            </a:extLst>
          </p:cNvPr>
          <p:cNvCxnSpPr/>
          <p:nvPr/>
        </p:nvCxnSpPr>
        <p:spPr>
          <a:xfrm>
            <a:off x="457200" y="2286000"/>
            <a:ext cx="1371600" cy="3048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D8DFA5C6-CEB0-A534-6588-49BA113F521C}"/>
              </a:ext>
            </a:extLst>
          </p:cNvPr>
          <p:cNvCxnSpPr/>
          <p:nvPr/>
        </p:nvCxnSpPr>
        <p:spPr>
          <a:xfrm>
            <a:off x="457200" y="2286000"/>
            <a:ext cx="533400" cy="3048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75E084DE-A3BE-AB80-840D-18B45B078B46}"/>
              </a:ext>
            </a:extLst>
          </p:cNvPr>
          <p:cNvCxnSpPr/>
          <p:nvPr/>
        </p:nvCxnSpPr>
        <p:spPr>
          <a:xfrm>
            <a:off x="4191000" y="1447800"/>
            <a:ext cx="2514600" cy="2286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CB3CE6D2-4647-57DC-E6C2-EE3D0AFE9F52}"/>
              </a:ext>
            </a:extLst>
          </p:cNvPr>
          <p:cNvCxnSpPr/>
          <p:nvPr/>
        </p:nvCxnSpPr>
        <p:spPr>
          <a:xfrm rot="10800000" flipV="1">
            <a:off x="609600" y="1981200"/>
            <a:ext cx="1143000" cy="762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38B3609C-0998-B3A7-75F2-679B485CD656}"/>
              </a:ext>
            </a:extLst>
          </p:cNvPr>
          <p:cNvCxnSpPr/>
          <p:nvPr/>
        </p:nvCxnSpPr>
        <p:spPr>
          <a:xfrm>
            <a:off x="1752600" y="1981200"/>
            <a:ext cx="685800" cy="1524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98002C50-CAB1-4EAB-86E5-EFFFF82C4469}"/>
              </a:ext>
            </a:extLst>
          </p:cNvPr>
          <p:cNvCxnSpPr/>
          <p:nvPr/>
        </p:nvCxnSpPr>
        <p:spPr>
          <a:xfrm>
            <a:off x="4800600" y="1981200"/>
            <a:ext cx="457200" cy="762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F1EFFB2E-60BA-783E-7ABC-D4563702C8CD}"/>
              </a:ext>
            </a:extLst>
          </p:cNvPr>
          <p:cNvCxnSpPr/>
          <p:nvPr/>
        </p:nvCxnSpPr>
        <p:spPr>
          <a:xfrm rot="10800000" flipV="1">
            <a:off x="4114800" y="1981200"/>
            <a:ext cx="685800" cy="762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4" name="Straight Arrow Connector 53">
            <a:extLst>
              <a:ext uri="{FF2B5EF4-FFF2-40B4-BE49-F238E27FC236}">
                <a16:creationId xmlns:a16="http://schemas.microsoft.com/office/drawing/2014/main" id="{751C7F8B-6532-6E25-9488-012067B25EA5}"/>
              </a:ext>
            </a:extLst>
          </p:cNvPr>
          <p:cNvCxnSpPr/>
          <p:nvPr/>
        </p:nvCxnSpPr>
        <p:spPr>
          <a:xfrm>
            <a:off x="7848600" y="2286000"/>
            <a:ext cx="533400" cy="3810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8" name="Straight Arrow Connector 57">
            <a:extLst>
              <a:ext uri="{FF2B5EF4-FFF2-40B4-BE49-F238E27FC236}">
                <a16:creationId xmlns:a16="http://schemas.microsoft.com/office/drawing/2014/main" id="{CC18526D-B975-946E-2422-929EF9EAA004}"/>
              </a:ext>
            </a:extLst>
          </p:cNvPr>
          <p:cNvCxnSpPr>
            <a:stCxn id="142" idx="2"/>
          </p:cNvCxnSpPr>
          <p:nvPr/>
        </p:nvCxnSpPr>
        <p:spPr>
          <a:xfrm rot="16200000" flipH="1">
            <a:off x="6714331" y="2142332"/>
            <a:ext cx="287337" cy="6096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9" name="Straight Arrow Connector 58">
            <a:extLst>
              <a:ext uri="{FF2B5EF4-FFF2-40B4-BE49-F238E27FC236}">
                <a16:creationId xmlns:a16="http://schemas.microsoft.com/office/drawing/2014/main" id="{990554A8-14C0-A81C-CA15-C094C5E21735}"/>
              </a:ext>
            </a:extLst>
          </p:cNvPr>
          <p:cNvCxnSpPr>
            <a:stCxn id="142" idx="2"/>
          </p:cNvCxnSpPr>
          <p:nvPr/>
        </p:nvCxnSpPr>
        <p:spPr>
          <a:xfrm rot="5400000">
            <a:off x="6219031" y="2256632"/>
            <a:ext cx="287337" cy="3810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03447" name="Line 4">
            <a:extLst>
              <a:ext uri="{FF2B5EF4-FFF2-40B4-BE49-F238E27FC236}">
                <a16:creationId xmlns:a16="http://schemas.microsoft.com/office/drawing/2014/main" id="{7C8FCC22-7E20-7944-F56F-88E6668DF58C}"/>
              </a:ext>
            </a:extLst>
          </p:cNvPr>
          <p:cNvSpPr>
            <a:spLocks noChangeShapeType="1"/>
          </p:cNvSpPr>
          <p:nvPr/>
        </p:nvSpPr>
        <p:spPr bwMode="auto">
          <a:xfrm>
            <a:off x="3810000" y="2286000"/>
            <a:ext cx="5334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3448" name="Line 4">
            <a:extLst>
              <a:ext uri="{FF2B5EF4-FFF2-40B4-BE49-F238E27FC236}">
                <a16:creationId xmlns:a16="http://schemas.microsoft.com/office/drawing/2014/main" id="{9E194386-0535-A6AD-BE7C-DF3664503F4A}"/>
              </a:ext>
            </a:extLst>
          </p:cNvPr>
          <p:cNvSpPr>
            <a:spLocks noChangeShapeType="1"/>
          </p:cNvSpPr>
          <p:nvPr/>
        </p:nvSpPr>
        <p:spPr bwMode="auto">
          <a:xfrm flipH="1">
            <a:off x="838200" y="2895600"/>
            <a:ext cx="3505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9" name="TextBox 68">
            <a:extLst>
              <a:ext uri="{FF2B5EF4-FFF2-40B4-BE49-F238E27FC236}">
                <a16:creationId xmlns:a16="http://schemas.microsoft.com/office/drawing/2014/main" id="{5492E7C4-E286-BFC2-1E6C-F0716F250110}"/>
              </a:ext>
            </a:extLst>
          </p:cNvPr>
          <p:cNvSpPr txBox="1"/>
          <p:nvPr/>
        </p:nvSpPr>
        <p:spPr>
          <a:xfrm>
            <a:off x="0" y="3352800"/>
            <a:ext cx="1295400" cy="246063"/>
          </a:xfrm>
          <a:prstGeom prst="rect">
            <a:avLst/>
          </a:prstGeom>
          <a:noFill/>
        </p:spPr>
        <p:txBody>
          <a:bodyPr>
            <a:spAutoFit/>
          </a:bodyPr>
          <a:lstStyle/>
          <a:p>
            <a:pPr>
              <a:defRPr/>
            </a:pPr>
            <a:r>
              <a:rPr lang="en-US" sz="1000" cap="all" dirty="0"/>
              <a:t>Tabu search </a:t>
            </a:r>
            <a:endParaRPr lang="en-US" sz="1000" dirty="0"/>
          </a:p>
        </p:txBody>
      </p:sp>
      <p:sp>
        <p:nvSpPr>
          <p:cNvPr id="70" name="TextBox 69">
            <a:extLst>
              <a:ext uri="{FF2B5EF4-FFF2-40B4-BE49-F238E27FC236}">
                <a16:creationId xmlns:a16="http://schemas.microsoft.com/office/drawing/2014/main" id="{8ED7AC6D-1FCA-9F2D-AEE6-5E7997E1817B}"/>
              </a:ext>
            </a:extLst>
          </p:cNvPr>
          <p:cNvSpPr txBox="1"/>
          <p:nvPr/>
        </p:nvSpPr>
        <p:spPr>
          <a:xfrm>
            <a:off x="1600200" y="3352800"/>
            <a:ext cx="2133600" cy="246063"/>
          </a:xfrm>
          <a:prstGeom prst="rect">
            <a:avLst/>
          </a:prstGeom>
          <a:noFill/>
        </p:spPr>
        <p:txBody>
          <a:bodyPr>
            <a:spAutoFit/>
          </a:bodyPr>
          <a:lstStyle/>
          <a:p>
            <a:pPr>
              <a:defRPr/>
            </a:pPr>
            <a:r>
              <a:rPr lang="en-US" sz="1000" cap="all" dirty="0"/>
              <a:t>simulated annealing (SA)</a:t>
            </a:r>
            <a:endParaRPr lang="en-US" sz="1000" dirty="0"/>
          </a:p>
        </p:txBody>
      </p:sp>
      <p:sp>
        <p:nvSpPr>
          <p:cNvPr id="71" name="TextBox 70">
            <a:extLst>
              <a:ext uri="{FF2B5EF4-FFF2-40B4-BE49-F238E27FC236}">
                <a16:creationId xmlns:a16="http://schemas.microsoft.com/office/drawing/2014/main" id="{AC927E21-3550-E16E-7793-A12B9D08BB8C}"/>
              </a:ext>
            </a:extLst>
          </p:cNvPr>
          <p:cNvSpPr txBox="1"/>
          <p:nvPr/>
        </p:nvSpPr>
        <p:spPr>
          <a:xfrm>
            <a:off x="3810000" y="3352800"/>
            <a:ext cx="2590800" cy="246063"/>
          </a:xfrm>
          <a:prstGeom prst="rect">
            <a:avLst/>
          </a:prstGeom>
          <a:noFill/>
        </p:spPr>
        <p:txBody>
          <a:bodyPr>
            <a:spAutoFit/>
          </a:bodyPr>
          <a:lstStyle/>
          <a:p>
            <a:pPr>
              <a:defRPr/>
            </a:pPr>
            <a:r>
              <a:rPr lang="en-US" sz="1000" cap="all" dirty="0"/>
              <a:t>EVOLUTIONARY  Algorithms (SA)</a:t>
            </a:r>
            <a:endParaRPr lang="en-US" sz="1000" dirty="0"/>
          </a:p>
        </p:txBody>
      </p:sp>
      <p:sp>
        <p:nvSpPr>
          <p:cNvPr id="72" name="TextBox 71">
            <a:extLst>
              <a:ext uri="{FF2B5EF4-FFF2-40B4-BE49-F238E27FC236}">
                <a16:creationId xmlns:a16="http://schemas.microsoft.com/office/drawing/2014/main" id="{349790FF-1CB2-A61E-C699-DD68729ECF53}"/>
              </a:ext>
            </a:extLst>
          </p:cNvPr>
          <p:cNvSpPr txBox="1"/>
          <p:nvPr/>
        </p:nvSpPr>
        <p:spPr>
          <a:xfrm>
            <a:off x="7391400" y="3352800"/>
            <a:ext cx="1524000" cy="246063"/>
          </a:xfrm>
          <a:prstGeom prst="rect">
            <a:avLst/>
          </a:prstGeom>
          <a:noFill/>
        </p:spPr>
        <p:txBody>
          <a:bodyPr>
            <a:spAutoFit/>
          </a:bodyPr>
          <a:lstStyle/>
          <a:p>
            <a:pPr>
              <a:defRPr/>
            </a:pPr>
            <a:r>
              <a:rPr lang="en-US" sz="1000" cap="all" dirty="0"/>
              <a:t>Neural network</a:t>
            </a:r>
            <a:endParaRPr lang="en-US" sz="1000" dirty="0"/>
          </a:p>
        </p:txBody>
      </p:sp>
      <p:sp>
        <p:nvSpPr>
          <p:cNvPr id="73" name="TextBox 72">
            <a:extLst>
              <a:ext uri="{FF2B5EF4-FFF2-40B4-BE49-F238E27FC236}">
                <a16:creationId xmlns:a16="http://schemas.microsoft.com/office/drawing/2014/main" id="{7E0856AB-D76E-DF8F-32B5-505A3F41CCA9}"/>
              </a:ext>
            </a:extLst>
          </p:cNvPr>
          <p:cNvSpPr txBox="1"/>
          <p:nvPr/>
        </p:nvSpPr>
        <p:spPr>
          <a:xfrm>
            <a:off x="0" y="3886200"/>
            <a:ext cx="1676400" cy="400050"/>
          </a:xfrm>
          <a:prstGeom prst="rect">
            <a:avLst/>
          </a:prstGeom>
          <a:noFill/>
        </p:spPr>
        <p:txBody>
          <a:bodyPr>
            <a:spAutoFit/>
          </a:bodyPr>
          <a:lstStyle/>
          <a:p>
            <a:pPr>
              <a:defRPr/>
            </a:pPr>
            <a:r>
              <a:rPr lang="en-US" sz="1000" cap="all" dirty="0"/>
              <a:t>GENETIC PROGRAMMIG(GP)</a:t>
            </a:r>
            <a:endParaRPr lang="en-US" sz="1000" dirty="0"/>
          </a:p>
        </p:txBody>
      </p:sp>
      <p:sp>
        <p:nvSpPr>
          <p:cNvPr id="74" name="TextBox 73">
            <a:extLst>
              <a:ext uri="{FF2B5EF4-FFF2-40B4-BE49-F238E27FC236}">
                <a16:creationId xmlns:a16="http://schemas.microsoft.com/office/drawing/2014/main" id="{C5722A9C-47F8-B115-8540-66A6702B8E01}"/>
              </a:ext>
            </a:extLst>
          </p:cNvPr>
          <p:cNvSpPr txBox="1"/>
          <p:nvPr/>
        </p:nvSpPr>
        <p:spPr>
          <a:xfrm>
            <a:off x="1752600" y="3962400"/>
            <a:ext cx="1676400" cy="400050"/>
          </a:xfrm>
          <a:prstGeom prst="rect">
            <a:avLst/>
          </a:prstGeom>
          <a:noFill/>
        </p:spPr>
        <p:txBody>
          <a:bodyPr>
            <a:spAutoFit/>
          </a:bodyPr>
          <a:lstStyle/>
          <a:p>
            <a:pPr>
              <a:defRPr/>
            </a:pPr>
            <a:r>
              <a:rPr lang="en-US" sz="1000" cap="all" dirty="0"/>
              <a:t>EVOLUTIONARY  strategies (ES)</a:t>
            </a:r>
            <a:endParaRPr lang="en-US" sz="1000" dirty="0"/>
          </a:p>
        </p:txBody>
      </p:sp>
      <p:sp>
        <p:nvSpPr>
          <p:cNvPr id="75" name="TextBox 74">
            <a:extLst>
              <a:ext uri="{FF2B5EF4-FFF2-40B4-BE49-F238E27FC236}">
                <a16:creationId xmlns:a16="http://schemas.microsoft.com/office/drawing/2014/main" id="{2929ACC7-5BFA-53E5-E58D-EBDFD2ED823A}"/>
              </a:ext>
            </a:extLst>
          </p:cNvPr>
          <p:cNvSpPr txBox="1"/>
          <p:nvPr/>
        </p:nvSpPr>
        <p:spPr>
          <a:xfrm>
            <a:off x="4876800" y="3962400"/>
            <a:ext cx="2057400" cy="246063"/>
          </a:xfrm>
          <a:prstGeom prst="rect">
            <a:avLst/>
          </a:prstGeom>
          <a:noFill/>
        </p:spPr>
        <p:txBody>
          <a:bodyPr>
            <a:spAutoFit/>
          </a:bodyPr>
          <a:lstStyle/>
          <a:p>
            <a:pPr>
              <a:defRPr/>
            </a:pPr>
            <a:r>
              <a:rPr lang="en-US" sz="1000" cap="all" dirty="0"/>
              <a:t>Genetic algorithm s(GA)</a:t>
            </a:r>
            <a:endParaRPr lang="en-US" sz="1000" dirty="0"/>
          </a:p>
        </p:txBody>
      </p:sp>
      <p:sp>
        <p:nvSpPr>
          <p:cNvPr id="76" name="TextBox 75">
            <a:extLst>
              <a:ext uri="{FF2B5EF4-FFF2-40B4-BE49-F238E27FC236}">
                <a16:creationId xmlns:a16="http://schemas.microsoft.com/office/drawing/2014/main" id="{9630F55B-5C1F-23FF-D46B-058DED008574}"/>
              </a:ext>
            </a:extLst>
          </p:cNvPr>
          <p:cNvSpPr txBox="1"/>
          <p:nvPr/>
        </p:nvSpPr>
        <p:spPr>
          <a:xfrm>
            <a:off x="3429000" y="3962400"/>
            <a:ext cx="1676400" cy="400050"/>
          </a:xfrm>
          <a:prstGeom prst="rect">
            <a:avLst/>
          </a:prstGeom>
          <a:noFill/>
        </p:spPr>
        <p:txBody>
          <a:bodyPr>
            <a:spAutoFit/>
          </a:bodyPr>
          <a:lstStyle/>
          <a:p>
            <a:pPr>
              <a:defRPr/>
            </a:pPr>
            <a:r>
              <a:rPr lang="en-US" sz="1000" cap="all" dirty="0"/>
              <a:t>EVOLUTIONARY  programming</a:t>
            </a:r>
            <a:endParaRPr lang="en-US" sz="1000" dirty="0"/>
          </a:p>
        </p:txBody>
      </p:sp>
      <p:sp>
        <p:nvSpPr>
          <p:cNvPr id="103457" name="Line 14">
            <a:extLst>
              <a:ext uri="{FF2B5EF4-FFF2-40B4-BE49-F238E27FC236}">
                <a16:creationId xmlns:a16="http://schemas.microsoft.com/office/drawing/2014/main" id="{CEB83054-9447-87F2-4BE8-FAD206E10A5D}"/>
              </a:ext>
            </a:extLst>
          </p:cNvPr>
          <p:cNvSpPr>
            <a:spLocks noChangeShapeType="1"/>
          </p:cNvSpPr>
          <p:nvPr/>
        </p:nvSpPr>
        <p:spPr bwMode="auto">
          <a:xfrm flipH="1">
            <a:off x="4267200" y="3657600"/>
            <a:ext cx="6096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3458" name="Line 14">
            <a:extLst>
              <a:ext uri="{FF2B5EF4-FFF2-40B4-BE49-F238E27FC236}">
                <a16:creationId xmlns:a16="http://schemas.microsoft.com/office/drawing/2014/main" id="{0AC5D3DC-1415-7DDE-1777-B2F33D1482D5}"/>
              </a:ext>
            </a:extLst>
          </p:cNvPr>
          <p:cNvSpPr>
            <a:spLocks noChangeShapeType="1"/>
          </p:cNvSpPr>
          <p:nvPr/>
        </p:nvSpPr>
        <p:spPr bwMode="auto">
          <a:xfrm>
            <a:off x="4876800" y="3657600"/>
            <a:ext cx="7620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3459" name="Line 4">
            <a:extLst>
              <a:ext uri="{FF2B5EF4-FFF2-40B4-BE49-F238E27FC236}">
                <a16:creationId xmlns:a16="http://schemas.microsoft.com/office/drawing/2014/main" id="{D53BBEB9-5FD5-DE64-7A05-227CB4508A70}"/>
              </a:ext>
            </a:extLst>
          </p:cNvPr>
          <p:cNvSpPr>
            <a:spLocks noChangeShapeType="1"/>
          </p:cNvSpPr>
          <p:nvPr/>
        </p:nvSpPr>
        <p:spPr bwMode="auto">
          <a:xfrm flipH="1">
            <a:off x="2667000" y="3657600"/>
            <a:ext cx="21336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3460" name="Line 4">
            <a:extLst>
              <a:ext uri="{FF2B5EF4-FFF2-40B4-BE49-F238E27FC236}">
                <a16:creationId xmlns:a16="http://schemas.microsoft.com/office/drawing/2014/main" id="{8D234EDF-9EE2-82F7-D613-812910479F1A}"/>
              </a:ext>
            </a:extLst>
          </p:cNvPr>
          <p:cNvSpPr>
            <a:spLocks noChangeShapeType="1"/>
          </p:cNvSpPr>
          <p:nvPr/>
        </p:nvSpPr>
        <p:spPr bwMode="auto">
          <a:xfrm flipH="1">
            <a:off x="838200" y="3657600"/>
            <a:ext cx="40386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1" name="TextBox 80">
            <a:extLst>
              <a:ext uri="{FF2B5EF4-FFF2-40B4-BE49-F238E27FC236}">
                <a16:creationId xmlns:a16="http://schemas.microsoft.com/office/drawing/2014/main" id="{5A9D3111-0129-9FA7-5E96-427BE932EF81}"/>
              </a:ext>
            </a:extLst>
          </p:cNvPr>
          <p:cNvSpPr txBox="1"/>
          <p:nvPr/>
        </p:nvSpPr>
        <p:spPr>
          <a:xfrm>
            <a:off x="6553200" y="4495800"/>
            <a:ext cx="2590800" cy="246063"/>
          </a:xfrm>
          <a:prstGeom prst="rect">
            <a:avLst/>
          </a:prstGeom>
          <a:noFill/>
        </p:spPr>
        <p:txBody>
          <a:bodyPr>
            <a:spAutoFit/>
          </a:bodyPr>
          <a:lstStyle/>
          <a:p>
            <a:pPr>
              <a:defRPr/>
            </a:pPr>
            <a:r>
              <a:rPr lang="en-US" sz="1000" cap="all" dirty="0"/>
              <a:t>Sequential Genetic algorithms</a:t>
            </a:r>
            <a:endParaRPr lang="en-US" sz="1000" dirty="0"/>
          </a:p>
        </p:txBody>
      </p:sp>
      <p:sp>
        <p:nvSpPr>
          <p:cNvPr id="82" name="TextBox 81">
            <a:extLst>
              <a:ext uri="{FF2B5EF4-FFF2-40B4-BE49-F238E27FC236}">
                <a16:creationId xmlns:a16="http://schemas.microsoft.com/office/drawing/2014/main" id="{307AC6A7-9640-A99D-22CE-9EACA9BEB936}"/>
              </a:ext>
            </a:extLst>
          </p:cNvPr>
          <p:cNvSpPr txBox="1"/>
          <p:nvPr/>
        </p:nvSpPr>
        <p:spPr>
          <a:xfrm>
            <a:off x="2209800" y="4495800"/>
            <a:ext cx="2895600" cy="246063"/>
          </a:xfrm>
          <a:prstGeom prst="rect">
            <a:avLst/>
          </a:prstGeom>
          <a:noFill/>
        </p:spPr>
        <p:txBody>
          <a:bodyPr>
            <a:spAutoFit/>
          </a:bodyPr>
          <a:lstStyle/>
          <a:p>
            <a:pPr>
              <a:defRPr/>
            </a:pPr>
            <a:r>
              <a:rPr lang="en-US" sz="1000" b="1" cap="all" dirty="0">
                <a:solidFill>
                  <a:srgbClr val="C00000"/>
                </a:solidFill>
              </a:rPr>
              <a:t>Parallel Genetic algorithm s (</a:t>
            </a:r>
            <a:r>
              <a:rPr lang="en-US" sz="1000" b="1" cap="all" dirty="0" err="1">
                <a:solidFill>
                  <a:srgbClr val="C00000"/>
                </a:solidFill>
              </a:rPr>
              <a:t>pGA</a:t>
            </a:r>
            <a:r>
              <a:rPr lang="en-US" sz="1000" b="1" cap="all" dirty="0">
                <a:solidFill>
                  <a:srgbClr val="C00000"/>
                </a:solidFill>
              </a:rPr>
              <a:t>)</a:t>
            </a:r>
            <a:endParaRPr lang="en-US" sz="1000" b="1" dirty="0">
              <a:solidFill>
                <a:srgbClr val="C00000"/>
              </a:solidFill>
            </a:endParaRPr>
          </a:p>
        </p:txBody>
      </p:sp>
      <p:sp>
        <p:nvSpPr>
          <p:cNvPr id="103463" name="Line 9">
            <a:extLst>
              <a:ext uri="{FF2B5EF4-FFF2-40B4-BE49-F238E27FC236}">
                <a16:creationId xmlns:a16="http://schemas.microsoft.com/office/drawing/2014/main" id="{A1087366-93DB-710D-4F92-CBC9F3A65B19}"/>
              </a:ext>
            </a:extLst>
          </p:cNvPr>
          <p:cNvSpPr>
            <a:spLocks noChangeShapeType="1"/>
          </p:cNvSpPr>
          <p:nvPr/>
        </p:nvSpPr>
        <p:spPr bwMode="auto">
          <a:xfrm flipH="1">
            <a:off x="5029200" y="2286000"/>
            <a:ext cx="1524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1" name="TextBox 100">
            <a:extLst>
              <a:ext uri="{FF2B5EF4-FFF2-40B4-BE49-F238E27FC236}">
                <a16:creationId xmlns:a16="http://schemas.microsoft.com/office/drawing/2014/main" id="{A6F26C3B-682A-BD95-A978-7E78C98009EA}"/>
              </a:ext>
            </a:extLst>
          </p:cNvPr>
          <p:cNvSpPr txBox="1"/>
          <p:nvPr/>
        </p:nvSpPr>
        <p:spPr>
          <a:xfrm>
            <a:off x="0" y="5105400"/>
            <a:ext cx="1295400" cy="554038"/>
          </a:xfrm>
          <a:prstGeom prst="rect">
            <a:avLst/>
          </a:prstGeom>
          <a:noFill/>
        </p:spPr>
        <p:txBody>
          <a:bodyPr>
            <a:spAutoFit/>
          </a:bodyPr>
          <a:lstStyle/>
          <a:p>
            <a:pPr>
              <a:defRPr/>
            </a:pPr>
            <a:r>
              <a:rPr lang="en-US" sz="1000" cap="all" dirty="0"/>
              <a:t>Automatic parallelism (compiler)</a:t>
            </a:r>
            <a:endParaRPr lang="en-US" sz="1000" dirty="0"/>
          </a:p>
        </p:txBody>
      </p:sp>
      <p:sp>
        <p:nvSpPr>
          <p:cNvPr id="102" name="TextBox 101">
            <a:extLst>
              <a:ext uri="{FF2B5EF4-FFF2-40B4-BE49-F238E27FC236}">
                <a16:creationId xmlns:a16="http://schemas.microsoft.com/office/drawing/2014/main" id="{156A4199-F4F6-969F-D322-3FF3E70F90B1}"/>
              </a:ext>
            </a:extLst>
          </p:cNvPr>
          <p:cNvSpPr txBox="1"/>
          <p:nvPr/>
        </p:nvSpPr>
        <p:spPr>
          <a:xfrm>
            <a:off x="1447800" y="5105400"/>
            <a:ext cx="1447800" cy="554038"/>
          </a:xfrm>
          <a:prstGeom prst="rect">
            <a:avLst/>
          </a:prstGeom>
          <a:noFill/>
        </p:spPr>
        <p:txBody>
          <a:bodyPr>
            <a:spAutoFit/>
          </a:bodyPr>
          <a:lstStyle/>
          <a:p>
            <a:pPr>
              <a:defRPr/>
            </a:pPr>
            <a:r>
              <a:rPr lang="en-US" sz="1000" cap="all" dirty="0"/>
              <a:t>One pop. </a:t>
            </a:r>
            <a:r>
              <a:rPr lang="en-US" sz="1000" cap="all" dirty="0" err="1"/>
              <a:t>Parale</a:t>
            </a:r>
            <a:r>
              <a:rPr lang="en-US" sz="1000" cap="all" dirty="0"/>
              <a:t> </a:t>
            </a:r>
            <a:r>
              <a:rPr lang="en-US" sz="1000" cap="all" dirty="0" err="1"/>
              <a:t>eval</a:t>
            </a:r>
            <a:r>
              <a:rPr lang="en-US" sz="1000" cap="all" dirty="0"/>
              <a:t>.+ cross+ </a:t>
            </a:r>
            <a:r>
              <a:rPr lang="en-US" sz="1000" cap="all" dirty="0" err="1"/>
              <a:t>mutn</a:t>
            </a:r>
            <a:r>
              <a:rPr lang="en-US" sz="1000" cap="all" dirty="0"/>
              <a:t>. GA</a:t>
            </a:r>
            <a:endParaRPr lang="en-US" sz="1000" dirty="0"/>
          </a:p>
        </p:txBody>
      </p:sp>
      <p:sp>
        <p:nvSpPr>
          <p:cNvPr id="103" name="TextBox 102">
            <a:extLst>
              <a:ext uri="{FF2B5EF4-FFF2-40B4-BE49-F238E27FC236}">
                <a16:creationId xmlns:a16="http://schemas.microsoft.com/office/drawing/2014/main" id="{34D2C86F-AC49-EFD9-51F3-1BA0B268FEB9}"/>
              </a:ext>
            </a:extLst>
          </p:cNvPr>
          <p:cNvSpPr txBox="1"/>
          <p:nvPr/>
        </p:nvSpPr>
        <p:spPr>
          <a:xfrm>
            <a:off x="3276600" y="5105400"/>
            <a:ext cx="1371600" cy="400050"/>
          </a:xfrm>
          <a:prstGeom prst="rect">
            <a:avLst/>
          </a:prstGeom>
          <a:noFill/>
        </p:spPr>
        <p:txBody>
          <a:bodyPr>
            <a:spAutoFit/>
          </a:bodyPr>
          <a:lstStyle/>
          <a:p>
            <a:pPr>
              <a:defRPr/>
            </a:pPr>
            <a:r>
              <a:rPr lang="en-US" sz="1000" cap="all" dirty="0"/>
              <a:t>Coarse grain GA</a:t>
            </a:r>
            <a:endParaRPr lang="en-US" sz="1000" dirty="0"/>
          </a:p>
        </p:txBody>
      </p:sp>
      <p:sp>
        <p:nvSpPr>
          <p:cNvPr id="104" name="TextBox 103">
            <a:extLst>
              <a:ext uri="{FF2B5EF4-FFF2-40B4-BE49-F238E27FC236}">
                <a16:creationId xmlns:a16="http://schemas.microsoft.com/office/drawing/2014/main" id="{97C98CAA-B8AF-70FF-DC02-887637910155}"/>
              </a:ext>
            </a:extLst>
          </p:cNvPr>
          <p:cNvSpPr txBox="1"/>
          <p:nvPr/>
        </p:nvSpPr>
        <p:spPr>
          <a:xfrm>
            <a:off x="4800600" y="5105400"/>
            <a:ext cx="1066800" cy="400050"/>
          </a:xfrm>
          <a:prstGeom prst="rect">
            <a:avLst/>
          </a:prstGeom>
          <a:noFill/>
        </p:spPr>
        <p:txBody>
          <a:bodyPr>
            <a:spAutoFit/>
          </a:bodyPr>
          <a:lstStyle/>
          <a:p>
            <a:pPr>
              <a:defRPr/>
            </a:pPr>
            <a:r>
              <a:rPr lang="en-US" sz="1000" cap="all" dirty="0"/>
              <a:t>Fine grain GA</a:t>
            </a:r>
            <a:endParaRPr lang="en-US" sz="1000" dirty="0"/>
          </a:p>
        </p:txBody>
      </p:sp>
      <p:sp>
        <p:nvSpPr>
          <p:cNvPr id="103468" name="Line 14">
            <a:extLst>
              <a:ext uri="{FF2B5EF4-FFF2-40B4-BE49-F238E27FC236}">
                <a16:creationId xmlns:a16="http://schemas.microsoft.com/office/drawing/2014/main" id="{F073EC35-1D9B-583A-408D-D010E1A870D8}"/>
              </a:ext>
            </a:extLst>
          </p:cNvPr>
          <p:cNvSpPr>
            <a:spLocks noChangeShapeType="1"/>
          </p:cNvSpPr>
          <p:nvPr/>
        </p:nvSpPr>
        <p:spPr bwMode="auto">
          <a:xfrm>
            <a:off x="5791200" y="4191000"/>
            <a:ext cx="16764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3469" name="Line 14">
            <a:extLst>
              <a:ext uri="{FF2B5EF4-FFF2-40B4-BE49-F238E27FC236}">
                <a16:creationId xmlns:a16="http://schemas.microsoft.com/office/drawing/2014/main" id="{3DEE008B-50DC-9554-AF62-B0621FAB4EDD}"/>
              </a:ext>
            </a:extLst>
          </p:cNvPr>
          <p:cNvSpPr>
            <a:spLocks noChangeShapeType="1"/>
          </p:cNvSpPr>
          <p:nvPr/>
        </p:nvSpPr>
        <p:spPr bwMode="auto">
          <a:xfrm flipH="1">
            <a:off x="4191000" y="4191000"/>
            <a:ext cx="16002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3470" name="Line 14">
            <a:extLst>
              <a:ext uri="{FF2B5EF4-FFF2-40B4-BE49-F238E27FC236}">
                <a16:creationId xmlns:a16="http://schemas.microsoft.com/office/drawing/2014/main" id="{AF4E2ED4-3C38-8BAF-717C-98485CE0887A}"/>
              </a:ext>
            </a:extLst>
          </p:cNvPr>
          <p:cNvSpPr>
            <a:spLocks noChangeShapeType="1"/>
          </p:cNvSpPr>
          <p:nvPr/>
        </p:nvSpPr>
        <p:spPr bwMode="auto">
          <a:xfrm>
            <a:off x="3657600" y="4724400"/>
            <a:ext cx="14478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3471" name="Line 14">
            <a:extLst>
              <a:ext uri="{FF2B5EF4-FFF2-40B4-BE49-F238E27FC236}">
                <a16:creationId xmlns:a16="http://schemas.microsoft.com/office/drawing/2014/main" id="{DEAD9580-6C7F-A3FE-53FD-AD81C7243BB9}"/>
              </a:ext>
            </a:extLst>
          </p:cNvPr>
          <p:cNvSpPr>
            <a:spLocks noChangeShapeType="1"/>
          </p:cNvSpPr>
          <p:nvPr/>
        </p:nvSpPr>
        <p:spPr bwMode="auto">
          <a:xfrm flipH="1">
            <a:off x="914400" y="4724400"/>
            <a:ext cx="2743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3472" name="Line 14">
            <a:extLst>
              <a:ext uri="{FF2B5EF4-FFF2-40B4-BE49-F238E27FC236}">
                <a16:creationId xmlns:a16="http://schemas.microsoft.com/office/drawing/2014/main" id="{15D599FF-F9B8-377D-CA35-D96153ABEA14}"/>
              </a:ext>
            </a:extLst>
          </p:cNvPr>
          <p:cNvSpPr>
            <a:spLocks noChangeShapeType="1"/>
          </p:cNvSpPr>
          <p:nvPr/>
        </p:nvSpPr>
        <p:spPr bwMode="auto">
          <a:xfrm>
            <a:off x="3657600" y="4724400"/>
            <a:ext cx="762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3473" name="Line 14">
            <a:extLst>
              <a:ext uri="{FF2B5EF4-FFF2-40B4-BE49-F238E27FC236}">
                <a16:creationId xmlns:a16="http://schemas.microsoft.com/office/drawing/2014/main" id="{65634EB4-2F04-EC5F-1D9F-D6600EB9B40F}"/>
              </a:ext>
            </a:extLst>
          </p:cNvPr>
          <p:cNvSpPr>
            <a:spLocks noChangeShapeType="1"/>
          </p:cNvSpPr>
          <p:nvPr/>
        </p:nvSpPr>
        <p:spPr bwMode="auto">
          <a:xfrm flipH="1">
            <a:off x="2590800" y="4724400"/>
            <a:ext cx="10668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1" name="TextBox 110">
            <a:extLst>
              <a:ext uri="{FF2B5EF4-FFF2-40B4-BE49-F238E27FC236}">
                <a16:creationId xmlns:a16="http://schemas.microsoft.com/office/drawing/2014/main" id="{FB3F4F57-50DC-C766-24C0-12CD18215FA1}"/>
              </a:ext>
            </a:extLst>
          </p:cNvPr>
          <p:cNvSpPr txBox="1"/>
          <p:nvPr/>
        </p:nvSpPr>
        <p:spPr>
          <a:xfrm>
            <a:off x="6248400" y="5105400"/>
            <a:ext cx="685800" cy="246063"/>
          </a:xfrm>
          <a:prstGeom prst="rect">
            <a:avLst/>
          </a:prstGeom>
          <a:noFill/>
        </p:spPr>
        <p:txBody>
          <a:bodyPr>
            <a:spAutoFit/>
          </a:bodyPr>
          <a:lstStyle/>
          <a:p>
            <a:pPr>
              <a:defRPr/>
            </a:pPr>
            <a:r>
              <a:rPr lang="en-US" sz="1000" cap="all" dirty="0"/>
              <a:t>MESSY</a:t>
            </a:r>
            <a:endParaRPr lang="en-US" sz="1000" dirty="0"/>
          </a:p>
        </p:txBody>
      </p:sp>
      <p:sp>
        <p:nvSpPr>
          <p:cNvPr id="112" name="TextBox 111">
            <a:extLst>
              <a:ext uri="{FF2B5EF4-FFF2-40B4-BE49-F238E27FC236}">
                <a16:creationId xmlns:a16="http://schemas.microsoft.com/office/drawing/2014/main" id="{239454B6-8186-BA6C-2BCB-6A2451DEC533}"/>
              </a:ext>
            </a:extLst>
          </p:cNvPr>
          <p:cNvSpPr txBox="1"/>
          <p:nvPr/>
        </p:nvSpPr>
        <p:spPr>
          <a:xfrm>
            <a:off x="7086600" y="5029200"/>
            <a:ext cx="762000" cy="400050"/>
          </a:xfrm>
          <a:prstGeom prst="rect">
            <a:avLst/>
          </a:prstGeom>
          <a:noFill/>
        </p:spPr>
        <p:txBody>
          <a:bodyPr>
            <a:spAutoFit/>
          </a:bodyPr>
          <a:lstStyle/>
          <a:p>
            <a:pPr>
              <a:defRPr/>
            </a:pPr>
            <a:r>
              <a:rPr lang="en-US" sz="1000" cap="all" dirty="0"/>
              <a:t>STEADY STATE </a:t>
            </a:r>
            <a:endParaRPr lang="en-US" sz="1000" dirty="0"/>
          </a:p>
        </p:txBody>
      </p:sp>
      <p:sp>
        <p:nvSpPr>
          <p:cNvPr id="103476" name="TextBox 112">
            <a:extLst>
              <a:ext uri="{FF2B5EF4-FFF2-40B4-BE49-F238E27FC236}">
                <a16:creationId xmlns:a16="http://schemas.microsoft.com/office/drawing/2014/main" id="{E9BD27BF-0A4C-8081-04CB-25C2C0E7ADE4}"/>
              </a:ext>
            </a:extLst>
          </p:cNvPr>
          <p:cNvSpPr txBox="1">
            <a:spLocks noChangeArrowheads="1"/>
          </p:cNvSpPr>
          <p:nvPr/>
        </p:nvSpPr>
        <p:spPr bwMode="auto">
          <a:xfrm>
            <a:off x="7848600" y="5029200"/>
            <a:ext cx="12954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1000"/>
              <a:t>GENERATIONAL</a:t>
            </a:r>
          </a:p>
        </p:txBody>
      </p:sp>
      <p:sp>
        <p:nvSpPr>
          <p:cNvPr id="103477" name="Line 14">
            <a:extLst>
              <a:ext uri="{FF2B5EF4-FFF2-40B4-BE49-F238E27FC236}">
                <a16:creationId xmlns:a16="http://schemas.microsoft.com/office/drawing/2014/main" id="{FA13C279-D719-85D2-22C8-D43CB42B313C}"/>
              </a:ext>
            </a:extLst>
          </p:cNvPr>
          <p:cNvSpPr>
            <a:spLocks noChangeShapeType="1"/>
          </p:cNvSpPr>
          <p:nvPr/>
        </p:nvSpPr>
        <p:spPr bwMode="auto">
          <a:xfrm>
            <a:off x="7620000" y="4724400"/>
            <a:ext cx="9144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3478" name="Line 14">
            <a:extLst>
              <a:ext uri="{FF2B5EF4-FFF2-40B4-BE49-F238E27FC236}">
                <a16:creationId xmlns:a16="http://schemas.microsoft.com/office/drawing/2014/main" id="{D8A219B9-D925-36CC-1FBA-1F0B2F198573}"/>
              </a:ext>
            </a:extLst>
          </p:cNvPr>
          <p:cNvSpPr>
            <a:spLocks noChangeShapeType="1"/>
          </p:cNvSpPr>
          <p:nvPr/>
        </p:nvSpPr>
        <p:spPr bwMode="auto">
          <a:xfrm flipH="1">
            <a:off x="7391400" y="4724400"/>
            <a:ext cx="2286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3479" name="Line 14">
            <a:extLst>
              <a:ext uri="{FF2B5EF4-FFF2-40B4-BE49-F238E27FC236}">
                <a16:creationId xmlns:a16="http://schemas.microsoft.com/office/drawing/2014/main" id="{70945FC4-BD12-58C6-2D07-99535F43267B}"/>
              </a:ext>
            </a:extLst>
          </p:cNvPr>
          <p:cNvSpPr>
            <a:spLocks noChangeShapeType="1"/>
          </p:cNvSpPr>
          <p:nvPr/>
        </p:nvSpPr>
        <p:spPr bwMode="auto">
          <a:xfrm flipH="1">
            <a:off x="6553200" y="4724400"/>
            <a:ext cx="10668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7" name="TextBox 116">
            <a:extLst>
              <a:ext uri="{FF2B5EF4-FFF2-40B4-BE49-F238E27FC236}">
                <a16:creationId xmlns:a16="http://schemas.microsoft.com/office/drawing/2014/main" id="{FEBB9342-9812-BCBB-FE0F-9201478012D8}"/>
              </a:ext>
            </a:extLst>
          </p:cNvPr>
          <p:cNvSpPr txBox="1"/>
          <p:nvPr/>
        </p:nvSpPr>
        <p:spPr>
          <a:xfrm>
            <a:off x="2514600" y="5715000"/>
            <a:ext cx="1524000" cy="246063"/>
          </a:xfrm>
          <a:prstGeom prst="rect">
            <a:avLst/>
          </a:prstGeom>
          <a:noFill/>
        </p:spPr>
        <p:txBody>
          <a:bodyPr>
            <a:spAutoFit/>
          </a:bodyPr>
          <a:lstStyle/>
          <a:p>
            <a:pPr>
              <a:defRPr/>
            </a:pPr>
            <a:r>
              <a:rPr lang="en-US" sz="1000" cap="all" dirty="0"/>
              <a:t>HOMOGENIOUS</a:t>
            </a:r>
            <a:endParaRPr lang="en-US" sz="1000" dirty="0"/>
          </a:p>
        </p:txBody>
      </p:sp>
      <p:sp>
        <p:nvSpPr>
          <p:cNvPr id="118" name="TextBox 117">
            <a:extLst>
              <a:ext uri="{FF2B5EF4-FFF2-40B4-BE49-F238E27FC236}">
                <a16:creationId xmlns:a16="http://schemas.microsoft.com/office/drawing/2014/main" id="{79F5EB69-935C-35B4-9CCE-846D3CC5A411}"/>
              </a:ext>
            </a:extLst>
          </p:cNvPr>
          <p:cNvSpPr txBox="1"/>
          <p:nvPr/>
        </p:nvSpPr>
        <p:spPr>
          <a:xfrm>
            <a:off x="5638800" y="5638800"/>
            <a:ext cx="1371600" cy="246063"/>
          </a:xfrm>
          <a:prstGeom prst="rect">
            <a:avLst/>
          </a:prstGeom>
          <a:noFill/>
        </p:spPr>
        <p:txBody>
          <a:bodyPr>
            <a:spAutoFit/>
          </a:bodyPr>
          <a:lstStyle/>
          <a:p>
            <a:pPr>
              <a:defRPr/>
            </a:pPr>
            <a:r>
              <a:rPr lang="en-US" sz="1000" cap="all" dirty="0"/>
              <a:t>HETROGENEIOUS</a:t>
            </a:r>
            <a:endParaRPr lang="en-US" sz="1000" dirty="0"/>
          </a:p>
        </p:txBody>
      </p:sp>
      <p:sp>
        <p:nvSpPr>
          <p:cNvPr id="119" name="TextBox 118">
            <a:extLst>
              <a:ext uri="{FF2B5EF4-FFF2-40B4-BE49-F238E27FC236}">
                <a16:creationId xmlns:a16="http://schemas.microsoft.com/office/drawing/2014/main" id="{854D99F4-B539-897F-2ABB-58C4C00DC2CF}"/>
              </a:ext>
            </a:extLst>
          </p:cNvPr>
          <p:cNvSpPr txBox="1"/>
          <p:nvPr/>
        </p:nvSpPr>
        <p:spPr>
          <a:xfrm>
            <a:off x="2209800" y="6324600"/>
            <a:ext cx="1371600" cy="400050"/>
          </a:xfrm>
          <a:prstGeom prst="rect">
            <a:avLst/>
          </a:prstGeom>
          <a:noFill/>
        </p:spPr>
        <p:txBody>
          <a:bodyPr>
            <a:spAutoFit/>
          </a:bodyPr>
          <a:lstStyle/>
          <a:p>
            <a:pPr>
              <a:defRPr/>
            </a:pPr>
            <a:r>
              <a:rPr lang="en-US" sz="1000" cap="all" dirty="0"/>
              <a:t>HARDWARE PLATFORM </a:t>
            </a:r>
            <a:endParaRPr lang="en-US" sz="1000" dirty="0"/>
          </a:p>
        </p:txBody>
      </p:sp>
      <p:sp>
        <p:nvSpPr>
          <p:cNvPr id="120" name="TextBox 119">
            <a:extLst>
              <a:ext uri="{FF2B5EF4-FFF2-40B4-BE49-F238E27FC236}">
                <a16:creationId xmlns:a16="http://schemas.microsoft.com/office/drawing/2014/main" id="{AD1B97DE-97AC-6D9B-8AD4-5229E3786DB7}"/>
              </a:ext>
            </a:extLst>
          </p:cNvPr>
          <p:cNvSpPr txBox="1"/>
          <p:nvPr/>
        </p:nvSpPr>
        <p:spPr>
          <a:xfrm>
            <a:off x="5562600" y="6248400"/>
            <a:ext cx="1828800" cy="246063"/>
          </a:xfrm>
          <a:prstGeom prst="rect">
            <a:avLst/>
          </a:prstGeom>
          <a:noFill/>
        </p:spPr>
        <p:txBody>
          <a:bodyPr>
            <a:spAutoFit/>
          </a:bodyPr>
          <a:lstStyle/>
          <a:p>
            <a:pPr>
              <a:defRPr/>
            </a:pPr>
            <a:r>
              <a:rPr lang="en-US" sz="1000" cap="all" dirty="0"/>
              <a:t>SOFTWARE ( SEARCH)</a:t>
            </a:r>
            <a:endParaRPr lang="en-US" sz="1000" dirty="0"/>
          </a:p>
        </p:txBody>
      </p:sp>
      <p:sp>
        <p:nvSpPr>
          <p:cNvPr id="103484" name="Line 14">
            <a:extLst>
              <a:ext uri="{FF2B5EF4-FFF2-40B4-BE49-F238E27FC236}">
                <a16:creationId xmlns:a16="http://schemas.microsoft.com/office/drawing/2014/main" id="{ED7E1503-6CDA-71CC-8408-D0C0D83E49A4}"/>
              </a:ext>
            </a:extLst>
          </p:cNvPr>
          <p:cNvSpPr>
            <a:spLocks noChangeShapeType="1"/>
          </p:cNvSpPr>
          <p:nvPr/>
        </p:nvSpPr>
        <p:spPr bwMode="auto">
          <a:xfrm>
            <a:off x="5181600" y="5486400"/>
            <a:ext cx="9144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3485" name="Line 14">
            <a:extLst>
              <a:ext uri="{FF2B5EF4-FFF2-40B4-BE49-F238E27FC236}">
                <a16:creationId xmlns:a16="http://schemas.microsoft.com/office/drawing/2014/main" id="{2202EA88-370D-25E3-5F36-9AAE5AD0C571}"/>
              </a:ext>
            </a:extLst>
          </p:cNvPr>
          <p:cNvSpPr>
            <a:spLocks noChangeShapeType="1"/>
          </p:cNvSpPr>
          <p:nvPr/>
        </p:nvSpPr>
        <p:spPr bwMode="auto">
          <a:xfrm flipH="1">
            <a:off x="3276600" y="5486400"/>
            <a:ext cx="19050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3486" name="Line 14">
            <a:extLst>
              <a:ext uri="{FF2B5EF4-FFF2-40B4-BE49-F238E27FC236}">
                <a16:creationId xmlns:a16="http://schemas.microsoft.com/office/drawing/2014/main" id="{C5E9D842-6608-17FB-0775-4233B017ED23}"/>
              </a:ext>
            </a:extLst>
          </p:cNvPr>
          <p:cNvSpPr>
            <a:spLocks noChangeShapeType="1"/>
          </p:cNvSpPr>
          <p:nvPr/>
        </p:nvSpPr>
        <p:spPr bwMode="auto">
          <a:xfrm>
            <a:off x="3810000" y="5334000"/>
            <a:ext cx="18288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3487" name="Line 14">
            <a:extLst>
              <a:ext uri="{FF2B5EF4-FFF2-40B4-BE49-F238E27FC236}">
                <a16:creationId xmlns:a16="http://schemas.microsoft.com/office/drawing/2014/main" id="{B3ACF629-063C-EE32-0926-2D0C9AF4037A}"/>
              </a:ext>
            </a:extLst>
          </p:cNvPr>
          <p:cNvSpPr>
            <a:spLocks noChangeShapeType="1"/>
          </p:cNvSpPr>
          <p:nvPr/>
        </p:nvSpPr>
        <p:spPr bwMode="auto">
          <a:xfrm flipH="1">
            <a:off x="2971800" y="5334000"/>
            <a:ext cx="9144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3488" name="Line 14">
            <a:extLst>
              <a:ext uri="{FF2B5EF4-FFF2-40B4-BE49-F238E27FC236}">
                <a16:creationId xmlns:a16="http://schemas.microsoft.com/office/drawing/2014/main" id="{64D2DC97-C546-79EC-6E5F-8E30726C9949}"/>
              </a:ext>
            </a:extLst>
          </p:cNvPr>
          <p:cNvSpPr>
            <a:spLocks noChangeShapeType="1"/>
          </p:cNvSpPr>
          <p:nvPr/>
        </p:nvSpPr>
        <p:spPr bwMode="auto">
          <a:xfrm>
            <a:off x="3048000" y="5943600"/>
            <a:ext cx="24384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3489" name="Line 14">
            <a:extLst>
              <a:ext uri="{FF2B5EF4-FFF2-40B4-BE49-F238E27FC236}">
                <a16:creationId xmlns:a16="http://schemas.microsoft.com/office/drawing/2014/main" id="{98ACE1B4-2AC4-0B01-5D34-D1CE5DF6EAFB}"/>
              </a:ext>
            </a:extLst>
          </p:cNvPr>
          <p:cNvSpPr>
            <a:spLocks noChangeShapeType="1"/>
          </p:cNvSpPr>
          <p:nvPr/>
        </p:nvSpPr>
        <p:spPr bwMode="auto">
          <a:xfrm>
            <a:off x="6096000" y="5867400"/>
            <a:ext cx="1524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3490" name="Line 14">
            <a:extLst>
              <a:ext uri="{FF2B5EF4-FFF2-40B4-BE49-F238E27FC236}">
                <a16:creationId xmlns:a16="http://schemas.microsoft.com/office/drawing/2014/main" id="{DC2E15A8-887F-A78E-6913-4D55635569A4}"/>
              </a:ext>
            </a:extLst>
          </p:cNvPr>
          <p:cNvSpPr>
            <a:spLocks noChangeShapeType="1"/>
          </p:cNvSpPr>
          <p:nvPr/>
        </p:nvSpPr>
        <p:spPr bwMode="auto">
          <a:xfrm flipH="1">
            <a:off x="2667000" y="5943600"/>
            <a:ext cx="3810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3491" name="Line 14">
            <a:extLst>
              <a:ext uri="{FF2B5EF4-FFF2-40B4-BE49-F238E27FC236}">
                <a16:creationId xmlns:a16="http://schemas.microsoft.com/office/drawing/2014/main" id="{3F9CCC4B-284C-02B7-9F7A-5EBBF5FEC539}"/>
              </a:ext>
            </a:extLst>
          </p:cNvPr>
          <p:cNvSpPr>
            <a:spLocks noChangeShapeType="1"/>
          </p:cNvSpPr>
          <p:nvPr/>
        </p:nvSpPr>
        <p:spPr bwMode="auto">
          <a:xfrm flipH="1">
            <a:off x="3124200" y="5867400"/>
            <a:ext cx="29718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 name="TextBox 128">
            <a:extLst>
              <a:ext uri="{FF2B5EF4-FFF2-40B4-BE49-F238E27FC236}">
                <a16:creationId xmlns:a16="http://schemas.microsoft.com/office/drawing/2014/main" id="{264DCDA2-1E3D-BD3E-29AE-88137BD18BBC}"/>
              </a:ext>
            </a:extLst>
          </p:cNvPr>
          <p:cNvSpPr txBox="1"/>
          <p:nvPr/>
        </p:nvSpPr>
        <p:spPr>
          <a:xfrm>
            <a:off x="0" y="2590800"/>
            <a:ext cx="990600" cy="246063"/>
          </a:xfrm>
          <a:prstGeom prst="rect">
            <a:avLst/>
          </a:prstGeom>
          <a:noFill/>
        </p:spPr>
        <p:txBody>
          <a:bodyPr>
            <a:spAutoFit/>
          </a:bodyPr>
          <a:lstStyle/>
          <a:p>
            <a:pPr>
              <a:defRPr/>
            </a:pPr>
            <a:r>
              <a:rPr lang="en-US" sz="1000" cap="all" dirty="0"/>
              <a:t>Fibonacci</a:t>
            </a:r>
            <a:endParaRPr lang="en-US" sz="1000" dirty="0"/>
          </a:p>
        </p:txBody>
      </p:sp>
      <p:sp>
        <p:nvSpPr>
          <p:cNvPr id="130" name="TextBox 129">
            <a:extLst>
              <a:ext uri="{FF2B5EF4-FFF2-40B4-BE49-F238E27FC236}">
                <a16:creationId xmlns:a16="http://schemas.microsoft.com/office/drawing/2014/main" id="{91CB8BC5-EA6E-B1FC-5DEB-228B021D69B9}"/>
              </a:ext>
            </a:extLst>
          </p:cNvPr>
          <p:cNvSpPr txBox="1"/>
          <p:nvPr/>
        </p:nvSpPr>
        <p:spPr>
          <a:xfrm>
            <a:off x="838200" y="2590800"/>
            <a:ext cx="990600" cy="246063"/>
          </a:xfrm>
          <a:prstGeom prst="rect">
            <a:avLst/>
          </a:prstGeom>
          <a:noFill/>
        </p:spPr>
        <p:txBody>
          <a:bodyPr>
            <a:spAutoFit/>
          </a:bodyPr>
          <a:lstStyle/>
          <a:p>
            <a:pPr>
              <a:defRPr/>
            </a:pPr>
            <a:r>
              <a:rPr lang="en-US" sz="1000" cap="all" dirty="0"/>
              <a:t>Newton</a:t>
            </a:r>
            <a:endParaRPr lang="en-US" sz="1000" dirty="0"/>
          </a:p>
        </p:txBody>
      </p:sp>
      <p:sp>
        <p:nvSpPr>
          <p:cNvPr id="131" name="TextBox 130">
            <a:extLst>
              <a:ext uri="{FF2B5EF4-FFF2-40B4-BE49-F238E27FC236}">
                <a16:creationId xmlns:a16="http://schemas.microsoft.com/office/drawing/2014/main" id="{FD6AD9C2-E5A0-1D00-F2A7-5AC3F5DD3DAE}"/>
              </a:ext>
            </a:extLst>
          </p:cNvPr>
          <p:cNvSpPr txBox="1"/>
          <p:nvPr/>
        </p:nvSpPr>
        <p:spPr>
          <a:xfrm>
            <a:off x="1600200" y="2590800"/>
            <a:ext cx="762000" cy="246063"/>
          </a:xfrm>
          <a:prstGeom prst="rect">
            <a:avLst/>
          </a:prstGeom>
          <a:noFill/>
        </p:spPr>
        <p:txBody>
          <a:bodyPr>
            <a:spAutoFit/>
          </a:bodyPr>
          <a:lstStyle/>
          <a:p>
            <a:pPr>
              <a:defRPr/>
            </a:pPr>
            <a:r>
              <a:rPr lang="en-US" sz="1000" cap="all" dirty="0"/>
              <a:t>Greedy</a:t>
            </a:r>
            <a:endParaRPr lang="en-US" sz="1000" dirty="0"/>
          </a:p>
        </p:txBody>
      </p:sp>
      <p:sp>
        <p:nvSpPr>
          <p:cNvPr id="133" name="TextBox 132">
            <a:extLst>
              <a:ext uri="{FF2B5EF4-FFF2-40B4-BE49-F238E27FC236}">
                <a16:creationId xmlns:a16="http://schemas.microsoft.com/office/drawing/2014/main" id="{263B887D-6F49-7095-CAEB-865B13814159}"/>
              </a:ext>
            </a:extLst>
          </p:cNvPr>
          <p:cNvSpPr txBox="1"/>
          <p:nvPr/>
        </p:nvSpPr>
        <p:spPr>
          <a:xfrm>
            <a:off x="5486400" y="2590800"/>
            <a:ext cx="1295400" cy="400050"/>
          </a:xfrm>
          <a:prstGeom prst="rect">
            <a:avLst/>
          </a:prstGeom>
          <a:noFill/>
        </p:spPr>
        <p:txBody>
          <a:bodyPr>
            <a:spAutoFit/>
          </a:bodyPr>
          <a:lstStyle/>
          <a:p>
            <a:pPr>
              <a:defRPr/>
            </a:pPr>
            <a:r>
              <a:rPr lang="en-US" sz="1000" cap="all" dirty="0"/>
              <a:t>Dynamic programming</a:t>
            </a:r>
            <a:endParaRPr lang="en-US" sz="1000" dirty="0"/>
          </a:p>
        </p:txBody>
      </p:sp>
      <p:sp>
        <p:nvSpPr>
          <p:cNvPr id="134" name="TextBox 133">
            <a:extLst>
              <a:ext uri="{FF2B5EF4-FFF2-40B4-BE49-F238E27FC236}">
                <a16:creationId xmlns:a16="http://schemas.microsoft.com/office/drawing/2014/main" id="{8BF6686B-B609-0E8C-611F-CC36E6C863A1}"/>
              </a:ext>
            </a:extLst>
          </p:cNvPr>
          <p:cNvSpPr txBox="1"/>
          <p:nvPr/>
        </p:nvSpPr>
        <p:spPr>
          <a:xfrm>
            <a:off x="6858000" y="2590800"/>
            <a:ext cx="914400" cy="400050"/>
          </a:xfrm>
          <a:prstGeom prst="rect">
            <a:avLst/>
          </a:prstGeom>
          <a:noFill/>
        </p:spPr>
        <p:txBody>
          <a:bodyPr>
            <a:spAutoFit/>
          </a:bodyPr>
          <a:lstStyle/>
          <a:p>
            <a:pPr>
              <a:defRPr/>
            </a:pPr>
            <a:r>
              <a:rPr lang="en-US" sz="1000" cap="all" dirty="0"/>
              <a:t>branch n bound</a:t>
            </a:r>
            <a:endParaRPr lang="en-US" sz="1000" dirty="0"/>
          </a:p>
        </p:txBody>
      </p:sp>
      <p:sp>
        <p:nvSpPr>
          <p:cNvPr id="135" name="TextBox 134">
            <a:extLst>
              <a:ext uri="{FF2B5EF4-FFF2-40B4-BE49-F238E27FC236}">
                <a16:creationId xmlns:a16="http://schemas.microsoft.com/office/drawing/2014/main" id="{F9E398B7-0F82-C23E-862F-247FBD778250}"/>
              </a:ext>
            </a:extLst>
          </p:cNvPr>
          <p:cNvSpPr txBox="1"/>
          <p:nvPr/>
        </p:nvSpPr>
        <p:spPr>
          <a:xfrm>
            <a:off x="7924800" y="2667000"/>
            <a:ext cx="1219200" cy="246063"/>
          </a:xfrm>
          <a:prstGeom prst="rect">
            <a:avLst/>
          </a:prstGeom>
          <a:noFill/>
        </p:spPr>
        <p:txBody>
          <a:bodyPr>
            <a:spAutoFit/>
          </a:bodyPr>
          <a:lstStyle/>
          <a:p>
            <a:pPr>
              <a:defRPr/>
            </a:pPr>
            <a:r>
              <a:rPr lang="en-US" sz="1000" cap="all" dirty="0"/>
              <a:t>backtracking</a:t>
            </a:r>
            <a:endParaRPr lang="en-US" sz="1000" dirty="0"/>
          </a:p>
        </p:txBody>
      </p:sp>
      <p:sp>
        <p:nvSpPr>
          <p:cNvPr id="136" name="TextBox 135">
            <a:extLst>
              <a:ext uri="{FF2B5EF4-FFF2-40B4-BE49-F238E27FC236}">
                <a16:creationId xmlns:a16="http://schemas.microsoft.com/office/drawing/2014/main" id="{1D2CC164-2A80-2ED5-BA6C-7FA2639224A4}"/>
              </a:ext>
            </a:extLst>
          </p:cNvPr>
          <p:cNvSpPr txBox="1"/>
          <p:nvPr/>
        </p:nvSpPr>
        <p:spPr>
          <a:xfrm>
            <a:off x="4419600" y="2514600"/>
            <a:ext cx="1066800" cy="246063"/>
          </a:xfrm>
          <a:prstGeom prst="rect">
            <a:avLst/>
          </a:prstGeom>
          <a:noFill/>
        </p:spPr>
        <p:txBody>
          <a:bodyPr>
            <a:spAutoFit/>
          </a:bodyPr>
          <a:lstStyle/>
          <a:p>
            <a:pPr>
              <a:defRPr/>
            </a:pPr>
            <a:r>
              <a:rPr lang="en-US" sz="1000" cap="all" dirty="0"/>
              <a:t>Las </a:t>
            </a:r>
            <a:r>
              <a:rPr lang="en-US" sz="1000" cap="all" dirty="0" err="1"/>
              <a:t>vegas</a:t>
            </a:r>
            <a:endParaRPr lang="en-US" sz="1000" dirty="0"/>
          </a:p>
        </p:txBody>
      </p:sp>
      <p:sp>
        <p:nvSpPr>
          <p:cNvPr id="137" name="TextBox 136">
            <a:extLst>
              <a:ext uri="{FF2B5EF4-FFF2-40B4-BE49-F238E27FC236}">
                <a16:creationId xmlns:a16="http://schemas.microsoft.com/office/drawing/2014/main" id="{E291C7BF-E13D-889F-6BA2-68370E719D83}"/>
              </a:ext>
            </a:extLst>
          </p:cNvPr>
          <p:cNvSpPr txBox="1"/>
          <p:nvPr/>
        </p:nvSpPr>
        <p:spPr>
          <a:xfrm>
            <a:off x="3352800" y="2057400"/>
            <a:ext cx="762000" cy="246063"/>
          </a:xfrm>
          <a:prstGeom prst="rect">
            <a:avLst/>
          </a:prstGeom>
          <a:noFill/>
        </p:spPr>
        <p:txBody>
          <a:bodyPr>
            <a:spAutoFit/>
          </a:bodyPr>
          <a:lstStyle/>
          <a:p>
            <a:pPr>
              <a:defRPr/>
            </a:pPr>
            <a:r>
              <a:rPr lang="en-US" sz="1000" cap="all" dirty="0"/>
              <a:t>Guided</a:t>
            </a:r>
            <a:endParaRPr lang="en-US" sz="1000" dirty="0"/>
          </a:p>
        </p:txBody>
      </p:sp>
      <p:sp>
        <p:nvSpPr>
          <p:cNvPr id="138" name="TextBox 137">
            <a:extLst>
              <a:ext uri="{FF2B5EF4-FFF2-40B4-BE49-F238E27FC236}">
                <a16:creationId xmlns:a16="http://schemas.microsoft.com/office/drawing/2014/main" id="{46F18E81-9C42-F918-F301-36A4FE486F08}"/>
              </a:ext>
            </a:extLst>
          </p:cNvPr>
          <p:cNvSpPr txBox="1"/>
          <p:nvPr/>
        </p:nvSpPr>
        <p:spPr>
          <a:xfrm>
            <a:off x="228600" y="2057400"/>
            <a:ext cx="762000" cy="246063"/>
          </a:xfrm>
          <a:prstGeom prst="rect">
            <a:avLst/>
          </a:prstGeom>
          <a:noFill/>
        </p:spPr>
        <p:txBody>
          <a:bodyPr>
            <a:spAutoFit/>
          </a:bodyPr>
          <a:lstStyle/>
          <a:p>
            <a:pPr>
              <a:defRPr/>
            </a:pPr>
            <a:r>
              <a:rPr lang="en-US" sz="1000" cap="all" dirty="0"/>
              <a:t>DIRECT</a:t>
            </a:r>
            <a:endParaRPr lang="en-US" sz="1000" dirty="0"/>
          </a:p>
        </p:txBody>
      </p:sp>
      <p:sp>
        <p:nvSpPr>
          <p:cNvPr id="139" name="TextBox 138">
            <a:extLst>
              <a:ext uri="{FF2B5EF4-FFF2-40B4-BE49-F238E27FC236}">
                <a16:creationId xmlns:a16="http://schemas.microsoft.com/office/drawing/2014/main" id="{9D446798-EDA5-A5A6-CA54-52AAEEFACFBA}"/>
              </a:ext>
            </a:extLst>
          </p:cNvPr>
          <p:cNvSpPr txBox="1"/>
          <p:nvPr/>
        </p:nvSpPr>
        <p:spPr>
          <a:xfrm>
            <a:off x="1981200" y="2133600"/>
            <a:ext cx="838200" cy="246063"/>
          </a:xfrm>
          <a:prstGeom prst="rect">
            <a:avLst/>
          </a:prstGeom>
          <a:noFill/>
        </p:spPr>
        <p:txBody>
          <a:bodyPr>
            <a:spAutoFit/>
          </a:bodyPr>
          <a:lstStyle/>
          <a:p>
            <a:pPr>
              <a:defRPr/>
            </a:pPr>
            <a:r>
              <a:rPr lang="en-US" sz="1000" cap="all" dirty="0"/>
              <a:t> </a:t>
            </a:r>
            <a:r>
              <a:rPr lang="en-US" sz="1000" cap="all" dirty="0" err="1"/>
              <a:t>INDIRECt</a:t>
            </a:r>
            <a:endParaRPr lang="en-US" sz="1000" dirty="0"/>
          </a:p>
        </p:txBody>
      </p:sp>
      <p:sp>
        <p:nvSpPr>
          <p:cNvPr id="141" name="TextBox 140">
            <a:extLst>
              <a:ext uri="{FF2B5EF4-FFF2-40B4-BE49-F238E27FC236}">
                <a16:creationId xmlns:a16="http://schemas.microsoft.com/office/drawing/2014/main" id="{246A796E-9197-CADE-7B8A-9D0AD07CD31A}"/>
              </a:ext>
            </a:extLst>
          </p:cNvPr>
          <p:cNvSpPr txBox="1"/>
          <p:nvPr/>
        </p:nvSpPr>
        <p:spPr>
          <a:xfrm>
            <a:off x="4724400" y="2057400"/>
            <a:ext cx="1143000" cy="246063"/>
          </a:xfrm>
          <a:prstGeom prst="rect">
            <a:avLst/>
          </a:prstGeom>
          <a:noFill/>
        </p:spPr>
        <p:txBody>
          <a:bodyPr>
            <a:spAutoFit/>
          </a:bodyPr>
          <a:lstStyle/>
          <a:p>
            <a:pPr>
              <a:defRPr/>
            </a:pPr>
            <a:r>
              <a:rPr lang="en-US" sz="1000" cap="all" dirty="0"/>
              <a:t>Non Guided</a:t>
            </a:r>
            <a:endParaRPr lang="en-US" sz="1000" dirty="0"/>
          </a:p>
        </p:txBody>
      </p:sp>
      <p:sp>
        <p:nvSpPr>
          <p:cNvPr id="142" name="TextBox 141">
            <a:extLst>
              <a:ext uri="{FF2B5EF4-FFF2-40B4-BE49-F238E27FC236}">
                <a16:creationId xmlns:a16="http://schemas.microsoft.com/office/drawing/2014/main" id="{ABAA777B-C729-D1E7-081B-38426EFF74E0}"/>
              </a:ext>
            </a:extLst>
          </p:cNvPr>
          <p:cNvSpPr txBox="1"/>
          <p:nvPr/>
        </p:nvSpPr>
        <p:spPr>
          <a:xfrm>
            <a:off x="6172200" y="2057400"/>
            <a:ext cx="762000" cy="246063"/>
          </a:xfrm>
          <a:prstGeom prst="rect">
            <a:avLst/>
          </a:prstGeom>
          <a:noFill/>
        </p:spPr>
        <p:txBody>
          <a:bodyPr>
            <a:spAutoFit/>
          </a:bodyPr>
          <a:lstStyle/>
          <a:p>
            <a:pPr>
              <a:defRPr/>
            </a:pPr>
            <a:r>
              <a:rPr lang="en-US" sz="1000" cap="all" dirty="0"/>
              <a:t>Guided</a:t>
            </a:r>
            <a:endParaRPr lang="en-US" sz="1000" dirty="0"/>
          </a:p>
        </p:txBody>
      </p:sp>
      <p:sp>
        <p:nvSpPr>
          <p:cNvPr id="143" name="TextBox 142">
            <a:extLst>
              <a:ext uri="{FF2B5EF4-FFF2-40B4-BE49-F238E27FC236}">
                <a16:creationId xmlns:a16="http://schemas.microsoft.com/office/drawing/2014/main" id="{3E120636-117E-AB83-D4D5-CBDFDF35998C}"/>
              </a:ext>
            </a:extLst>
          </p:cNvPr>
          <p:cNvSpPr txBox="1"/>
          <p:nvPr/>
        </p:nvSpPr>
        <p:spPr>
          <a:xfrm>
            <a:off x="7391400" y="2057400"/>
            <a:ext cx="1143000" cy="246063"/>
          </a:xfrm>
          <a:prstGeom prst="rect">
            <a:avLst/>
          </a:prstGeom>
          <a:noFill/>
        </p:spPr>
        <p:txBody>
          <a:bodyPr>
            <a:spAutoFit/>
          </a:bodyPr>
          <a:lstStyle/>
          <a:p>
            <a:pPr>
              <a:defRPr/>
            </a:pPr>
            <a:r>
              <a:rPr lang="en-US" sz="1000" cap="all" dirty="0"/>
              <a:t>Non Guided</a:t>
            </a:r>
            <a:endParaRPr lang="en-US" sz="1000" dirty="0"/>
          </a:p>
        </p:txBody>
      </p:sp>
      <p:sp>
        <p:nvSpPr>
          <p:cNvPr id="146" name="TextBox 145">
            <a:extLst>
              <a:ext uri="{FF2B5EF4-FFF2-40B4-BE49-F238E27FC236}">
                <a16:creationId xmlns:a16="http://schemas.microsoft.com/office/drawing/2014/main" id="{579F21AF-C089-260E-49FC-DC381AF70391}"/>
              </a:ext>
            </a:extLst>
          </p:cNvPr>
          <p:cNvSpPr txBox="1"/>
          <p:nvPr/>
        </p:nvSpPr>
        <p:spPr>
          <a:xfrm>
            <a:off x="3962400" y="1752600"/>
            <a:ext cx="1676400" cy="246063"/>
          </a:xfrm>
          <a:prstGeom prst="rect">
            <a:avLst/>
          </a:prstGeom>
          <a:noFill/>
        </p:spPr>
        <p:txBody>
          <a:bodyPr>
            <a:spAutoFit/>
          </a:bodyPr>
          <a:lstStyle/>
          <a:p>
            <a:pPr>
              <a:defRPr/>
            </a:pPr>
            <a:r>
              <a:rPr lang="en-US" sz="1000" cap="all" dirty="0"/>
              <a:t>STOCHASTIC(RANDOM)</a:t>
            </a:r>
            <a:endParaRPr lang="en-US" sz="1000" dirty="0"/>
          </a:p>
        </p:txBody>
      </p:sp>
      <p:sp>
        <p:nvSpPr>
          <p:cNvPr id="147" name="TextBox 146">
            <a:extLst>
              <a:ext uri="{FF2B5EF4-FFF2-40B4-BE49-F238E27FC236}">
                <a16:creationId xmlns:a16="http://schemas.microsoft.com/office/drawing/2014/main" id="{45A13C51-D697-D52E-CA4B-B3B60743A867}"/>
              </a:ext>
            </a:extLst>
          </p:cNvPr>
          <p:cNvSpPr txBox="1"/>
          <p:nvPr/>
        </p:nvSpPr>
        <p:spPr>
          <a:xfrm>
            <a:off x="1219200" y="1676400"/>
            <a:ext cx="1371600" cy="246063"/>
          </a:xfrm>
          <a:prstGeom prst="rect">
            <a:avLst/>
          </a:prstGeom>
          <a:noFill/>
        </p:spPr>
        <p:txBody>
          <a:bodyPr>
            <a:spAutoFit/>
          </a:bodyPr>
          <a:lstStyle/>
          <a:p>
            <a:pPr>
              <a:defRPr/>
            </a:pPr>
            <a:r>
              <a:rPr lang="en-US" sz="1000" cap="all" dirty="0"/>
              <a:t>CALCULUS BASED</a:t>
            </a:r>
            <a:endParaRPr lang="en-US" sz="1000" dirty="0"/>
          </a:p>
        </p:txBody>
      </p:sp>
      <p:sp>
        <p:nvSpPr>
          <p:cNvPr id="148" name="TextBox 147">
            <a:extLst>
              <a:ext uri="{FF2B5EF4-FFF2-40B4-BE49-F238E27FC236}">
                <a16:creationId xmlns:a16="http://schemas.microsoft.com/office/drawing/2014/main" id="{43D204FA-4BD8-BD75-4CAE-AE15E58A2213}"/>
              </a:ext>
            </a:extLst>
          </p:cNvPr>
          <p:cNvSpPr txBox="1"/>
          <p:nvPr/>
        </p:nvSpPr>
        <p:spPr>
          <a:xfrm>
            <a:off x="6400800" y="1676400"/>
            <a:ext cx="1143000" cy="246063"/>
          </a:xfrm>
          <a:prstGeom prst="rect">
            <a:avLst/>
          </a:prstGeom>
          <a:noFill/>
        </p:spPr>
        <p:txBody>
          <a:bodyPr>
            <a:spAutoFit/>
          </a:bodyPr>
          <a:lstStyle/>
          <a:p>
            <a:pPr>
              <a:defRPr/>
            </a:pPr>
            <a:r>
              <a:rPr lang="en-US" sz="1000" cap="all" dirty="0"/>
              <a:t>ENUMERATIVE</a:t>
            </a:r>
            <a:endParaRPr lang="en-US" sz="1000" dirty="0"/>
          </a:p>
        </p:txBody>
      </p:sp>
      <p:sp>
        <p:nvSpPr>
          <p:cNvPr id="149" name="TextBox 148">
            <a:extLst>
              <a:ext uri="{FF2B5EF4-FFF2-40B4-BE49-F238E27FC236}">
                <a16:creationId xmlns:a16="http://schemas.microsoft.com/office/drawing/2014/main" id="{BC38753D-CF88-6A72-EA28-F9327A833EFD}"/>
              </a:ext>
            </a:extLst>
          </p:cNvPr>
          <p:cNvSpPr txBox="1"/>
          <p:nvPr/>
        </p:nvSpPr>
        <p:spPr>
          <a:xfrm>
            <a:off x="3352800" y="1219200"/>
            <a:ext cx="1600200" cy="246063"/>
          </a:xfrm>
          <a:prstGeom prst="rect">
            <a:avLst/>
          </a:prstGeom>
          <a:noFill/>
        </p:spPr>
        <p:txBody>
          <a:bodyPr>
            <a:spAutoFit/>
          </a:bodyPr>
          <a:lstStyle/>
          <a:p>
            <a:pPr>
              <a:defRPr/>
            </a:pPr>
            <a:r>
              <a:rPr lang="en-US" sz="1000" cap="all" dirty="0"/>
              <a:t>SEARCH TECHNIQUES</a:t>
            </a:r>
            <a:endParaRPr lang="en-US" sz="1000" dirty="0"/>
          </a:p>
        </p:txBody>
      </p:sp>
      <p:sp>
        <p:nvSpPr>
          <p:cNvPr id="85" name="Right Arrow 84">
            <a:hlinkClick r:id="rId2" action="ppaction://hlinksldjump"/>
            <a:extLst>
              <a:ext uri="{FF2B5EF4-FFF2-40B4-BE49-F238E27FC236}">
                <a16:creationId xmlns:a16="http://schemas.microsoft.com/office/drawing/2014/main" id="{2ACB5554-44DB-F7FA-AD20-F1B20392DCEB}"/>
              </a:ext>
            </a:extLst>
          </p:cNvPr>
          <p:cNvSpPr/>
          <p:nvPr/>
        </p:nvSpPr>
        <p:spPr>
          <a:xfrm>
            <a:off x="7848600" y="5867400"/>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Tree>
  </p:cSld>
  <p:clrMapOvr>
    <a:masterClrMapping/>
  </p:clrMapOvr>
  <p:transition advClick="0"/>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itle 1">
            <a:extLst>
              <a:ext uri="{FF2B5EF4-FFF2-40B4-BE49-F238E27FC236}">
                <a16:creationId xmlns:a16="http://schemas.microsoft.com/office/drawing/2014/main" id="{BC0F298B-9B4B-37C3-A5A4-C3F52773916C}"/>
              </a:ext>
            </a:extLst>
          </p:cNvPr>
          <p:cNvSpPr>
            <a:spLocks noGrp="1"/>
          </p:cNvSpPr>
          <p:nvPr>
            <p:ph type="title"/>
          </p:nvPr>
        </p:nvSpPr>
        <p:spPr>
          <a:xfrm>
            <a:off x="0" y="0"/>
            <a:ext cx="9144000" cy="944563"/>
          </a:xfrm>
          <a:solidFill>
            <a:schemeClr val="accent2"/>
          </a:solidFill>
        </p:spPr>
        <p:txBody>
          <a:bodyPr/>
          <a:lstStyle/>
          <a:p>
            <a:pPr eaLnBrk="1" hangingPunct="1">
              <a:defRPr/>
            </a:pPr>
            <a:r>
              <a:rPr lang="en-US" sz="3200" cap="all" dirty="0"/>
              <a:t>Simple Genetic Algorithm</a:t>
            </a:r>
          </a:p>
        </p:txBody>
      </p:sp>
      <p:sp>
        <p:nvSpPr>
          <p:cNvPr id="31" name="Slide Number Placeholder 30">
            <a:extLst>
              <a:ext uri="{FF2B5EF4-FFF2-40B4-BE49-F238E27FC236}">
                <a16:creationId xmlns:a16="http://schemas.microsoft.com/office/drawing/2014/main" id="{E8335D9B-DEE2-1C19-593A-1A47A325F79C}"/>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E52A3D8-AFA2-4C2B-9027-EE510F3996C4}" type="slidenum">
              <a:rPr lang="en-US" altLang="en-US">
                <a:solidFill>
                  <a:srgbClr val="898989"/>
                </a:solidFill>
              </a:rPr>
              <a:pPr eaLnBrk="1" hangingPunct="1"/>
              <a:t>101</a:t>
            </a:fld>
            <a:endParaRPr lang="en-US" altLang="en-US">
              <a:solidFill>
                <a:srgbClr val="898989"/>
              </a:solidFill>
            </a:endParaRPr>
          </a:p>
        </p:txBody>
      </p:sp>
      <p:grpSp>
        <p:nvGrpSpPr>
          <p:cNvPr id="104452" name="Group 27">
            <a:extLst>
              <a:ext uri="{FF2B5EF4-FFF2-40B4-BE49-F238E27FC236}">
                <a16:creationId xmlns:a16="http://schemas.microsoft.com/office/drawing/2014/main" id="{680DE5BF-AA9C-8514-746A-B87BF12A4AA0}"/>
              </a:ext>
            </a:extLst>
          </p:cNvPr>
          <p:cNvGrpSpPr>
            <a:grpSpLocks/>
          </p:cNvGrpSpPr>
          <p:nvPr/>
        </p:nvGrpSpPr>
        <p:grpSpPr bwMode="auto">
          <a:xfrm>
            <a:off x="304800" y="1371600"/>
            <a:ext cx="8153400" cy="4572000"/>
            <a:chOff x="304800" y="1371600"/>
            <a:chExt cx="8153400" cy="4572000"/>
          </a:xfrm>
        </p:grpSpPr>
        <p:sp>
          <p:nvSpPr>
            <p:cNvPr id="4" name="Rectangle 3">
              <a:extLst>
                <a:ext uri="{FF2B5EF4-FFF2-40B4-BE49-F238E27FC236}">
                  <a16:creationId xmlns:a16="http://schemas.microsoft.com/office/drawing/2014/main" id="{C5E15658-8F7D-D25A-2833-436FD7C166C0}"/>
                </a:ext>
              </a:extLst>
            </p:cNvPr>
            <p:cNvSpPr/>
            <p:nvPr/>
          </p:nvSpPr>
          <p:spPr>
            <a:xfrm>
              <a:off x="1143000" y="2057400"/>
              <a:ext cx="1676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Generate </a:t>
              </a:r>
              <a:r>
                <a:rPr lang="en-US" sz="1600"/>
                <a:t>Initial Population (N)</a:t>
              </a:r>
              <a:endParaRPr lang="en-US" sz="1600" dirty="0"/>
            </a:p>
          </p:txBody>
        </p:sp>
        <p:cxnSp>
          <p:nvCxnSpPr>
            <p:cNvPr id="6" name="Straight Arrow Connector 5">
              <a:extLst>
                <a:ext uri="{FF2B5EF4-FFF2-40B4-BE49-F238E27FC236}">
                  <a16:creationId xmlns:a16="http://schemas.microsoft.com/office/drawing/2014/main" id="{73B7AD5C-90E1-40A4-2B8E-A9B573F7FCD3}"/>
                </a:ext>
              </a:extLst>
            </p:cNvPr>
            <p:cNvCxnSpPr/>
            <p:nvPr/>
          </p:nvCxnSpPr>
          <p:spPr>
            <a:xfrm>
              <a:off x="687388" y="2436813"/>
              <a:ext cx="455612"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4456" name="TextBox 6">
              <a:extLst>
                <a:ext uri="{FF2B5EF4-FFF2-40B4-BE49-F238E27FC236}">
                  <a16:creationId xmlns:a16="http://schemas.microsoft.com/office/drawing/2014/main" id="{566604A4-2CCA-6EF2-EEFC-BC7C392E3B20}"/>
                </a:ext>
              </a:extLst>
            </p:cNvPr>
            <p:cNvSpPr txBox="1">
              <a:spLocks noChangeArrowheads="1"/>
            </p:cNvSpPr>
            <p:nvPr/>
          </p:nvSpPr>
          <p:spPr bwMode="auto">
            <a:xfrm>
              <a:off x="304800" y="2054225"/>
              <a:ext cx="7556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1400">
                  <a:solidFill>
                    <a:srgbClr val="C00000"/>
                  </a:solidFill>
                </a:rPr>
                <a:t>START</a:t>
              </a:r>
            </a:p>
          </p:txBody>
        </p:sp>
        <p:cxnSp>
          <p:nvCxnSpPr>
            <p:cNvPr id="8" name="Straight Arrow Connector 7">
              <a:extLst>
                <a:ext uri="{FF2B5EF4-FFF2-40B4-BE49-F238E27FC236}">
                  <a16:creationId xmlns:a16="http://schemas.microsoft.com/office/drawing/2014/main" id="{8D190EFB-567B-5715-B0C7-E4F8C9312BAF}"/>
                </a:ext>
              </a:extLst>
            </p:cNvPr>
            <p:cNvCxnSpPr/>
            <p:nvPr/>
          </p:nvCxnSpPr>
          <p:spPr>
            <a:xfrm>
              <a:off x="2819400" y="2438400"/>
              <a:ext cx="379413"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2C65F1FB-F567-75C4-B931-A690F74BB2A6}"/>
                </a:ext>
              </a:extLst>
            </p:cNvPr>
            <p:cNvSpPr/>
            <p:nvPr/>
          </p:nvSpPr>
          <p:spPr>
            <a:xfrm>
              <a:off x="3200400" y="2057400"/>
              <a:ext cx="1981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Evaluate Objective Function</a:t>
              </a:r>
            </a:p>
          </p:txBody>
        </p:sp>
        <p:cxnSp>
          <p:nvCxnSpPr>
            <p:cNvPr id="10" name="Straight Arrow Connector 9">
              <a:extLst>
                <a:ext uri="{FF2B5EF4-FFF2-40B4-BE49-F238E27FC236}">
                  <a16:creationId xmlns:a16="http://schemas.microsoft.com/office/drawing/2014/main" id="{86B1D297-7F3B-00F8-E76D-19B0A44C62D8}"/>
                </a:ext>
              </a:extLst>
            </p:cNvPr>
            <p:cNvCxnSpPr/>
            <p:nvPr/>
          </p:nvCxnSpPr>
          <p:spPr>
            <a:xfrm>
              <a:off x="5181600" y="24384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Flowchart: Decision 10">
              <a:extLst>
                <a:ext uri="{FF2B5EF4-FFF2-40B4-BE49-F238E27FC236}">
                  <a16:creationId xmlns:a16="http://schemas.microsoft.com/office/drawing/2014/main" id="{57131893-3CE9-AE5C-CF9A-DEEAD21CA812}"/>
                </a:ext>
              </a:extLst>
            </p:cNvPr>
            <p:cNvSpPr/>
            <p:nvPr/>
          </p:nvSpPr>
          <p:spPr>
            <a:xfrm>
              <a:off x="5486400" y="1905000"/>
              <a:ext cx="1295400" cy="11430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800" dirty="0"/>
            </a:p>
            <a:p>
              <a:pPr algn="ctr">
                <a:defRPr/>
              </a:pPr>
              <a:endParaRPr lang="en-US" sz="1000" dirty="0"/>
            </a:p>
            <a:p>
              <a:pPr algn="ctr">
                <a:defRPr/>
              </a:pPr>
              <a:endParaRPr lang="en-US" sz="1000" dirty="0"/>
            </a:p>
            <a:p>
              <a:pPr algn="ctr">
                <a:defRPr/>
              </a:pPr>
              <a:r>
                <a:rPr lang="en-US" sz="900" dirty="0"/>
                <a:t>Stopping  Criteria</a:t>
              </a:r>
            </a:p>
            <a:p>
              <a:pPr algn="ctr">
                <a:defRPr/>
              </a:pPr>
              <a:r>
                <a:rPr lang="en-US" sz="900" dirty="0"/>
                <a:t>(G)</a:t>
              </a:r>
            </a:p>
            <a:p>
              <a:pPr algn="ctr">
                <a:defRPr/>
              </a:pPr>
              <a:endParaRPr lang="en-US" sz="800" dirty="0"/>
            </a:p>
          </p:txBody>
        </p:sp>
        <p:sp>
          <p:nvSpPr>
            <p:cNvPr id="104461" name="TextBox 11">
              <a:extLst>
                <a:ext uri="{FF2B5EF4-FFF2-40B4-BE49-F238E27FC236}">
                  <a16:creationId xmlns:a16="http://schemas.microsoft.com/office/drawing/2014/main" id="{A63C7E74-5CBE-8764-A4CD-04E561B44B6F}"/>
                </a:ext>
              </a:extLst>
            </p:cNvPr>
            <p:cNvSpPr txBox="1">
              <a:spLocks noChangeArrowheads="1"/>
            </p:cNvSpPr>
            <p:nvPr/>
          </p:nvSpPr>
          <p:spPr bwMode="auto">
            <a:xfrm>
              <a:off x="5410200" y="1371600"/>
              <a:ext cx="15589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1400">
                  <a:solidFill>
                    <a:srgbClr val="C00000"/>
                  </a:solidFill>
                </a:rPr>
                <a:t>Are Optimization </a:t>
              </a:r>
            </a:p>
            <a:p>
              <a:pPr eaLnBrk="1" hangingPunct="1"/>
              <a:r>
                <a:rPr lang="en-US" altLang="zh-CN" sz="1400">
                  <a:solidFill>
                    <a:srgbClr val="C00000"/>
                  </a:solidFill>
                </a:rPr>
                <a:t>Criteria met?</a:t>
              </a:r>
            </a:p>
          </p:txBody>
        </p:sp>
        <p:cxnSp>
          <p:nvCxnSpPr>
            <p:cNvPr id="13" name="Straight Arrow Connector 12">
              <a:extLst>
                <a:ext uri="{FF2B5EF4-FFF2-40B4-BE49-F238E27FC236}">
                  <a16:creationId xmlns:a16="http://schemas.microsoft.com/office/drawing/2014/main" id="{203AA9C5-3F1B-725A-C6FB-27A00CF85968}"/>
                </a:ext>
              </a:extLst>
            </p:cNvPr>
            <p:cNvCxnSpPr/>
            <p:nvPr/>
          </p:nvCxnSpPr>
          <p:spPr>
            <a:xfrm>
              <a:off x="6783388" y="2438400"/>
              <a:ext cx="30321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4463" name="Straight Arrow Connector 13">
              <a:extLst>
                <a:ext uri="{FF2B5EF4-FFF2-40B4-BE49-F238E27FC236}">
                  <a16:creationId xmlns:a16="http://schemas.microsoft.com/office/drawing/2014/main" id="{2380D601-3120-0C63-6E97-C5CCFB63C115}"/>
                </a:ext>
              </a:extLst>
            </p:cNvPr>
            <p:cNvCxnSpPr>
              <a:cxnSpLocks noChangeShapeType="1"/>
              <a:stCxn id="11" idx="2"/>
              <a:endCxn id="30" idx="0"/>
            </p:cNvCxnSpPr>
            <p:nvPr/>
          </p:nvCxnSpPr>
          <p:spPr bwMode="auto">
            <a:xfrm>
              <a:off x="6134100" y="3060700"/>
              <a:ext cx="0" cy="508000"/>
            </a:xfrm>
            <a:prstGeom prst="straightConnector1">
              <a:avLst/>
            </a:prstGeom>
            <a:noFill/>
            <a:ln w="10000" algn="ctr">
              <a:solidFill>
                <a:srgbClr val="FFC000"/>
              </a:solidFill>
              <a:round/>
              <a:headEnd/>
              <a:tailEnd type="arrow" w="med" len="med"/>
            </a:ln>
            <a:extLst>
              <a:ext uri="{909E8E84-426E-40DD-AFC4-6F175D3DCCD1}">
                <a14:hiddenFill xmlns:a14="http://schemas.microsoft.com/office/drawing/2010/main">
                  <a:noFill/>
                </a14:hiddenFill>
              </a:ext>
            </a:extLst>
          </p:spPr>
        </p:cxnSp>
        <p:sp>
          <p:nvSpPr>
            <p:cNvPr id="104464" name="TextBox 15">
              <a:extLst>
                <a:ext uri="{FF2B5EF4-FFF2-40B4-BE49-F238E27FC236}">
                  <a16:creationId xmlns:a16="http://schemas.microsoft.com/office/drawing/2014/main" id="{9B0CEEF3-A0FA-AFF0-C162-B52F453964AA}"/>
                </a:ext>
              </a:extLst>
            </p:cNvPr>
            <p:cNvSpPr txBox="1">
              <a:spLocks noChangeArrowheads="1"/>
            </p:cNvSpPr>
            <p:nvPr/>
          </p:nvSpPr>
          <p:spPr bwMode="auto">
            <a:xfrm>
              <a:off x="6629400" y="2057400"/>
              <a:ext cx="4778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1400">
                  <a:solidFill>
                    <a:srgbClr val="C00000"/>
                  </a:solidFill>
                </a:rPr>
                <a:t>Yes</a:t>
              </a:r>
            </a:p>
          </p:txBody>
        </p:sp>
        <p:sp>
          <p:nvSpPr>
            <p:cNvPr id="104465" name="TextBox 16">
              <a:extLst>
                <a:ext uri="{FF2B5EF4-FFF2-40B4-BE49-F238E27FC236}">
                  <a16:creationId xmlns:a16="http://schemas.microsoft.com/office/drawing/2014/main" id="{D27B50D1-F33A-4AAF-14E1-FD07D8587EEA}"/>
                </a:ext>
              </a:extLst>
            </p:cNvPr>
            <p:cNvSpPr txBox="1">
              <a:spLocks noChangeArrowheads="1"/>
            </p:cNvSpPr>
            <p:nvPr/>
          </p:nvSpPr>
          <p:spPr bwMode="auto">
            <a:xfrm>
              <a:off x="6172200" y="3048000"/>
              <a:ext cx="4143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1400">
                  <a:solidFill>
                    <a:srgbClr val="C00000"/>
                  </a:solidFill>
                </a:rPr>
                <a:t>No</a:t>
              </a:r>
            </a:p>
          </p:txBody>
        </p:sp>
        <p:sp>
          <p:nvSpPr>
            <p:cNvPr id="18" name="Rectangle 17">
              <a:extLst>
                <a:ext uri="{FF2B5EF4-FFF2-40B4-BE49-F238E27FC236}">
                  <a16:creationId xmlns:a16="http://schemas.microsoft.com/office/drawing/2014/main" id="{21E6501A-EA60-E446-2ABA-32E186F1E82C}"/>
                </a:ext>
              </a:extLst>
            </p:cNvPr>
            <p:cNvSpPr/>
            <p:nvPr/>
          </p:nvSpPr>
          <p:spPr>
            <a:xfrm>
              <a:off x="7086600" y="2133600"/>
              <a:ext cx="1371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Best Individual</a:t>
              </a:r>
            </a:p>
          </p:txBody>
        </p:sp>
        <p:cxnSp>
          <p:nvCxnSpPr>
            <p:cNvPr id="19" name="Straight Arrow Connector 18">
              <a:extLst>
                <a:ext uri="{FF2B5EF4-FFF2-40B4-BE49-F238E27FC236}">
                  <a16:creationId xmlns:a16="http://schemas.microsoft.com/office/drawing/2014/main" id="{1AA8BA02-034F-ED89-DAD8-92247D344028}"/>
                </a:ext>
              </a:extLst>
            </p:cNvPr>
            <p:cNvCxnSpPr/>
            <p:nvPr/>
          </p:nvCxnSpPr>
          <p:spPr>
            <a:xfrm rot="5400000">
              <a:off x="7887494" y="2929731"/>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4468" name="TextBox 19">
              <a:extLst>
                <a:ext uri="{FF2B5EF4-FFF2-40B4-BE49-F238E27FC236}">
                  <a16:creationId xmlns:a16="http://schemas.microsoft.com/office/drawing/2014/main" id="{9CE4002D-91DE-D6A3-CB73-AEFCB7574299}"/>
                </a:ext>
              </a:extLst>
            </p:cNvPr>
            <p:cNvSpPr txBox="1">
              <a:spLocks noChangeArrowheads="1"/>
            </p:cNvSpPr>
            <p:nvPr/>
          </p:nvSpPr>
          <p:spPr bwMode="auto">
            <a:xfrm>
              <a:off x="7696200" y="3121025"/>
              <a:ext cx="6921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1400">
                  <a:solidFill>
                    <a:srgbClr val="C00000"/>
                  </a:solidFill>
                </a:rPr>
                <a:t>Result</a:t>
              </a:r>
            </a:p>
          </p:txBody>
        </p:sp>
        <p:sp>
          <p:nvSpPr>
            <p:cNvPr id="29" name="Flowchart: Process 28">
              <a:extLst>
                <a:ext uri="{FF2B5EF4-FFF2-40B4-BE49-F238E27FC236}">
                  <a16:creationId xmlns:a16="http://schemas.microsoft.com/office/drawing/2014/main" id="{E92A8165-ED98-1BE9-D111-B6AC1A20FF69}"/>
                </a:ext>
              </a:extLst>
            </p:cNvPr>
            <p:cNvSpPr/>
            <p:nvPr/>
          </p:nvSpPr>
          <p:spPr>
            <a:xfrm>
              <a:off x="3200400" y="3352800"/>
              <a:ext cx="3962400" cy="2590800"/>
            </a:xfrm>
            <a:prstGeom prst="flowChartProcess">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 name="Rectangle 29">
              <a:extLst>
                <a:ext uri="{FF2B5EF4-FFF2-40B4-BE49-F238E27FC236}">
                  <a16:creationId xmlns:a16="http://schemas.microsoft.com/office/drawing/2014/main" id="{EEE63C05-84FE-4C2E-DE83-1599E4619710}"/>
                </a:ext>
              </a:extLst>
            </p:cNvPr>
            <p:cNvSpPr/>
            <p:nvPr/>
          </p:nvSpPr>
          <p:spPr>
            <a:xfrm>
              <a:off x="5410200" y="3581400"/>
              <a:ext cx="1447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Selection</a:t>
              </a:r>
            </a:p>
          </p:txBody>
        </p:sp>
        <p:sp>
          <p:nvSpPr>
            <p:cNvPr id="41" name="Rectangle 40">
              <a:extLst>
                <a:ext uri="{FF2B5EF4-FFF2-40B4-BE49-F238E27FC236}">
                  <a16:creationId xmlns:a16="http://schemas.microsoft.com/office/drawing/2014/main" id="{7559BD3F-A70B-2B5F-FB72-BE7CAD51377C}"/>
                </a:ext>
              </a:extLst>
            </p:cNvPr>
            <p:cNvSpPr/>
            <p:nvPr/>
          </p:nvSpPr>
          <p:spPr>
            <a:xfrm>
              <a:off x="5334000" y="4419600"/>
              <a:ext cx="1600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Cross-over (P</a:t>
              </a:r>
              <a:r>
                <a:rPr lang="en-US" sz="1600" baseline="-25000" dirty="0"/>
                <a:t>c</a:t>
              </a:r>
              <a:r>
                <a:rPr lang="en-US" sz="1600" dirty="0"/>
                <a:t>)</a:t>
              </a:r>
            </a:p>
          </p:txBody>
        </p:sp>
        <p:sp>
          <p:nvSpPr>
            <p:cNvPr id="42" name="Rectangle 41">
              <a:extLst>
                <a:ext uri="{FF2B5EF4-FFF2-40B4-BE49-F238E27FC236}">
                  <a16:creationId xmlns:a16="http://schemas.microsoft.com/office/drawing/2014/main" id="{01A04F21-40EA-DF2F-FDF8-FF220B5EEE55}"/>
                </a:ext>
              </a:extLst>
            </p:cNvPr>
            <p:cNvSpPr/>
            <p:nvPr/>
          </p:nvSpPr>
          <p:spPr>
            <a:xfrm>
              <a:off x="5410200" y="5257800"/>
              <a:ext cx="1524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rgbClr val="FFFFFF"/>
                  </a:solidFill>
                  <a:cs typeface="Arial" pitchFamily="34" charset="0"/>
                </a:rPr>
                <a:t>Mutation (P</a:t>
              </a:r>
              <a:r>
                <a:rPr lang="en-US" sz="1600" baseline="-25000" dirty="0">
                  <a:solidFill>
                    <a:srgbClr val="FFFFFF"/>
                  </a:solidFill>
                  <a:cs typeface="Arial" pitchFamily="34" charset="0"/>
                </a:rPr>
                <a:t>m</a:t>
              </a:r>
              <a:r>
                <a:rPr lang="en-US" sz="1600" dirty="0">
                  <a:solidFill>
                    <a:srgbClr val="FFFFFF"/>
                  </a:solidFill>
                  <a:cs typeface="Arial" pitchFamily="34" charset="0"/>
                </a:rPr>
                <a:t>)</a:t>
              </a:r>
            </a:p>
          </p:txBody>
        </p:sp>
        <p:cxnSp>
          <p:nvCxnSpPr>
            <p:cNvPr id="44" name="Straight Arrow Connector 43">
              <a:extLst>
                <a:ext uri="{FF2B5EF4-FFF2-40B4-BE49-F238E27FC236}">
                  <a16:creationId xmlns:a16="http://schemas.microsoft.com/office/drawing/2014/main" id="{6200E909-20C8-8E9F-489F-1B2DAD4D4684}"/>
                </a:ext>
              </a:extLst>
            </p:cNvPr>
            <p:cNvCxnSpPr/>
            <p:nvPr/>
          </p:nvCxnSpPr>
          <p:spPr>
            <a:xfrm rot="5400000">
              <a:off x="6019007" y="4191794"/>
              <a:ext cx="304800" cy="1587"/>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B81BFC87-19A0-F495-3DCA-D200774D8D93}"/>
                </a:ext>
              </a:extLst>
            </p:cNvPr>
            <p:cNvCxnSpPr/>
            <p:nvPr/>
          </p:nvCxnSpPr>
          <p:spPr>
            <a:xfrm rot="5400000">
              <a:off x="5981701" y="4989512"/>
              <a:ext cx="381000" cy="3175"/>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79733DC0-3C59-F07F-FB27-3B0384DC18F8}"/>
                </a:ext>
              </a:extLst>
            </p:cNvPr>
            <p:cNvSpPr/>
            <p:nvPr/>
          </p:nvSpPr>
          <p:spPr>
            <a:xfrm>
              <a:off x="3657600" y="4114800"/>
              <a:ext cx="1447800" cy="990600"/>
            </a:xfrm>
            <a:prstGeom prst="rect">
              <a:avLst/>
            </a:prstGeom>
            <a:solidFill>
              <a:schemeClr val="accent1">
                <a:alpha val="0"/>
              </a:schemeClr>
            </a:solidFill>
            <a:ln>
              <a:solidFill>
                <a:srgbClr val="FFC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rgbClr val="C00000"/>
                  </a:solidFill>
                </a:rPr>
                <a:t>Generate </a:t>
              </a:r>
            </a:p>
            <a:p>
              <a:pPr algn="ctr">
                <a:defRPr/>
              </a:pPr>
              <a:r>
                <a:rPr lang="en-US" dirty="0">
                  <a:solidFill>
                    <a:srgbClr val="C00000"/>
                  </a:solidFill>
                </a:rPr>
                <a:t>New Population</a:t>
              </a:r>
            </a:p>
          </p:txBody>
        </p:sp>
        <p:cxnSp>
          <p:nvCxnSpPr>
            <p:cNvPr id="52" name="Straight Arrow Connector 51">
              <a:extLst>
                <a:ext uri="{FF2B5EF4-FFF2-40B4-BE49-F238E27FC236}">
                  <a16:creationId xmlns:a16="http://schemas.microsoft.com/office/drawing/2014/main" id="{8E1BB116-EADB-89B9-C9F5-470AF6CB3C28}"/>
                </a:ext>
              </a:extLst>
            </p:cNvPr>
            <p:cNvCxnSpPr/>
            <p:nvPr/>
          </p:nvCxnSpPr>
          <p:spPr>
            <a:xfrm rot="5400000" flipH="1" flipV="1">
              <a:off x="2209801" y="4114800"/>
              <a:ext cx="25908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4606E14B-6925-6C4C-8952-5EE48DAABB0C}"/>
                </a:ext>
              </a:extLst>
            </p:cNvPr>
            <p:cNvCxnSpPr/>
            <p:nvPr/>
          </p:nvCxnSpPr>
          <p:spPr>
            <a:xfrm>
              <a:off x="3505200" y="5410200"/>
              <a:ext cx="1828800" cy="1588"/>
            </a:xfrm>
            <a:prstGeom prst="line">
              <a:avLst/>
            </a:prstGeom>
          </p:spPr>
          <p:style>
            <a:lnRef idx="1">
              <a:schemeClr val="accent1"/>
            </a:lnRef>
            <a:fillRef idx="0">
              <a:schemeClr val="accent1"/>
            </a:fillRef>
            <a:effectRef idx="0">
              <a:schemeClr val="accent1"/>
            </a:effectRef>
            <a:fontRef idx="minor">
              <a:schemeClr val="tx1"/>
            </a:fontRef>
          </p:style>
        </p:cxnSp>
      </p:grpSp>
      <p:sp>
        <p:nvSpPr>
          <p:cNvPr id="28" name="Right Arrow 27">
            <a:hlinkClick r:id="rId2" action="ppaction://hlinksldjump"/>
            <a:extLst>
              <a:ext uri="{FF2B5EF4-FFF2-40B4-BE49-F238E27FC236}">
                <a16:creationId xmlns:a16="http://schemas.microsoft.com/office/drawing/2014/main" id="{7401440B-F00B-8583-FEB1-BA77AEA30408}"/>
              </a:ext>
            </a:extLst>
          </p:cNvPr>
          <p:cNvSpPr/>
          <p:nvPr/>
        </p:nvSpPr>
        <p:spPr>
          <a:xfrm>
            <a:off x="7848600" y="5867400"/>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itle 1">
            <a:extLst>
              <a:ext uri="{FF2B5EF4-FFF2-40B4-BE49-F238E27FC236}">
                <a16:creationId xmlns:a16="http://schemas.microsoft.com/office/drawing/2014/main" id="{A0C7F8A7-B00A-0D2B-D6F4-7BBE3B586417}"/>
              </a:ext>
            </a:extLst>
          </p:cNvPr>
          <p:cNvSpPr>
            <a:spLocks noGrp="1"/>
          </p:cNvSpPr>
          <p:nvPr>
            <p:ph type="title"/>
          </p:nvPr>
        </p:nvSpPr>
        <p:spPr>
          <a:xfrm>
            <a:off x="0" y="0"/>
            <a:ext cx="9144000" cy="914400"/>
          </a:xfrm>
          <a:solidFill>
            <a:schemeClr val="accent2"/>
          </a:solidFill>
        </p:spPr>
        <p:txBody>
          <a:bodyPr/>
          <a:lstStyle/>
          <a:p>
            <a:pPr eaLnBrk="1" hangingPunct="1"/>
            <a:r>
              <a:rPr lang="en-US" altLang="zh-CN"/>
              <a:t>GA view : Processes</a:t>
            </a:r>
          </a:p>
        </p:txBody>
      </p:sp>
      <p:sp>
        <p:nvSpPr>
          <p:cNvPr id="29" name="Slide Number Placeholder 28">
            <a:extLst>
              <a:ext uri="{FF2B5EF4-FFF2-40B4-BE49-F238E27FC236}">
                <a16:creationId xmlns:a16="http://schemas.microsoft.com/office/drawing/2014/main" id="{1E6888D6-7633-E6AF-26E0-C2FD5EC00302}"/>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6696DAD-20F7-40B1-97C7-4E6FAEDE4CC5}" type="slidenum">
              <a:rPr lang="en-US" altLang="en-US">
                <a:solidFill>
                  <a:srgbClr val="898989"/>
                </a:solidFill>
              </a:rPr>
              <a:pPr eaLnBrk="1" hangingPunct="1"/>
              <a:t>102</a:t>
            </a:fld>
            <a:endParaRPr lang="en-US" altLang="en-US">
              <a:solidFill>
                <a:srgbClr val="898989"/>
              </a:solidFill>
            </a:endParaRPr>
          </a:p>
        </p:txBody>
      </p:sp>
      <p:grpSp>
        <p:nvGrpSpPr>
          <p:cNvPr id="105476" name="Group 4">
            <a:extLst>
              <a:ext uri="{FF2B5EF4-FFF2-40B4-BE49-F238E27FC236}">
                <a16:creationId xmlns:a16="http://schemas.microsoft.com/office/drawing/2014/main" id="{A3A577FF-AC1B-0088-68FA-ED6F7634F44B}"/>
              </a:ext>
            </a:extLst>
          </p:cNvPr>
          <p:cNvGrpSpPr>
            <a:grpSpLocks/>
          </p:cNvGrpSpPr>
          <p:nvPr/>
        </p:nvGrpSpPr>
        <p:grpSpPr bwMode="auto">
          <a:xfrm>
            <a:off x="838200" y="1447800"/>
            <a:ext cx="7848600" cy="4346575"/>
            <a:chOff x="838200" y="1447800"/>
            <a:chExt cx="7848600" cy="4346377"/>
          </a:xfrm>
        </p:grpSpPr>
        <p:sp>
          <p:nvSpPr>
            <p:cNvPr id="105478" name="TextBox 5">
              <a:extLst>
                <a:ext uri="{FF2B5EF4-FFF2-40B4-BE49-F238E27FC236}">
                  <a16:creationId xmlns:a16="http://schemas.microsoft.com/office/drawing/2014/main" id="{D0633287-5A78-A7E6-D24D-B1A0494AB02B}"/>
                </a:ext>
              </a:extLst>
            </p:cNvPr>
            <p:cNvSpPr txBox="1">
              <a:spLocks noChangeArrowheads="1"/>
            </p:cNvSpPr>
            <p:nvPr/>
          </p:nvSpPr>
          <p:spPr bwMode="auto">
            <a:xfrm>
              <a:off x="914400" y="2285963"/>
              <a:ext cx="1143000" cy="536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1400" b="1"/>
                <a:t>Initial Population</a:t>
              </a:r>
            </a:p>
          </p:txBody>
        </p:sp>
        <p:sp>
          <p:nvSpPr>
            <p:cNvPr id="7" name="Down Arrow Callout 6">
              <a:extLst>
                <a:ext uri="{FF2B5EF4-FFF2-40B4-BE49-F238E27FC236}">
                  <a16:creationId xmlns:a16="http://schemas.microsoft.com/office/drawing/2014/main" id="{9405E863-1A5B-73FF-C878-A40E9F5B5DA4}"/>
                </a:ext>
              </a:extLst>
            </p:cNvPr>
            <p:cNvSpPr/>
            <p:nvPr/>
          </p:nvSpPr>
          <p:spPr>
            <a:xfrm>
              <a:off x="3733800" y="1447800"/>
              <a:ext cx="1219200" cy="685769"/>
            </a:xfrm>
            <a:prstGeom prst="downArrowCallou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dirty="0"/>
            </a:p>
            <a:p>
              <a:pPr algn="ctr">
                <a:defRPr/>
              </a:pPr>
              <a:r>
                <a:rPr lang="en-US" sz="1400" b="1" dirty="0">
                  <a:solidFill>
                    <a:schemeClr val="tx1"/>
                  </a:solidFill>
                </a:rPr>
                <a:t>Parent Selection </a:t>
              </a:r>
            </a:p>
            <a:p>
              <a:pPr algn="ctr">
                <a:defRPr/>
              </a:pPr>
              <a:endParaRPr lang="en-US" sz="1400" dirty="0"/>
            </a:p>
          </p:txBody>
        </p:sp>
        <p:sp>
          <p:nvSpPr>
            <p:cNvPr id="8" name="Left Arrow Callout 7">
              <a:extLst>
                <a:ext uri="{FF2B5EF4-FFF2-40B4-BE49-F238E27FC236}">
                  <a16:creationId xmlns:a16="http://schemas.microsoft.com/office/drawing/2014/main" id="{DA9A53AD-C7C6-79F8-F625-CEE57E2F7710}"/>
                </a:ext>
              </a:extLst>
            </p:cNvPr>
            <p:cNvSpPr/>
            <p:nvPr/>
          </p:nvSpPr>
          <p:spPr>
            <a:xfrm>
              <a:off x="6705600" y="2743141"/>
              <a:ext cx="1981200" cy="533376"/>
            </a:xfrm>
            <a:prstGeom prst="leftArrowCallou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dirty="0"/>
            </a:p>
            <a:p>
              <a:pPr algn="ctr">
                <a:defRPr/>
              </a:pPr>
              <a:r>
                <a:rPr lang="en-US" sz="1400" b="1" dirty="0">
                  <a:solidFill>
                    <a:schemeClr val="tx1"/>
                  </a:solidFill>
                </a:rPr>
                <a:t>Crossover (Pc), Mutation (Pm)</a:t>
              </a:r>
            </a:p>
            <a:p>
              <a:pPr algn="ctr">
                <a:defRPr/>
              </a:pPr>
              <a:endParaRPr lang="en-US" sz="1400" dirty="0"/>
            </a:p>
          </p:txBody>
        </p:sp>
        <p:sp>
          <p:nvSpPr>
            <p:cNvPr id="9" name="Left Arrow Callout 8">
              <a:extLst>
                <a:ext uri="{FF2B5EF4-FFF2-40B4-BE49-F238E27FC236}">
                  <a16:creationId xmlns:a16="http://schemas.microsoft.com/office/drawing/2014/main" id="{DAB18E7C-B557-9DDD-F0DE-61FA49B1A6FA}"/>
                </a:ext>
              </a:extLst>
            </p:cNvPr>
            <p:cNvSpPr/>
            <p:nvPr/>
          </p:nvSpPr>
          <p:spPr>
            <a:xfrm>
              <a:off x="6705600" y="3352713"/>
              <a:ext cx="1600200" cy="533376"/>
            </a:xfrm>
            <a:prstGeom prst="leftArrowCallou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dirty="0"/>
            </a:p>
            <a:p>
              <a:pPr algn="ctr">
                <a:defRPr/>
              </a:pPr>
              <a:r>
                <a:rPr lang="en-US" sz="1400" b="1" dirty="0">
                  <a:solidFill>
                    <a:schemeClr val="tx1"/>
                  </a:solidFill>
                </a:rPr>
                <a:t>Evaluation</a:t>
              </a:r>
            </a:p>
            <a:p>
              <a:pPr algn="ctr">
                <a:defRPr/>
              </a:pPr>
              <a:endParaRPr lang="en-US" sz="1400" dirty="0"/>
            </a:p>
          </p:txBody>
        </p:sp>
        <p:sp>
          <p:nvSpPr>
            <p:cNvPr id="10" name="Up Arrow Callout 9">
              <a:extLst>
                <a:ext uri="{FF2B5EF4-FFF2-40B4-BE49-F238E27FC236}">
                  <a16:creationId xmlns:a16="http://schemas.microsoft.com/office/drawing/2014/main" id="{61E204EE-34CA-17B5-E784-B6FAE87BF28A}"/>
                </a:ext>
              </a:extLst>
            </p:cNvPr>
            <p:cNvSpPr/>
            <p:nvPr/>
          </p:nvSpPr>
          <p:spPr>
            <a:xfrm>
              <a:off x="4114800" y="4419465"/>
              <a:ext cx="990600" cy="761965"/>
            </a:xfrm>
            <a:prstGeom prst="upArrowCallou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dirty="0"/>
            </a:p>
            <a:p>
              <a:pPr algn="ctr">
                <a:defRPr/>
              </a:pPr>
              <a:r>
                <a:rPr lang="en-US" sz="1400" b="1" dirty="0">
                  <a:solidFill>
                    <a:schemeClr val="tx1"/>
                  </a:solidFill>
                </a:rPr>
                <a:t>Survival selection</a:t>
              </a:r>
            </a:p>
            <a:p>
              <a:pPr algn="ctr">
                <a:defRPr/>
              </a:pPr>
              <a:endParaRPr lang="en-US" sz="1400" dirty="0"/>
            </a:p>
          </p:txBody>
        </p:sp>
        <p:sp>
          <p:nvSpPr>
            <p:cNvPr id="11" name="Right Arrow 10">
              <a:extLst>
                <a:ext uri="{FF2B5EF4-FFF2-40B4-BE49-F238E27FC236}">
                  <a16:creationId xmlns:a16="http://schemas.microsoft.com/office/drawing/2014/main" id="{29AC84C7-61F8-B101-F826-F3A57520D4B0}"/>
                </a:ext>
              </a:extLst>
            </p:cNvPr>
            <p:cNvSpPr/>
            <p:nvPr/>
          </p:nvSpPr>
          <p:spPr>
            <a:xfrm>
              <a:off x="2133600" y="2590748"/>
              <a:ext cx="914400" cy="152393"/>
            </a:xfrm>
            <a:prstGeom prst="right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a:p>
          </p:txBody>
        </p:sp>
        <p:sp>
          <p:nvSpPr>
            <p:cNvPr id="12" name="Rectangle 11">
              <a:extLst>
                <a:ext uri="{FF2B5EF4-FFF2-40B4-BE49-F238E27FC236}">
                  <a16:creationId xmlns:a16="http://schemas.microsoft.com/office/drawing/2014/main" id="{3689D9DC-B555-6ACA-1F47-9DFC78CE3493}"/>
                </a:ext>
              </a:extLst>
            </p:cNvPr>
            <p:cNvSpPr/>
            <p:nvPr/>
          </p:nvSpPr>
          <p:spPr>
            <a:xfrm>
              <a:off x="3048000" y="2514551"/>
              <a:ext cx="1676400" cy="83816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solidFill>
                    <a:schemeClr val="tx1"/>
                  </a:solidFill>
                </a:rPr>
                <a:t>Population</a:t>
              </a:r>
            </a:p>
            <a:p>
              <a:pPr algn="ctr">
                <a:defRPr/>
              </a:pPr>
              <a:r>
                <a:rPr lang="en-US" sz="1400" b="1" dirty="0">
                  <a:solidFill>
                    <a:schemeClr val="tx1"/>
                  </a:solidFill>
                </a:rPr>
                <a:t>(N)</a:t>
              </a:r>
            </a:p>
          </p:txBody>
        </p:sp>
        <p:sp>
          <p:nvSpPr>
            <p:cNvPr id="13" name="Rectangle 12">
              <a:extLst>
                <a:ext uri="{FF2B5EF4-FFF2-40B4-BE49-F238E27FC236}">
                  <a16:creationId xmlns:a16="http://schemas.microsoft.com/office/drawing/2014/main" id="{CA6F3FAD-66AC-208D-B964-E659A21B8ED6}"/>
                </a:ext>
              </a:extLst>
            </p:cNvPr>
            <p:cNvSpPr/>
            <p:nvPr/>
          </p:nvSpPr>
          <p:spPr>
            <a:xfrm>
              <a:off x="5334000" y="1752586"/>
              <a:ext cx="1600200" cy="83816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solidFill>
                    <a:schemeClr val="tx1"/>
                  </a:solidFill>
                </a:rPr>
                <a:t>Parent</a:t>
              </a:r>
            </a:p>
          </p:txBody>
        </p:sp>
        <p:sp>
          <p:nvSpPr>
            <p:cNvPr id="14" name="Rectangle 13">
              <a:extLst>
                <a:ext uri="{FF2B5EF4-FFF2-40B4-BE49-F238E27FC236}">
                  <a16:creationId xmlns:a16="http://schemas.microsoft.com/office/drawing/2014/main" id="{0C3A1DD7-2C9A-EC2E-0E48-9D100DD8D9B3}"/>
                </a:ext>
              </a:extLst>
            </p:cNvPr>
            <p:cNvSpPr/>
            <p:nvPr/>
          </p:nvSpPr>
          <p:spPr>
            <a:xfrm>
              <a:off x="5486400" y="3962285"/>
              <a:ext cx="1600200" cy="83816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a:solidFill>
                    <a:schemeClr val="tx1"/>
                  </a:solidFill>
                </a:rPr>
                <a:t>Offspring</a:t>
              </a:r>
              <a:endParaRPr lang="en-US" sz="1400" b="1" dirty="0">
                <a:solidFill>
                  <a:schemeClr val="tx1"/>
                </a:solidFill>
              </a:endParaRPr>
            </a:p>
          </p:txBody>
        </p:sp>
        <p:sp>
          <p:nvSpPr>
            <p:cNvPr id="15" name="Left Arrow 14">
              <a:extLst>
                <a:ext uri="{FF2B5EF4-FFF2-40B4-BE49-F238E27FC236}">
                  <a16:creationId xmlns:a16="http://schemas.microsoft.com/office/drawing/2014/main" id="{94FA4BAF-8917-3760-5B16-AAEF9F893603}"/>
                </a:ext>
              </a:extLst>
            </p:cNvPr>
            <p:cNvSpPr/>
            <p:nvPr/>
          </p:nvSpPr>
          <p:spPr>
            <a:xfrm>
              <a:off x="2133600" y="3047927"/>
              <a:ext cx="914400" cy="152393"/>
            </a:xfrm>
            <a:prstGeom prst="left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a:p>
          </p:txBody>
        </p:sp>
        <p:sp>
          <p:nvSpPr>
            <p:cNvPr id="105488" name="TextBox 15">
              <a:extLst>
                <a:ext uri="{FF2B5EF4-FFF2-40B4-BE49-F238E27FC236}">
                  <a16:creationId xmlns:a16="http://schemas.microsoft.com/office/drawing/2014/main" id="{3C184F2E-04AA-547C-E066-7614D206B6EA}"/>
                </a:ext>
              </a:extLst>
            </p:cNvPr>
            <p:cNvSpPr txBox="1">
              <a:spLocks noChangeArrowheads="1"/>
            </p:cNvSpPr>
            <p:nvPr/>
          </p:nvSpPr>
          <p:spPr bwMode="auto">
            <a:xfrm>
              <a:off x="914400" y="3048000"/>
              <a:ext cx="1295400" cy="307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1400" b="1"/>
                <a:t>Termination</a:t>
              </a:r>
            </a:p>
          </p:txBody>
        </p:sp>
        <p:sp>
          <p:nvSpPr>
            <p:cNvPr id="17" name="Bent Arrow 16">
              <a:extLst>
                <a:ext uri="{FF2B5EF4-FFF2-40B4-BE49-F238E27FC236}">
                  <a16:creationId xmlns:a16="http://schemas.microsoft.com/office/drawing/2014/main" id="{5BCB45FF-5662-EF5A-F3E3-2AE01B0F51AA}"/>
                </a:ext>
              </a:extLst>
            </p:cNvPr>
            <p:cNvSpPr/>
            <p:nvPr/>
          </p:nvSpPr>
          <p:spPr>
            <a:xfrm>
              <a:off x="3810000" y="2133569"/>
              <a:ext cx="1524000" cy="380983"/>
            </a:xfrm>
            <a:prstGeom prst="bent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a:solidFill>
                  <a:schemeClr val="tx1"/>
                </a:solidFill>
              </a:endParaRPr>
            </a:p>
          </p:txBody>
        </p:sp>
        <p:sp>
          <p:nvSpPr>
            <p:cNvPr id="18" name="Down Arrow 17">
              <a:extLst>
                <a:ext uri="{FF2B5EF4-FFF2-40B4-BE49-F238E27FC236}">
                  <a16:creationId xmlns:a16="http://schemas.microsoft.com/office/drawing/2014/main" id="{5C4F7B6F-8374-DD33-0774-B08003657321}"/>
                </a:ext>
              </a:extLst>
            </p:cNvPr>
            <p:cNvSpPr/>
            <p:nvPr/>
          </p:nvSpPr>
          <p:spPr>
            <a:xfrm>
              <a:off x="6553200" y="2590748"/>
              <a:ext cx="152400" cy="1371538"/>
            </a:xfrm>
            <a:prstGeom prst="down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a:p>
          </p:txBody>
        </p:sp>
        <p:sp>
          <p:nvSpPr>
            <p:cNvPr id="19" name="Up Arrow 18">
              <a:extLst>
                <a:ext uri="{FF2B5EF4-FFF2-40B4-BE49-F238E27FC236}">
                  <a16:creationId xmlns:a16="http://schemas.microsoft.com/office/drawing/2014/main" id="{3131484C-5403-D671-4ECC-267BB137D505}"/>
                </a:ext>
              </a:extLst>
            </p:cNvPr>
            <p:cNvSpPr/>
            <p:nvPr/>
          </p:nvSpPr>
          <p:spPr>
            <a:xfrm>
              <a:off x="3505200" y="3352713"/>
              <a:ext cx="152400" cy="990555"/>
            </a:xfrm>
            <a:prstGeom prst="up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a:p>
          </p:txBody>
        </p:sp>
        <p:sp>
          <p:nvSpPr>
            <p:cNvPr id="20" name="Rectangle 19">
              <a:extLst>
                <a:ext uri="{FF2B5EF4-FFF2-40B4-BE49-F238E27FC236}">
                  <a16:creationId xmlns:a16="http://schemas.microsoft.com/office/drawing/2014/main" id="{21B62B0C-990D-4CE7-E390-A40D13F62BF9}"/>
                </a:ext>
              </a:extLst>
            </p:cNvPr>
            <p:cNvSpPr/>
            <p:nvPr/>
          </p:nvSpPr>
          <p:spPr>
            <a:xfrm>
              <a:off x="3581400" y="4343268"/>
              <a:ext cx="1905000" cy="76197"/>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a:p>
          </p:txBody>
        </p:sp>
        <p:sp>
          <p:nvSpPr>
            <p:cNvPr id="21" name="Left Arrow Callout 20">
              <a:extLst>
                <a:ext uri="{FF2B5EF4-FFF2-40B4-BE49-F238E27FC236}">
                  <a16:creationId xmlns:a16="http://schemas.microsoft.com/office/drawing/2014/main" id="{09FF5BBA-E3B8-C869-7486-3DE3E8C471BE}"/>
                </a:ext>
              </a:extLst>
            </p:cNvPr>
            <p:cNvSpPr/>
            <p:nvPr/>
          </p:nvSpPr>
          <p:spPr>
            <a:xfrm>
              <a:off x="2286000" y="5486216"/>
              <a:ext cx="685800" cy="304786"/>
            </a:xfrm>
            <a:prstGeom prst="leftArrowCallou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2" name="Rectangle 21">
              <a:extLst>
                <a:ext uri="{FF2B5EF4-FFF2-40B4-BE49-F238E27FC236}">
                  <a16:creationId xmlns:a16="http://schemas.microsoft.com/office/drawing/2014/main" id="{6F85FFEF-0159-591B-7633-0CA4AAD58F1C}"/>
                </a:ext>
              </a:extLst>
            </p:cNvPr>
            <p:cNvSpPr/>
            <p:nvPr/>
          </p:nvSpPr>
          <p:spPr>
            <a:xfrm>
              <a:off x="4953000" y="5486216"/>
              <a:ext cx="533400" cy="30478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dirty="0">
                <a:solidFill>
                  <a:schemeClr val="tx1"/>
                </a:solidFill>
              </a:endParaRPr>
            </a:p>
          </p:txBody>
        </p:sp>
        <p:sp>
          <p:nvSpPr>
            <p:cNvPr id="23" name="Right Arrow 22">
              <a:extLst>
                <a:ext uri="{FF2B5EF4-FFF2-40B4-BE49-F238E27FC236}">
                  <a16:creationId xmlns:a16="http://schemas.microsoft.com/office/drawing/2014/main" id="{D6F1ACA6-67A1-81CF-7D15-D604A35CE169}"/>
                </a:ext>
              </a:extLst>
            </p:cNvPr>
            <p:cNvSpPr/>
            <p:nvPr/>
          </p:nvSpPr>
          <p:spPr>
            <a:xfrm>
              <a:off x="7543800" y="5486216"/>
              <a:ext cx="609600" cy="152393"/>
            </a:xfrm>
            <a:prstGeom prst="righ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5496" name="TextBox 23">
              <a:extLst>
                <a:ext uri="{FF2B5EF4-FFF2-40B4-BE49-F238E27FC236}">
                  <a16:creationId xmlns:a16="http://schemas.microsoft.com/office/drawing/2014/main" id="{8E2548AA-67C9-23F5-C62D-10B1898A5207}"/>
                </a:ext>
              </a:extLst>
            </p:cNvPr>
            <p:cNvSpPr txBox="1">
              <a:spLocks noChangeArrowheads="1"/>
            </p:cNvSpPr>
            <p:nvPr/>
          </p:nvSpPr>
          <p:spPr bwMode="auto">
            <a:xfrm>
              <a:off x="838200" y="5486400"/>
              <a:ext cx="1371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1400" b="1"/>
                <a:t>GA process</a:t>
              </a:r>
            </a:p>
          </p:txBody>
        </p:sp>
        <p:sp>
          <p:nvSpPr>
            <p:cNvPr id="105497" name="TextBox 24">
              <a:extLst>
                <a:ext uri="{FF2B5EF4-FFF2-40B4-BE49-F238E27FC236}">
                  <a16:creationId xmlns:a16="http://schemas.microsoft.com/office/drawing/2014/main" id="{10419D29-8503-3D2C-6147-05C6D5DC182F}"/>
                </a:ext>
              </a:extLst>
            </p:cNvPr>
            <p:cNvSpPr txBox="1">
              <a:spLocks noChangeArrowheads="1"/>
            </p:cNvSpPr>
            <p:nvPr/>
          </p:nvSpPr>
          <p:spPr bwMode="auto">
            <a:xfrm>
              <a:off x="3264877" y="5486400"/>
              <a:ext cx="168812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1400" b="1"/>
                <a:t>Data structure</a:t>
              </a:r>
            </a:p>
          </p:txBody>
        </p:sp>
        <p:sp>
          <p:nvSpPr>
            <p:cNvPr id="105498" name="TextBox 25">
              <a:extLst>
                <a:ext uri="{FF2B5EF4-FFF2-40B4-BE49-F238E27FC236}">
                  <a16:creationId xmlns:a16="http://schemas.microsoft.com/office/drawing/2014/main" id="{000A787F-539B-B827-B113-BB14BD5E4CC4}"/>
                </a:ext>
              </a:extLst>
            </p:cNvPr>
            <p:cNvSpPr txBox="1">
              <a:spLocks noChangeArrowheads="1"/>
            </p:cNvSpPr>
            <p:nvPr/>
          </p:nvSpPr>
          <p:spPr bwMode="auto">
            <a:xfrm>
              <a:off x="6172200" y="5410200"/>
              <a:ext cx="1371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1400" b="1"/>
                <a:t>Flow of Data</a:t>
              </a:r>
            </a:p>
          </p:txBody>
        </p:sp>
        <p:sp>
          <p:nvSpPr>
            <p:cNvPr id="27" name="Down Arrow Callout 26">
              <a:extLst>
                <a:ext uri="{FF2B5EF4-FFF2-40B4-BE49-F238E27FC236}">
                  <a16:creationId xmlns:a16="http://schemas.microsoft.com/office/drawing/2014/main" id="{612ECBEA-3787-42CD-342A-6C3C80168EDC}"/>
                </a:ext>
              </a:extLst>
            </p:cNvPr>
            <p:cNvSpPr/>
            <p:nvPr/>
          </p:nvSpPr>
          <p:spPr>
            <a:xfrm>
              <a:off x="2057400" y="1904979"/>
              <a:ext cx="1066800" cy="685769"/>
            </a:xfrm>
            <a:prstGeom prst="downArrowCallou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dirty="0"/>
            </a:p>
            <a:p>
              <a:pPr algn="ctr">
                <a:defRPr/>
              </a:pPr>
              <a:r>
                <a:rPr lang="en-US" sz="1400" b="1" dirty="0">
                  <a:solidFill>
                    <a:schemeClr val="tx1"/>
                  </a:solidFill>
                </a:rPr>
                <a:t>Evaluation</a:t>
              </a:r>
            </a:p>
            <a:p>
              <a:pPr algn="ctr">
                <a:defRPr/>
              </a:pPr>
              <a:endParaRPr lang="en-US" sz="1400" dirty="0"/>
            </a:p>
          </p:txBody>
        </p:sp>
      </p:grpSp>
      <p:sp>
        <p:nvSpPr>
          <p:cNvPr id="28" name="Right Arrow 27">
            <a:hlinkClick r:id="rId2" action="ppaction://hlinksldjump"/>
            <a:extLst>
              <a:ext uri="{FF2B5EF4-FFF2-40B4-BE49-F238E27FC236}">
                <a16:creationId xmlns:a16="http://schemas.microsoft.com/office/drawing/2014/main" id="{D1BDAC17-137C-2289-7641-3537122D2069}"/>
              </a:ext>
            </a:extLst>
          </p:cNvPr>
          <p:cNvSpPr/>
          <p:nvPr/>
        </p:nvSpPr>
        <p:spPr>
          <a:xfrm>
            <a:off x="7086600" y="6248400"/>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itle 1">
            <a:extLst>
              <a:ext uri="{FF2B5EF4-FFF2-40B4-BE49-F238E27FC236}">
                <a16:creationId xmlns:a16="http://schemas.microsoft.com/office/drawing/2014/main" id="{3D6868C5-5621-CBA8-0830-149071674759}"/>
              </a:ext>
            </a:extLst>
          </p:cNvPr>
          <p:cNvSpPr>
            <a:spLocks noGrp="1"/>
          </p:cNvSpPr>
          <p:nvPr>
            <p:ph type="title"/>
          </p:nvPr>
        </p:nvSpPr>
        <p:spPr>
          <a:xfrm>
            <a:off x="0" y="0"/>
            <a:ext cx="9144000" cy="838200"/>
          </a:xfrm>
          <a:solidFill>
            <a:schemeClr val="accent2"/>
          </a:solidFill>
        </p:spPr>
        <p:txBody>
          <a:bodyPr/>
          <a:lstStyle/>
          <a:p>
            <a:pPr eaLnBrk="1" hangingPunct="1"/>
            <a:r>
              <a:rPr lang="en-US" altLang="zh-CN"/>
              <a:t>Niching techniques </a:t>
            </a:r>
          </a:p>
        </p:txBody>
      </p:sp>
      <p:sp>
        <p:nvSpPr>
          <p:cNvPr id="46" name="Slide Number Placeholder 45">
            <a:extLst>
              <a:ext uri="{FF2B5EF4-FFF2-40B4-BE49-F238E27FC236}">
                <a16:creationId xmlns:a16="http://schemas.microsoft.com/office/drawing/2014/main" id="{D28F14D4-B25E-723D-6344-957AC9A24A0C}"/>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FB7BF43-9DFC-438E-96A9-06D7B4AD8FE3}" type="slidenum">
              <a:rPr lang="en-US" altLang="en-US">
                <a:solidFill>
                  <a:srgbClr val="898989"/>
                </a:solidFill>
              </a:rPr>
              <a:pPr eaLnBrk="1" hangingPunct="1"/>
              <a:t>103</a:t>
            </a:fld>
            <a:endParaRPr lang="en-US" altLang="en-US">
              <a:solidFill>
                <a:srgbClr val="898989"/>
              </a:solidFill>
            </a:endParaRPr>
          </a:p>
        </p:txBody>
      </p:sp>
      <p:grpSp>
        <p:nvGrpSpPr>
          <p:cNvPr id="106500" name="Group 69">
            <a:extLst>
              <a:ext uri="{FF2B5EF4-FFF2-40B4-BE49-F238E27FC236}">
                <a16:creationId xmlns:a16="http://schemas.microsoft.com/office/drawing/2014/main" id="{6CB6A576-6976-9DD8-80F6-8EEBE501ED07}"/>
              </a:ext>
            </a:extLst>
          </p:cNvPr>
          <p:cNvGrpSpPr>
            <a:grpSpLocks/>
          </p:cNvGrpSpPr>
          <p:nvPr/>
        </p:nvGrpSpPr>
        <p:grpSpPr bwMode="auto">
          <a:xfrm>
            <a:off x="533400" y="1262063"/>
            <a:ext cx="8077200" cy="5337175"/>
            <a:chOff x="228600" y="1143000"/>
            <a:chExt cx="8077200" cy="5336977"/>
          </a:xfrm>
        </p:grpSpPr>
        <p:sp>
          <p:nvSpPr>
            <p:cNvPr id="106502" name="TextBox 14">
              <a:extLst>
                <a:ext uri="{FF2B5EF4-FFF2-40B4-BE49-F238E27FC236}">
                  <a16:creationId xmlns:a16="http://schemas.microsoft.com/office/drawing/2014/main" id="{B6134C48-9DB3-6A0D-F408-ADD74B97317F}"/>
                </a:ext>
              </a:extLst>
            </p:cNvPr>
            <p:cNvSpPr txBox="1">
              <a:spLocks noChangeArrowheads="1"/>
            </p:cNvSpPr>
            <p:nvPr/>
          </p:nvSpPr>
          <p:spPr bwMode="auto">
            <a:xfrm>
              <a:off x="2133600" y="1143000"/>
              <a:ext cx="1828800" cy="307777"/>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zh-CN" sz="1400" b="1"/>
                <a:t>Sequential Niche</a:t>
              </a:r>
            </a:p>
          </p:txBody>
        </p:sp>
        <p:sp>
          <p:nvSpPr>
            <p:cNvPr id="106503" name="TextBox 15">
              <a:extLst>
                <a:ext uri="{FF2B5EF4-FFF2-40B4-BE49-F238E27FC236}">
                  <a16:creationId xmlns:a16="http://schemas.microsoft.com/office/drawing/2014/main" id="{9BA6E2E2-D99D-8E4C-C667-59DB374714F4}"/>
                </a:ext>
              </a:extLst>
            </p:cNvPr>
            <p:cNvSpPr txBox="1">
              <a:spLocks noChangeArrowheads="1"/>
            </p:cNvSpPr>
            <p:nvPr/>
          </p:nvSpPr>
          <p:spPr bwMode="auto">
            <a:xfrm>
              <a:off x="2057400" y="2819400"/>
              <a:ext cx="1828800" cy="52322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zh-CN" sz="1400" b="1">
                  <a:solidFill>
                    <a:schemeClr val="tx2"/>
                  </a:solidFill>
                </a:rPr>
                <a:t>Whole Population Niche</a:t>
              </a:r>
            </a:p>
          </p:txBody>
        </p:sp>
        <p:sp>
          <p:nvSpPr>
            <p:cNvPr id="106504" name="TextBox 16">
              <a:extLst>
                <a:ext uri="{FF2B5EF4-FFF2-40B4-BE49-F238E27FC236}">
                  <a16:creationId xmlns:a16="http://schemas.microsoft.com/office/drawing/2014/main" id="{A06299D9-F066-B454-EF7A-56D073CB2FF9}"/>
                </a:ext>
              </a:extLst>
            </p:cNvPr>
            <p:cNvSpPr txBox="1">
              <a:spLocks noChangeArrowheads="1"/>
            </p:cNvSpPr>
            <p:nvPr/>
          </p:nvSpPr>
          <p:spPr bwMode="auto">
            <a:xfrm>
              <a:off x="2133600" y="5029200"/>
              <a:ext cx="2057400" cy="307777"/>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zh-CN" sz="1400" b="1"/>
                <a:t>Subpopulation Niche</a:t>
              </a:r>
            </a:p>
          </p:txBody>
        </p:sp>
        <p:sp>
          <p:nvSpPr>
            <p:cNvPr id="106505" name="TextBox 17">
              <a:extLst>
                <a:ext uri="{FF2B5EF4-FFF2-40B4-BE49-F238E27FC236}">
                  <a16:creationId xmlns:a16="http://schemas.microsoft.com/office/drawing/2014/main" id="{2B4BE68D-2855-A63C-8D7C-27D29F94ECF7}"/>
                </a:ext>
              </a:extLst>
            </p:cNvPr>
            <p:cNvSpPr txBox="1">
              <a:spLocks noChangeArrowheads="1"/>
            </p:cNvSpPr>
            <p:nvPr/>
          </p:nvSpPr>
          <p:spPr bwMode="auto">
            <a:xfrm>
              <a:off x="228600" y="3048000"/>
              <a:ext cx="1371600" cy="307777"/>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zh-CN" sz="1400" b="1"/>
                <a:t>Niche EAs</a:t>
              </a:r>
            </a:p>
          </p:txBody>
        </p:sp>
        <p:sp>
          <p:nvSpPr>
            <p:cNvPr id="106506" name="TextBox 7">
              <a:extLst>
                <a:ext uri="{FF2B5EF4-FFF2-40B4-BE49-F238E27FC236}">
                  <a16:creationId xmlns:a16="http://schemas.microsoft.com/office/drawing/2014/main" id="{712AD067-9243-AF07-42BB-7A453674F18F}"/>
                </a:ext>
              </a:extLst>
            </p:cNvPr>
            <p:cNvSpPr txBox="1">
              <a:spLocks noChangeArrowheads="1"/>
            </p:cNvSpPr>
            <p:nvPr/>
          </p:nvSpPr>
          <p:spPr bwMode="auto">
            <a:xfrm>
              <a:off x="4419600" y="1718846"/>
              <a:ext cx="1676400" cy="307777"/>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zh-CN" sz="1400" b="1"/>
                <a:t>Fitness Sharing</a:t>
              </a:r>
            </a:p>
          </p:txBody>
        </p:sp>
        <p:sp>
          <p:nvSpPr>
            <p:cNvPr id="106507" name="TextBox 8">
              <a:extLst>
                <a:ext uri="{FF2B5EF4-FFF2-40B4-BE49-F238E27FC236}">
                  <a16:creationId xmlns:a16="http://schemas.microsoft.com/office/drawing/2014/main" id="{9ED79ECB-74E1-53E0-5FA8-02DFA36CE54B}"/>
                </a:ext>
              </a:extLst>
            </p:cNvPr>
            <p:cNvSpPr txBox="1">
              <a:spLocks noChangeArrowheads="1"/>
            </p:cNvSpPr>
            <p:nvPr/>
          </p:nvSpPr>
          <p:spPr bwMode="auto">
            <a:xfrm>
              <a:off x="4419600" y="3928646"/>
              <a:ext cx="1143000" cy="307777"/>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zh-CN" sz="1400" b="1">
                  <a:solidFill>
                    <a:schemeClr val="tx2"/>
                  </a:solidFill>
                </a:rPr>
                <a:t>Crowding</a:t>
              </a:r>
            </a:p>
          </p:txBody>
        </p:sp>
        <p:sp>
          <p:nvSpPr>
            <p:cNvPr id="106508" name="TextBox 9">
              <a:extLst>
                <a:ext uri="{FF2B5EF4-FFF2-40B4-BE49-F238E27FC236}">
                  <a16:creationId xmlns:a16="http://schemas.microsoft.com/office/drawing/2014/main" id="{B460E0D4-50EE-9995-C85E-52CE8047181E}"/>
                </a:ext>
              </a:extLst>
            </p:cNvPr>
            <p:cNvSpPr txBox="1">
              <a:spLocks noChangeArrowheads="1"/>
            </p:cNvSpPr>
            <p:nvPr/>
          </p:nvSpPr>
          <p:spPr bwMode="auto">
            <a:xfrm>
              <a:off x="4648200" y="4495800"/>
              <a:ext cx="838200" cy="307777"/>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zh-CN" sz="1400" b="1"/>
                <a:t>Island</a:t>
              </a:r>
            </a:p>
          </p:txBody>
        </p:sp>
        <p:sp>
          <p:nvSpPr>
            <p:cNvPr id="106509" name="TextBox 10">
              <a:extLst>
                <a:ext uri="{FF2B5EF4-FFF2-40B4-BE49-F238E27FC236}">
                  <a16:creationId xmlns:a16="http://schemas.microsoft.com/office/drawing/2014/main" id="{DADAA0A0-A415-DA96-8209-EEDB58DD711A}"/>
                </a:ext>
              </a:extLst>
            </p:cNvPr>
            <p:cNvSpPr txBox="1">
              <a:spLocks noChangeArrowheads="1"/>
            </p:cNvSpPr>
            <p:nvPr/>
          </p:nvSpPr>
          <p:spPr bwMode="auto">
            <a:xfrm>
              <a:off x="4648200" y="5300246"/>
              <a:ext cx="914400" cy="307777"/>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zh-CN" sz="1400" b="1"/>
                <a:t>Tagging</a:t>
              </a:r>
            </a:p>
          </p:txBody>
        </p:sp>
        <p:sp>
          <p:nvSpPr>
            <p:cNvPr id="106510" name="TextBox 11">
              <a:extLst>
                <a:ext uri="{FF2B5EF4-FFF2-40B4-BE49-F238E27FC236}">
                  <a16:creationId xmlns:a16="http://schemas.microsoft.com/office/drawing/2014/main" id="{ED2B5E3F-932F-AA6F-6F03-367E28C1D0F3}"/>
                </a:ext>
              </a:extLst>
            </p:cNvPr>
            <p:cNvSpPr txBox="1">
              <a:spLocks noChangeArrowheads="1"/>
            </p:cNvSpPr>
            <p:nvPr/>
          </p:nvSpPr>
          <p:spPr bwMode="auto">
            <a:xfrm>
              <a:off x="4648200" y="6172200"/>
              <a:ext cx="1524000" cy="307777"/>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zh-CN" sz="1400" b="1"/>
                <a:t>Multinational</a:t>
              </a:r>
            </a:p>
          </p:txBody>
        </p:sp>
        <p:sp>
          <p:nvSpPr>
            <p:cNvPr id="106511" name="TextBox 12">
              <a:extLst>
                <a:ext uri="{FF2B5EF4-FFF2-40B4-BE49-F238E27FC236}">
                  <a16:creationId xmlns:a16="http://schemas.microsoft.com/office/drawing/2014/main" id="{90C0C797-B4C1-C086-1AFF-3801AC9ECFD9}"/>
                </a:ext>
              </a:extLst>
            </p:cNvPr>
            <p:cNvSpPr txBox="1">
              <a:spLocks noChangeArrowheads="1"/>
            </p:cNvSpPr>
            <p:nvPr/>
          </p:nvSpPr>
          <p:spPr bwMode="auto">
            <a:xfrm>
              <a:off x="6781800" y="1143000"/>
              <a:ext cx="1219200" cy="307777"/>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zh-CN" sz="1400" b="1"/>
                <a:t>Niche radii</a:t>
              </a:r>
            </a:p>
          </p:txBody>
        </p:sp>
        <p:sp>
          <p:nvSpPr>
            <p:cNvPr id="106512" name="TextBox 13">
              <a:extLst>
                <a:ext uri="{FF2B5EF4-FFF2-40B4-BE49-F238E27FC236}">
                  <a16:creationId xmlns:a16="http://schemas.microsoft.com/office/drawing/2014/main" id="{A07D642C-603A-53F6-1D52-D138D6E76C67}"/>
                </a:ext>
              </a:extLst>
            </p:cNvPr>
            <p:cNvSpPr txBox="1">
              <a:spLocks noChangeArrowheads="1"/>
            </p:cNvSpPr>
            <p:nvPr/>
          </p:nvSpPr>
          <p:spPr bwMode="auto">
            <a:xfrm>
              <a:off x="6781800" y="1566446"/>
              <a:ext cx="1524000" cy="307777"/>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zh-CN" sz="1400" b="1"/>
                <a:t>Niche number</a:t>
              </a:r>
            </a:p>
          </p:txBody>
        </p:sp>
        <p:sp>
          <p:nvSpPr>
            <p:cNvPr id="106513" name="TextBox 18">
              <a:extLst>
                <a:ext uri="{FF2B5EF4-FFF2-40B4-BE49-F238E27FC236}">
                  <a16:creationId xmlns:a16="http://schemas.microsoft.com/office/drawing/2014/main" id="{F9627119-4C6F-0BD7-9734-D58D8CF5B220}"/>
                </a:ext>
              </a:extLst>
            </p:cNvPr>
            <p:cNvSpPr txBox="1">
              <a:spLocks noChangeArrowheads="1"/>
            </p:cNvSpPr>
            <p:nvPr/>
          </p:nvSpPr>
          <p:spPr bwMode="auto">
            <a:xfrm>
              <a:off x="6781800" y="2006025"/>
              <a:ext cx="1447800" cy="52322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zh-CN" sz="1400" b="1"/>
                <a:t>Niche radii &amp; number</a:t>
              </a:r>
            </a:p>
          </p:txBody>
        </p:sp>
        <p:sp>
          <p:nvSpPr>
            <p:cNvPr id="106514" name="TextBox 19">
              <a:extLst>
                <a:ext uri="{FF2B5EF4-FFF2-40B4-BE49-F238E27FC236}">
                  <a16:creationId xmlns:a16="http://schemas.microsoft.com/office/drawing/2014/main" id="{B4A46A6D-5008-0C3C-FB14-73A7F20BC95F}"/>
                </a:ext>
              </a:extLst>
            </p:cNvPr>
            <p:cNvSpPr txBox="1">
              <a:spLocks noChangeArrowheads="1"/>
            </p:cNvSpPr>
            <p:nvPr/>
          </p:nvSpPr>
          <p:spPr bwMode="auto">
            <a:xfrm>
              <a:off x="6781800" y="2709446"/>
              <a:ext cx="838200" cy="307777"/>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zh-CN" sz="1400" b="1"/>
                <a:t>Blind</a:t>
              </a:r>
            </a:p>
          </p:txBody>
        </p:sp>
        <p:sp>
          <p:nvSpPr>
            <p:cNvPr id="106515" name="TextBox 20">
              <a:extLst>
                <a:ext uri="{FF2B5EF4-FFF2-40B4-BE49-F238E27FC236}">
                  <a16:creationId xmlns:a16="http://schemas.microsoft.com/office/drawing/2014/main" id="{4F9012E7-5C14-D99D-F964-09411C62BC1F}"/>
                </a:ext>
              </a:extLst>
            </p:cNvPr>
            <p:cNvSpPr txBox="1">
              <a:spLocks noChangeArrowheads="1"/>
            </p:cNvSpPr>
            <p:nvPr/>
          </p:nvSpPr>
          <p:spPr bwMode="auto">
            <a:xfrm>
              <a:off x="6248400" y="3301425"/>
              <a:ext cx="1371600" cy="52322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zh-CN" sz="1400" b="1"/>
                <a:t>Competition with parents</a:t>
              </a:r>
            </a:p>
          </p:txBody>
        </p:sp>
        <p:sp>
          <p:nvSpPr>
            <p:cNvPr id="106516" name="TextBox 21">
              <a:extLst>
                <a:ext uri="{FF2B5EF4-FFF2-40B4-BE49-F238E27FC236}">
                  <a16:creationId xmlns:a16="http://schemas.microsoft.com/office/drawing/2014/main" id="{358AAE85-FD8A-8183-DCD6-9DC4C400B614}"/>
                </a:ext>
              </a:extLst>
            </p:cNvPr>
            <p:cNvSpPr txBox="1">
              <a:spLocks noChangeArrowheads="1"/>
            </p:cNvSpPr>
            <p:nvPr/>
          </p:nvSpPr>
          <p:spPr bwMode="auto">
            <a:xfrm>
              <a:off x="6248400" y="4191000"/>
              <a:ext cx="1371600" cy="52322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zh-CN" sz="1400" b="1">
                  <a:solidFill>
                    <a:schemeClr val="tx2"/>
                  </a:solidFill>
                </a:rPr>
                <a:t>Competition with others</a:t>
              </a:r>
            </a:p>
          </p:txBody>
        </p:sp>
        <p:cxnSp>
          <p:nvCxnSpPr>
            <p:cNvPr id="24" name="Straight Connector 23">
              <a:extLst>
                <a:ext uri="{FF2B5EF4-FFF2-40B4-BE49-F238E27FC236}">
                  <a16:creationId xmlns:a16="http://schemas.microsoft.com/office/drawing/2014/main" id="{2D8D4F40-1BE6-A509-0108-6148CB1A50F1}"/>
                </a:ext>
              </a:extLst>
            </p:cNvPr>
            <p:cNvCxnSpPr/>
            <p:nvPr/>
          </p:nvCxnSpPr>
          <p:spPr>
            <a:xfrm rot="5400000">
              <a:off x="-76128" y="3276520"/>
              <a:ext cx="3809859"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5B58FD8-7F8A-8D6D-B236-403C130A52AB}"/>
                </a:ext>
              </a:extLst>
            </p:cNvPr>
            <p:cNvCxnSpPr/>
            <p:nvPr/>
          </p:nvCxnSpPr>
          <p:spPr>
            <a:xfrm>
              <a:off x="1600200" y="3198736"/>
              <a:ext cx="457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2501E3B-DA51-9738-F911-0FC8A142C90B}"/>
                </a:ext>
              </a:extLst>
            </p:cNvPr>
            <p:cNvCxnSpPr/>
            <p:nvPr/>
          </p:nvCxnSpPr>
          <p:spPr>
            <a:xfrm>
              <a:off x="1828800" y="1371592"/>
              <a:ext cx="3048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BE3A884-56D7-A17B-D830-A0C2B6F59E13}"/>
                </a:ext>
              </a:extLst>
            </p:cNvPr>
            <p:cNvCxnSpPr/>
            <p:nvPr/>
          </p:nvCxnSpPr>
          <p:spPr>
            <a:xfrm>
              <a:off x="1828800" y="5181450"/>
              <a:ext cx="3048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C8AECC6-C1CA-0AC0-F1ED-10140BB81EAF}"/>
                </a:ext>
              </a:extLst>
            </p:cNvPr>
            <p:cNvCxnSpPr/>
            <p:nvPr/>
          </p:nvCxnSpPr>
          <p:spPr>
            <a:xfrm rot="5400000">
              <a:off x="3009942" y="3009830"/>
              <a:ext cx="2209718"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69B24E7-1537-E9D7-0DA4-2284F74CEAFA}"/>
                </a:ext>
              </a:extLst>
            </p:cNvPr>
            <p:cNvCxnSpPr/>
            <p:nvPr/>
          </p:nvCxnSpPr>
          <p:spPr>
            <a:xfrm rot="5400000">
              <a:off x="3541743" y="5524337"/>
              <a:ext cx="1601728"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0BF90A7-ECCE-2F4B-5A2F-EA18DBCFD7AD}"/>
                </a:ext>
              </a:extLst>
            </p:cNvPr>
            <p:cNvCxnSpPr/>
            <p:nvPr/>
          </p:nvCxnSpPr>
          <p:spPr>
            <a:xfrm>
              <a:off x="4343400" y="4724267"/>
              <a:ext cx="3048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F7B5C4B-463D-A577-BCFD-61A5F51E571D}"/>
                </a:ext>
              </a:extLst>
            </p:cNvPr>
            <p:cNvCxnSpPr/>
            <p:nvPr/>
          </p:nvCxnSpPr>
          <p:spPr>
            <a:xfrm>
              <a:off x="4343400" y="5484651"/>
              <a:ext cx="304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E3D6F16-CB2D-1214-0DBC-8214796D0D36}"/>
                </a:ext>
              </a:extLst>
            </p:cNvPr>
            <p:cNvCxnSpPr/>
            <p:nvPr/>
          </p:nvCxnSpPr>
          <p:spPr>
            <a:xfrm>
              <a:off x="4343400" y="6324408"/>
              <a:ext cx="3048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EB4F6A7-C514-9BE6-D579-CBAA91420EA3}"/>
                </a:ext>
              </a:extLst>
            </p:cNvPr>
            <p:cNvCxnSpPr/>
            <p:nvPr/>
          </p:nvCxnSpPr>
          <p:spPr>
            <a:xfrm>
              <a:off x="4114800" y="1904972"/>
              <a:ext cx="3048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35F8DF35-CBFA-F547-7379-BA49F0D442B2}"/>
                </a:ext>
              </a:extLst>
            </p:cNvPr>
            <p:cNvCxnSpPr/>
            <p:nvPr/>
          </p:nvCxnSpPr>
          <p:spPr>
            <a:xfrm>
              <a:off x="3886200" y="3047929"/>
              <a:ext cx="2286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A14122E9-63B6-4654-7880-381750697A94}"/>
                </a:ext>
              </a:extLst>
            </p:cNvPr>
            <p:cNvCxnSpPr/>
            <p:nvPr/>
          </p:nvCxnSpPr>
          <p:spPr>
            <a:xfrm>
              <a:off x="4114800" y="4113102"/>
              <a:ext cx="304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72A29ED0-71E1-17B3-F66E-17922874D5DC}"/>
                </a:ext>
              </a:extLst>
            </p:cNvPr>
            <p:cNvCxnSpPr/>
            <p:nvPr/>
          </p:nvCxnSpPr>
          <p:spPr>
            <a:xfrm>
              <a:off x="4191000" y="5181450"/>
              <a:ext cx="1524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AAE6C1C3-7A41-5409-BD81-C4AA563DCD30}"/>
                </a:ext>
              </a:extLst>
            </p:cNvPr>
            <p:cNvCxnSpPr/>
            <p:nvPr/>
          </p:nvCxnSpPr>
          <p:spPr>
            <a:xfrm rot="5400000">
              <a:off x="5676930" y="2095465"/>
              <a:ext cx="160172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65272DC-B38A-0C66-4B9C-D05D39F06A92}"/>
                </a:ext>
              </a:extLst>
            </p:cNvPr>
            <p:cNvCxnSpPr/>
            <p:nvPr/>
          </p:nvCxnSpPr>
          <p:spPr>
            <a:xfrm rot="5400000">
              <a:off x="5524517" y="4076590"/>
              <a:ext cx="838169"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C007E065-063A-FCBE-381A-0D9F93F84E23}"/>
                </a:ext>
              </a:extLst>
            </p:cNvPr>
            <p:cNvCxnSpPr/>
            <p:nvPr/>
          </p:nvCxnSpPr>
          <p:spPr>
            <a:xfrm>
              <a:off x="6172200" y="1828775"/>
              <a:ext cx="3048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DAE51313-B0BF-9446-8719-8ECE1FEC755E}"/>
                </a:ext>
              </a:extLst>
            </p:cNvPr>
            <p:cNvCxnSpPr/>
            <p:nvPr/>
          </p:nvCxnSpPr>
          <p:spPr>
            <a:xfrm>
              <a:off x="6477000" y="1295394"/>
              <a:ext cx="3048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4D2599C0-039E-19E2-12D0-CA28E1B3500F}"/>
                </a:ext>
              </a:extLst>
            </p:cNvPr>
            <p:cNvCxnSpPr/>
            <p:nvPr/>
          </p:nvCxnSpPr>
          <p:spPr>
            <a:xfrm>
              <a:off x="6477000" y="1752577"/>
              <a:ext cx="3048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99BACC3-C018-A208-EF1F-E705051D963E}"/>
                </a:ext>
              </a:extLst>
            </p:cNvPr>
            <p:cNvCxnSpPr/>
            <p:nvPr/>
          </p:nvCxnSpPr>
          <p:spPr>
            <a:xfrm>
              <a:off x="6477000" y="2285958"/>
              <a:ext cx="3048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D467EE40-8395-625C-55D3-4BE43A7CD713}"/>
                </a:ext>
              </a:extLst>
            </p:cNvPr>
            <p:cNvCxnSpPr/>
            <p:nvPr/>
          </p:nvCxnSpPr>
          <p:spPr>
            <a:xfrm>
              <a:off x="6477000" y="2895535"/>
              <a:ext cx="3048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59F1C01C-E5A1-2BA8-564C-A24889FFD28D}"/>
                </a:ext>
              </a:extLst>
            </p:cNvPr>
            <p:cNvCxnSpPr/>
            <p:nvPr/>
          </p:nvCxnSpPr>
          <p:spPr>
            <a:xfrm>
              <a:off x="5943600" y="3657507"/>
              <a:ext cx="3048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4CA42DEC-A248-E66C-A8DA-2957DD299C7B}"/>
                </a:ext>
              </a:extLst>
            </p:cNvPr>
            <p:cNvCxnSpPr/>
            <p:nvPr/>
          </p:nvCxnSpPr>
          <p:spPr>
            <a:xfrm>
              <a:off x="5943600" y="4495676"/>
              <a:ext cx="3048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1F0395A-11DA-3F1C-33ED-1C2A6F30B56C}"/>
                </a:ext>
              </a:extLst>
            </p:cNvPr>
            <p:cNvCxnSpPr/>
            <p:nvPr/>
          </p:nvCxnSpPr>
          <p:spPr>
            <a:xfrm>
              <a:off x="5562600" y="4038493"/>
              <a:ext cx="3810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7" name="Right Arrow 46">
            <a:hlinkClick r:id="rId2" action="ppaction://hlinksldjump"/>
            <a:extLst>
              <a:ext uri="{FF2B5EF4-FFF2-40B4-BE49-F238E27FC236}">
                <a16:creationId xmlns:a16="http://schemas.microsoft.com/office/drawing/2014/main" id="{79396C04-D960-8A94-66C1-C1BDC83F1E7D}"/>
              </a:ext>
            </a:extLst>
          </p:cNvPr>
          <p:cNvSpPr/>
          <p:nvPr/>
        </p:nvSpPr>
        <p:spPr>
          <a:xfrm>
            <a:off x="7086600" y="6248400"/>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64A5C7B-49A8-D748-D467-F3DC0CFB7085}"/>
              </a:ext>
            </a:extLst>
          </p:cNvPr>
          <p:cNvSpPr txBox="1">
            <a:spLocks/>
          </p:cNvSpPr>
          <p:nvPr/>
        </p:nvSpPr>
        <p:spPr bwMode="auto">
          <a:xfrm>
            <a:off x="0" y="0"/>
            <a:ext cx="9144000" cy="838200"/>
          </a:xfrm>
          <a:prstGeom prst="rect">
            <a:avLst/>
          </a:prstGeom>
          <a:solidFill>
            <a:schemeClr val="accent2"/>
          </a:solidFill>
          <a:ln w="9525">
            <a:noFill/>
            <a:miter lim="800000"/>
            <a:headEnd/>
            <a:tailEnd/>
          </a:ln>
        </p:spPr>
        <p:txBody>
          <a:bodyPr anchor="ctr"/>
          <a:lstStyle/>
          <a:p>
            <a:pPr algn="ctr" eaLnBrk="0" fontAlgn="auto" hangingPunct="0">
              <a:spcAft>
                <a:spcPts val="0"/>
              </a:spcAft>
              <a:defRPr/>
            </a:pPr>
            <a:r>
              <a:rPr lang="en-US" sz="3200" cap="all" dirty="0">
                <a:effectLst>
                  <a:reflection blurRad="12700" stA="48000" endA="300" endPos="55000" dir="5400000" sy="-90000" algn="bl" rotWithShape="0"/>
                </a:effectLst>
                <a:latin typeface="+mj-lt"/>
                <a:ea typeface="+mj-ea"/>
                <a:cs typeface="+mj-cs"/>
              </a:rPr>
              <a:t>VALIDATION</a:t>
            </a:r>
            <a:endParaRPr lang="en-US" sz="3200" dirty="0">
              <a:effectLst>
                <a:reflection blurRad="12700" stA="48000" endA="300" endPos="55000" dir="5400000" sy="-90000" algn="bl" rotWithShape="0"/>
              </a:effectLst>
              <a:latin typeface="+mj-lt"/>
              <a:ea typeface="+mj-ea"/>
              <a:cs typeface="+mj-cs"/>
            </a:endParaRPr>
          </a:p>
        </p:txBody>
      </p:sp>
      <p:sp>
        <p:nvSpPr>
          <p:cNvPr id="9236" name="Rectangle 20">
            <a:extLst>
              <a:ext uri="{FF2B5EF4-FFF2-40B4-BE49-F238E27FC236}">
                <a16:creationId xmlns:a16="http://schemas.microsoft.com/office/drawing/2014/main" id="{893739D9-0BA2-6671-F1D6-0381872AB106}"/>
              </a:ext>
            </a:extLst>
          </p:cNvPr>
          <p:cNvSpPr>
            <a:spLocks noChangeArrowheads="1"/>
          </p:cNvSpPr>
          <p:nvPr/>
        </p:nvSpPr>
        <p:spPr bwMode="auto">
          <a:xfrm>
            <a:off x="457200" y="685800"/>
            <a:ext cx="8229600" cy="4094163"/>
          </a:xfrm>
          <a:prstGeom prst="rect">
            <a:avLst/>
          </a:prstGeom>
          <a:noFill/>
          <a:ln w="9525">
            <a:noFill/>
            <a:miter lim="800000"/>
            <a:headEnd/>
            <a:tailEnd/>
          </a:ln>
          <a:effectLst/>
        </p:spPr>
        <p:txBody>
          <a:bodyPr anchor="ctr">
            <a:spAutoFit/>
          </a:bodyPr>
          <a:lstStyle/>
          <a:p>
            <a:pPr marL="228600" indent="-228600" algn="just" eaLnBrk="0" hangingPunct="0">
              <a:lnSpc>
                <a:spcPct val="200000"/>
              </a:lnSpc>
              <a:defRPr/>
            </a:pPr>
            <a:endParaRPr lang="en-US" sz="2000" b="1" u="sng" dirty="0">
              <a:latin typeface="+mn-lt"/>
            </a:endParaRPr>
          </a:p>
          <a:p>
            <a:pPr marL="342900" indent="-342900" algn="just" eaLnBrk="0" hangingPunct="0">
              <a:buFontTx/>
              <a:buAutoNum type="arabicPeriod"/>
              <a:defRPr/>
            </a:pPr>
            <a:r>
              <a:rPr lang="en-US" sz="2000" b="1" dirty="0">
                <a:latin typeface="+mn-lt"/>
              </a:rPr>
              <a:t>Statiscal analysis and tests: </a:t>
            </a:r>
            <a:r>
              <a:rPr lang="en-US" sz="2000" dirty="0">
                <a:latin typeface="+mn-lt"/>
              </a:rPr>
              <a:t>Mean, Standard Deviation, Standard Error of Mean, t-Test, Success Rate, Mean Function Evaluation and Function Evaluation for Best Solution </a:t>
            </a:r>
          </a:p>
          <a:p>
            <a:pPr marL="342900" indent="-342900" algn="just" eaLnBrk="0" hangingPunct="0">
              <a:buFontTx/>
              <a:buAutoNum type="arabicPeriod"/>
              <a:defRPr/>
            </a:pPr>
            <a:endParaRPr lang="en-US" sz="2000" dirty="0">
              <a:latin typeface="+mn-lt"/>
            </a:endParaRPr>
          </a:p>
          <a:p>
            <a:pPr marL="342900" indent="-342900" algn="just" eaLnBrk="0" hangingPunct="0">
              <a:buFontTx/>
              <a:buAutoNum type="arabicPeriod"/>
              <a:defRPr/>
            </a:pPr>
            <a:r>
              <a:rPr lang="en-US" sz="2000" b="1" dirty="0">
                <a:latin typeface="+mn-lt"/>
              </a:rPr>
              <a:t>Profiling software: </a:t>
            </a:r>
            <a:r>
              <a:rPr lang="en-US" sz="2000" dirty="0">
                <a:latin typeface="+mn-lt"/>
              </a:rPr>
              <a:t>Java visual VM –CPU utilization, Memory unitization, etc.</a:t>
            </a:r>
          </a:p>
          <a:p>
            <a:pPr marL="342900" indent="-342900" algn="just" eaLnBrk="0" hangingPunct="0">
              <a:buFontTx/>
              <a:buAutoNum type="arabicPeriod"/>
              <a:defRPr/>
            </a:pPr>
            <a:endParaRPr lang="en-US" sz="2000" dirty="0">
              <a:latin typeface="+mn-lt"/>
            </a:endParaRPr>
          </a:p>
          <a:p>
            <a:pPr marL="342900" indent="-342900" algn="just" eaLnBrk="0" hangingPunct="0">
              <a:buFontTx/>
              <a:buAutoNum type="arabicPeriod"/>
              <a:defRPr/>
            </a:pPr>
            <a:r>
              <a:rPr lang="en-US" sz="2000" b="1" dirty="0">
                <a:latin typeface="+mn-lt"/>
              </a:rPr>
              <a:t>Performance Parameters : </a:t>
            </a:r>
            <a:r>
              <a:rPr lang="en-US" sz="2000" dirty="0">
                <a:latin typeface="+mn-lt"/>
              </a:rPr>
              <a:t>Reliability (success rate), efficacy (mean, standard deviation and standard error of mean) and efficiency (function evaluation) </a:t>
            </a:r>
          </a:p>
          <a:p>
            <a:pPr marL="342900" indent="-342900" algn="just" eaLnBrk="0" hangingPunct="0">
              <a:buFontTx/>
              <a:buAutoNum type="arabicPeriod"/>
              <a:defRPr/>
            </a:pPr>
            <a:endParaRPr lang="en-US" sz="2000" dirty="0">
              <a:latin typeface="+mn-lt"/>
            </a:endParaRPr>
          </a:p>
        </p:txBody>
      </p:sp>
      <p:sp>
        <p:nvSpPr>
          <p:cNvPr id="6" name="Slide Number Placeholder 5">
            <a:extLst>
              <a:ext uri="{FF2B5EF4-FFF2-40B4-BE49-F238E27FC236}">
                <a16:creationId xmlns:a16="http://schemas.microsoft.com/office/drawing/2014/main" id="{27320F8B-B3DB-3260-286D-F4904149C46C}"/>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635B016-8D3B-4AEC-BC4B-D2E451D0571B}" type="slidenum">
              <a:rPr lang="en-US" altLang="en-US">
                <a:solidFill>
                  <a:srgbClr val="898989"/>
                </a:solidFill>
              </a:rPr>
              <a:pPr eaLnBrk="1" hangingPunct="1"/>
              <a:t>11</a:t>
            </a:fld>
            <a:endParaRPr lang="en-US" altLang="en-US">
              <a:solidFill>
                <a:srgbClr val="898989"/>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a:extLst>
              <a:ext uri="{FF2B5EF4-FFF2-40B4-BE49-F238E27FC236}">
                <a16:creationId xmlns:a16="http://schemas.microsoft.com/office/drawing/2014/main" id="{2345F214-D91E-EB91-B899-C586846464AA}"/>
              </a:ext>
            </a:extLst>
          </p:cNvPr>
          <p:cNvSpPr>
            <a:spLocks noChangeArrowheads="1"/>
          </p:cNvSpPr>
          <p:nvPr/>
        </p:nvSpPr>
        <p:spPr bwMode="auto">
          <a:xfrm>
            <a:off x="304800" y="1143000"/>
            <a:ext cx="8686800"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200000"/>
              </a:lnSpc>
              <a:buFont typeface="Wingdings" panose="05000000000000000000" pitchFamily="2" charset="2"/>
              <a:buChar char="q"/>
            </a:pPr>
            <a:r>
              <a:rPr lang="en-US" altLang="zh-TW">
                <a:cs typeface="新細明體" panose="02020500000000000000" pitchFamily="18" charset="-120"/>
                <a:hlinkClick r:id="rId2" action="ppaction://hlinksldjump"/>
              </a:rPr>
              <a:t>Introduction</a:t>
            </a:r>
            <a:r>
              <a:rPr lang="en-US" altLang="zh-CN">
                <a:hlinkClick r:id="rId2" action="ppaction://hlinksldjump"/>
              </a:rPr>
              <a:t> </a:t>
            </a:r>
            <a:r>
              <a:rPr lang="en-US" altLang="zh-TW">
                <a:cs typeface="新細明體" panose="02020500000000000000" pitchFamily="18" charset="-120"/>
                <a:hlinkClick r:id="rId2" action="ppaction://hlinksldjump"/>
              </a:rPr>
              <a:t>to DPGA</a:t>
            </a:r>
            <a:endParaRPr lang="en-US" altLang="zh-TW">
              <a:cs typeface="新細明體" panose="02020500000000000000" pitchFamily="18" charset="-120"/>
            </a:endParaRPr>
          </a:p>
          <a:p>
            <a:pPr eaLnBrk="1" hangingPunct="1">
              <a:lnSpc>
                <a:spcPct val="200000"/>
              </a:lnSpc>
              <a:buFont typeface="Wingdings" panose="05000000000000000000" pitchFamily="2" charset="2"/>
              <a:buChar char="q"/>
            </a:pPr>
            <a:r>
              <a:rPr lang="en-US" altLang="zh-TW">
                <a:cs typeface="新細明體" panose="02020500000000000000" pitchFamily="18" charset="-120"/>
                <a:hlinkClick r:id="rId3" action="ppaction://hlinksldjump"/>
              </a:rPr>
              <a:t>Fitness function for reserve population</a:t>
            </a:r>
            <a:endParaRPr lang="en-US" altLang="zh-TW">
              <a:cs typeface="新細明體" panose="02020500000000000000" pitchFamily="18" charset="-120"/>
            </a:endParaRPr>
          </a:p>
          <a:p>
            <a:pPr eaLnBrk="1" hangingPunct="1">
              <a:lnSpc>
                <a:spcPct val="200000"/>
              </a:lnSpc>
              <a:buFont typeface="Wingdings" panose="05000000000000000000" pitchFamily="2" charset="2"/>
              <a:buChar char="q"/>
            </a:pPr>
            <a:r>
              <a:rPr lang="en-US" altLang="zh-TW">
                <a:cs typeface="新細明體" panose="02020500000000000000" pitchFamily="18" charset="-120"/>
                <a:hlinkClick r:id="rId4" action="ppaction://hlinksldjump"/>
              </a:rPr>
              <a:t>Serial version of Algorithm</a:t>
            </a:r>
            <a:r>
              <a:rPr lang="en-US" altLang="zh-TW">
                <a:cs typeface="新細明體" panose="02020500000000000000" pitchFamily="18" charset="-120"/>
              </a:rPr>
              <a:t>: Serial DPGA</a:t>
            </a:r>
          </a:p>
          <a:p>
            <a:pPr eaLnBrk="1" hangingPunct="1">
              <a:lnSpc>
                <a:spcPct val="200000"/>
              </a:lnSpc>
              <a:buFont typeface="Wingdings" panose="05000000000000000000" pitchFamily="2" charset="2"/>
              <a:buChar char="q"/>
            </a:pPr>
            <a:r>
              <a:rPr lang="en-US" altLang="zh-TW">
                <a:cs typeface="新細明體" panose="02020500000000000000" pitchFamily="18" charset="-120"/>
                <a:hlinkClick r:id="rId5" action="ppaction://hlinksldjump"/>
              </a:rPr>
              <a:t>Parallel Version of Algorithm</a:t>
            </a:r>
            <a:r>
              <a:rPr lang="en-US" altLang="zh-TW">
                <a:cs typeface="新細明體" panose="02020500000000000000" pitchFamily="18" charset="-120"/>
              </a:rPr>
              <a:t>: MPDPGA = PDPGA</a:t>
            </a:r>
          </a:p>
          <a:p>
            <a:pPr eaLnBrk="1" hangingPunct="1">
              <a:lnSpc>
                <a:spcPct val="200000"/>
              </a:lnSpc>
              <a:buFont typeface="Wingdings" panose="05000000000000000000" pitchFamily="2" charset="2"/>
              <a:buChar char="q"/>
            </a:pPr>
            <a:r>
              <a:rPr lang="en-US" altLang="zh-TW">
                <a:cs typeface="新細明體" panose="02020500000000000000" pitchFamily="18" charset="-120"/>
                <a:hlinkClick r:id="rId6" action="ppaction://hlinksldjump"/>
              </a:rPr>
              <a:t>Parallel MPMRPGA </a:t>
            </a:r>
            <a:endParaRPr lang="en-US" altLang="zh-TW">
              <a:cs typeface="新細明體" panose="02020500000000000000" pitchFamily="18" charset="-120"/>
            </a:endParaRPr>
          </a:p>
          <a:p>
            <a:pPr eaLnBrk="1" hangingPunct="1">
              <a:lnSpc>
                <a:spcPct val="200000"/>
              </a:lnSpc>
              <a:buFont typeface="Wingdings" panose="05000000000000000000" pitchFamily="2" charset="2"/>
              <a:buChar char="q"/>
            </a:pPr>
            <a:r>
              <a:rPr lang="en-US" altLang="zh-CN">
                <a:hlinkClick r:id="rId7" action="ppaction://hlinksldjump"/>
              </a:rPr>
              <a:t>Thread Synchronization diagram for MPDPGA with one reserve population</a:t>
            </a:r>
            <a:endParaRPr lang="en-US" altLang="zh-CN"/>
          </a:p>
          <a:p>
            <a:pPr eaLnBrk="1" hangingPunct="1">
              <a:lnSpc>
                <a:spcPct val="200000"/>
              </a:lnSpc>
              <a:buFont typeface="Wingdings" panose="05000000000000000000" pitchFamily="2" charset="2"/>
              <a:buChar char="q"/>
            </a:pPr>
            <a:r>
              <a:rPr lang="en-US" altLang="zh-CN">
                <a:hlinkClick r:id="rId6" action="ppaction://hlinksldjump"/>
              </a:rPr>
              <a:t>MPMRPGA with M</a:t>
            </a:r>
            <a:r>
              <a:rPr lang="en-US" altLang="zh-CN" baseline="-25000">
                <a:hlinkClick r:id="rId6" action="ppaction://hlinksldjump"/>
              </a:rPr>
              <a:t>P </a:t>
            </a:r>
            <a:r>
              <a:rPr lang="en-US" altLang="zh-CN">
                <a:hlinkClick r:id="rId6" action="ppaction://hlinksldjump"/>
              </a:rPr>
              <a:t>thread and multiple R</a:t>
            </a:r>
            <a:r>
              <a:rPr lang="en-US" altLang="zh-CN" baseline="-25000">
                <a:hlinkClick r:id="rId6" action="ppaction://hlinksldjump"/>
              </a:rPr>
              <a:t>P</a:t>
            </a:r>
            <a:r>
              <a:rPr lang="en-US" altLang="zh-CN">
                <a:hlinkClick r:id="rId6" action="ppaction://hlinksldjump"/>
              </a:rPr>
              <a:t> threads generalization</a:t>
            </a:r>
            <a:endParaRPr lang="en-US" altLang="zh-CN"/>
          </a:p>
          <a:p>
            <a:pPr eaLnBrk="1" hangingPunct="1">
              <a:lnSpc>
                <a:spcPct val="200000"/>
              </a:lnSpc>
              <a:buFont typeface="Wingdings" panose="05000000000000000000" pitchFamily="2" charset="2"/>
              <a:buChar char="q"/>
            </a:pPr>
            <a:r>
              <a:rPr lang="en-US" altLang="zh-CN">
                <a:hlinkClick r:id="rId8" action="ppaction://hlinksldjump"/>
              </a:rPr>
              <a:t>Thread Synchronization diagram for MPMRPGA with waiting M</a:t>
            </a:r>
            <a:r>
              <a:rPr lang="en-US" altLang="zh-CN" baseline="-25000">
                <a:hlinkClick r:id="rId8" action="ppaction://hlinksldjump"/>
              </a:rPr>
              <a:t>P </a:t>
            </a:r>
            <a:r>
              <a:rPr lang="en-US" altLang="zh-CN">
                <a:hlinkClick r:id="rId8" action="ppaction://hlinksldjump"/>
              </a:rPr>
              <a:t>for every R</a:t>
            </a:r>
            <a:r>
              <a:rPr lang="en-US" altLang="zh-CN" baseline="-25000">
                <a:hlinkClick r:id="rId8" action="ppaction://hlinksldjump"/>
              </a:rPr>
              <a:t>P</a:t>
            </a:r>
            <a:endParaRPr lang="en-US" altLang="zh-CN" baseline="-25000"/>
          </a:p>
          <a:p>
            <a:pPr eaLnBrk="1" hangingPunct="1">
              <a:lnSpc>
                <a:spcPct val="200000"/>
              </a:lnSpc>
              <a:buFont typeface="Wingdings" panose="05000000000000000000" pitchFamily="2" charset="2"/>
              <a:buChar char="q"/>
            </a:pPr>
            <a:r>
              <a:rPr lang="en-US" altLang="zh-CN">
                <a:hlinkClick r:id="rId9" action="ppaction://hlinksldjump"/>
              </a:rPr>
              <a:t>Thread Synchronization diagram for MPMRPGA with M</a:t>
            </a:r>
            <a:r>
              <a:rPr lang="en-US" altLang="zh-CN" baseline="-25000">
                <a:hlinkClick r:id="rId9" action="ppaction://hlinksldjump"/>
              </a:rPr>
              <a:t>P </a:t>
            </a:r>
            <a:r>
              <a:rPr lang="en-US" altLang="zh-CN">
                <a:hlinkClick r:id="rId9" action="ppaction://hlinksldjump"/>
              </a:rPr>
              <a:t>crossbreeds with multiple R</a:t>
            </a:r>
            <a:r>
              <a:rPr lang="en-US" altLang="zh-CN" baseline="-25000">
                <a:hlinkClick r:id="rId9" action="ppaction://hlinksldjump"/>
              </a:rPr>
              <a:t>P </a:t>
            </a:r>
            <a:r>
              <a:rPr lang="en-US" altLang="zh-CN">
                <a:hlinkClick r:id="rId9" action="ppaction://hlinksldjump"/>
              </a:rPr>
              <a:t>one at time</a:t>
            </a:r>
            <a:endParaRPr lang="en-US" altLang="zh-CN"/>
          </a:p>
        </p:txBody>
      </p:sp>
      <p:sp>
        <p:nvSpPr>
          <p:cNvPr id="3" name="Rectangle 2">
            <a:extLst>
              <a:ext uri="{FF2B5EF4-FFF2-40B4-BE49-F238E27FC236}">
                <a16:creationId xmlns:a16="http://schemas.microsoft.com/office/drawing/2014/main" id="{C614CB6C-AAE1-A012-4CAC-9343F8AC2596}"/>
              </a:ext>
            </a:extLst>
          </p:cNvPr>
          <p:cNvSpPr txBox="1">
            <a:spLocks/>
          </p:cNvSpPr>
          <p:nvPr/>
        </p:nvSpPr>
        <p:spPr bwMode="auto">
          <a:xfrm>
            <a:off x="0" y="0"/>
            <a:ext cx="9144000" cy="838200"/>
          </a:xfrm>
          <a:prstGeom prst="rect">
            <a:avLst/>
          </a:prstGeom>
          <a:solidFill>
            <a:schemeClr val="accent2"/>
          </a:solidFill>
          <a:ln w="9525">
            <a:noFill/>
            <a:miter lim="800000"/>
            <a:headEnd/>
            <a:tailEnd/>
          </a:ln>
        </p:spPr>
        <p:txBody>
          <a:bodyPr anchor="ctr">
            <a:normAutofit/>
          </a:bodyPr>
          <a:lstStyle/>
          <a:p>
            <a:pPr marL="342900" indent="-342900" algn="ctr" eaLnBrk="0" fontAlgn="auto" hangingPunct="0">
              <a:spcBef>
                <a:spcPct val="20000"/>
              </a:spcBef>
              <a:spcAft>
                <a:spcPts val="0"/>
              </a:spcAft>
              <a:buClr>
                <a:schemeClr val="accent1"/>
              </a:buClr>
              <a:buSzPct val="70000"/>
              <a:defRPr/>
            </a:pPr>
            <a:r>
              <a:rPr lang="en-US" sz="3200" cap="all" dirty="0">
                <a:effectLst>
                  <a:reflection blurRad="12700" stA="48000" endA="300" endPos="55000" dir="5400000" sy="-90000" algn="bl" rotWithShape="0"/>
                </a:effectLst>
                <a:latin typeface="+mn-lt"/>
                <a:cs typeface="+mn-cs"/>
              </a:rPr>
              <a:t>Proposed algorithms at glance</a:t>
            </a:r>
          </a:p>
        </p:txBody>
      </p:sp>
      <p:sp>
        <p:nvSpPr>
          <p:cNvPr id="4" name="Slide Number Placeholder 3">
            <a:extLst>
              <a:ext uri="{FF2B5EF4-FFF2-40B4-BE49-F238E27FC236}">
                <a16:creationId xmlns:a16="http://schemas.microsoft.com/office/drawing/2014/main" id="{15A43A17-5CD5-5FDE-3334-D3BED1A48C53}"/>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C9F8A69-01E6-468B-8CA3-7405EBEF3BD9}" type="slidenum">
              <a:rPr lang="en-US" altLang="en-US">
                <a:solidFill>
                  <a:srgbClr val="898989"/>
                </a:solidFill>
              </a:rPr>
              <a:pPr eaLnBrk="1" hangingPunct="1"/>
              <a:t>12</a:t>
            </a:fld>
            <a:endParaRPr lang="en-US" altLang="en-US">
              <a:solidFill>
                <a:srgbClr val="898989"/>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76210F2-84DF-951F-4E0F-A3738B05D673}"/>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8BDAD5A-6E51-45AE-967B-EFDC9122F437}" type="slidenum">
              <a:rPr lang="en-US" altLang="en-US">
                <a:solidFill>
                  <a:srgbClr val="898989"/>
                </a:solidFill>
              </a:rPr>
              <a:pPr eaLnBrk="1" hangingPunct="1"/>
              <a:t>13</a:t>
            </a:fld>
            <a:endParaRPr lang="en-US" altLang="en-US">
              <a:solidFill>
                <a:srgbClr val="898989"/>
              </a:solidFill>
            </a:endParaRPr>
          </a:p>
        </p:txBody>
      </p:sp>
      <p:sp>
        <p:nvSpPr>
          <p:cNvPr id="4" name="Title 1">
            <a:extLst>
              <a:ext uri="{FF2B5EF4-FFF2-40B4-BE49-F238E27FC236}">
                <a16:creationId xmlns:a16="http://schemas.microsoft.com/office/drawing/2014/main" id="{184BED75-BB3F-DF49-4C05-4FEA94062331}"/>
              </a:ext>
            </a:extLst>
          </p:cNvPr>
          <p:cNvSpPr>
            <a:spLocks noGrp="1"/>
          </p:cNvSpPr>
          <p:nvPr>
            <p:ph type="title" idx="4294967295"/>
          </p:nvPr>
        </p:nvSpPr>
        <p:spPr>
          <a:xfrm>
            <a:off x="0" y="0"/>
            <a:ext cx="9144000" cy="838200"/>
          </a:xfrm>
          <a:solidFill>
            <a:schemeClr val="accent2"/>
          </a:solidFill>
          <a:ln>
            <a:miter lim="800000"/>
            <a:headEnd/>
            <a:tailEnd/>
          </a:ln>
        </p:spPr>
        <p:txBody>
          <a:bodyPr rtlCol="0">
            <a:normAutofit/>
          </a:bodyPr>
          <a:lstStyle/>
          <a:p>
            <a:pPr eaLnBrk="1" fontAlgn="auto" hangingPunct="1">
              <a:spcAft>
                <a:spcPts val="0"/>
              </a:spcAft>
              <a:defRPr/>
            </a:pPr>
            <a:r>
              <a:rPr lang="en-US" sz="2800" cap="all" dirty="0">
                <a:effectLst>
                  <a:reflection blurRad="12700" stA="48000" endA="300" endPos="55000" dir="5400000" sy="-90000" algn="bl" rotWithShape="0"/>
                </a:effectLst>
                <a:latin typeface="Arial Rounded MT Bold" pitchFamily="34" charset="0"/>
              </a:rPr>
              <a:t>Introduction</a:t>
            </a:r>
            <a:r>
              <a:rPr lang="en-US" sz="2800" cap="all" dirty="0">
                <a:effectLst>
                  <a:reflection blurRad="12700" stA="48000" endA="300" endPos="55000" dir="5400000" sy="-90000" algn="bl" rotWithShape="0"/>
                </a:effectLst>
              </a:rPr>
              <a:t> </a:t>
            </a:r>
            <a:r>
              <a:rPr lang="en-US" sz="3100" cap="all" dirty="0">
                <a:effectLst>
                  <a:reflection blurRad="12700" stA="48000" endA="300" endPos="55000" dir="5400000" sy="-90000" algn="bl" rotWithShape="0"/>
                </a:effectLst>
              </a:rPr>
              <a:t>:</a:t>
            </a:r>
            <a:r>
              <a:rPr lang="en-US" sz="3200" cap="all" dirty="0">
                <a:effectLst>
                  <a:reflection blurRad="12700" stA="48000" endA="300" endPos="55000" dir="5400000" sy="-90000" algn="bl" rotWithShape="0"/>
                </a:effectLst>
              </a:rPr>
              <a:t>DUAL</a:t>
            </a:r>
            <a:r>
              <a:rPr lang="en-US" sz="3100" cap="all" dirty="0">
                <a:effectLst>
                  <a:reflection blurRad="12700" stA="48000" endA="300" endPos="55000" dir="5400000" sy="-90000" algn="bl" rotWithShape="0"/>
                </a:effectLst>
              </a:rPr>
              <a:t> population GA (DPGA) [58]</a:t>
            </a:r>
            <a:r>
              <a:rPr lang="en-US" sz="3600" cap="all" dirty="0">
                <a:effectLst>
                  <a:reflection blurRad="12700" stA="48000" endA="300" endPos="55000" dir="5400000" sy="-90000" algn="bl" rotWithShape="0"/>
                </a:effectLst>
              </a:rPr>
              <a:t> </a:t>
            </a:r>
          </a:p>
        </p:txBody>
      </p:sp>
      <p:sp>
        <p:nvSpPr>
          <p:cNvPr id="36867" name="Content Placeholder 2">
            <a:extLst>
              <a:ext uri="{FF2B5EF4-FFF2-40B4-BE49-F238E27FC236}">
                <a16:creationId xmlns:a16="http://schemas.microsoft.com/office/drawing/2014/main" id="{DF509B5B-BC5F-BFB3-F404-A4C85A6D81AE}"/>
              </a:ext>
            </a:extLst>
          </p:cNvPr>
          <p:cNvSpPr>
            <a:spLocks noGrp="1"/>
          </p:cNvSpPr>
          <p:nvPr>
            <p:ph idx="4294967295"/>
          </p:nvPr>
        </p:nvSpPr>
        <p:spPr>
          <a:xfrm>
            <a:off x="0" y="1524000"/>
            <a:ext cx="8839200" cy="4525963"/>
          </a:xfrm>
        </p:spPr>
        <p:txBody>
          <a:bodyPr rtlCol="0">
            <a:normAutofit/>
          </a:bodyPr>
          <a:lstStyle/>
          <a:p>
            <a:pPr eaLnBrk="1" fontAlgn="auto" hangingPunct="1">
              <a:spcAft>
                <a:spcPts val="0"/>
              </a:spcAft>
              <a:buFont typeface="Wingdings" pitchFamily="2" charset="2"/>
              <a:buChar char="q"/>
              <a:defRPr/>
            </a:pPr>
            <a:r>
              <a:rPr lang="en-US" sz="2100" dirty="0">
                <a:latin typeface="+mj-lt"/>
              </a:rPr>
              <a:t>A single population genetic algorithm is powerful, but better results can be obtained by introducing two or many populations</a:t>
            </a:r>
          </a:p>
          <a:p>
            <a:pPr eaLnBrk="1" fontAlgn="auto" hangingPunct="1">
              <a:spcAft>
                <a:spcPts val="0"/>
              </a:spcAft>
              <a:buFont typeface="Wingdings" pitchFamily="2" charset="2"/>
              <a:buChar char="q"/>
              <a:defRPr/>
            </a:pPr>
            <a:r>
              <a:rPr lang="en-US" sz="2100" dirty="0">
                <a:latin typeface="+mj-lt"/>
              </a:rPr>
              <a:t>Every reserve population evolves search space.</a:t>
            </a:r>
          </a:p>
          <a:p>
            <a:pPr eaLnBrk="1" fontAlgn="auto" hangingPunct="1">
              <a:spcAft>
                <a:spcPts val="0"/>
              </a:spcAft>
              <a:buFont typeface="Wingdings" pitchFamily="2" charset="2"/>
              <a:buChar char="q"/>
              <a:defRPr/>
            </a:pPr>
            <a:r>
              <a:rPr lang="en-US" sz="2100" dirty="0">
                <a:latin typeface="+mj-lt"/>
              </a:rPr>
              <a:t>The DPGA algorithm has two distinct populations</a:t>
            </a:r>
          </a:p>
          <a:p>
            <a:pPr lvl="1" eaLnBrk="1" fontAlgn="auto" hangingPunct="1">
              <a:spcAft>
                <a:spcPts val="0"/>
              </a:spcAft>
              <a:buFont typeface="Wingdings" pitchFamily="2" charset="2"/>
              <a:buChar char="Ø"/>
              <a:defRPr/>
            </a:pPr>
            <a:r>
              <a:rPr lang="en-US" sz="2200" dirty="0">
                <a:latin typeface="+mj-lt"/>
              </a:rPr>
              <a:t>Main Population (</a:t>
            </a:r>
            <a:r>
              <a:rPr lang="en-US" sz="2200" dirty="0">
                <a:latin typeface="+mj-lt"/>
                <a:hlinkClick r:id="rId2" action="ppaction://hlinkfile"/>
              </a:rPr>
              <a:t>CEC 2005</a:t>
            </a:r>
            <a:r>
              <a:rPr lang="en-US" sz="2200" dirty="0">
                <a:latin typeface="+mj-lt"/>
              </a:rPr>
              <a:t>, </a:t>
            </a:r>
            <a:r>
              <a:rPr lang="en-US" sz="2200" dirty="0">
                <a:latin typeface="+mj-lt"/>
                <a:hlinkClick r:id="rId3" action="ppaction://hlinkfile"/>
              </a:rPr>
              <a:t>collection with properties</a:t>
            </a:r>
            <a:r>
              <a:rPr lang="en-US" sz="2200" dirty="0">
                <a:latin typeface="+mj-lt"/>
              </a:rPr>
              <a:t>)</a:t>
            </a:r>
          </a:p>
          <a:p>
            <a:pPr lvl="1" eaLnBrk="1" fontAlgn="auto" hangingPunct="1">
              <a:spcAft>
                <a:spcPts val="0"/>
              </a:spcAft>
              <a:buFont typeface="Wingdings" pitchFamily="2" charset="2"/>
              <a:buChar char="Ø"/>
              <a:defRPr/>
            </a:pPr>
            <a:r>
              <a:rPr lang="en-US" sz="2200" dirty="0">
                <a:latin typeface="+mj-lt"/>
              </a:rPr>
              <a:t>Reserve Population(s)</a:t>
            </a:r>
          </a:p>
          <a:p>
            <a:pPr eaLnBrk="1" fontAlgn="auto" hangingPunct="1">
              <a:spcAft>
                <a:spcPts val="0"/>
              </a:spcAft>
              <a:buFont typeface="Wingdings" pitchFamily="2" charset="2"/>
              <a:buChar char="q"/>
              <a:defRPr/>
            </a:pPr>
            <a:r>
              <a:rPr lang="en-US" sz="2100" dirty="0">
                <a:latin typeface="+mj-lt"/>
              </a:rPr>
              <a:t>Algorithm performs </a:t>
            </a:r>
            <a:r>
              <a:rPr lang="en-US" sz="2100" dirty="0">
                <a:solidFill>
                  <a:srgbClr val="C00000"/>
                </a:solidFill>
                <a:latin typeface="+mj-lt"/>
              </a:rPr>
              <a:t>inbreeding</a:t>
            </a:r>
            <a:r>
              <a:rPr lang="en-US" sz="2100" dirty="0">
                <a:latin typeface="+mj-lt"/>
              </a:rPr>
              <a:t>, </a:t>
            </a:r>
            <a:r>
              <a:rPr lang="en-US" sz="2100" dirty="0">
                <a:solidFill>
                  <a:srgbClr val="C00000"/>
                </a:solidFill>
                <a:latin typeface="+mj-lt"/>
              </a:rPr>
              <a:t>crossbreeding</a:t>
            </a:r>
            <a:r>
              <a:rPr lang="en-US" sz="2100" dirty="0">
                <a:latin typeface="+mj-lt"/>
              </a:rPr>
              <a:t> and </a:t>
            </a:r>
            <a:r>
              <a:rPr lang="en-US" sz="2100" dirty="0">
                <a:solidFill>
                  <a:srgbClr val="C00000"/>
                </a:solidFill>
                <a:latin typeface="+mj-lt"/>
              </a:rPr>
              <a:t>survival selection.</a:t>
            </a:r>
          </a:p>
          <a:p>
            <a:pPr eaLnBrk="1" fontAlgn="auto" hangingPunct="1">
              <a:spcAft>
                <a:spcPts val="0"/>
              </a:spcAft>
              <a:buFont typeface="Wingdings" pitchFamily="2" charset="2"/>
              <a:buChar char="q"/>
              <a:defRPr/>
            </a:pPr>
            <a:r>
              <a:rPr lang="en-US" sz="2100" dirty="0">
                <a:latin typeface="+mj-lt"/>
              </a:rPr>
              <a:t>One or more individuals are exchanged from the reserve populations and main – population for providing the diversity.</a:t>
            </a:r>
          </a:p>
          <a:p>
            <a:pPr eaLnBrk="1" fontAlgn="auto" hangingPunct="1">
              <a:spcAft>
                <a:spcPts val="0"/>
              </a:spcAft>
              <a:buFont typeface="Wingdings" pitchFamily="2" charset="2"/>
              <a:buChar char="q"/>
              <a:defRPr/>
            </a:pPr>
            <a:r>
              <a:rPr lang="en-US" sz="2100" dirty="0">
                <a:solidFill>
                  <a:schemeClr val="accent2"/>
                </a:solidFill>
                <a:latin typeface="+mj-lt"/>
              </a:rPr>
              <a:t>Every populations have different evolutionary objectives</a:t>
            </a:r>
          </a:p>
          <a:p>
            <a:pPr eaLnBrk="1" fontAlgn="auto" hangingPunct="1">
              <a:spcAft>
                <a:spcPts val="0"/>
              </a:spcAft>
              <a:defRPr/>
            </a:pPr>
            <a:endParaRPr lang="en-US" sz="2100" i="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18">
            <a:extLst>
              <a:ext uri="{FF2B5EF4-FFF2-40B4-BE49-F238E27FC236}">
                <a16:creationId xmlns:a16="http://schemas.microsoft.com/office/drawing/2014/main" id="{4296AECA-C2FB-6E80-4DCD-1B0C877E4213}"/>
              </a:ext>
            </a:extLst>
          </p:cNvPr>
          <p:cNvSpPr>
            <a:spLocks noGrp="1"/>
          </p:cNvSpPr>
          <p:nvPr>
            <p:ph type="sldNum" sz="quarter" idx="12"/>
          </p:nvPr>
        </p:nvSpPr>
        <p:spPr>
          <a:xfrm>
            <a:off x="8153400" y="6356350"/>
            <a:ext cx="533400" cy="365125"/>
          </a:xfr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6DA2975-C7B2-4D20-90BA-F4761E61663B}" type="slidenum">
              <a:rPr lang="en-US" altLang="en-US">
                <a:solidFill>
                  <a:srgbClr val="898989"/>
                </a:solidFill>
              </a:rPr>
              <a:pPr eaLnBrk="1" hangingPunct="1"/>
              <a:t>14</a:t>
            </a:fld>
            <a:endParaRPr lang="en-US" altLang="en-US">
              <a:solidFill>
                <a:srgbClr val="898989"/>
              </a:solidFill>
            </a:endParaRPr>
          </a:p>
        </p:txBody>
      </p:sp>
      <p:sp>
        <p:nvSpPr>
          <p:cNvPr id="2" name="Title 1">
            <a:extLst>
              <a:ext uri="{FF2B5EF4-FFF2-40B4-BE49-F238E27FC236}">
                <a16:creationId xmlns:a16="http://schemas.microsoft.com/office/drawing/2014/main" id="{2B518B3D-36BB-51AF-B8BB-945E80FFCB8F}"/>
              </a:ext>
            </a:extLst>
          </p:cNvPr>
          <p:cNvSpPr>
            <a:spLocks noGrp="1"/>
          </p:cNvSpPr>
          <p:nvPr>
            <p:ph type="title" idx="4294967295"/>
          </p:nvPr>
        </p:nvSpPr>
        <p:spPr>
          <a:xfrm>
            <a:off x="0" y="0"/>
            <a:ext cx="9144000" cy="838200"/>
          </a:xfrm>
          <a:solidFill>
            <a:schemeClr val="accent2"/>
          </a:solidFill>
          <a:ln>
            <a:miter lim="800000"/>
            <a:headEnd/>
            <a:tailEnd/>
          </a:ln>
        </p:spPr>
        <p:txBody>
          <a:bodyPr rtlCol="0">
            <a:normAutofit fontScale="90000"/>
          </a:bodyPr>
          <a:lstStyle/>
          <a:p>
            <a:pPr eaLnBrk="1" fontAlgn="auto" hangingPunct="1">
              <a:spcAft>
                <a:spcPts val="0"/>
              </a:spcAft>
              <a:defRPr/>
            </a:pPr>
            <a:r>
              <a:rPr lang="en-US" sz="3600" cap="all" dirty="0">
                <a:effectLst>
                  <a:reflection blurRad="12700" stA="48000" endA="300" endPos="55000" dir="5400000" sy="-90000" algn="bl" rotWithShape="0"/>
                </a:effectLst>
              </a:rPr>
              <a:t>Fitness function for reserve population (R</a:t>
            </a:r>
            <a:r>
              <a:rPr lang="en-US" sz="3600" cap="all" baseline="-25000" dirty="0">
                <a:effectLst>
                  <a:reflection blurRad="12700" stA="48000" endA="300" endPos="55000" dir="5400000" sy="-90000" algn="bl" rotWithShape="0"/>
                </a:effectLst>
              </a:rPr>
              <a:t>p</a:t>
            </a:r>
            <a:r>
              <a:rPr lang="en-US" sz="3600" cap="all" dirty="0">
                <a:effectLst>
                  <a:reflection blurRad="12700" stA="48000" endA="300" endPos="55000" dir="5400000" sy="-90000" algn="bl" rotWithShape="0"/>
                </a:effectLst>
              </a:rPr>
              <a:t>) </a:t>
            </a:r>
          </a:p>
        </p:txBody>
      </p:sp>
      <p:sp>
        <p:nvSpPr>
          <p:cNvPr id="1033" name="Content Placeholder 5">
            <a:extLst>
              <a:ext uri="{FF2B5EF4-FFF2-40B4-BE49-F238E27FC236}">
                <a16:creationId xmlns:a16="http://schemas.microsoft.com/office/drawing/2014/main" id="{2A49AC40-BEE1-2134-077C-4F627EB6AEEE}"/>
              </a:ext>
            </a:extLst>
          </p:cNvPr>
          <p:cNvSpPr>
            <a:spLocks noGrp="1"/>
          </p:cNvSpPr>
          <p:nvPr>
            <p:ph idx="4294967295"/>
          </p:nvPr>
        </p:nvSpPr>
        <p:spPr>
          <a:xfrm>
            <a:off x="5029200" y="3505200"/>
            <a:ext cx="4114800" cy="2286000"/>
          </a:xfrm>
        </p:spPr>
        <p:txBody>
          <a:bodyPr/>
          <a:lstStyle/>
          <a:p>
            <a:pPr eaLnBrk="1" hangingPunct="1">
              <a:buFont typeface="Wingdings" panose="05000000000000000000" pitchFamily="2" charset="2"/>
              <a:buNone/>
            </a:pPr>
            <a:r>
              <a:rPr lang="en-US" altLang="zh-CN" sz="1900" b="1"/>
              <a:t>Where,</a:t>
            </a:r>
          </a:p>
          <a:p>
            <a:pPr lvl="1" eaLnBrk="1" hangingPunct="1">
              <a:buFont typeface="Wingdings" panose="05000000000000000000" pitchFamily="2" charset="2"/>
              <a:buNone/>
            </a:pPr>
            <a:r>
              <a:rPr lang="en-US" altLang="zh-CN" sz="1500" b="1"/>
              <a:t>n : size of main population</a:t>
            </a:r>
          </a:p>
          <a:p>
            <a:pPr lvl="1" eaLnBrk="1" hangingPunct="1">
              <a:buFont typeface="Wingdings" panose="05000000000000000000" pitchFamily="2" charset="2"/>
              <a:buNone/>
            </a:pPr>
            <a:r>
              <a:rPr lang="en-US" altLang="zh-CN" sz="1500" b="1"/>
              <a:t>m</a:t>
            </a:r>
            <a:r>
              <a:rPr lang="en-US" altLang="zh-CN" sz="1500" b="1" baseline="-25000"/>
              <a:t>i </a:t>
            </a:r>
            <a:r>
              <a:rPr lang="en-US" altLang="zh-CN" sz="1500" b="1"/>
              <a:t>: </a:t>
            </a:r>
            <a:r>
              <a:rPr lang="en-US" altLang="zh-CN" sz="1500" b="1" i="1"/>
              <a:t>i</a:t>
            </a:r>
            <a:r>
              <a:rPr lang="en-US" altLang="zh-CN" sz="1500" b="1" baseline="30000"/>
              <a:t>th </a:t>
            </a:r>
            <a:r>
              <a:rPr lang="en-US" altLang="zh-CN" sz="1500" b="1"/>
              <a:t>chromosome of main population</a:t>
            </a:r>
          </a:p>
          <a:p>
            <a:pPr lvl="1" eaLnBrk="1" hangingPunct="1">
              <a:buFont typeface="Wingdings" panose="05000000000000000000" pitchFamily="2" charset="2"/>
              <a:buNone/>
            </a:pPr>
            <a:r>
              <a:rPr lang="en-US" altLang="zh-CN" sz="1500" b="1"/>
              <a:t>hd(m</a:t>
            </a:r>
            <a:r>
              <a:rPr lang="en-US" altLang="zh-CN" sz="1500" b="1" baseline="-25000"/>
              <a:t>i</a:t>
            </a:r>
            <a:r>
              <a:rPr lang="en-US" altLang="zh-CN" sz="1500" b="1"/>
              <a:t> ,x) : Hamming dist between m</a:t>
            </a:r>
            <a:r>
              <a:rPr lang="en-US" altLang="zh-CN" sz="1500" b="1" baseline="-25000"/>
              <a:t>i</a:t>
            </a:r>
            <a:r>
              <a:rPr lang="en-US" altLang="zh-CN" sz="1500" b="1"/>
              <a:t> , x</a:t>
            </a:r>
          </a:p>
          <a:p>
            <a:pPr lvl="1" eaLnBrk="1" hangingPunct="1">
              <a:buFont typeface="Wingdings" panose="05000000000000000000" pitchFamily="2" charset="2"/>
              <a:buNone/>
            </a:pPr>
            <a:r>
              <a:rPr lang="en-US" altLang="zh-CN" sz="1500" b="1"/>
              <a:t>l : length of chromosome</a:t>
            </a:r>
          </a:p>
          <a:p>
            <a:pPr lvl="1" eaLnBrk="1" hangingPunct="1">
              <a:buFont typeface="Wingdings" panose="05000000000000000000" pitchFamily="2" charset="2"/>
              <a:buNone/>
            </a:pPr>
            <a:r>
              <a:rPr lang="en-US" altLang="zh-CN" sz="1500" b="1"/>
              <a:t>m</a:t>
            </a:r>
            <a:r>
              <a:rPr lang="en-US" altLang="zh-CN" sz="1500" b="1" baseline="-25000"/>
              <a:t>i,k</a:t>
            </a:r>
            <a:r>
              <a:rPr lang="en-US" altLang="zh-CN" sz="1500" b="1"/>
              <a:t> : </a:t>
            </a:r>
            <a:r>
              <a:rPr lang="en-US" altLang="zh-CN" sz="1500" b="1" i="1"/>
              <a:t>k</a:t>
            </a:r>
            <a:r>
              <a:rPr lang="en-US" altLang="zh-CN" sz="1500" b="1" baseline="30000"/>
              <a:t>th</a:t>
            </a:r>
            <a:r>
              <a:rPr lang="en-US" altLang="zh-CN" sz="1500" b="1"/>
              <a:t> gene of chromosome m</a:t>
            </a:r>
            <a:r>
              <a:rPr lang="en-US" altLang="zh-CN" sz="1500" b="1" baseline="-25000"/>
              <a:t>i</a:t>
            </a:r>
          </a:p>
          <a:p>
            <a:pPr lvl="1" eaLnBrk="1" hangingPunct="1">
              <a:buFont typeface="Wingdings" panose="05000000000000000000" pitchFamily="2" charset="2"/>
              <a:buNone/>
            </a:pPr>
            <a:r>
              <a:rPr lang="en-US" altLang="zh-CN" sz="1500" b="1"/>
              <a:t>x</a:t>
            </a:r>
            <a:r>
              <a:rPr lang="en-US" altLang="zh-CN" sz="1500" b="1" baseline="-25000"/>
              <a:t>k</a:t>
            </a:r>
            <a:r>
              <a:rPr lang="en-US" altLang="zh-CN" sz="1500" b="1"/>
              <a:t> : </a:t>
            </a:r>
            <a:r>
              <a:rPr lang="en-US" altLang="zh-CN" sz="1500" b="1" i="1"/>
              <a:t>k</a:t>
            </a:r>
            <a:r>
              <a:rPr lang="en-US" altLang="zh-CN" sz="1500" b="1" baseline="30000"/>
              <a:t>th </a:t>
            </a:r>
            <a:r>
              <a:rPr lang="en-US" altLang="zh-CN" sz="1500" b="1"/>
              <a:t>gene of given chromosome x</a:t>
            </a:r>
          </a:p>
        </p:txBody>
      </p:sp>
      <p:sp>
        <p:nvSpPr>
          <p:cNvPr id="1034" name="Rectangle 7">
            <a:extLst>
              <a:ext uri="{FF2B5EF4-FFF2-40B4-BE49-F238E27FC236}">
                <a16:creationId xmlns:a16="http://schemas.microsoft.com/office/drawing/2014/main" id="{60361A0A-B7EA-0548-A3FF-AF783BE789A1}"/>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zh-CN" altLang="zh-CN"/>
          </a:p>
        </p:txBody>
      </p:sp>
      <p:graphicFrame>
        <p:nvGraphicFramePr>
          <p:cNvPr id="1026" name="Object 6">
            <a:extLst>
              <a:ext uri="{FF2B5EF4-FFF2-40B4-BE49-F238E27FC236}">
                <a16:creationId xmlns:a16="http://schemas.microsoft.com/office/drawing/2014/main" id="{C0346DA0-EE07-5378-0DAE-417861FC37CA}"/>
              </a:ext>
            </a:extLst>
          </p:cNvPr>
          <p:cNvGraphicFramePr>
            <a:graphicFrameLocks noChangeAspect="1"/>
          </p:cNvGraphicFramePr>
          <p:nvPr/>
        </p:nvGraphicFramePr>
        <p:xfrm>
          <a:off x="4419600" y="2286000"/>
          <a:ext cx="3581400" cy="941388"/>
        </p:xfrm>
        <a:graphic>
          <a:graphicData uri="http://schemas.openxmlformats.org/presentationml/2006/ole">
            <mc:AlternateContent xmlns:mc="http://schemas.openxmlformats.org/markup-compatibility/2006">
              <mc:Choice xmlns:v="urn:schemas-microsoft-com:vml" Requires="v">
                <p:oleObj spid="_x0000_s29697" name="Equation" r:id="rId3" imgW="1625600" imgH="431800" progId="Equation.3">
                  <p:embed/>
                </p:oleObj>
              </mc:Choice>
              <mc:Fallback>
                <p:oleObj name="Equation" r:id="rId3" imgW="1625600" imgH="431800" progId="Equation.3">
                  <p:embed/>
                  <p:pic>
                    <p:nvPicPr>
                      <p:cNvPr id="1026" name="Object 6">
                        <a:extLst>
                          <a:ext uri="{FF2B5EF4-FFF2-40B4-BE49-F238E27FC236}">
                            <a16:creationId xmlns:a16="http://schemas.microsoft.com/office/drawing/2014/main" id="{C0346DA0-EE07-5378-0DAE-417861FC37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2286000"/>
                        <a:ext cx="3581400" cy="941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7" name="Object 8">
            <a:extLst>
              <a:ext uri="{FF2B5EF4-FFF2-40B4-BE49-F238E27FC236}">
                <a16:creationId xmlns:a16="http://schemas.microsoft.com/office/drawing/2014/main" id="{2FAB714B-27F6-AFCF-8DA2-71E4B5A6B89B}"/>
              </a:ext>
            </a:extLst>
          </p:cNvPr>
          <p:cNvGraphicFramePr>
            <a:graphicFrameLocks noChangeAspect="1"/>
          </p:cNvGraphicFramePr>
          <p:nvPr/>
        </p:nvGraphicFramePr>
        <p:xfrm>
          <a:off x="4419600" y="1143000"/>
          <a:ext cx="3235325" cy="1066800"/>
        </p:xfrm>
        <a:graphic>
          <a:graphicData uri="http://schemas.openxmlformats.org/presentationml/2006/ole">
            <mc:AlternateContent xmlns:mc="http://schemas.openxmlformats.org/markup-compatibility/2006">
              <mc:Choice xmlns:v="urn:schemas-microsoft-com:vml" Requires="v">
                <p:oleObj spid="_x0000_s29698" name="Equation" r:id="rId5" imgW="1409400" imgH="431640" progId="Equation.3">
                  <p:embed/>
                </p:oleObj>
              </mc:Choice>
              <mc:Fallback>
                <p:oleObj name="Equation" r:id="rId5" imgW="1409400" imgH="431640" progId="Equation.3">
                  <p:embed/>
                  <p:pic>
                    <p:nvPicPr>
                      <p:cNvPr id="1027" name="Object 8">
                        <a:extLst>
                          <a:ext uri="{FF2B5EF4-FFF2-40B4-BE49-F238E27FC236}">
                            <a16:creationId xmlns:a16="http://schemas.microsoft.com/office/drawing/2014/main" id="{2FAB714B-27F6-AFCF-8DA2-71E4B5A6B89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19600" y="1143000"/>
                        <a:ext cx="3235325"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ight Arrow 6">
            <a:hlinkClick r:id="rId7" action="ppaction://hlinksldjump"/>
            <a:extLst>
              <a:ext uri="{FF2B5EF4-FFF2-40B4-BE49-F238E27FC236}">
                <a16:creationId xmlns:a16="http://schemas.microsoft.com/office/drawing/2014/main" id="{79ACC445-1931-1EF0-980B-E50150BB41CA}"/>
              </a:ext>
            </a:extLst>
          </p:cNvPr>
          <p:cNvSpPr/>
          <p:nvPr/>
        </p:nvSpPr>
        <p:spPr>
          <a:xfrm>
            <a:off x="8305800" y="5867400"/>
            <a:ext cx="5334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36" name="Rectangle 8">
            <a:extLst>
              <a:ext uri="{FF2B5EF4-FFF2-40B4-BE49-F238E27FC236}">
                <a16:creationId xmlns:a16="http://schemas.microsoft.com/office/drawing/2014/main" id="{D8A2A1FC-872E-900B-5C51-320EE876D88A}"/>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zh-CN" altLang="zh-CN"/>
          </a:p>
        </p:txBody>
      </p:sp>
      <p:graphicFrame>
        <p:nvGraphicFramePr>
          <p:cNvPr id="1028" name="Object 7">
            <a:extLst>
              <a:ext uri="{FF2B5EF4-FFF2-40B4-BE49-F238E27FC236}">
                <a16:creationId xmlns:a16="http://schemas.microsoft.com/office/drawing/2014/main" id="{731102CE-D7CD-C8CE-04C9-F1534ED3C684}"/>
              </a:ext>
            </a:extLst>
          </p:cNvPr>
          <p:cNvGraphicFramePr>
            <a:graphicFrameLocks noChangeAspect="1"/>
          </p:cNvGraphicFramePr>
          <p:nvPr/>
        </p:nvGraphicFramePr>
        <p:xfrm>
          <a:off x="1371600" y="3429000"/>
          <a:ext cx="2362200" cy="855663"/>
        </p:xfrm>
        <a:graphic>
          <a:graphicData uri="http://schemas.openxmlformats.org/presentationml/2006/ole">
            <mc:AlternateContent xmlns:mc="http://schemas.openxmlformats.org/markup-compatibility/2006">
              <mc:Choice xmlns:v="urn:schemas-microsoft-com:vml" Requires="v">
                <p:oleObj spid="_x0000_s29699" name="Equation" r:id="rId8" imgW="1396800" imgH="507960" progId="Equation.3">
                  <p:embed/>
                </p:oleObj>
              </mc:Choice>
              <mc:Fallback>
                <p:oleObj name="Equation" r:id="rId8" imgW="1396800" imgH="507960" progId="Equation.3">
                  <p:embed/>
                  <p:pic>
                    <p:nvPicPr>
                      <p:cNvPr id="1028" name="Object 7">
                        <a:extLst>
                          <a:ext uri="{FF2B5EF4-FFF2-40B4-BE49-F238E27FC236}">
                            <a16:creationId xmlns:a16="http://schemas.microsoft.com/office/drawing/2014/main" id="{731102CE-D7CD-C8CE-04C9-F1534ED3C68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71600" y="3429000"/>
                        <a:ext cx="2362200" cy="855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7" name="Rectangle 10">
            <a:extLst>
              <a:ext uri="{FF2B5EF4-FFF2-40B4-BE49-F238E27FC236}">
                <a16:creationId xmlns:a16="http://schemas.microsoft.com/office/drawing/2014/main" id="{73EB2E6F-2A1C-3A14-AA34-3926E83D0A04}"/>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zh-CN" altLang="zh-CN"/>
          </a:p>
        </p:txBody>
      </p:sp>
      <p:graphicFrame>
        <p:nvGraphicFramePr>
          <p:cNvPr id="1029" name="Object 9">
            <a:extLst>
              <a:ext uri="{FF2B5EF4-FFF2-40B4-BE49-F238E27FC236}">
                <a16:creationId xmlns:a16="http://schemas.microsoft.com/office/drawing/2014/main" id="{C1EF4706-26EF-03E5-F38F-959ED10BB29B}"/>
              </a:ext>
            </a:extLst>
          </p:cNvPr>
          <p:cNvGraphicFramePr>
            <a:graphicFrameLocks noChangeAspect="1"/>
          </p:cNvGraphicFramePr>
          <p:nvPr/>
        </p:nvGraphicFramePr>
        <p:xfrm>
          <a:off x="1447800" y="4648200"/>
          <a:ext cx="2362200" cy="904875"/>
        </p:xfrm>
        <a:graphic>
          <a:graphicData uri="http://schemas.openxmlformats.org/presentationml/2006/ole">
            <mc:AlternateContent xmlns:mc="http://schemas.openxmlformats.org/markup-compatibility/2006">
              <mc:Choice xmlns:v="urn:schemas-microsoft-com:vml" Requires="v">
                <p:oleObj spid="_x0000_s29700" name="Equation" r:id="rId10" imgW="1307880" imgH="431640" progId="Equation.3">
                  <p:embed/>
                </p:oleObj>
              </mc:Choice>
              <mc:Fallback>
                <p:oleObj name="Equation" r:id="rId10" imgW="1307880" imgH="431640" progId="Equation.3">
                  <p:embed/>
                  <p:pic>
                    <p:nvPicPr>
                      <p:cNvPr id="1029" name="Object 9">
                        <a:extLst>
                          <a:ext uri="{FF2B5EF4-FFF2-40B4-BE49-F238E27FC236}">
                            <a16:creationId xmlns:a16="http://schemas.microsoft.com/office/drawing/2014/main" id="{C1EF4706-26EF-03E5-F38F-959ED10BB29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47800" y="4648200"/>
                        <a:ext cx="2362200" cy="904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Content Placeholder 5">
            <a:extLst>
              <a:ext uri="{FF2B5EF4-FFF2-40B4-BE49-F238E27FC236}">
                <a16:creationId xmlns:a16="http://schemas.microsoft.com/office/drawing/2014/main" id="{6B6DFA4F-BCD1-34B8-5DC9-A84951D9B4C0}"/>
              </a:ext>
            </a:extLst>
          </p:cNvPr>
          <p:cNvSpPr txBox="1">
            <a:spLocks/>
          </p:cNvSpPr>
          <p:nvPr/>
        </p:nvSpPr>
        <p:spPr bwMode="auto">
          <a:xfrm>
            <a:off x="228600" y="1371600"/>
            <a:ext cx="8001000" cy="457200"/>
          </a:xfrm>
          <a:prstGeom prst="rect">
            <a:avLst/>
          </a:prstGeom>
          <a:noFill/>
          <a:ln w="9525">
            <a:noFill/>
            <a:miter lim="800000"/>
            <a:headEnd/>
            <a:tailEnd/>
          </a:ln>
        </p:spPr>
        <p:txBody>
          <a:bodyPr/>
          <a:lstStyle/>
          <a:p>
            <a:pPr marL="342900" indent="-342900">
              <a:spcBef>
                <a:spcPct val="20000"/>
              </a:spcBef>
              <a:buFont typeface="Wingdings" pitchFamily="2" charset="2"/>
              <a:buNone/>
              <a:defRPr/>
            </a:pPr>
            <a:r>
              <a:rPr lang="en-US" sz="1900" b="1" dirty="0" err="1">
                <a:latin typeface="+mn-lt"/>
                <a:cs typeface="+mn-cs"/>
              </a:rPr>
              <a:t>T.Parks</a:t>
            </a:r>
            <a:r>
              <a:rPr lang="en-US" sz="1900" b="1" dirty="0">
                <a:latin typeface="+mn-lt"/>
                <a:cs typeface="+mn-cs"/>
              </a:rPr>
              <a:t> proposed fitness function </a:t>
            </a:r>
          </a:p>
          <a:p>
            <a:pPr marL="342900" indent="-342900">
              <a:spcBef>
                <a:spcPct val="20000"/>
              </a:spcBef>
              <a:buFont typeface="Wingdings" pitchFamily="2" charset="2"/>
              <a:buNone/>
              <a:defRPr/>
            </a:pPr>
            <a:r>
              <a:rPr lang="en-US" sz="1900" b="1" dirty="0">
                <a:latin typeface="+mn-lt"/>
                <a:cs typeface="+mn-cs"/>
              </a:rPr>
              <a:t>[150, 151, 152 and155]</a:t>
            </a:r>
          </a:p>
          <a:p>
            <a:pPr marL="742950" lvl="1" indent="-285750">
              <a:spcBef>
                <a:spcPct val="20000"/>
              </a:spcBef>
              <a:buFont typeface="Wingdings" pitchFamily="2" charset="2"/>
              <a:buNone/>
              <a:defRPr/>
            </a:pPr>
            <a:endParaRPr lang="en-US" sz="1500" b="1" dirty="0">
              <a:latin typeface="+mn-lt"/>
              <a:cs typeface="+mn-cs"/>
            </a:endParaRPr>
          </a:p>
        </p:txBody>
      </p:sp>
      <p:sp>
        <p:nvSpPr>
          <p:cNvPr id="13" name="Content Placeholder 5">
            <a:extLst>
              <a:ext uri="{FF2B5EF4-FFF2-40B4-BE49-F238E27FC236}">
                <a16:creationId xmlns:a16="http://schemas.microsoft.com/office/drawing/2014/main" id="{9583005A-BD80-1129-F308-2A43FB95DFDC}"/>
              </a:ext>
            </a:extLst>
          </p:cNvPr>
          <p:cNvSpPr txBox="1">
            <a:spLocks/>
          </p:cNvSpPr>
          <p:nvPr/>
        </p:nvSpPr>
        <p:spPr bwMode="auto">
          <a:xfrm>
            <a:off x="381000" y="2743200"/>
            <a:ext cx="8001000" cy="457200"/>
          </a:xfrm>
          <a:prstGeom prst="rect">
            <a:avLst/>
          </a:prstGeom>
          <a:noFill/>
          <a:ln w="9525">
            <a:noFill/>
            <a:miter lim="800000"/>
            <a:headEnd/>
            <a:tailEnd/>
          </a:ln>
        </p:spPr>
        <p:txBody>
          <a:bodyPr/>
          <a:lstStyle/>
          <a:p>
            <a:pPr marL="342900" indent="-342900">
              <a:spcBef>
                <a:spcPct val="20000"/>
              </a:spcBef>
              <a:buFont typeface="Wingdings" pitchFamily="2" charset="2"/>
              <a:buNone/>
              <a:defRPr/>
            </a:pPr>
            <a:r>
              <a:rPr lang="en-US" sz="1900" b="1" dirty="0">
                <a:latin typeface="+mn-lt"/>
                <a:cs typeface="+mn-cs"/>
              </a:rPr>
              <a:t>Our proposed fitness function</a:t>
            </a:r>
          </a:p>
          <a:p>
            <a:pPr marL="742950" lvl="1" indent="-285750">
              <a:spcBef>
                <a:spcPct val="20000"/>
              </a:spcBef>
              <a:buFont typeface="Wingdings" pitchFamily="2" charset="2"/>
              <a:buNone/>
              <a:defRPr/>
            </a:pPr>
            <a:endParaRPr lang="en-US" sz="1500" b="1" dirty="0">
              <a:latin typeface="+mn-lt"/>
              <a:cs typeface="+mn-cs"/>
            </a:endParaRPr>
          </a:p>
        </p:txBody>
      </p:sp>
      <p:sp>
        <p:nvSpPr>
          <p:cNvPr id="1040" name="TextBox 14">
            <a:extLst>
              <a:ext uri="{FF2B5EF4-FFF2-40B4-BE49-F238E27FC236}">
                <a16:creationId xmlns:a16="http://schemas.microsoft.com/office/drawing/2014/main" id="{7D20435A-7B05-17A2-1DB5-069151A797DD}"/>
              </a:ext>
            </a:extLst>
          </p:cNvPr>
          <p:cNvSpPr txBox="1">
            <a:spLocks noChangeArrowheads="1"/>
          </p:cNvSpPr>
          <p:nvPr/>
        </p:nvSpPr>
        <p:spPr bwMode="auto">
          <a:xfrm>
            <a:off x="4343400" y="5562600"/>
            <a:ext cx="1905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b="1"/>
              <a:t>Where,</a:t>
            </a:r>
          </a:p>
          <a:p>
            <a:pPr eaLnBrk="1" hangingPunct="1"/>
            <a:r>
              <a:rPr lang="en-US" altLang="zh-CN"/>
              <a:t>	EXOR</a:t>
            </a:r>
          </a:p>
        </p:txBody>
      </p:sp>
      <p:graphicFrame>
        <p:nvGraphicFramePr>
          <p:cNvPr id="1030" name="Object 12">
            <a:extLst>
              <a:ext uri="{FF2B5EF4-FFF2-40B4-BE49-F238E27FC236}">
                <a16:creationId xmlns:a16="http://schemas.microsoft.com/office/drawing/2014/main" id="{A293D3F1-3115-0C7C-111F-5D450FF0C7AA}"/>
              </a:ext>
            </a:extLst>
          </p:cNvPr>
          <p:cNvGraphicFramePr>
            <a:graphicFrameLocks noChangeAspect="1"/>
          </p:cNvGraphicFramePr>
          <p:nvPr/>
        </p:nvGraphicFramePr>
        <p:xfrm>
          <a:off x="1905000" y="5943600"/>
          <a:ext cx="304800" cy="328613"/>
        </p:xfrm>
        <a:graphic>
          <a:graphicData uri="http://schemas.openxmlformats.org/presentationml/2006/ole">
            <mc:AlternateContent xmlns:mc="http://schemas.openxmlformats.org/markup-compatibility/2006">
              <mc:Choice xmlns:v="urn:schemas-microsoft-com:vml" Requires="v">
                <p:oleObj spid="_x0000_s29701" name="Equation" r:id="rId12" imgW="164880" imgH="177480" progId="Equation.3">
                  <p:embed/>
                </p:oleObj>
              </mc:Choice>
              <mc:Fallback>
                <p:oleObj name="Equation" r:id="rId12" imgW="164880" imgH="177480" progId="Equation.3">
                  <p:embed/>
                  <p:pic>
                    <p:nvPicPr>
                      <p:cNvPr id="1030" name="Object 12">
                        <a:extLst>
                          <a:ext uri="{FF2B5EF4-FFF2-40B4-BE49-F238E27FC236}">
                            <a16:creationId xmlns:a16="http://schemas.microsoft.com/office/drawing/2014/main" id="{A293D3F1-3115-0C7C-111F-5D450FF0C7A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05000" y="5943600"/>
                        <a:ext cx="304800" cy="328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41" name="Rectangle 5">
            <a:extLst>
              <a:ext uri="{FF2B5EF4-FFF2-40B4-BE49-F238E27FC236}">
                <a16:creationId xmlns:a16="http://schemas.microsoft.com/office/drawing/2014/main" id="{3F85FF4C-9559-9ACB-4DF1-D17A7677D6BE}"/>
              </a:ext>
            </a:extLst>
          </p:cNvPr>
          <p:cNvSpPr>
            <a:spLocks noChangeArrowheads="1"/>
          </p:cNvSpPr>
          <p:nvPr/>
        </p:nvSpPr>
        <p:spPr bwMode="auto">
          <a:xfrm>
            <a:off x="457200" y="3124200"/>
            <a:ext cx="23002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a:t>Bitwise subtraction : </a:t>
            </a:r>
          </a:p>
        </p:txBody>
      </p:sp>
      <p:sp>
        <p:nvSpPr>
          <p:cNvPr id="1042" name="Rectangle 8">
            <a:extLst>
              <a:ext uri="{FF2B5EF4-FFF2-40B4-BE49-F238E27FC236}">
                <a16:creationId xmlns:a16="http://schemas.microsoft.com/office/drawing/2014/main" id="{1ADEF6DD-B4E4-47F7-58B2-E132A3231E6D}"/>
              </a:ext>
            </a:extLst>
          </p:cNvPr>
          <p:cNvSpPr>
            <a:spLocks noChangeArrowheads="1"/>
          </p:cNvSpPr>
          <p:nvPr/>
        </p:nvSpPr>
        <p:spPr bwMode="auto">
          <a:xfrm>
            <a:off x="457200" y="4191000"/>
            <a:ext cx="1825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a:t>Bitwise EXOR:  </a:t>
            </a:r>
          </a:p>
        </p:txBody>
      </p:sp>
      <p:sp>
        <p:nvSpPr>
          <p:cNvPr id="1043" name="Rectangle 10">
            <a:extLst>
              <a:ext uri="{FF2B5EF4-FFF2-40B4-BE49-F238E27FC236}">
                <a16:creationId xmlns:a16="http://schemas.microsoft.com/office/drawing/2014/main" id="{12D2681D-161C-3252-758A-CAA9AA251DCF}"/>
              </a:ext>
            </a:extLst>
          </p:cNvPr>
          <p:cNvSpPr>
            <a:spLocks noChangeArrowheads="1"/>
          </p:cNvSpPr>
          <p:nvPr/>
        </p:nvSpPr>
        <p:spPr bwMode="auto">
          <a:xfrm>
            <a:off x="381000" y="6211888"/>
            <a:ext cx="83058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a:solidFill>
                  <a:schemeClr val="accent2"/>
                </a:solidFill>
              </a:rPr>
              <a:t>Bitwise EXOR function gives better results (in terms of no of evaluations and execution time) than bitwise subtraction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itle 65">
            <a:extLst>
              <a:ext uri="{FF2B5EF4-FFF2-40B4-BE49-F238E27FC236}">
                <a16:creationId xmlns:a16="http://schemas.microsoft.com/office/drawing/2014/main" id="{ED9545AB-A34F-A7A5-3A32-BA2C0DF54CAA}"/>
              </a:ext>
            </a:extLst>
          </p:cNvPr>
          <p:cNvSpPr txBox="1">
            <a:spLocks/>
          </p:cNvSpPr>
          <p:nvPr/>
        </p:nvSpPr>
        <p:spPr bwMode="auto">
          <a:xfrm>
            <a:off x="0" y="0"/>
            <a:ext cx="4114800" cy="838200"/>
          </a:xfrm>
          <a:prstGeom prst="rect">
            <a:avLst/>
          </a:prstGeom>
          <a:solidFill>
            <a:schemeClr val="accent2"/>
          </a:solidFill>
          <a:ln w="9525">
            <a:noFill/>
            <a:miter lim="800000"/>
            <a:headEnd/>
            <a:tailEnd/>
          </a:ln>
        </p:spPr>
        <p:txBody>
          <a:bodyPr anchor="ctr">
            <a:normAutofit fontScale="77500" lnSpcReduction="20000"/>
          </a:bodyPr>
          <a:lstStyle/>
          <a:p>
            <a:pPr eaLnBrk="0" fontAlgn="auto" hangingPunct="0">
              <a:spcAft>
                <a:spcPts val="0"/>
              </a:spcAft>
              <a:defRPr/>
            </a:pPr>
            <a:r>
              <a:rPr lang="en-US" sz="3600" cap="all" dirty="0">
                <a:effectLst>
                  <a:reflection blurRad="12700" stA="48000" endA="300" endPos="55000" dir="5400000" sy="-90000" algn="bl" rotWithShape="0"/>
                </a:effectLst>
                <a:latin typeface="+mj-lt"/>
                <a:ea typeface="+mj-ea"/>
                <a:cs typeface="+mj-cs"/>
              </a:rPr>
              <a:t>  Single threaded SDPGA</a:t>
            </a:r>
          </a:p>
        </p:txBody>
      </p:sp>
      <p:pic>
        <p:nvPicPr>
          <p:cNvPr id="18435" name="Picture 44">
            <a:extLst>
              <a:ext uri="{FF2B5EF4-FFF2-40B4-BE49-F238E27FC236}">
                <a16:creationId xmlns:a16="http://schemas.microsoft.com/office/drawing/2014/main" id="{2ADB3A56-19E9-3DCB-3639-8F79AB0F20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152400"/>
            <a:ext cx="3438525" cy="655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ight Arrow 3">
            <a:hlinkClick r:id="rId3" action="ppaction://hlinksldjump"/>
            <a:extLst>
              <a:ext uri="{FF2B5EF4-FFF2-40B4-BE49-F238E27FC236}">
                <a16:creationId xmlns:a16="http://schemas.microsoft.com/office/drawing/2014/main" id="{B5B74270-ADBB-A6B7-9E52-235E0C0A3288}"/>
              </a:ext>
            </a:extLst>
          </p:cNvPr>
          <p:cNvSpPr/>
          <p:nvPr/>
        </p:nvSpPr>
        <p:spPr>
          <a:xfrm>
            <a:off x="8305800" y="5867400"/>
            <a:ext cx="5334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Slide Number Placeholder 4">
            <a:extLst>
              <a:ext uri="{FF2B5EF4-FFF2-40B4-BE49-F238E27FC236}">
                <a16:creationId xmlns:a16="http://schemas.microsoft.com/office/drawing/2014/main" id="{429B60BD-47C4-03B2-86C2-1F810294AD0C}"/>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7F42254-5F7E-4029-9D15-9898FB092915}" type="slidenum">
              <a:rPr lang="en-US" altLang="en-US">
                <a:solidFill>
                  <a:srgbClr val="898989"/>
                </a:solidFill>
              </a:rPr>
              <a:pPr eaLnBrk="1" hangingPunct="1"/>
              <a:t>15</a:t>
            </a:fld>
            <a:endParaRPr lang="en-US" altLang="en-US">
              <a:solidFill>
                <a:srgbClr val="898989"/>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65">
            <a:extLst>
              <a:ext uri="{FF2B5EF4-FFF2-40B4-BE49-F238E27FC236}">
                <a16:creationId xmlns:a16="http://schemas.microsoft.com/office/drawing/2014/main" id="{B90E0BFD-13D1-D297-0F6C-E06AD6B8CA08}"/>
              </a:ext>
            </a:extLst>
          </p:cNvPr>
          <p:cNvSpPr txBox="1">
            <a:spLocks/>
          </p:cNvSpPr>
          <p:nvPr/>
        </p:nvSpPr>
        <p:spPr bwMode="auto">
          <a:xfrm>
            <a:off x="0" y="0"/>
            <a:ext cx="3962400" cy="838200"/>
          </a:xfrm>
          <a:prstGeom prst="rect">
            <a:avLst/>
          </a:prstGeom>
          <a:solidFill>
            <a:schemeClr val="accent2"/>
          </a:solidFill>
          <a:ln w="9525">
            <a:noFill/>
            <a:miter lim="800000"/>
            <a:headEnd/>
            <a:tailEnd/>
          </a:ln>
        </p:spPr>
        <p:txBody>
          <a:bodyPr anchor="ctr">
            <a:normAutofit/>
          </a:bodyPr>
          <a:lstStyle/>
          <a:p>
            <a:pPr eaLnBrk="0" fontAlgn="auto" hangingPunct="0">
              <a:spcAft>
                <a:spcPts val="0"/>
              </a:spcAft>
              <a:defRPr/>
            </a:pPr>
            <a:r>
              <a:rPr lang="en-US" sz="3600" cap="all" dirty="0">
                <a:effectLst>
                  <a:reflection blurRad="12700" stA="48000" endA="300" endPos="55000" dir="5400000" sy="-90000" algn="bl" rotWithShape="0"/>
                </a:effectLst>
                <a:latin typeface="+mj-lt"/>
                <a:ea typeface="+mj-ea"/>
                <a:cs typeface="+mj-cs"/>
              </a:rPr>
              <a:t>   MPDPGA</a:t>
            </a:r>
          </a:p>
        </p:txBody>
      </p:sp>
      <p:sp>
        <p:nvSpPr>
          <p:cNvPr id="2052" name="Rectangle 3">
            <a:extLst>
              <a:ext uri="{FF2B5EF4-FFF2-40B4-BE49-F238E27FC236}">
                <a16:creationId xmlns:a16="http://schemas.microsoft.com/office/drawing/2014/main" id="{1268833B-D84E-CB46-A3AA-A9C8D36354C3}"/>
              </a:ext>
            </a:extLst>
          </p:cNvPr>
          <p:cNvSpPr>
            <a:spLocks noChangeArrowheads="1"/>
          </p:cNvSpPr>
          <p:nvPr/>
        </p:nvSpPr>
        <p:spPr bwMode="auto">
          <a:xfrm>
            <a:off x="304800" y="1066800"/>
            <a:ext cx="2819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b="1"/>
              <a:t>(Reserve Population =1)</a:t>
            </a:r>
            <a:endParaRPr lang="en-US" altLang="zh-CN"/>
          </a:p>
        </p:txBody>
      </p:sp>
      <p:sp>
        <p:nvSpPr>
          <p:cNvPr id="5" name="Right Arrow 4">
            <a:hlinkClick r:id="rId3" action="ppaction://hlinksldjump"/>
            <a:extLst>
              <a:ext uri="{FF2B5EF4-FFF2-40B4-BE49-F238E27FC236}">
                <a16:creationId xmlns:a16="http://schemas.microsoft.com/office/drawing/2014/main" id="{CD201E81-52D1-116D-C599-54258DCECF3A}"/>
              </a:ext>
            </a:extLst>
          </p:cNvPr>
          <p:cNvSpPr/>
          <p:nvPr/>
        </p:nvSpPr>
        <p:spPr>
          <a:xfrm>
            <a:off x="8305800" y="5867400"/>
            <a:ext cx="5334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Slide Number Placeholder 5">
            <a:extLst>
              <a:ext uri="{FF2B5EF4-FFF2-40B4-BE49-F238E27FC236}">
                <a16:creationId xmlns:a16="http://schemas.microsoft.com/office/drawing/2014/main" id="{C3E06514-5722-4D32-BE10-B1169A2C17B0}"/>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9821524-6457-45C5-8D56-D6F74679B9D9}" type="slidenum">
              <a:rPr lang="en-US" altLang="en-US">
                <a:solidFill>
                  <a:srgbClr val="898989"/>
                </a:solidFill>
              </a:rPr>
              <a:pPr eaLnBrk="1" hangingPunct="1"/>
              <a:t>16</a:t>
            </a:fld>
            <a:endParaRPr lang="en-US" altLang="en-US">
              <a:solidFill>
                <a:srgbClr val="898989"/>
              </a:solidFill>
            </a:endParaRPr>
          </a:p>
        </p:txBody>
      </p:sp>
      <p:sp>
        <p:nvSpPr>
          <p:cNvPr id="2055" name="Rectangle 8">
            <a:extLst>
              <a:ext uri="{FF2B5EF4-FFF2-40B4-BE49-F238E27FC236}">
                <a16:creationId xmlns:a16="http://schemas.microsoft.com/office/drawing/2014/main" id="{63603ED3-20B3-D10F-EED8-4E6FE2775857}"/>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zh-CN" altLang="zh-CN"/>
          </a:p>
        </p:txBody>
      </p:sp>
      <p:graphicFrame>
        <p:nvGraphicFramePr>
          <p:cNvPr id="2050" name="Object 7">
            <a:extLst>
              <a:ext uri="{FF2B5EF4-FFF2-40B4-BE49-F238E27FC236}">
                <a16:creationId xmlns:a16="http://schemas.microsoft.com/office/drawing/2014/main" id="{E9A5EE5C-F4B0-BB23-348C-58C5B9A3F99F}"/>
              </a:ext>
            </a:extLst>
          </p:cNvPr>
          <p:cNvGraphicFramePr>
            <a:graphicFrameLocks noChangeAspect="1"/>
          </p:cNvGraphicFramePr>
          <p:nvPr/>
        </p:nvGraphicFramePr>
        <p:xfrm>
          <a:off x="3276600" y="146050"/>
          <a:ext cx="4953000" cy="6584950"/>
        </p:xfrm>
        <a:graphic>
          <a:graphicData uri="http://schemas.openxmlformats.org/presentationml/2006/ole">
            <mc:AlternateContent xmlns:mc="http://schemas.openxmlformats.org/markup-compatibility/2006">
              <mc:Choice xmlns:v="urn:schemas-microsoft-com:vml" Requires="v">
                <p:oleObj spid="_x0000_s31745" name="SmartDraw" r:id="rId4" imgW="5858256" imgH="7790688" progId="SmartDraw.2">
                  <p:embed/>
                </p:oleObj>
              </mc:Choice>
              <mc:Fallback>
                <p:oleObj name="SmartDraw" r:id="rId4" imgW="5858256" imgH="7790688" progId="SmartDraw.2">
                  <p:embed/>
                  <p:pic>
                    <p:nvPicPr>
                      <p:cNvPr id="2050" name="Object 7">
                        <a:extLst>
                          <a:ext uri="{FF2B5EF4-FFF2-40B4-BE49-F238E27FC236}">
                            <a16:creationId xmlns:a16="http://schemas.microsoft.com/office/drawing/2014/main" id="{E9A5EE5C-F4B0-BB23-348C-58C5B9A3F99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146050"/>
                        <a:ext cx="4953000" cy="6584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a:extLst>
              <a:ext uri="{FF2B5EF4-FFF2-40B4-BE49-F238E27FC236}">
                <a16:creationId xmlns:a16="http://schemas.microsoft.com/office/drawing/2014/main" id="{58031613-7B47-00D9-1CF4-0CACF2ABF4E3}"/>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zh-CN" altLang="zh-CN"/>
          </a:p>
        </p:txBody>
      </p:sp>
      <p:sp>
        <p:nvSpPr>
          <p:cNvPr id="3076" name="Rectangle 3">
            <a:extLst>
              <a:ext uri="{FF2B5EF4-FFF2-40B4-BE49-F238E27FC236}">
                <a16:creationId xmlns:a16="http://schemas.microsoft.com/office/drawing/2014/main" id="{54A1E48E-6029-4E93-4DA6-5131D43D2C4A}"/>
              </a:ext>
            </a:extLst>
          </p:cNvPr>
          <p:cNvSpPr>
            <a:spLocks noChangeArrowheads="1"/>
          </p:cNvSpPr>
          <p:nvPr/>
        </p:nvSpPr>
        <p:spPr bwMode="auto">
          <a:xfrm>
            <a:off x="0" y="0"/>
            <a:ext cx="9144000" cy="70802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zh-CN" sz="2000" b="1"/>
              <a:t>Thread Synchronization diagram for MPDPGA </a:t>
            </a:r>
          </a:p>
          <a:p>
            <a:pPr algn="ctr"/>
            <a:r>
              <a:rPr lang="en-US" altLang="zh-CN" sz="2000" b="1"/>
              <a:t>with one reserve population</a:t>
            </a:r>
          </a:p>
        </p:txBody>
      </p:sp>
      <p:sp>
        <p:nvSpPr>
          <p:cNvPr id="5" name="Right Arrow 4">
            <a:hlinkClick r:id="rId3" action="ppaction://hlinksldjump"/>
            <a:extLst>
              <a:ext uri="{FF2B5EF4-FFF2-40B4-BE49-F238E27FC236}">
                <a16:creationId xmlns:a16="http://schemas.microsoft.com/office/drawing/2014/main" id="{BF02A65D-3ADE-89D5-781F-AEB94FA06380}"/>
              </a:ext>
            </a:extLst>
          </p:cNvPr>
          <p:cNvSpPr/>
          <p:nvPr/>
        </p:nvSpPr>
        <p:spPr>
          <a:xfrm>
            <a:off x="8305800" y="5867400"/>
            <a:ext cx="5334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Slide Number Placeholder 5">
            <a:extLst>
              <a:ext uri="{FF2B5EF4-FFF2-40B4-BE49-F238E27FC236}">
                <a16:creationId xmlns:a16="http://schemas.microsoft.com/office/drawing/2014/main" id="{C6AD8890-0379-E756-2307-BA8592C6DA0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C33802E-0CDC-4A56-9571-C840CBD93981}" type="slidenum">
              <a:rPr lang="en-US" altLang="en-US">
                <a:solidFill>
                  <a:srgbClr val="898989"/>
                </a:solidFill>
              </a:rPr>
              <a:pPr eaLnBrk="1" hangingPunct="1"/>
              <a:t>17</a:t>
            </a:fld>
            <a:endParaRPr lang="en-US" altLang="en-US">
              <a:solidFill>
                <a:srgbClr val="898989"/>
              </a:solidFill>
            </a:endParaRPr>
          </a:p>
        </p:txBody>
      </p:sp>
      <p:sp>
        <p:nvSpPr>
          <p:cNvPr id="3079" name="Rectangle 8">
            <a:extLst>
              <a:ext uri="{FF2B5EF4-FFF2-40B4-BE49-F238E27FC236}">
                <a16:creationId xmlns:a16="http://schemas.microsoft.com/office/drawing/2014/main" id="{16088E2D-EB80-4630-72E7-BC79AD063A4B}"/>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zh-CN" altLang="zh-CN"/>
          </a:p>
        </p:txBody>
      </p:sp>
      <p:graphicFrame>
        <p:nvGraphicFramePr>
          <p:cNvPr id="3074" name="Object 7">
            <a:extLst>
              <a:ext uri="{FF2B5EF4-FFF2-40B4-BE49-F238E27FC236}">
                <a16:creationId xmlns:a16="http://schemas.microsoft.com/office/drawing/2014/main" id="{8415BE0C-703B-DD04-644F-9B2FBE8A5A63}"/>
              </a:ext>
            </a:extLst>
          </p:cNvPr>
          <p:cNvGraphicFramePr>
            <a:graphicFrameLocks noChangeAspect="1"/>
          </p:cNvGraphicFramePr>
          <p:nvPr/>
        </p:nvGraphicFramePr>
        <p:xfrm>
          <a:off x="1066800" y="762000"/>
          <a:ext cx="6548438" cy="5402263"/>
        </p:xfrm>
        <a:graphic>
          <a:graphicData uri="http://schemas.openxmlformats.org/presentationml/2006/ole">
            <mc:AlternateContent xmlns:mc="http://schemas.openxmlformats.org/markup-compatibility/2006">
              <mc:Choice xmlns:v="urn:schemas-microsoft-com:vml" Requires="v">
                <p:oleObj spid="_x0000_s32769" name="SmartDraw" r:id="rId4" imgW="6050160" imgH="5326200" progId="SmartDraw.2">
                  <p:embed/>
                </p:oleObj>
              </mc:Choice>
              <mc:Fallback>
                <p:oleObj name="SmartDraw" r:id="rId4" imgW="6050160" imgH="5326200" progId="SmartDraw.2">
                  <p:embed/>
                  <p:pic>
                    <p:nvPicPr>
                      <p:cNvPr id="3074" name="Object 7">
                        <a:extLst>
                          <a:ext uri="{FF2B5EF4-FFF2-40B4-BE49-F238E27FC236}">
                            <a16:creationId xmlns:a16="http://schemas.microsoft.com/office/drawing/2014/main" id="{8415BE0C-703B-DD04-644F-9B2FBE8A5A6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762000"/>
                        <a:ext cx="6548438" cy="5402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80" name="TextBox 8">
            <a:extLst>
              <a:ext uri="{FF2B5EF4-FFF2-40B4-BE49-F238E27FC236}">
                <a16:creationId xmlns:a16="http://schemas.microsoft.com/office/drawing/2014/main" id="{75F243F9-069A-DF55-0A40-A341BB6F6D63}"/>
              </a:ext>
            </a:extLst>
          </p:cNvPr>
          <p:cNvSpPr txBox="1">
            <a:spLocks noChangeArrowheads="1"/>
          </p:cNvSpPr>
          <p:nvPr/>
        </p:nvSpPr>
        <p:spPr bwMode="auto">
          <a:xfrm>
            <a:off x="533400" y="6248400"/>
            <a:ext cx="7620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1400">
                <a:solidFill>
                  <a:schemeClr val="accent2"/>
                </a:solidFill>
              </a:rPr>
              <a:t>Crossbreeding between M</a:t>
            </a:r>
            <a:r>
              <a:rPr lang="en-US" altLang="zh-CN" sz="1400" baseline="-25000">
                <a:solidFill>
                  <a:schemeClr val="accent2"/>
                </a:solidFill>
              </a:rPr>
              <a:t>P</a:t>
            </a:r>
            <a:r>
              <a:rPr lang="en-US" altLang="zh-CN" sz="1400">
                <a:solidFill>
                  <a:schemeClr val="accent2"/>
                </a:solidFill>
              </a:rPr>
              <a:t>  with R</a:t>
            </a:r>
            <a:r>
              <a:rPr lang="en-US" altLang="zh-CN" sz="1400" baseline="-25000">
                <a:solidFill>
                  <a:schemeClr val="accent2"/>
                </a:solidFill>
              </a:rPr>
              <a:t>P</a:t>
            </a:r>
            <a:r>
              <a:rPr lang="en-US" altLang="zh-CN" sz="1400">
                <a:solidFill>
                  <a:schemeClr val="accent2"/>
                </a:solidFill>
              </a:rPr>
              <a:t> provides diversity to main population in MPDPGA</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65">
            <a:extLst>
              <a:ext uri="{FF2B5EF4-FFF2-40B4-BE49-F238E27FC236}">
                <a16:creationId xmlns:a16="http://schemas.microsoft.com/office/drawing/2014/main" id="{87203C0C-DECB-DD19-34D8-948F72E314B8}"/>
              </a:ext>
            </a:extLst>
          </p:cNvPr>
          <p:cNvSpPr txBox="1">
            <a:spLocks/>
          </p:cNvSpPr>
          <p:nvPr/>
        </p:nvSpPr>
        <p:spPr bwMode="auto">
          <a:xfrm>
            <a:off x="0" y="0"/>
            <a:ext cx="2667000" cy="762000"/>
          </a:xfrm>
          <a:prstGeom prst="rect">
            <a:avLst/>
          </a:prstGeom>
          <a:solidFill>
            <a:schemeClr val="accent2"/>
          </a:solidFill>
          <a:ln w="9525">
            <a:noFill/>
            <a:miter lim="800000"/>
            <a:headEnd/>
            <a:tailEnd/>
          </a:ln>
        </p:spPr>
        <p:txBody>
          <a:bodyPr anchor="ctr">
            <a:normAutofit/>
          </a:bodyPr>
          <a:lstStyle/>
          <a:p>
            <a:pPr eaLnBrk="0" fontAlgn="auto" hangingPunct="0">
              <a:spcAft>
                <a:spcPts val="0"/>
              </a:spcAft>
              <a:defRPr/>
            </a:pPr>
            <a:r>
              <a:rPr lang="en-US" sz="3600" cap="all" dirty="0">
                <a:effectLst>
                  <a:reflection blurRad="12700" stA="48000" endA="300" endPos="55000" dir="5400000" sy="-90000" algn="bl" rotWithShape="0"/>
                </a:effectLst>
                <a:latin typeface="+mj-lt"/>
                <a:ea typeface="+mj-ea"/>
                <a:cs typeface="+mj-cs"/>
              </a:rPr>
              <a:t>   MPMRPGA</a:t>
            </a:r>
          </a:p>
        </p:txBody>
      </p:sp>
      <p:pic>
        <p:nvPicPr>
          <p:cNvPr id="19459" name="Picture 3">
            <a:extLst>
              <a:ext uri="{FF2B5EF4-FFF2-40B4-BE49-F238E27FC236}">
                <a16:creationId xmlns:a16="http://schemas.microsoft.com/office/drawing/2014/main" id="{FE43CE6E-848D-03C5-549E-8AAC94D32D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7688" y="228600"/>
            <a:ext cx="5245100" cy="632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ight Arrow 3">
            <a:hlinkClick r:id="rId3" action="ppaction://hlinksldjump"/>
            <a:extLst>
              <a:ext uri="{FF2B5EF4-FFF2-40B4-BE49-F238E27FC236}">
                <a16:creationId xmlns:a16="http://schemas.microsoft.com/office/drawing/2014/main" id="{FF2C1340-A522-1768-EC96-1893F755879E}"/>
              </a:ext>
            </a:extLst>
          </p:cNvPr>
          <p:cNvSpPr/>
          <p:nvPr/>
        </p:nvSpPr>
        <p:spPr>
          <a:xfrm>
            <a:off x="8305800" y="5867400"/>
            <a:ext cx="5334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Slide Number Placeholder 4">
            <a:extLst>
              <a:ext uri="{FF2B5EF4-FFF2-40B4-BE49-F238E27FC236}">
                <a16:creationId xmlns:a16="http://schemas.microsoft.com/office/drawing/2014/main" id="{376B6DAC-AACF-6162-9A69-1CA5EF2C09E4}"/>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9C80F7C-14D4-4F0A-B6D4-50F84E5270E1}" type="slidenum">
              <a:rPr lang="en-US" altLang="en-US">
                <a:solidFill>
                  <a:srgbClr val="898989"/>
                </a:solidFill>
              </a:rPr>
              <a:pPr eaLnBrk="1" hangingPunct="1"/>
              <a:t>18</a:t>
            </a:fld>
            <a:endParaRPr lang="en-US" altLang="en-US">
              <a:solidFill>
                <a:srgbClr val="898989"/>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a:extLst>
              <a:ext uri="{FF2B5EF4-FFF2-40B4-BE49-F238E27FC236}">
                <a16:creationId xmlns:a16="http://schemas.microsoft.com/office/drawing/2014/main" id="{93CB17BB-F72E-7828-0D69-0341D89D88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554038"/>
            <a:ext cx="8458200" cy="616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3" name="Rectangle 2">
            <a:extLst>
              <a:ext uri="{FF2B5EF4-FFF2-40B4-BE49-F238E27FC236}">
                <a16:creationId xmlns:a16="http://schemas.microsoft.com/office/drawing/2014/main" id="{D420FD66-9A30-9135-1D49-028C7054832A}"/>
              </a:ext>
            </a:extLst>
          </p:cNvPr>
          <p:cNvSpPr>
            <a:spLocks noChangeArrowheads="1"/>
          </p:cNvSpPr>
          <p:nvPr/>
        </p:nvSpPr>
        <p:spPr bwMode="auto">
          <a:xfrm>
            <a:off x="0" y="0"/>
            <a:ext cx="9144000" cy="8302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zh-CN" sz="2400" b="1"/>
              <a:t>MPMRPGA with M</a:t>
            </a:r>
            <a:r>
              <a:rPr lang="en-US" altLang="zh-CN" sz="2400" b="1" baseline="-25000"/>
              <a:t>P </a:t>
            </a:r>
            <a:r>
              <a:rPr lang="en-US" altLang="zh-CN" sz="2400" b="1"/>
              <a:t>thread and multiple R</a:t>
            </a:r>
            <a:r>
              <a:rPr lang="en-US" altLang="zh-CN" sz="2400" b="1" baseline="-25000"/>
              <a:t>P</a:t>
            </a:r>
            <a:r>
              <a:rPr lang="en-US" altLang="zh-CN" sz="2400" b="1"/>
              <a:t> threads generalization</a:t>
            </a:r>
            <a:endParaRPr lang="en-US" altLang="zh-CN" sz="2400"/>
          </a:p>
        </p:txBody>
      </p:sp>
      <p:sp>
        <p:nvSpPr>
          <p:cNvPr id="4" name="Right Arrow 3">
            <a:hlinkClick r:id="rId3" action="ppaction://hlinksldjump"/>
            <a:extLst>
              <a:ext uri="{FF2B5EF4-FFF2-40B4-BE49-F238E27FC236}">
                <a16:creationId xmlns:a16="http://schemas.microsoft.com/office/drawing/2014/main" id="{223E3353-5071-6A0A-1333-52B4F62C9513}"/>
              </a:ext>
            </a:extLst>
          </p:cNvPr>
          <p:cNvSpPr/>
          <p:nvPr/>
        </p:nvSpPr>
        <p:spPr>
          <a:xfrm>
            <a:off x="8305800" y="5867400"/>
            <a:ext cx="5334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Slide Number Placeholder 4">
            <a:extLst>
              <a:ext uri="{FF2B5EF4-FFF2-40B4-BE49-F238E27FC236}">
                <a16:creationId xmlns:a16="http://schemas.microsoft.com/office/drawing/2014/main" id="{D214FFC1-7A49-EB57-F939-024EB92A6C16}"/>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C0D5CD9-93F7-45C8-A5C2-0F7086D22399}" type="slidenum">
              <a:rPr lang="en-US" altLang="en-US">
                <a:solidFill>
                  <a:srgbClr val="898989"/>
                </a:solidFill>
              </a:rPr>
              <a:pPr eaLnBrk="1" hangingPunct="1"/>
              <a:t>19</a:t>
            </a:fld>
            <a:endParaRPr lang="en-US" altLang="en-US">
              <a:solidFill>
                <a:srgbClr val="89898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0DFE49A8-AAF6-2991-B9BD-AF62270E1A7B}"/>
              </a:ext>
            </a:extLst>
          </p:cNvPr>
          <p:cNvSpPr>
            <a:spLocks noGrp="1"/>
          </p:cNvSpPr>
          <p:nvPr>
            <p:ph type="title"/>
          </p:nvPr>
        </p:nvSpPr>
        <p:spPr>
          <a:xfrm>
            <a:off x="0" y="0"/>
            <a:ext cx="9144000" cy="914400"/>
          </a:xfrm>
          <a:solidFill>
            <a:schemeClr val="accent2"/>
          </a:solidFill>
        </p:spPr>
        <p:txBody>
          <a:bodyPr/>
          <a:lstStyle/>
          <a:p>
            <a:pPr eaLnBrk="1" hangingPunct="1"/>
            <a:r>
              <a:rPr lang="en-US" altLang="zh-CN"/>
              <a:t>Outline</a:t>
            </a:r>
          </a:p>
        </p:txBody>
      </p:sp>
      <p:sp>
        <p:nvSpPr>
          <p:cNvPr id="12291" name="Content Placeholder 2">
            <a:extLst>
              <a:ext uri="{FF2B5EF4-FFF2-40B4-BE49-F238E27FC236}">
                <a16:creationId xmlns:a16="http://schemas.microsoft.com/office/drawing/2014/main" id="{12A09BAB-CBC9-3AD5-8EC4-9F56CBEA01C0}"/>
              </a:ext>
            </a:extLst>
          </p:cNvPr>
          <p:cNvSpPr>
            <a:spLocks noGrp="1"/>
          </p:cNvSpPr>
          <p:nvPr>
            <p:ph idx="1"/>
          </p:nvPr>
        </p:nvSpPr>
        <p:spPr>
          <a:xfrm>
            <a:off x="685800" y="1219200"/>
            <a:ext cx="8077200" cy="4602163"/>
          </a:xfrm>
        </p:spPr>
        <p:txBody>
          <a:bodyPr rtlCol="0">
            <a:normAutofit fontScale="92500" lnSpcReduction="10000"/>
          </a:bodyPr>
          <a:lstStyle/>
          <a:p>
            <a:pPr eaLnBrk="1" fontAlgn="auto" hangingPunct="1">
              <a:spcAft>
                <a:spcPts val="0"/>
              </a:spcAft>
              <a:buFont typeface="Wingdings" pitchFamily="2" charset="2"/>
              <a:buChar char="q"/>
              <a:defRPr/>
            </a:pPr>
            <a:r>
              <a:rPr lang="en-US" altLang="zh-TW" sz="1800" dirty="0">
                <a:latin typeface="+mj-lt"/>
              </a:rPr>
              <a:t>History of GA</a:t>
            </a:r>
          </a:p>
          <a:p>
            <a:pPr eaLnBrk="1" fontAlgn="auto" hangingPunct="1">
              <a:spcAft>
                <a:spcPts val="0"/>
              </a:spcAft>
              <a:buFont typeface="Wingdings" pitchFamily="2" charset="2"/>
              <a:buChar char="q"/>
              <a:defRPr/>
            </a:pPr>
            <a:r>
              <a:rPr lang="en-US" altLang="zh-TW" sz="1800" dirty="0">
                <a:latin typeface="+mj-lt"/>
              </a:rPr>
              <a:t>Other metaheuristics</a:t>
            </a:r>
          </a:p>
          <a:p>
            <a:pPr eaLnBrk="1" fontAlgn="auto" hangingPunct="1">
              <a:spcAft>
                <a:spcPts val="0"/>
              </a:spcAft>
              <a:buFont typeface="Wingdings" pitchFamily="2" charset="2"/>
              <a:buChar char="q"/>
              <a:defRPr/>
            </a:pPr>
            <a:r>
              <a:rPr lang="en-US" altLang="zh-TW" sz="1800" dirty="0">
                <a:latin typeface="+mj-lt"/>
              </a:rPr>
              <a:t>Literature Survey</a:t>
            </a:r>
          </a:p>
          <a:p>
            <a:pPr eaLnBrk="1" fontAlgn="auto" hangingPunct="1">
              <a:spcAft>
                <a:spcPts val="0"/>
              </a:spcAft>
              <a:buFont typeface="Wingdings" pitchFamily="2" charset="2"/>
              <a:buChar char="q"/>
              <a:defRPr/>
            </a:pPr>
            <a:r>
              <a:rPr lang="en-US" altLang="zh-TW" sz="1800" dirty="0">
                <a:latin typeface="+mj-lt"/>
              </a:rPr>
              <a:t>Need/Gap</a:t>
            </a:r>
          </a:p>
          <a:p>
            <a:pPr eaLnBrk="1" fontAlgn="auto" hangingPunct="1">
              <a:spcAft>
                <a:spcPts val="0"/>
              </a:spcAft>
              <a:buFont typeface="Wingdings" pitchFamily="2" charset="2"/>
              <a:buChar char="q"/>
              <a:defRPr/>
            </a:pPr>
            <a:r>
              <a:rPr lang="en-US" altLang="zh-TW" sz="1800" dirty="0"/>
              <a:t>History of DPGA</a:t>
            </a:r>
          </a:p>
          <a:p>
            <a:pPr eaLnBrk="1" fontAlgn="auto" hangingPunct="1">
              <a:spcAft>
                <a:spcPts val="0"/>
              </a:spcAft>
              <a:buFont typeface="Wingdings" pitchFamily="2" charset="2"/>
              <a:buChar char="q"/>
              <a:defRPr/>
            </a:pPr>
            <a:r>
              <a:rPr lang="en-US" altLang="zh-TW" sz="1800" dirty="0">
                <a:latin typeface="+mj-lt"/>
              </a:rPr>
              <a:t>Problem Definition</a:t>
            </a:r>
          </a:p>
          <a:p>
            <a:pPr eaLnBrk="1" fontAlgn="auto" hangingPunct="1">
              <a:spcAft>
                <a:spcPts val="0"/>
              </a:spcAft>
              <a:buFont typeface="Wingdings" pitchFamily="2" charset="2"/>
              <a:buChar char="q"/>
              <a:defRPr/>
            </a:pPr>
            <a:r>
              <a:rPr lang="en-US" altLang="zh-TW" sz="1800" dirty="0">
                <a:latin typeface="+mj-lt"/>
              </a:rPr>
              <a:t>Objectives of Proposed Work</a:t>
            </a:r>
          </a:p>
          <a:p>
            <a:pPr eaLnBrk="1" fontAlgn="auto" hangingPunct="1">
              <a:spcAft>
                <a:spcPts val="0"/>
              </a:spcAft>
              <a:buFont typeface="Wingdings" pitchFamily="2" charset="2"/>
              <a:buChar char="q"/>
              <a:defRPr/>
            </a:pPr>
            <a:r>
              <a:rPr lang="en-US" altLang="zh-TW" sz="1800" dirty="0">
                <a:latin typeface="+mj-lt"/>
              </a:rPr>
              <a:t>Comparison  with other Works</a:t>
            </a:r>
          </a:p>
          <a:p>
            <a:pPr eaLnBrk="1" fontAlgn="auto" hangingPunct="1">
              <a:spcAft>
                <a:spcPts val="0"/>
              </a:spcAft>
              <a:buFont typeface="Wingdings" pitchFamily="2" charset="2"/>
              <a:buChar char="q"/>
              <a:defRPr/>
            </a:pPr>
            <a:r>
              <a:rPr lang="en-US" altLang="zh-TW" sz="1800" dirty="0">
                <a:latin typeface="+mj-lt"/>
              </a:rPr>
              <a:t>Validation</a:t>
            </a:r>
          </a:p>
          <a:p>
            <a:pPr eaLnBrk="1" fontAlgn="auto" hangingPunct="1">
              <a:spcAft>
                <a:spcPts val="0"/>
              </a:spcAft>
              <a:buFont typeface="Wingdings" pitchFamily="2" charset="2"/>
              <a:buChar char="q"/>
              <a:defRPr/>
            </a:pPr>
            <a:r>
              <a:rPr lang="en-US" altLang="zh-TW" sz="1800" dirty="0">
                <a:latin typeface="+mj-lt"/>
              </a:rPr>
              <a:t>Proposed Algorithms at Glance</a:t>
            </a:r>
          </a:p>
          <a:p>
            <a:pPr eaLnBrk="1" fontAlgn="auto" hangingPunct="1">
              <a:spcAft>
                <a:spcPts val="0"/>
              </a:spcAft>
              <a:buFont typeface="Wingdings" pitchFamily="2" charset="2"/>
              <a:buChar char="q"/>
              <a:defRPr/>
            </a:pPr>
            <a:r>
              <a:rPr lang="en-US" sz="1800" dirty="0"/>
              <a:t>Publications </a:t>
            </a:r>
          </a:p>
          <a:p>
            <a:pPr eaLnBrk="1" fontAlgn="auto" hangingPunct="1">
              <a:spcAft>
                <a:spcPts val="0"/>
              </a:spcAft>
              <a:buFont typeface="Wingdings" pitchFamily="2" charset="2"/>
              <a:buChar char="q"/>
              <a:defRPr/>
            </a:pPr>
            <a:r>
              <a:rPr lang="en-US" sz="1800" dirty="0"/>
              <a:t>Conclusion</a:t>
            </a:r>
          </a:p>
          <a:p>
            <a:pPr eaLnBrk="1" fontAlgn="auto" hangingPunct="1">
              <a:spcAft>
                <a:spcPts val="0"/>
              </a:spcAft>
              <a:buFont typeface="Wingdings" pitchFamily="2" charset="2"/>
              <a:buChar char="q"/>
              <a:defRPr/>
            </a:pPr>
            <a:r>
              <a:rPr lang="en-US" sz="1800" dirty="0"/>
              <a:t>Novelties/contribution</a:t>
            </a:r>
          </a:p>
          <a:p>
            <a:pPr eaLnBrk="1" fontAlgn="auto" hangingPunct="1">
              <a:spcAft>
                <a:spcPts val="0"/>
              </a:spcAft>
              <a:buFont typeface="Wingdings" pitchFamily="2" charset="2"/>
              <a:buChar char="q"/>
              <a:defRPr/>
            </a:pPr>
            <a:r>
              <a:rPr lang="en-US" sz="1800" dirty="0"/>
              <a:t>Future scope</a:t>
            </a:r>
          </a:p>
          <a:p>
            <a:pPr eaLnBrk="1" fontAlgn="auto" hangingPunct="1">
              <a:spcAft>
                <a:spcPts val="0"/>
              </a:spcAft>
              <a:buFont typeface="Wingdings" pitchFamily="2" charset="2"/>
              <a:buChar char="q"/>
              <a:defRPr/>
            </a:pPr>
            <a:r>
              <a:rPr lang="en-US" sz="1800" dirty="0">
                <a:latin typeface="+mj-lt"/>
              </a:rPr>
              <a:t>References</a:t>
            </a:r>
          </a:p>
          <a:p>
            <a:pPr eaLnBrk="1" fontAlgn="auto" hangingPunct="1">
              <a:spcAft>
                <a:spcPts val="0"/>
              </a:spcAft>
              <a:buFont typeface="Wingdings 2" pitchFamily="18" charset="2"/>
              <a:buNone/>
              <a:defRPr/>
            </a:pPr>
            <a:endParaRPr lang="en-US" sz="1800" dirty="0">
              <a:latin typeface="Algerian" pitchFamily="82" charset="0"/>
            </a:endParaRPr>
          </a:p>
        </p:txBody>
      </p:sp>
      <p:sp>
        <p:nvSpPr>
          <p:cNvPr id="4" name="Slide Number Placeholder 3">
            <a:extLst>
              <a:ext uri="{FF2B5EF4-FFF2-40B4-BE49-F238E27FC236}">
                <a16:creationId xmlns:a16="http://schemas.microsoft.com/office/drawing/2014/main" id="{99D9105F-02BD-3025-377F-E728D7799189}"/>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2A48CE7-69FA-448C-AE44-89C7AFD48FEC}" type="slidenum">
              <a:rPr lang="en-US" altLang="en-US">
                <a:solidFill>
                  <a:srgbClr val="898989"/>
                </a:solidFill>
              </a:rPr>
              <a:pPr eaLnBrk="1" hangingPunct="1"/>
              <a:t>2</a:t>
            </a:fld>
            <a:endParaRPr lang="en-US" altLang="en-US">
              <a:solidFill>
                <a:srgbClr val="898989"/>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E2C00E44-E223-2D43-E1D6-9EBE9961D9F9}"/>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zh-CN" altLang="zh-CN"/>
          </a:p>
        </p:txBody>
      </p:sp>
      <p:sp>
        <p:nvSpPr>
          <p:cNvPr id="21507" name="Rectangle 5">
            <a:extLst>
              <a:ext uri="{FF2B5EF4-FFF2-40B4-BE49-F238E27FC236}">
                <a16:creationId xmlns:a16="http://schemas.microsoft.com/office/drawing/2014/main" id="{080C59B7-3308-5902-B75D-237AD9AC4617}"/>
              </a:ext>
            </a:extLst>
          </p:cNvPr>
          <p:cNvSpPr>
            <a:spLocks noChangeArrowheads="1"/>
          </p:cNvSpPr>
          <p:nvPr/>
        </p:nvSpPr>
        <p:spPr bwMode="auto">
          <a:xfrm>
            <a:off x="0" y="0"/>
            <a:ext cx="9144000" cy="36988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zh-CN" b="1"/>
              <a:t>Thread Synchronization diagram for MPMRPGA with waiting M</a:t>
            </a:r>
            <a:r>
              <a:rPr lang="en-US" altLang="zh-CN" b="1" baseline="-25000"/>
              <a:t>P </a:t>
            </a:r>
            <a:r>
              <a:rPr lang="en-US" altLang="zh-CN" b="1"/>
              <a:t>for every R</a:t>
            </a:r>
            <a:r>
              <a:rPr lang="en-US" altLang="zh-CN" b="1" baseline="-25000"/>
              <a:t>P</a:t>
            </a:r>
          </a:p>
        </p:txBody>
      </p:sp>
      <p:pic>
        <p:nvPicPr>
          <p:cNvPr id="21508" name="Picture 6">
            <a:extLst>
              <a:ext uri="{FF2B5EF4-FFF2-40B4-BE49-F238E27FC236}">
                <a16:creationId xmlns:a16="http://schemas.microsoft.com/office/drawing/2014/main" id="{9E36ACF0-54DD-E6F3-5D55-7FB0A1A024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384175"/>
            <a:ext cx="5715000" cy="647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ight Arrow 4">
            <a:hlinkClick r:id="rId3" action="ppaction://hlinksldjump"/>
            <a:extLst>
              <a:ext uri="{FF2B5EF4-FFF2-40B4-BE49-F238E27FC236}">
                <a16:creationId xmlns:a16="http://schemas.microsoft.com/office/drawing/2014/main" id="{85DFB06A-08A6-D8FA-4D0F-0D138DA60A47}"/>
              </a:ext>
            </a:extLst>
          </p:cNvPr>
          <p:cNvSpPr/>
          <p:nvPr/>
        </p:nvSpPr>
        <p:spPr>
          <a:xfrm>
            <a:off x="8305800" y="5867400"/>
            <a:ext cx="5334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Slide Number Placeholder 5">
            <a:extLst>
              <a:ext uri="{FF2B5EF4-FFF2-40B4-BE49-F238E27FC236}">
                <a16:creationId xmlns:a16="http://schemas.microsoft.com/office/drawing/2014/main" id="{BCBE444A-78B8-DAB0-6A87-5F82C8F52016}"/>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973D775-5131-4520-B577-5F4BE6620BDA}" type="slidenum">
              <a:rPr lang="en-US" altLang="en-US">
                <a:solidFill>
                  <a:srgbClr val="898989"/>
                </a:solidFill>
              </a:rPr>
              <a:pPr eaLnBrk="1" hangingPunct="1"/>
              <a:t>20</a:t>
            </a:fld>
            <a:endParaRPr lang="en-US" altLang="en-US">
              <a:solidFill>
                <a:srgbClr val="898989"/>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a:extLst>
              <a:ext uri="{FF2B5EF4-FFF2-40B4-BE49-F238E27FC236}">
                <a16:creationId xmlns:a16="http://schemas.microsoft.com/office/drawing/2014/main" id="{E1210BB8-1664-DAB5-970D-9257D19A68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66775"/>
            <a:ext cx="9153525" cy="576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1" name="Rectangle 5">
            <a:extLst>
              <a:ext uri="{FF2B5EF4-FFF2-40B4-BE49-F238E27FC236}">
                <a16:creationId xmlns:a16="http://schemas.microsoft.com/office/drawing/2014/main" id="{295DAA3B-3AF7-E2A5-2FA1-1BDF30863C1D}"/>
              </a:ext>
            </a:extLst>
          </p:cNvPr>
          <p:cNvSpPr>
            <a:spLocks noChangeArrowheads="1"/>
          </p:cNvSpPr>
          <p:nvPr/>
        </p:nvSpPr>
        <p:spPr bwMode="auto">
          <a:xfrm>
            <a:off x="0" y="0"/>
            <a:ext cx="9144000" cy="64611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zh-CN" b="1"/>
              <a:t>Thread Synchronization diagram for MPMRPGA with M</a:t>
            </a:r>
            <a:r>
              <a:rPr lang="en-US" altLang="zh-CN" b="1" baseline="-25000"/>
              <a:t>P </a:t>
            </a:r>
            <a:r>
              <a:rPr lang="en-US" altLang="zh-CN" b="1"/>
              <a:t>crossbreeds with multiple R</a:t>
            </a:r>
            <a:r>
              <a:rPr lang="en-US" altLang="zh-CN" b="1" baseline="-25000"/>
              <a:t>P </a:t>
            </a:r>
            <a:r>
              <a:rPr lang="en-US" altLang="zh-CN" b="1"/>
              <a:t>one at a time</a:t>
            </a:r>
          </a:p>
        </p:txBody>
      </p:sp>
      <p:sp>
        <p:nvSpPr>
          <p:cNvPr id="4" name="Right Arrow 3">
            <a:hlinkClick r:id="rId3" action="ppaction://hlinksldjump"/>
            <a:extLst>
              <a:ext uri="{FF2B5EF4-FFF2-40B4-BE49-F238E27FC236}">
                <a16:creationId xmlns:a16="http://schemas.microsoft.com/office/drawing/2014/main" id="{0F49C11E-2F10-DF01-89A6-012E4A5214C0}"/>
              </a:ext>
            </a:extLst>
          </p:cNvPr>
          <p:cNvSpPr/>
          <p:nvPr/>
        </p:nvSpPr>
        <p:spPr>
          <a:xfrm>
            <a:off x="7543800" y="6477000"/>
            <a:ext cx="5334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Slide Number Placeholder 4">
            <a:extLst>
              <a:ext uri="{FF2B5EF4-FFF2-40B4-BE49-F238E27FC236}">
                <a16:creationId xmlns:a16="http://schemas.microsoft.com/office/drawing/2014/main" id="{7234EDF3-5B7B-4D8F-34D6-E3A47B63342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BC716B5-F943-452C-AC3C-EA4B3D1E2DEC}" type="slidenum">
              <a:rPr lang="en-US" altLang="en-US">
                <a:solidFill>
                  <a:srgbClr val="898989"/>
                </a:solidFill>
              </a:rPr>
              <a:pPr eaLnBrk="1" hangingPunct="1"/>
              <a:t>21</a:t>
            </a:fld>
            <a:endParaRPr lang="en-US" altLang="en-US">
              <a:solidFill>
                <a:srgbClr val="898989"/>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9830781-DEB6-F41C-EE46-52AF4DD51B81}"/>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0A97ECE-9E68-44C4-93C8-8FE72C91C81E}" type="slidenum">
              <a:rPr lang="en-US" altLang="en-US">
                <a:solidFill>
                  <a:srgbClr val="898989"/>
                </a:solidFill>
              </a:rPr>
              <a:pPr eaLnBrk="1" hangingPunct="1"/>
              <a:t>22</a:t>
            </a:fld>
            <a:endParaRPr lang="en-US" altLang="en-US">
              <a:solidFill>
                <a:srgbClr val="898989"/>
              </a:solidFill>
            </a:endParaRPr>
          </a:p>
        </p:txBody>
      </p:sp>
      <p:sp>
        <p:nvSpPr>
          <p:cNvPr id="4" name="Rectangle 2">
            <a:extLst>
              <a:ext uri="{FF2B5EF4-FFF2-40B4-BE49-F238E27FC236}">
                <a16:creationId xmlns:a16="http://schemas.microsoft.com/office/drawing/2014/main" id="{57A45E24-66E8-3DA3-6C56-1B246F2ED37D}"/>
              </a:ext>
            </a:extLst>
          </p:cNvPr>
          <p:cNvSpPr txBox="1">
            <a:spLocks/>
          </p:cNvSpPr>
          <p:nvPr/>
        </p:nvSpPr>
        <p:spPr bwMode="auto">
          <a:xfrm>
            <a:off x="0" y="2819400"/>
            <a:ext cx="9144000" cy="838200"/>
          </a:xfrm>
          <a:prstGeom prst="rect">
            <a:avLst/>
          </a:prstGeom>
          <a:solidFill>
            <a:schemeClr val="accent2"/>
          </a:solidFill>
          <a:ln w="9525">
            <a:noFill/>
            <a:miter lim="800000"/>
            <a:headEnd/>
            <a:tailEnd/>
          </a:ln>
        </p:spPr>
        <p:txBody>
          <a:bodyPr anchor="ctr">
            <a:normAutofit/>
          </a:bodyPr>
          <a:lstStyle/>
          <a:p>
            <a:pPr marL="342900" indent="-342900" algn="ctr" eaLnBrk="0" fontAlgn="auto" hangingPunct="0">
              <a:spcBef>
                <a:spcPct val="20000"/>
              </a:spcBef>
              <a:spcAft>
                <a:spcPts val="0"/>
              </a:spcAft>
              <a:buClr>
                <a:schemeClr val="accent1"/>
              </a:buClr>
              <a:buSzPct val="70000"/>
              <a:defRPr/>
            </a:pPr>
            <a:r>
              <a:rPr lang="en-US" sz="3200" cap="all" dirty="0">
                <a:effectLst>
                  <a:reflection blurRad="12700" stA="48000" endA="300" endPos="55000" dir="5400000" sy="-90000" algn="bl" rotWithShape="0"/>
                </a:effectLst>
                <a:latin typeface="+mn-lt"/>
                <a:cs typeface="+mn-cs"/>
              </a:rPr>
              <a:t>MPDPGA, SDPGA, SGA and profiling</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13">
            <a:extLst>
              <a:ext uri="{FF2B5EF4-FFF2-40B4-BE49-F238E27FC236}">
                <a16:creationId xmlns:a16="http://schemas.microsoft.com/office/drawing/2014/main" id="{D066D12E-9C0F-8835-20D1-94F9ED61E18F}"/>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C893955-18E2-465B-BB5A-7D508506DD21}" type="slidenum">
              <a:rPr lang="en-US" altLang="en-US">
                <a:solidFill>
                  <a:srgbClr val="898989"/>
                </a:solidFill>
              </a:rPr>
              <a:pPr eaLnBrk="1" hangingPunct="1"/>
              <a:t>23</a:t>
            </a:fld>
            <a:endParaRPr lang="en-US" altLang="en-US">
              <a:solidFill>
                <a:srgbClr val="898989"/>
              </a:solidFill>
            </a:endParaRPr>
          </a:p>
        </p:txBody>
      </p:sp>
      <p:sp>
        <p:nvSpPr>
          <p:cNvPr id="2" name="Title 1">
            <a:extLst>
              <a:ext uri="{FF2B5EF4-FFF2-40B4-BE49-F238E27FC236}">
                <a16:creationId xmlns:a16="http://schemas.microsoft.com/office/drawing/2014/main" id="{1ACEF7BD-5F53-84B5-B4AE-1BEEF19CDD97}"/>
              </a:ext>
            </a:extLst>
          </p:cNvPr>
          <p:cNvSpPr>
            <a:spLocks noGrp="1"/>
          </p:cNvSpPr>
          <p:nvPr>
            <p:ph type="title" idx="4294967295"/>
          </p:nvPr>
        </p:nvSpPr>
        <p:spPr>
          <a:xfrm>
            <a:off x="0" y="0"/>
            <a:ext cx="9144000" cy="838200"/>
          </a:xfrm>
          <a:solidFill>
            <a:schemeClr val="accent2"/>
          </a:solidFill>
          <a:ln>
            <a:miter lim="800000"/>
            <a:headEnd/>
            <a:tailEnd/>
          </a:ln>
        </p:spPr>
        <p:txBody>
          <a:bodyPr rtlCol="0">
            <a:normAutofit/>
          </a:bodyPr>
          <a:lstStyle/>
          <a:p>
            <a:pPr eaLnBrk="1" fontAlgn="auto" hangingPunct="1">
              <a:spcAft>
                <a:spcPts val="0"/>
              </a:spcAft>
              <a:defRPr/>
            </a:pPr>
            <a:r>
              <a:rPr lang="en-US" sz="2800" cap="all" dirty="0">
                <a:effectLst>
                  <a:reflection blurRad="12700" stA="48000" endA="300" endPos="55000" dir="5400000" sy="-90000" algn="bl" rotWithShape="0"/>
                </a:effectLst>
              </a:rPr>
              <a:t>Standard test functions considered</a:t>
            </a:r>
          </a:p>
        </p:txBody>
      </p:sp>
      <p:graphicFrame>
        <p:nvGraphicFramePr>
          <p:cNvPr id="8" name="Table 7">
            <a:extLst>
              <a:ext uri="{FF2B5EF4-FFF2-40B4-BE49-F238E27FC236}">
                <a16:creationId xmlns:a16="http://schemas.microsoft.com/office/drawing/2014/main" id="{E327D1D6-A10F-4336-C83A-A18B6B2A5996}"/>
              </a:ext>
            </a:extLst>
          </p:cNvPr>
          <p:cNvGraphicFramePr>
            <a:graphicFrameLocks noGrp="1"/>
          </p:cNvGraphicFramePr>
          <p:nvPr/>
        </p:nvGraphicFramePr>
        <p:xfrm>
          <a:off x="228600" y="914400"/>
          <a:ext cx="8763000" cy="5868988"/>
        </p:xfrm>
        <a:graphic>
          <a:graphicData uri="http://schemas.openxmlformats.org/drawingml/2006/table">
            <a:tbl>
              <a:tblPr/>
              <a:tblGrid>
                <a:gridCol w="1649991">
                  <a:extLst>
                    <a:ext uri="{9D8B030D-6E8A-4147-A177-3AD203B41FA5}">
                      <a16:colId xmlns:a16="http://schemas.microsoft.com/office/drawing/2014/main" val="20000"/>
                    </a:ext>
                  </a:extLst>
                </a:gridCol>
                <a:gridCol w="4446010">
                  <a:extLst>
                    <a:ext uri="{9D8B030D-6E8A-4147-A177-3AD203B41FA5}">
                      <a16:colId xmlns:a16="http://schemas.microsoft.com/office/drawing/2014/main" val="20001"/>
                    </a:ext>
                  </a:extLst>
                </a:gridCol>
                <a:gridCol w="1451420">
                  <a:extLst>
                    <a:ext uri="{9D8B030D-6E8A-4147-A177-3AD203B41FA5}">
                      <a16:colId xmlns:a16="http://schemas.microsoft.com/office/drawing/2014/main" val="20002"/>
                    </a:ext>
                  </a:extLst>
                </a:gridCol>
                <a:gridCol w="1215579">
                  <a:extLst>
                    <a:ext uri="{9D8B030D-6E8A-4147-A177-3AD203B41FA5}">
                      <a16:colId xmlns:a16="http://schemas.microsoft.com/office/drawing/2014/main" val="20003"/>
                    </a:ext>
                  </a:extLst>
                </a:gridCol>
              </a:tblGrid>
              <a:tr h="319624">
                <a:tc>
                  <a:txBody>
                    <a:bodyPr/>
                    <a:lstStyle/>
                    <a:p>
                      <a:pPr marL="0" marR="0" indent="0" algn="ctr">
                        <a:spcBef>
                          <a:spcPts val="0"/>
                        </a:spcBef>
                        <a:spcAft>
                          <a:spcPts val="0"/>
                        </a:spcAft>
                      </a:pPr>
                      <a:r>
                        <a:rPr lang="en-US" sz="1400" b="1" dirty="0">
                          <a:solidFill>
                            <a:srgbClr val="000000"/>
                          </a:solidFill>
                          <a:latin typeface="Times"/>
                          <a:ea typeface="Calibri"/>
                          <a:cs typeface="Times New Roman"/>
                        </a:rPr>
                        <a:t>Function Name</a:t>
                      </a:r>
                      <a:endParaRPr lang="en-US" sz="1400" b="1" dirty="0">
                        <a:solidFill>
                          <a:srgbClr val="000000"/>
                        </a:solidFill>
                        <a:latin typeface="Times"/>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spcBef>
                          <a:spcPts val="0"/>
                        </a:spcBef>
                        <a:spcAft>
                          <a:spcPts val="0"/>
                        </a:spcAft>
                      </a:pPr>
                      <a:r>
                        <a:rPr lang="en-US" sz="1400" b="1" dirty="0">
                          <a:solidFill>
                            <a:srgbClr val="000000"/>
                          </a:solidFill>
                          <a:latin typeface="Times"/>
                          <a:ea typeface="Calibri"/>
                          <a:cs typeface="Times New Roman"/>
                        </a:rPr>
                        <a:t>Function</a:t>
                      </a:r>
                      <a:endParaRPr lang="en-US" sz="1400" b="1" dirty="0">
                        <a:solidFill>
                          <a:srgbClr val="000000"/>
                        </a:solidFill>
                        <a:latin typeface="Times"/>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spcBef>
                          <a:spcPts val="0"/>
                        </a:spcBef>
                        <a:spcAft>
                          <a:spcPts val="0"/>
                        </a:spcAft>
                      </a:pPr>
                      <a:r>
                        <a:rPr lang="en-US" sz="1400" b="1">
                          <a:solidFill>
                            <a:srgbClr val="000000"/>
                          </a:solidFill>
                          <a:latin typeface="Times"/>
                          <a:ea typeface="Calibri"/>
                          <a:cs typeface="Times New Roman"/>
                        </a:rPr>
                        <a:t>Range</a:t>
                      </a:r>
                      <a:endParaRPr lang="en-US" sz="1400" b="1">
                        <a:solidFill>
                          <a:srgbClr val="000000"/>
                        </a:solidFill>
                        <a:latin typeface="Times"/>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spcBef>
                          <a:spcPts val="0"/>
                        </a:spcBef>
                        <a:spcAft>
                          <a:spcPts val="0"/>
                        </a:spcAft>
                      </a:pPr>
                      <a:r>
                        <a:rPr lang="en-US" sz="1400" b="1" dirty="0">
                          <a:solidFill>
                            <a:srgbClr val="000000"/>
                          </a:solidFill>
                          <a:latin typeface="Times"/>
                          <a:ea typeface="Calibri"/>
                          <a:cs typeface="Times New Roman"/>
                        </a:rPr>
                        <a:t>F(x)</a:t>
                      </a:r>
                      <a:endParaRPr lang="en-US" sz="1400" b="1" dirty="0">
                        <a:solidFill>
                          <a:srgbClr val="000000"/>
                        </a:solidFill>
                        <a:latin typeface="Times"/>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39244">
                <a:tc>
                  <a:txBody>
                    <a:bodyPr/>
                    <a:lstStyle/>
                    <a:p>
                      <a:pPr marL="0" marR="0" indent="0" algn="ctr">
                        <a:spcBef>
                          <a:spcPts val="0"/>
                        </a:spcBef>
                        <a:spcAft>
                          <a:spcPts val="0"/>
                        </a:spcAft>
                      </a:pPr>
                      <a:r>
                        <a:rPr lang="en-US" sz="1400" b="1" dirty="0">
                          <a:solidFill>
                            <a:srgbClr val="000000"/>
                          </a:solidFill>
                          <a:latin typeface="Times"/>
                          <a:ea typeface="Calibri"/>
                          <a:cs typeface="Times New Roman"/>
                        </a:rPr>
                        <a:t>De-jong (F1)</a:t>
                      </a:r>
                      <a:endParaRPr lang="en-US" sz="1400" b="1" dirty="0">
                        <a:solidFill>
                          <a:srgbClr val="000000"/>
                        </a:solidFill>
                        <a:latin typeface="Times"/>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1" dirty="0">
                        <a:solidFill>
                          <a:srgbClr val="000000"/>
                        </a:solidFill>
                        <a:latin typeface="Times"/>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indent="0" algn="ctr">
                        <a:spcBef>
                          <a:spcPts val="0"/>
                        </a:spcBef>
                        <a:spcAft>
                          <a:spcPts val="0"/>
                        </a:spcAft>
                      </a:pPr>
                      <a:r>
                        <a:rPr lang="en-US" sz="1400" b="1" dirty="0">
                          <a:solidFill>
                            <a:srgbClr val="000000"/>
                          </a:solidFill>
                          <a:latin typeface="Times"/>
                          <a:ea typeface="Calibri"/>
                          <a:cs typeface="Times New Roman"/>
                        </a:rPr>
                        <a:t>[-5.12, 5.12]</a:t>
                      </a:r>
                      <a:endParaRPr lang="en-US" sz="1400" b="1" dirty="0">
                        <a:solidFill>
                          <a:srgbClr val="000000"/>
                        </a:solidFill>
                        <a:latin typeface="Times"/>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indent="0" algn="ctr">
                        <a:spcBef>
                          <a:spcPts val="0"/>
                        </a:spcBef>
                        <a:spcAft>
                          <a:spcPts val="0"/>
                        </a:spcAft>
                      </a:pPr>
                      <a:r>
                        <a:rPr lang="en-US" sz="1400" b="1" dirty="0">
                          <a:solidFill>
                            <a:srgbClr val="000000"/>
                          </a:solidFill>
                          <a:latin typeface="Times"/>
                          <a:ea typeface="Calibri"/>
                          <a:cs typeface="Times New Roman"/>
                        </a:rPr>
                        <a:t>0</a:t>
                      </a:r>
                      <a:endParaRPr lang="en-US" sz="1400" b="1" dirty="0">
                        <a:solidFill>
                          <a:srgbClr val="000000"/>
                        </a:solidFill>
                        <a:latin typeface="Times"/>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639244">
                <a:tc>
                  <a:txBody>
                    <a:bodyPr/>
                    <a:lstStyle/>
                    <a:p>
                      <a:pPr marL="0" marR="0" indent="0" algn="ctr">
                        <a:spcBef>
                          <a:spcPts val="0"/>
                        </a:spcBef>
                        <a:spcAft>
                          <a:spcPts val="0"/>
                        </a:spcAft>
                      </a:pPr>
                      <a:r>
                        <a:rPr lang="en-US" sz="1400" b="1" dirty="0">
                          <a:solidFill>
                            <a:srgbClr val="000000"/>
                          </a:solidFill>
                          <a:latin typeface="Times"/>
                          <a:ea typeface="Calibri"/>
                          <a:cs typeface="Times New Roman"/>
                        </a:rPr>
                        <a:t>Axis parallel hyper-ellipsoid (F2)</a:t>
                      </a:r>
                      <a:endParaRPr lang="en-US" sz="1400" b="1" dirty="0">
                        <a:solidFill>
                          <a:srgbClr val="000000"/>
                        </a:solidFill>
                        <a:latin typeface="Times"/>
                        <a:ea typeface="Times New Roman"/>
                        <a:cs typeface="Times New Roman"/>
                      </a:endParaRPr>
                    </a:p>
                  </a:txBody>
                  <a:tcPr marL="68580" marR="68580" marT="0" marB="0">
                    <a:lnL>
                      <a:noFill/>
                    </a:lnL>
                    <a:lnR>
                      <a:noFill/>
                    </a:lnR>
                    <a:lnT>
                      <a:noFill/>
                    </a:lnT>
                    <a:lnB>
                      <a:noFill/>
                    </a:lnB>
                  </a:tcPr>
                </a:tc>
                <a:tc>
                  <a:txBody>
                    <a:bodyPr/>
                    <a:lstStyle/>
                    <a:p>
                      <a:pPr marL="0" marR="0" indent="0" algn="ctr">
                        <a:spcBef>
                          <a:spcPts val="0"/>
                        </a:spcBef>
                        <a:spcAft>
                          <a:spcPts val="0"/>
                        </a:spcAft>
                      </a:pPr>
                      <a:endParaRPr lang="en-US" sz="1400" b="1" dirty="0">
                        <a:solidFill>
                          <a:srgbClr val="000000"/>
                        </a:solidFill>
                        <a:latin typeface="Times"/>
                        <a:ea typeface="Calibri"/>
                        <a:cs typeface="Times New Roman"/>
                      </a:endParaRPr>
                    </a:p>
                  </a:txBody>
                  <a:tcPr marL="68580" marR="68580" marT="0" marB="0">
                    <a:lnL>
                      <a:noFill/>
                    </a:lnL>
                    <a:lnR>
                      <a:noFill/>
                    </a:lnR>
                    <a:lnT>
                      <a:noFill/>
                    </a:lnT>
                    <a:lnB>
                      <a:noFill/>
                    </a:lnB>
                  </a:tcPr>
                </a:tc>
                <a:tc>
                  <a:txBody>
                    <a:bodyPr/>
                    <a:lstStyle/>
                    <a:p>
                      <a:pPr marL="0" marR="0" indent="0" algn="ctr">
                        <a:spcBef>
                          <a:spcPts val="0"/>
                        </a:spcBef>
                        <a:spcAft>
                          <a:spcPts val="0"/>
                        </a:spcAft>
                      </a:pPr>
                      <a:r>
                        <a:rPr lang="en-US" sz="1400" b="1" dirty="0">
                          <a:solidFill>
                            <a:srgbClr val="000000"/>
                          </a:solidFill>
                          <a:latin typeface="Times"/>
                          <a:ea typeface="Calibri"/>
                          <a:cs typeface="Times New Roman"/>
                        </a:rPr>
                        <a:t>[-5.12, 5.12]</a:t>
                      </a:r>
                      <a:endParaRPr lang="en-US" sz="1400" b="1" dirty="0">
                        <a:solidFill>
                          <a:srgbClr val="000000"/>
                        </a:solidFill>
                        <a:latin typeface="Times"/>
                        <a:ea typeface="Times New Roman"/>
                        <a:cs typeface="Times New Roman"/>
                      </a:endParaRPr>
                    </a:p>
                  </a:txBody>
                  <a:tcPr marL="68580" marR="68580" marT="0" marB="0">
                    <a:lnL>
                      <a:noFill/>
                    </a:lnL>
                    <a:lnR>
                      <a:noFill/>
                    </a:lnR>
                    <a:lnT>
                      <a:noFill/>
                    </a:lnT>
                    <a:lnB>
                      <a:noFill/>
                    </a:lnB>
                  </a:tcPr>
                </a:tc>
                <a:tc>
                  <a:txBody>
                    <a:bodyPr/>
                    <a:lstStyle/>
                    <a:p>
                      <a:pPr marL="0" marR="0" indent="0" algn="ctr">
                        <a:spcBef>
                          <a:spcPts val="0"/>
                        </a:spcBef>
                        <a:spcAft>
                          <a:spcPts val="0"/>
                        </a:spcAft>
                      </a:pPr>
                      <a:r>
                        <a:rPr lang="en-US" sz="1400" b="1">
                          <a:solidFill>
                            <a:srgbClr val="000000"/>
                          </a:solidFill>
                          <a:latin typeface="Times"/>
                          <a:ea typeface="Calibri"/>
                          <a:cs typeface="Times New Roman"/>
                        </a:rPr>
                        <a:t>0</a:t>
                      </a:r>
                      <a:endParaRPr lang="en-US" sz="1400" b="1">
                        <a:solidFill>
                          <a:srgbClr val="000000"/>
                        </a:solidFill>
                        <a:latin typeface="Times"/>
                        <a:ea typeface="Times New Roman"/>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2"/>
                  </a:ext>
                </a:extLst>
              </a:tr>
              <a:tr h="639244">
                <a:tc>
                  <a:txBody>
                    <a:bodyPr/>
                    <a:lstStyle/>
                    <a:p>
                      <a:pPr marL="0" marR="0" indent="0" algn="ctr">
                        <a:spcBef>
                          <a:spcPts val="0"/>
                        </a:spcBef>
                        <a:spcAft>
                          <a:spcPts val="0"/>
                        </a:spcAft>
                      </a:pPr>
                      <a:r>
                        <a:rPr lang="en-US" sz="1400" b="1" dirty="0">
                          <a:solidFill>
                            <a:srgbClr val="000000"/>
                          </a:solidFill>
                          <a:latin typeface="Times"/>
                          <a:ea typeface="Calibri"/>
                          <a:cs typeface="Times New Roman"/>
                        </a:rPr>
                        <a:t>Rotated hyper-ellipsoid (F3)</a:t>
                      </a:r>
                      <a:endParaRPr lang="en-US" sz="1400" b="1" dirty="0">
                        <a:solidFill>
                          <a:srgbClr val="000000"/>
                        </a:solidFill>
                        <a:latin typeface="Times"/>
                        <a:ea typeface="Times New Roman"/>
                        <a:cs typeface="Times New Roman"/>
                      </a:endParaRPr>
                    </a:p>
                  </a:txBody>
                  <a:tcPr marL="68580" marR="68580" marT="0" marB="0">
                    <a:lnL>
                      <a:noFill/>
                    </a:lnL>
                    <a:lnR>
                      <a:noFill/>
                    </a:lnR>
                    <a:lnT>
                      <a:noFill/>
                    </a:lnT>
                    <a:lnB>
                      <a:noFill/>
                    </a:lnB>
                  </a:tcPr>
                </a:tc>
                <a:tc>
                  <a:txBody>
                    <a:bodyPr/>
                    <a:lstStyle/>
                    <a:p>
                      <a:pPr marL="0" marR="0" indent="0" algn="ctr">
                        <a:spcBef>
                          <a:spcPts val="0"/>
                        </a:spcBef>
                        <a:spcAft>
                          <a:spcPts val="0"/>
                        </a:spcAft>
                      </a:pPr>
                      <a:endParaRPr lang="en-US" sz="1400" b="1" dirty="0">
                        <a:solidFill>
                          <a:srgbClr val="000000"/>
                        </a:solidFill>
                        <a:latin typeface="Times"/>
                        <a:ea typeface="Calibri"/>
                        <a:cs typeface="Times New Roman"/>
                      </a:endParaRPr>
                    </a:p>
                  </a:txBody>
                  <a:tcPr marL="68580" marR="68580" marT="0" marB="0">
                    <a:lnL>
                      <a:noFill/>
                    </a:lnL>
                    <a:lnR>
                      <a:noFill/>
                    </a:lnR>
                    <a:lnT>
                      <a:noFill/>
                    </a:lnT>
                    <a:lnB>
                      <a:noFill/>
                    </a:lnB>
                  </a:tcPr>
                </a:tc>
                <a:tc>
                  <a:txBody>
                    <a:bodyPr/>
                    <a:lstStyle/>
                    <a:p>
                      <a:pPr marL="0" marR="0" indent="0" algn="ctr">
                        <a:spcBef>
                          <a:spcPts val="0"/>
                        </a:spcBef>
                        <a:spcAft>
                          <a:spcPts val="0"/>
                        </a:spcAft>
                      </a:pPr>
                      <a:r>
                        <a:rPr lang="en-US" sz="1400" b="1" dirty="0">
                          <a:solidFill>
                            <a:srgbClr val="000000"/>
                          </a:solidFill>
                          <a:latin typeface="Times"/>
                          <a:ea typeface="Calibri"/>
                          <a:cs typeface="Times New Roman"/>
                        </a:rPr>
                        <a:t>[-65.536, 65.536]</a:t>
                      </a:r>
                      <a:endParaRPr lang="en-US" sz="1400" b="1" dirty="0">
                        <a:solidFill>
                          <a:srgbClr val="000000"/>
                        </a:solidFill>
                        <a:latin typeface="Times"/>
                        <a:ea typeface="Times New Roman"/>
                        <a:cs typeface="Times New Roman"/>
                      </a:endParaRPr>
                    </a:p>
                  </a:txBody>
                  <a:tcPr marL="68580" marR="68580" marT="0" marB="0">
                    <a:lnL>
                      <a:noFill/>
                    </a:lnL>
                    <a:lnR>
                      <a:noFill/>
                    </a:lnR>
                    <a:lnT>
                      <a:noFill/>
                    </a:lnT>
                    <a:lnB>
                      <a:noFill/>
                    </a:lnB>
                  </a:tcPr>
                </a:tc>
                <a:tc>
                  <a:txBody>
                    <a:bodyPr/>
                    <a:lstStyle/>
                    <a:p>
                      <a:pPr marL="0" marR="0" indent="0" algn="ctr">
                        <a:spcBef>
                          <a:spcPts val="0"/>
                        </a:spcBef>
                        <a:spcAft>
                          <a:spcPts val="0"/>
                        </a:spcAft>
                      </a:pPr>
                      <a:r>
                        <a:rPr lang="en-US" sz="1400" b="1">
                          <a:solidFill>
                            <a:srgbClr val="000000"/>
                          </a:solidFill>
                          <a:latin typeface="Times"/>
                          <a:ea typeface="Calibri"/>
                          <a:cs typeface="Times New Roman"/>
                        </a:rPr>
                        <a:t>0</a:t>
                      </a:r>
                      <a:endParaRPr lang="en-US" sz="1400" b="1">
                        <a:solidFill>
                          <a:srgbClr val="000000"/>
                        </a:solidFill>
                        <a:latin typeface="Times"/>
                        <a:ea typeface="Times New Roman"/>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3"/>
                  </a:ext>
                </a:extLst>
              </a:tr>
              <a:tr h="661637">
                <a:tc>
                  <a:txBody>
                    <a:bodyPr/>
                    <a:lstStyle/>
                    <a:p>
                      <a:pPr marL="0" marR="0" indent="0" algn="ctr">
                        <a:spcBef>
                          <a:spcPts val="0"/>
                        </a:spcBef>
                        <a:spcAft>
                          <a:spcPts val="0"/>
                        </a:spcAft>
                      </a:pPr>
                      <a:r>
                        <a:rPr lang="en-US" sz="1400" b="1" dirty="0">
                          <a:solidFill>
                            <a:srgbClr val="000000"/>
                          </a:solidFill>
                          <a:latin typeface="Times"/>
                          <a:ea typeface="Calibri"/>
                          <a:cs typeface="Times New Roman"/>
                        </a:rPr>
                        <a:t>Sum of different power (F4)</a:t>
                      </a:r>
                      <a:endParaRPr lang="en-US" sz="1400" b="1" dirty="0">
                        <a:solidFill>
                          <a:srgbClr val="000000"/>
                        </a:solidFill>
                        <a:latin typeface="Times"/>
                        <a:ea typeface="Times New Roman"/>
                        <a:cs typeface="Times New Roman"/>
                      </a:endParaRPr>
                    </a:p>
                  </a:txBody>
                  <a:tcPr marL="68580" marR="68580" marT="0" marB="0">
                    <a:lnL>
                      <a:noFill/>
                    </a:lnL>
                    <a:lnR>
                      <a:noFill/>
                    </a:lnR>
                    <a:lnT>
                      <a:noFill/>
                    </a:lnT>
                    <a:lnB>
                      <a:noFill/>
                    </a:lnB>
                  </a:tcPr>
                </a:tc>
                <a:tc>
                  <a:txBody>
                    <a:bodyPr/>
                    <a:lstStyle/>
                    <a:p>
                      <a:pPr marL="0" marR="0" indent="0" algn="ctr">
                        <a:spcBef>
                          <a:spcPts val="0"/>
                        </a:spcBef>
                        <a:spcAft>
                          <a:spcPts val="0"/>
                        </a:spcAft>
                      </a:pPr>
                      <a:endParaRPr lang="en-US" sz="1400" b="1" dirty="0">
                        <a:solidFill>
                          <a:srgbClr val="000000"/>
                        </a:solidFill>
                        <a:latin typeface="Times"/>
                        <a:ea typeface="Calibri"/>
                        <a:cs typeface="Times New Roman"/>
                      </a:endParaRPr>
                    </a:p>
                  </a:txBody>
                  <a:tcPr marL="68580" marR="68580" marT="0" marB="0">
                    <a:lnL>
                      <a:noFill/>
                    </a:lnL>
                    <a:lnR>
                      <a:noFill/>
                    </a:lnR>
                    <a:lnT>
                      <a:noFill/>
                    </a:lnT>
                    <a:lnB>
                      <a:noFill/>
                    </a:lnB>
                  </a:tcPr>
                </a:tc>
                <a:tc>
                  <a:txBody>
                    <a:bodyPr/>
                    <a:lstStyle/>
                    <a:p>
                      <a:pPr marL="0" marR="0" indent="0" algn="ctr">
                        <a:spcBef>
                          <a:spcPts val="0"/>
                        </a:spcBef>
                        <a:spcAft>
                          <a:spcPts val="0"/>
                        </a:spcAft>
                      </a:pPr>
                      <a:r>
                        <a:rPr lang="en-US" sz="1400" b="1" dirty="0">
                          <a:solidFill>
                            <a:srgbClr val="000000"/>
                          </a:solidFill>
                          <a:latin typeface="Times"/>
                          <a:ea typeface="Calibri"/>
                          <a:cs typeface="Times New Roman"/>
                        </a:rPr>
                        <a:t>[-1, 1]</a:t>
                      </a:r>
                      <a:endParaRPr lang="en-US" sz="1400" b="1" dirty="0">
                        <a:solidFill>
                          <a:srgbClr val="000000"/>
                        </a:solidFill>
                        <a:latin typeface="Times"/>
                        <a:ea typeface="Times New Roman"/>
                        <a:cs typeface="Times New Roman"/>
                      </a:endParaRPr>
                    </a:p>
                  </a:txBody>
                  <a:tcPr marL="68580" marR="68580" marT="0" marB="0">
                    <a:lnL>
                      <a:noFill/>
                    </a:lnL>
                    <a:lnR>
                      <a:noFill/>
                    </a:lnR>
                    <a:lnT>
                      <a:noFill/>
                    </a:lnT>
                    <a:lnB>
                      <a:noFill/>
                    </a:lnB>
                  </a:tcPr>
                </a:tc>
                <a:tc>
                  <a:txBody>
                    <a:bodyPr/>
                    <a:lstStyle/>
                    <a:p>
                      <a:pPr marL="0" marR="0" indent="0" algn="ctr">
                        <a:spcBef>
                          <a:spcPts val="0"/>
                        </a:spcBef>
                        <a:spcAft>
                          <a:spcPts val="0"/>
                        </a:spcAft>
                      </a:pPr>
                      <a:r>
                        <a:rPr lang="en-US" sz="1400" b="1" dirty="0">
                          <a:solidFill>
                            <a:srgbClr val="000000"/>
                          </a:solidFill>
                          <a:latin typeface="Times"/>
                          <a:ea typeface="Calibri"/>
                          <a:cs typeface="Times New Roman"/>
                        </a:rPr>
                        <a:t>0</a:t>
                      </a:r>
                      <a:endParaRPr lang="en-US" sz="1400" b="1" dirty="0">
                        <a:solidFill>
                          <a:srgbClr val="000000"/>
                        </a:solidFill>
                        <a:latin typeface="Times"/>
                        <a:ea typeface="Times New Roman"/>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4"/>
                  </a:ext>
                </a:extLst>
              </a:tr>
              <a:tr h="639244">
                <a:tc>
                  <a:txBody>
                    <a:bodyPr/>
                    <a:lstStyle/>
                    <a:p>
                      <a:pPr marL="0" marR="0" indent="0" algn="ctr">
                        <a:spcBef>
                          <a:spcPts val="0"/>
                        </a:spcBef>
                        <a:spcAft>
                          <a:spcPts val="0"/>
                        </a:spcAft>
                      </a:pPr>
                      <a:r>
                        <a:rPr lang="en-US" sz="1400" b="1" dirty="0">
                          <a:solidFill>
                            <a:srgbClr val="000000"/>
                          </a:solidFill>
                          <a:latin typeface="Times"/>
                          <a:ea typeface="Calibri"/>
                          <a:cs typeface="Times New Roman"/>
                        </a:rPr>
                        <a:t>Rastrigin (F5)</a:t>
                      </a:r>
                      <a:endParaRPr lang="en-US" sz="1400" b="1" dirty="0">
                        <a:solidFill>
                          <a:srgbClr val="000000"/>
                        </a:solidFill>
                        <a:latin typeface="Times"/>
                        <a:ea typeface="Times New Roman"/>
                        <a:cs typeface="Times New Roman"/>
                      </a:endParaRPr>
                    </a:p>
                  </a:txBody>
                  <a:tcPr marL="68580" marR="68580" marT="0" marB="0">
                    <a:lnL>
                      <a:noFill/>
                    </a:lnL>
                    <a:lnR>
                      <a:noFill/>
                    </a:lnR>
                    <a:lnT>
                      <a:noFill/>
                    </a:lnT>
                    <a:lnB>
                      <a:noFill/>
                    </a:lnB>
                  </a:tcPr>
                </a:tc>
                <a:tc>
                  <a:txBody>
                    <a:bodyPr/>
                    <a:lstStyle/>
                    <a:p>
                      <a:pPr marL="0" marR="0" indent="0" algn="ctr">
                        <a:spcBef>
                          <a:spcPts val="0"/>
                        </a:spcBef>
                        <a:spcAft>
                          <a:spcPts val="0"/>
                        </a:spcAft>
                      </a:pPr>
                      <a:endParaRPr lang="en-US" sz="1400" b="1" dirty="0">
                        <a:solidFill>
                          <a:srgbClr val="000000"/>
                        </a:solidFill>
                        <a:latin typeface="Times"/>
                        <a:ea typeface="Calibri"/>
                        <a:cs typeface="Times New Roman"/>
                      </a:endParaRPr>
                    </a:p>
                  </a:txBody>
                  <a:tcPr marL="68580" marR="68580" marT="0" marB="0">
                    <a:lnL>
                      <a:noFill/>
                    </a:lnL>
                    <a:lnR>
                      <a:noFill/>
                    </a:lnR>
                    <a:lnT>
                      <a:noFill/>
                    </a:lnT>
                    <a:lnB>
                      <a:noFill/>
                    </a:lnB>
                  </a:tcPr>
                </a:tc>
                <a:tc>
                  <a:txBody>
                    <a:bodyPr/>
                    <a:lstStyle/>
                    <a:p>
                      <a:pPr marL="0" marR="0" indent="0" algn="ctr">
                        <a:spcBef>
                          <a:spcPts val="0"/>
                        </a:spcBef>
                        <a:spcAft>
                          <a:spcPts val="0"/>
                        </a:spcAft>
                      </a:pPr>
                      <a:r>
                        <a:rPr lang="en-US" sz="1400" b="1" dirty="0">
                          <a:solidFill>
                            <a:srgbClr val="000000"/>
                          </a:solidFill>
                          <a:latin typeface="Times"/>
                          <a:ea typeface="Calibri"/>
                          <a:cs typeface="Times New Roman"/>
                        </a:rPr>
                        <a:t>[ -5.12, 5.12]</a:t>
                      </a:r>
                      <a:endParaRPr lang="en-US" sz="1400" b="1" dirty="0">
                        <a:solidFill>
                          <a:srgbClr val="000000"/>
                        </a:solidFill>
                        <a:latin typeface="Times"/>
                        <a:ea typeface="Times New Roman"/>
                        <a:cs typeface="Times New Roman"/>
                      </a:endParaRPr>
                    </a:p>
                  </a:txBody>
                  <a:tcPr marL="68580" marR="68580" marT="0" marB="0">
                    <a:lnL>
                      <a:noFill/>
                    </a:lnL>
                    <a:lnR>
                      <a:noFill/>
                    </a:lnR>
                    <a:lnT>
                      <a:noFill/>
                    </a:lnT>
                    <a:lnB>
                      <a:noFill/>
                    </a:lnB>
                  </a:tcPr>
                </a:tc>
                <a:tc>
                  <a:txBody>
                    <a:bodyPr/>
                    <a:lstStyle/>
                    <a:p>
                      <a:pPr marL="0" marR="0" indent="0" algn="ctr">
                        <a:spcBef>
                          <a:spcPts val="0"/>
                        </a:spcBef>
                        <a:spcAft>
                          <a:spcPts val="0"/>
                        </a:spcAft>
                      </a:pPr>
                      <a:r>
                        <a:rPr lang="en-US" sz="1400" b="1">
                          <a:solidFill>
                            <a:srgbClr val="000000"/>
                          </a:solidFill>
                          <a:latin typeface="Times"/>
                          <a:ea typeface="Calibri"/>
                          <a:cs typeface="Times New Roman"/>
                        </a:rPr>
                        <a:t>0</a:t>
                      </a:r>
                      <a:endParaRPr lang="en-US" sz="1400" b="1">
                        <a:solidFill>
                          <a:srgbClr val="000000"/>
                        </a:solidFill>
                        <a:latin typeface="Times"/>
                        <a:ea typeface="Times New Roman"/>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5"/>
                  </a:ext>
                </a:extLst>
              </a:tr>
              <a:tr h="639244">
                <a:tc>
                  <a:txBody>
                    <a:bodyPr/>
                    <a:lstStyle/>
                    <a:p>
                      <a:pPr marL="0" marR="0" indent="0" algn="ctr">
                        <a:spcBef>
                          <a:spcPts val="0"/>
                        </a:spcBef>
                        <a:spcAft>
                          <a:spcPts val="0"/>
                        </a:spcAft>
                      </a:pPr>
                      <a:r>
                        <a:rPr lang="en-US" sz="1400" b="1" dirty="0">
                          <a:solidFill>
                            <a:srgbClr val="000000"/>
                          </a:solidFill>
                          <a:latin typeface="Times"/>
                          <a:ea typeface="Calibri"/>
                          <a:cs typeface="Times New Roman"/>
                        </a:rPr>
                        <a:t>Rosenbrock (F6)</a:t>
                      </a:r>
                      <a:endParaRPr lang="en-US" sz="1400" b="1" dirty="0">
                        <a:solidFill>
                          <a:srgbClr val="000000"/>
                        </a:solidFill>
                        <a:latin typeface="Times"/>
                        <a:ea typeface="Times New Roman"/>
                        <a:cs typeface="Times New Roman"/>
                      </a:endParaRPr>
                    </a:p>
                  </a:txBody>
                  <a:tcPr marL="68580" marR="68580" marT="0" marB="0">
                    <a:lnL>
                      <a:noFill/>
                    </a:lnL>
                    <a:lnR>
                      <a:noFill/>
                    </a:lnR>
                    <a:lnT>
                      <a:noFill/>
                    </a:lnT>
                    <a:lnB>
                      <a:noFill/>
                    </a:lnB>
                  </a:tcPr>
                </a:tc>
                <a:tc>
                  <a:txBody>
                    <a:bodyPr/>
                    <a:lstStyle/>
                    <a:p>
                      <a:pPr marL="0" marR="0" indent="0" algn="ctr">
                        <a:spcBef>
                          <a:spcPts val="0"/>
                        </a:spcBef>
                        <a:spcAft>
                          <a:spcPts val="0"/>
                        </a:spcAft>
                      </a:pPr>
                      <a:endParaRPr lang="en-US" sz="1400" b="1" dirty="0">
                        <a:solidFill>
                          <a:srgbClr val="000000"/>
                        </a:solidFill>
                        <a:latin typeface="Times"/>
                        <a:ea typeface="Calibri"/>
                        <a:cs typeface="Times New Roman"/>
                      </a:endParaRPr>
                    </a:p>
                  </a:txBody>
                  <a:tcPr marL="68580" marR="68580" marT="0" marB="0">
                    <a:lnL>
                      <a:noFill/>
                    </a:lnL>
                    <a:lnR>
                      <a:noFill/>
                    </a:lnR>
                    <a:lnT>
                      <a:noFill/>
                    </a:lnT>
                    <a:lnB>
                      <a:noFill/>
                    </a:lnB>
                  </a:tcPr>
                </a:tc>
                <a:tc>
                  <a:txBody>
                    <a:bodyPr/>
                    <a:lstStyle/>
                    <a:p>
                      <a:pPr marL="0" marR="0" indent="0" algn="ctr">
                        <a:spcBef>
                          <a:spcPts val="0"/>
                        </a:spcBef>
                        <a:spcAft>
                          <a:spcPts val="0"/>
                        </a:spcAft>
                      </a:pPr>
                      <a:r>
                        <a:rPr lang="en-US" sz="1400" b="1">
                          <a:solidFill>
                            <a:srgbClr val="000000"/>
                          </a:solidFill>
                          <a:latin typeface="Times"/>
                          <a:ea typeface="Calibri"/>
                          <a:cs typeface="Times New Roman"/>
                        </a:rPr>
                        <a:t>[-2.048, 2.048]</a:t>
                      </a:r>
                      <a:endParaRPr lang="en-US" sz="1400" b="1">
                        <a:solidFill>
                          <a:srgbClr val="000000"/>
                        </a:solidFill>
                        <a:latin typeface="Times"/>
                        <a:ea typeface="Times New Roman"/>
                        <a:cs typeface="Times New Roman"/>
                      </a:endParaRPr>
                    </a:p>
                  </a:txBody>
                  <a:tcPr marL="68580" marR="68580" marT="0" marB="0">
                    <a:lnL>
                      <a:noFill/>
                    </a:lnL>
                    <a:lnR>
                      <a:noFill/>
                    </a:lnR>
                    <a:lnT>
                      <a:noFill/>
                    </a:lnT>
                    <a:lnB>
                      <a:noFill/>
                    </a:lnB>
                  </a:tcPr>
                </a:tc>
                <a:tc>
                  <a:txBody>
                    <a:bodyPr/>
                    <a:lstStyle/>
                    <a:p>
                      <a:pPr marL="0" marR="0" indent="0" algn="ctr">
                        <a:spcBef>
                          <a:spcPts val="0"/>
                        </a:spcBef>
                        <a:spcAft>
                          <a:spcPts val="0"/>
                        </a:spcAft>
                      </a:pPr>
                      <a:r>
                        <a:rPr lang="en-US" sz="1400" b="1" dirty="0">
                          <a:solidFill>
                            <a:srgbClr val="000000"/>
                          </a:solidFill>
                          <a:latin typeface="Times"/>
                          <a:ea typeface="Calibri"/>
                          <a:cs typeface="Times New Roman"/>
                        </a:rPr>
                        <a:t>0</a:t>
                      </a:r>
                      <a:endParaRPr lang="en-US" sz="1400" b="1" dirty="0">
                        <a:solidFill>
                          <a:srgbClr val="000000"/>
                        </a:solidFill>
                        <a:latin typeface="Times"/>
                        <a:ea typeface="Times New Roman"/>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6"/>
                  </a:ext>
                </a:extLst>
              </a:tr>
              <a:tr h="654172">
                <a:tc>
                  <a:txBody>
                    <a:bodyPr/>
                    <a:lstStyle/>
                    <a:p>
                      <a:pPr marL="0" marR="0" indent="0" algn="ctr">
                        <a:spcBef>
                          <a:spcPts val="0"/>
                        </a:spcBef>
                        <a:spcAft>
                          <a:spcPts val="0"/>
                        </a:spcAft>
                      </a:pPr>
                      <a:r>
                        <a:rPr lang="en-US" sz="1400" b="1" dirty="0">
                          <a:solidFill>
                            <a:srgbClr val="000000"/>
                          </a:solidFill>
                          <a:latin typeface="Times"/>
                          <a:ea typeface="Calibri"/>
                          <a:cs typeface="Times New Roman"/>
                        </a:rPr>
                        <a:t>Schwefel 2.26 (F7)</a:t>
                      </a:r>
                      <a:endParaRPr lang="en-US" sz="1400" b="1" dirty="0">
                        <a:solidFill>
                          <a:srgbClr val="000000"/>
                        </a:solidFill>
                        <a:latin typeface="Times"/>
                        <a:ea typeface="Times New Roman"/>
                        <a:cs typeface="Times New Roman"/>
                      </a:endParaRPr>
                    </a:p>
                  </a:txBody>
                  <a:tcPr marL="68580" marR="68580" marT="0" marB="0">
                    <a:lnL>
                      <a:noFill/>
                    </a:lnL>
                    <a:lnR>
                      <a:noFill/>
                    </a:lnR>
                    <a:lnT>
                      <a:noFill/>
                    </a:lnT>
                    <a:lnB>
                      <a:noFill/>
                    </a:lnB>
                  </a:tcPr>
                </a:tc>
                <a:tc>
                  <a:txBody>
                    <a:bodyPr/>
                    <a:lstStyle/>
                    <a:p>
                      <a:pPr marL="0" marR="0" indent="0" algn="ctr">
                        <a:spcBef>
                          <a:spcPts val="0"/>
                        </a:spcBef>
                        <a:spcAft>
                          <a:spcPts val="0"/>
                        </a:spcAft>
                      </a:pPr>
                      <a:endParaRPr lang="en-US" sz="1400" b="1" dirty="0">
                        <a:solidFill>
                          <a:srgbClr val="000000"/>
                        </a:solidFill>
                        <a:latin typeface="Times"/>
                        <a:ea typeface="Calibri"/>
                        <a:cs typeface="Times New Roman"/>
                      </a:endParaRPr>
                    </a:p>
                  </a:txBody>
                  <a:tcPr marL="68580" marR="68580" marT="0" marB="0">
                    <a:lnL>
                      <a:noFill/>
                    </a:lnL>
                    <a:lnR>
                      <a:noFill/>
                    </a:lnR>
                    <a:lnT>
                      <a:noFill/>
                    </a:lnT>
                    <a:lnB>
                      <a:noFill/>
                    </a:lnB>
                  </a:tcPr>
                </a:tc>
                <a:tc>
                  <a:txBody>
                    <a:bodyPr/>
                    <a:lstStyle/>
                    <a:p>
                      <a:pPr marL="0" marR="0" indent="0" algn="ctr">
                        <a:spcBef>
                          <a:spcPts val="0"/>
                        </a:spcBef>
                        <a:spcAft>
                          <a:spcPts val="0"/>
                        </a:spcAft>
                      </a:pPr>
                      <a:r>
                        <a:rPr lang="en-US" sz="1400" b="1" dirty="0">
                          <a:solidFill>
                            <a:srgbClr val="000000"/>
                          </a:solidFill>
                          <a:latin typeface="Times"/>
                          <a:ea typeface="Calibri"/>
                          <a:cs typeface="Times New Roman"/>
                        </a:rPr>
                        <a:t>[-500, 500]</a:t>
                      </a:r>
                      <a:endParaRPr lang="en-US" sz="1400" b="1" dirty="0">
                        <a:solidFill>
                          <a:srgbClr val="000000"/>
                        </a:solidFill>
                        <a:latin typeface="Times"/>
                        <a:ea typeface="Times New Roman"/>
                        <a:cs typeface="Times New Roman"/>
                      </a:endParaRPr>
                    </a:p>
                  </a:txBody>
                  <a:tcPr marL="68580" marR="68580" marT="0" marB="0">
                    <a:lnL>
                      <a:noFill/>
                    </a:lnL>
                    <a:lnR>
                      <a:noFill/>
                    </a:lnR>
                    <a:lnT>
                      <a:noFill/>
                    </a:lnT>
                    <a:lnB>
                      <a:noFill/>
                    </a:lnB>
                  </a:tcPr>
                </a:tc>
                <a:tc>
                  <a:txBody>
                    <a:bodyPr/>
                    <a:lstStyle/>
                    <a:p>
                      <a:pPr marL="0" marR="0" indent="0" algn="ctr">
                        <a:spcBef>
                          <a:spcPts val="0"/>
                        </a:spcBef>
                        <a:spcAft>
                          <a:spcPts val="0"/>
                        </a:spcAft>
                      </a:pPr>
                      <a:r>
                        <a:rPr lang="en-US" sz="1400" b="1" dirty="0">
                          <a:solidFill>
                            <a:srgbClr val="000000"/>
                          </a:solidFill>
                          <a:latin typeface="Times"/>
                          <a:ea typeface="Calibri"/>
                          <a:cs typeface="Times New Roman"/>
                        </a:rPr>
                        <a:t>-418.9829</a:t>
                      </a:r>
                      <a:endParaRPr lang="en-US" sz="1400" b="1" dirty="0">
                        <a:solidFill>
                          <a:srgbClr val="000000"/>
                        </a:solidFill>
                        <a:latin typeface="Times"/>
                        <a:ea typeface="Times New Roman"/>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7"/>
                  </a:ext>
                </a:extLst>
              </a:tr>
              <a:tr h="510246">
                <a:tc>
                  <a:txBody>
                    <a:bodyPr/>
                    <a:lstStyle/>
                    <a:p>
                      <a:pPr marL="0" marR="0" indent="0" algn="ctr">
                        <a:spcBef>
                          <a:spcPts val="0"/>
                        </a:spcBef>
                        <a:spcAft>
                          <a:spcPts val="0"/>
                        </a:spcAft>
                      </a:pPr>
                      <a:r>
                        <a:rPr lang="en-US" sz="1400" b="1" dirty="0">
                          <a:solidFill>
                            <a:srgbClr val="000000"/>
                          </a:solidFill>
                          <a:latin typeface="Times"/>
                          <a:ea typeface="Calibri"/>
                          <a:cs typeface="Times New Roman"/>
                        </a:rPr>
                        <a:t>Griewangk (F8)</a:t>
                      </a:r>
                      <a:endParaRPr lang="en-US" sz="1400" b="1" dirty="0">
                        <a:solidFill>
                          <a:srgbClr val="000000"/>
                        </a:solidFill>
                        <a:latin typeface="Times"/>
                        <a:ea typeface="Times New Roman"/>
                        <a:cs typeface="Times New Roman"/>
                      </a:endParaRPr>
                    </a:p>
                  </a:txBody>
                  <a:tcPr marL="68580" marR="68580" marT="0" marB="0">
                    <a:lnL>
                      <a:noFill/>
                    </a:lnL>
                    <a:lnR>
                      <a:noFill/>
                    </a:lnR>
                    <a:lnT>
                      <a:noFill/>
                    </a:lnT>
                    <a:lnB>
                      <a:noFill/>
                    </a:lnB>
                  </a:tcPr>
                </a:tc>
                <a:tc>
                  <a:txBody>
                    <a:bodyPr/>
                    <a:lstStyle/>
                    <a:p>
                      <a:pPr marL="0" marR="0" indent="0" algn="ctr">
                        <a:spcBef>
                          <a:spcPts val="0"/>
                        </a:spcBef>
                        <a:spcAft>
                          <a:spcPts val="0"/>
                        </a:spcAft>
                      </a:pPr>
                      <a:endParaRPr lang="en-US" sz="1400" b="1" dirty="0">
                        <a:solidFill>
                          <a:srgbClr val="000000"/>
                        </a:solidFill>
                        <a:latin typeface="Times"/>
                        <a:ea typeface="Calibri"/>
                        <a:cs typeface="Times New Roman"/>
                      </a:endParaRPr>
                    </a:p>
                  </a:txBody>
                  <a:tcPr marL="68580" marR="68580" marT="0" marB="0">
                    <a:lnL>
                      <a:noFill/>
                    </a:lnL>
                    <a:lnR>
                      <a:noFill/>
                    </a:lnR>
                    <a:lnT>
                      <a:noFill/>
                    </a:lnT>
                    <a:lnB>
                      <a:noFill/>
                    </a:lnB>
                  </a:tcPr>
                </a:tc>
                <a:tc>
                  <a:txBody>
                    <a:bodyPr/>
                    <a:lstStyle/>
                    <a:p>
                      <a:pPr marL="0" marR="0" indent="0" algn="ctr">
                        <a:spcBef>
                          <a:spcPts val="0"/>
                        </a:spcBef>
                        <a:spcAft>
                          <a:spcPts val="0"/>
                        </a:spcAft>
                      </a:pPr>
                      <a:r>
                        <a:rPr lang="en-US" sz="1400" b="1">
                          <a:solidFill>
                            <a:srgbClr val="000000"/>
                          </a:solidFill>
                          <a:latin typeface="Times"/>
                          <a:ea typeface="Calibri"/>
                          <a:cs typeface="Times New Roman"/>
                        </a:rPr>
                        <a:t>[-600, 600]</a:t>
                      </a:r>
                      <a:endParaRPr lang="en-US" sz="1400" b="1">
                        <a:solidFill>
                          <a:srgbClr val="000000"/>
                        </a:solidFill>
                        <a:latin typeface="Times"/>
                        <a:ea typeface="Times New Roman"/>
                        <a:cs typeface="Times New Roman"/>
                      </a:endParaRPr>
                    </a:p>
                  </a:txBody>
                  <a:tcPr marL="68580" marR="68580" marT="0" marB="0">
                    <a:lnL>
                      <a:noFill/>
                    </a:lnL>
                    <a:lnR>
                      <a:noFill/>
                    </a:lnR>
                    <a:lnT>
                      <a:noFill/>
                    </a:lnT>
                    <a:lnB>
                      <a:noFill/>
                    </a:lnB>
                  </a:tcPr>
                </a:tc>
                <a:tc>
                  <a:txBody>
                    <a:bodyPr/>
                    <a:lstStyle/>
                    <a:p>
                      <a:pPr marL="0" marR="0" indent="0" algn="ctr">
                        <a:spcBef>
                          <a:spcPts val="0"/>
                        </a:spcBef>
                        <a:spcAft>
                          <a:spcPts val="0"/>
                        </a:spcAft>
                      </a:pPr>
                      <a:r>
                        <a:rPr lang="en-US" sz="1400" b="1" dirty="0">
                          <a:solidFill>
                            <a:srgbClr val="000000"/>
                          </a:solidFill>
                          <a:latin typeface="Times"/>
                          <a:ea typeface="Calibri"/>
                          <a:cs typeface="Times New Roman"/>
                        </a:rPr>
                        <a:t>0</a:t>
                      </a:r>
                      <a:endParaRPr lang="en-US" sz="1400" b="1" dirty="0">
                        <a:solidFill>
                          <a:srgbClr val="000000"/>
                        </a:solidFill>
                        <a:latin typeface="Times"/>
                        <a:ea typeface="Times New Roman"/>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8"/>
                  </a:ext>
                </a:extLst>
              </a:tr>
              <a:tr h="527089">
                <a:tc>
                  <a:txBody>
                    <a:bodyPr/>
                    <a:lstStyle/>
                    <a:p>
                      <a:pPr marL="0" marR="0" indent="0" algn="ctr">
                        <a:spcBef>
                          <a:spcPts val="0"/>
                        </a:spcBef>
                        <a:spcAft>
                          <a:spcPts val="0"/>
                        </a:spcAft>
                      </a:pPr>
                      <a:r>
                        <a:rPr lang="en-US" sz="1400" b="1" dirty="0">
                          <a:solidFill>
                            <a:srgbClr val="000000"/>
                          </a:solidFill>
                          <a:latin typeface="Times"/>
                          <a:ea typeface="Calibri"/>
                          <a:cs typeface="Times New Roman"/>
                        </a:rPr>
                        <a:t>Ackley (F9)</a:t>
                      </a:r>
                      <a:endParaRPr lang="en-US" sz="1400" b="1" dirty="0">
                        <a:solidFill>
                          <a:srgbClr val="000000"/>
                        </a:solidFill>
                        <a:latin typeface="Times"/>
                        <a:ea typeface="Times New Roman"/>
                        <a:cs typeface="Times New Roman"/>
                      </a:endParaRPr>
                    </a:p>
                  </a:txBody>
                  <a:tcPr marL="68580" marR="68580" marT="0" marB="0">
                    <a:lnL>
                      <a:noFill/>
                    </a:lnL>
                    <a:lnR>
                      <a:noFill/>
                    </a:lnR>
                    <a:lnT>
                      <a:noFill/>
                    </a:lnT>
                    <a:lnB>
                      <a:noFill/>
                    </a:lnB>
                  </a:tcPr>
                </a:tc>
                <a:tc>
                  <a:txBody>
                    <a:bodyPr/>
                    <a:lstStyle/>
                    <a:p>
                      <a:pPr marL="0" marR="0" indent="0" algn="ctr">
                        <a:spcBef>
                          <a:spcPts val="0"/>
                        </a:spcBef>
                        <a:spcAft>
                          <a:spcPts val="0"/>
                        </a:spcAft>
                      </a:pPr>
                      <a:endParaRPr lang="en-US" sz="1400" b="1" dirty="0">
                        <a:solidFill>
                          <a:srgbClr val="000000"/>
                        </a:solidFill>
                        <a:latin typeface="Times"/>
                        <a:ea typeface="Calibri"/>
                        <a:cs typeface="Times New Roman"/>
                      </a:endParaRPr>
                    </a:p>
                  </a:txBody>
                  <a:tcPr marL="68580" marR="68580" marT="0" marB="0">
                    <a:lnL>
                      <a:noFill/>
                    </a:lnL>
                    <a:lnR>
                      <a:noFill/>
                    </a:lnR>
                    <a:lnT>
                      <a:noFill/>
                    </a:lnT>
                    <a:lnB>
                      <a:noFill/>
                    </a:lnB>
                  </a:tcPr>
                </a:tc>
                <a:tc>
                  <a:txBody>
                    <a:bodyPr/>
                    <a:lstStyle/>
                    <a:p>
                      <a:pPr marL="0" marR="0" indent="0" algn="ctr">
                        <a:spcBef>
                          <a:spcPts val="0"/>
                        </a:spcBef>
                        <a:spcAft>
                          <a:spcPts val="0"/>
                        </a:spcAft>
                      </a:pPr>
                      <a:r>
                        <a:rPr lang="en-US" sz="1400" b="1">
                          <a:solidFill>
                            <a:srgbClr val="000000"/>
                          </a:solidFill>
                          <a:latin typeface="Times"/>
                          <a:ea typeface="Calibri"/>
                          <a:cs typeface="Times New Roman"/>
                        </a:rPr>
                        <a:t>[-32.768, 32.768]</a:t>
                      </a:r>
                      <a:endParaRPr lang="en-US" sz="1400" b="1">
                        <a:solidFill>
                          <a:srgbClr val="000000"/>
                        </a:solidFill>
                        <a:latin typeface="Times"/>
                        <a:ea typeface="Times New Roman"/>
                        <a:cs typeface="Times New Roman"/>
                      </a:endParaRPr>
                    </a:p>
                  </a:txBody>
                  <a:tcPr marL="68580" marR="68580" marT="0" marB="0">
                    <a:lnL>
                      <a:noFill/>
                    </a:lnL>
                    <a:lnR>
                      <a:noFill/>
                    </a:lnR>
                    <a:lnT>
                      <a:noFill/>
                    </a:lnT>
                    <a:lnB>
                      <a:noFill/>
                    </a:lnB>
                  </a:tcPr>
                </a:tc>
                <a:tc>
                  <a:txBody>
                    <a:bodyPr/>
                    <a:lstStyle/>
                    <a:p>
                      <a:pPr marL="0" marR="0" indent="0" algn="ctr">
                        <a:spcBef>
                          <a:spcPts val="0"/>
                        </a:spcBef>
                        <a:spcAft>
                          <a:spcPts val="0"/>
                        </a:spcAft>
                      </a:pPr>
                      <a:r>
                        <a:rPr lang="en-US" sz="1400" b="1" dirty="0">
                          <a:solidFill>
                            <a:srgbClr val="000000"/>
                          </a:solidFill>
                          <a:latin typeface="Times"/>
                          <a:ea typeface="Calibri"/>
                          <a:cs typeface="Times New Roman"/>
                        </a:rPr>
                        <a:t>0</a:t>
                      </a:r>
                      <a:endParaRPr lang="en-US" sz="1400" b="1" dirty="0">
                        <a:solidFill>
                          <a:srgbClr val="000000"/>
                        </a:solidFill>
                        <a:latin typeface="Times"/>
                        <a:ea typeface="Times New Roman"/>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9"/>
                  </a:ext>
                </a:extLst>
              </a:tr>
            </a:tbl>
          </a:graphicData>
        </a:graphic>
      </p:graphicFrame>
      <p:pic>
        <p:nvPicPr>
          <p:cNvPr id="24623" name="Picture 15">
            <a:extLst>
              <a:ext uri="{FF2B5EF4-FFF2-40B4-BE49-F238E27FC236}">
                <a16:creationId xmlns:a16="http://schemas.microsoft.com/office/drawing/2014/main" id="{7C711F56-E71D-FAF9-630E-40A3399C56D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05200" y="1981200"/>
            <a:ext cx="9906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24" name="Picture 14">
            <a:extLst>
              <a:ext uri="{FF2B5EF4-FFF2-40B4-BE49-F238E27FC236}">
                <a16:creationId xmlns:a16="http://schemas.microsoft.com/office/drawing/2014/main" id="{B29BB223-D4B1-CB8F-4531-47A91C3EF78A}"/>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05200" y="2590800"/>
            <a:ext cx="1028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25" name="Picture 13">
            <a:extLst>
              <a:ext uri="{FF2B5EF4-FFF2-40B4-BE49-F238E27FC236}">
                <a16:creationId xmlns:a16="http://schemas.microsoft.com/office/drawing/2014/main" id="{E718B57D-838B-7599-6B63-99CDB5F16E9B}"/>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429000" y="3200400"/>
            <a:ext cx="1071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26" name="Picture 12">
            <a:extLst>
              <a:ext uri="{FF2B5EF4-FFF2-40B4-BE49-F238E27FC236}">
                <a16:creationId xmlns:a16="http://schemas.microsoft.com/office/drawing/2014/main" id="{837E9CF4-411C-28B2-74AC-280C22BE0AA2}"/>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971800" y="3733800"/>
            <a:ext cx="23574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27" name="Picture 11">
            <a:extLst>
              <a:ext uri="{FF2B5EF4-FFF2-40B4-BE49-F238E27FC236}">
                <a16:creationId xmlns:a16="http://schemas.microsoft.com/office/drawing/2014/main" id="{5FEC0860-14CE-D1D7-02BC-E5D919651558}"/>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048000" y="4267200"/>
            <a:ext cx="251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28" name="Picture 10">
            <a:extLst>
              <a:ext uri="{FF2B5EF4-FFF2-40B4-BE49-F238E27FC236}">
                <a16:creationId xmlns:a16="http://schemas.microsoft.com/office/drawing/2014/main" id="{B6853A50-12DE-C76D-45A7-7525B0E86377}"/>
              </a:ext>
            </a:extLst>
          </p:cNvPr>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048000" y="4876800"/>
            <a:ext cx="2246313"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29" name="Picture 9">
            <a:extLst>
              <a:ext uri="{FF2B5EF4-FFF2-40B4-BE49-F238E27FC236}">
                <a16:creationId xmlns:a16="http://schemas.microsoft.com/office/drawing/2014/main" id="{E70ED4D3-18BC-C653-7257-B12F455C5513}"/>
              </a:ext>
            </a:extLst>
          </p:cNvPr>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743200" y="5562600"/>
            <a:ext cx="24384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30" name="Picture 8">
            <a:extLst>
              <a:ext uri="{FF2B5EF4-FFF2-40B4-BE49-F238E27FC236}">
                <a16:creationId xmlns:a16="http://schemas.microsoft.com/office/drawing/2014/main" id="{D17CF84A-B43F-4B5B-CDB8-4AB3EB798DB0}"/>
              </a:ext>
            </a:extLst>
          </p:cNvPr>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81200" y="6248400"/>
            <a:ext cx="384968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631" name="Rectangle 18">
            <a:extLst>
              <a:ext uri="{FF2B5EF4-FFF2-40B4-BE49-F238E27FC236}">
                <a16:creationId xmlns:a16="http://schemas.microsoft.com/office/drawing/2014/main" id="{65B0C410-BA18-10EA-4927-84B5958BFE15}"/>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zh-CN" altLang="zh-CN"/>
          </a:p>
        </p:txBody>
      </p:sp>
      <p:pic>
        <p:nvPicPr>
          <p:cNvPr id="24632" name="Picture 17">
            <a:extLst>
              <a:ext uri="{FF2B5EF4-FFF2-40B4-BE49-F238E27FC236}">
                <a16:creationId xmlns:a16="http://schemas.microsoft.com/office/drawing/2014/main" id="{2CAA50EA-3594-E065-C118-885B9606A1BD}"/>
              </a:ext>
            </a:extLst>
          </p:cNvPr>
          <p:cNvPicPr>
            <a:picLocks noChangeAspect="1" noChangeArrowheads="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05200" y="1447800"/>
            <a:ext cx="91440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27F621D-8AC8-6F26-D9B6-FD944AD502A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5236CEC-E7E6-4A7D-9BAF-2733B320BA52}" type="slidenum">
              <a:rPr lang="en-US" altLang="en-US">
                <a:solidFill>
                  <a:srgbClr val="898989"/>
                </a:solidFill>
              </a:rPr>
              <a:pPr eaLnBrk="1" hangingPunct="1"/>
              <a:t>24</a:t>
            </a:fld>
            <a:endParaRPr lang="en-US" altLang="en-US">
              <a:solidFill>
                <a:srgbClr val="898989"/>
              </a:solidFill>
            </a:endParaRPr>
          </a:p>
        </p:txBody>
      </p:sp>
      <p:sp>
        <p:nvSpPr>
          <p:cNvPr id="2" name="Title 1">
            <a:extLst>
              <a:ext uri="{FF2B5EF4-FFF2-40B4-BE49-F238E27FC236}">
                <a16:creationId xmlns:a16="http://schemas.microsoft.com/office/drawing/2014/main" id="{7EF4C692-23BD-CE43-376D-67A626A11675}"/>
              </a:ext>
            </a:extLst>
          </p:cNvPr>
          <p:cNvSpPr>
            <a:spLocks noGrp="1"/>
          </p:cNvSpPr>
          <p:nvPr>
            <p:ph type="title" idx="4294967295"/>
          </p:nvPr>
        </p:nvSpPr>
        <p:spPr>
          <a:xfrm>
            <a:off x="0" y="0"/>
            <a:ext cx="9144000" cy="838200"/>
          </a:xfrm>
          <a:solidFill>
            <a:schemeClr val="accent2"/>
          </a:solidFill>
          <a:ln>
            <a:miter lim="800000"/>
            <a:headEnd/>
            <a:tailEnd/>
          </a:ln>
        </p:spPr>
        <p:txBody>
          <a:bodyPr rtlCol="0">
            <a:normAutofit/>
          </a:bodyPr>
          <a:lstStyle/>
          <a:p>
            <a:pPr eaLnBrk="1" fontAlgn="auto" hangingPunct="1">
              <a:spcAft>
                <a:spcPts val="0"/>
              </a:spcAft>
              <a:defRPr/>
            </a:pPr>
            <a:r>
              <a:rPr lang="en-US" sz="2800" cap="all" dirty="0">
                <a:effectLst>
                  <a:reflection blurRad="12700" stA="48000" endA="300" endPos="55000" dir="5400000" sy="-90000" algn="bl" rotWithShape="0"/>
                </a:effectLst>
              </a:rPr>
              <a:t>Parameter setting for SGA, SDPGA and MPDPGA</a:t>
            </a:r>
          </a:p>
        </p:txBody>
      </p:sp>
      <p:graphicFrame>
        <p:nvGraphicFramePr>
          <p:cNvPr id="5" name="Table 4">
            <a:extLst>
              <a:ext uri="{FF2B5EF4-FFF2-40B4-BE49-F238E27FC236}">
                <a16:creationId xmlns:a16="http://schemas.microsoft.com/office/drawing/2014/main" id="{2C144725-B1C2-9DC5-41CB-C73526E13D78}"/>
              </a:ext>
            </a:extLst>
          </p:cNvPr>
          <p:cNvGraphicFramePr>
            <a:graphicFrameLocks noGrp="1"/>
          </p:cNvGraphicFramePr>
          <p:nvPr/>
        </p:nvGraphicFramePr>
        <p:xfrm>
          <a:off x="533400" y="914400"/>
          <a:ext cx="7696199" cy="6423300"/>
        </p:xfrm>
        <a:graphic>
          <a:graphicData uri="http://schemas.openxmlformats.org/drawingml/2006/table">
            <a:tbl>
              <a:tblPr>
                <a:tableStyleId>{5940675A-B579-460E-94D1-54222C63F5DA}</a:tableStyleId>
              </a:tblPr>
              <a:tblGrid>
                <a:gridCol w="2254304">
                  <a:extLst>
                    <a:ext uri="{9D8B030D-6E8A-4147-A177-3AD203B41FA5}">
                      <a16:colId xmlns:a16="http://schemas.microsoft.com/office/drawing/2014/main" val="20000"/>
                    </a:ext>
                  </a:extLst>
                </a:gridCol>
                <a:gridCol w="1235235">
                  <a:extLst>
                    <a:ext uri="{9D8B030D-6E8A-4147-A177-3AD203B41FA5}">
                      <a16:colId xmlns:a16="http://schemas.microsoft.com/office/drawing/2014/main" val="20001"/>
                    </a:ext>
                  </a:extLst>
                </a:gridCol>
                <a:gridCol w="1389639">
                  <a:extLst>
                    <a:ext uri="{9D8B030D-6E8A-4147-A177-3AD203B41FA5}">
                      <a16:colId xmlns:a16="http://schemas.microsoft.com/office/drawing/2014/main" val="20002"/>
                    </a:ext>
                  </a:extLst>
                </a:gridCol>
                <a:gridCol w="1389639">
                  <a:extLst>
                    <a:ext uri="{9D8B030D-6E8A-4147-A177-3AD203B41FA5}">
                      <a16:colId xmlns:a16="http://schemas.microsoft.com/office/drawing/2014/main" val="20003"/>
                    </a:ext>
                  </a:extLst>
                </a:gridCol>
                <a:gridCol w="1427382">
                  <a:extLst>
                    <a:ext uri="{9D8B030D-6E8A-4147-A177-3AD203B41FA5}">
                      <a16:colId xmlns:a16="http://schemas.microsoft.com/office/drawing/2014/main" val="20004"/>
                    </a:ext>
                  </a:extLst>
                </a:gridCol>
              </a:tblGrid>
              <a:tr h="313795">
                <a:tc>
                  <a:txBody>
                    <a:bodyPr/>
                    <a:lstStyle/>
                    <a:p>
                      <a:pPr marL="0" marR="0" indent="0" algn="just">
                        <a:lnSpc>
                          <a:spcPct val="150000"/>
                        </a:lnSpc>
                        <a:spcBef>
                          <a:spcPts val="300"/>
                        </a:spcBef>
                        <a:spcAft>
                          <a:spcPts val="0"/>
                        </a:spcAft>
                      </a:pPr>
                      <a:r>
                        <a:rPr lang="en-US" sz="1500" b="1" dirty="0"/>
                        <a:t>Operator/parameter</a:t>
                      </a:r>
                      <a:endParaRPr lang="en-US" sz="1500" b="1" dirty="0">
                        <a:latin typeface="Times"/>
                        <a:ea typeface="Times New Roman"/>
                        <a:cs typeface="Times New Roman"/>
                      </a:endParaRPr>
                    </a:p>
                  </a:txBody>
                  <a:tcPr marL="68580" marR="68580" marT="0" marB="0"/>
                </a:tc>
                <a:tc>
                  <a:txBody>
                    <a:bodyPr/>
                    <a:lstStyle/>
                    <a:p>
                      <a:pPr marL="0" marR="0" indent="0" algn="just">
                        <a:lnSpc>
                          <a:spcPct val="150000"/>
                        </a:lnSpc>
                        <a:spcBef>
                          <a:spcPts val="300"/>
                        </a:spcBef>
                        <a:spcAft>
                          <a:spcPts val="0"/>
                        </a:spcAft>
                      </a:pPr>
                      <a:r>
                        <a:rPr lang="en-US" sz="1500" b="1" dirty="0"/>
                        <a:t>DPGA –</a:t>
                      </a:r>
                      <a:r>
                        <a:rPr lang="en-US" sz="1500" b="1" dirty="0" err="1"/>
                        <a:t>ED</a:t>
                      </a:r>
                      <a:r>
                        <a:rPr lang="en-US" sz="1500" b="1" baseline="30000" dirty="0" err="1"/>
                        <a:t>k</a:t>
                      </a:r>
                      <a:endParaRPr lang="en-US" sz="1500" b="1" dirty="0">
                        <a:latin typeface="Times"/>
                        <a:ea typeface="Times New Roman"/>
                        <a:cs typeface="Times New Roman"/>
                      </a:endParaRPr>
                    </a:p>
                  </a:txBody>
                  <a:tcPr marL="68580" marR="68580" marT="0" marB="0"/>
                </a:tc>
                <a:tc>
                  <a:txBody>
                    <a:bodyPr/>
                    <a:lstStyle/>
                    <a:p>
                      <a:pPr marL="0" marR="0" indent="-11430" algn="just">
                        <a:lnSpc>
                          <a:spcPct val="150000"/>
                        </a:lnSpc>
                        <a:spcBef>
                          <a:spcPts val="300"/>
                        </a:spcBef>
                        <a:spcAft>
                          <a:spcPts val="0"/>
                        </a:spcAft>
                      </a:pPr>
                      <a:r>
                        <a:rPr lang="en-US" sz="1500" b="1"/>
                        <a:t>MPDPGA</a:t>
                      </a:r>
                      <a:endParaRPr lang="en-US" sz="1500" b="1">
                        <a:latin typeface="Times"/>
                        <a:ea typeface="Times New Roman"/>
                        <a:cs typeface="Times New Roman"/>
                      </a:endParaRPr>
                    </a:p>
                  </a:txBody>
                  <a:tcPr marL="68580" marR="68580" marT="0" marB="0"/>
                </a:tc>
                <a:tc>
                  <a:txBody>
                    <a:bodyPr/>
                    <a:lstStyle/>
                    <a:p>
                      <a:pPr marL="0" marR="0" indent="-8890" algn="just">
                        <a:lnSpc>
                          <a:spcPct val="150000"/>
                        </a:lnSpc>
                        <a:spcBef>
                          <a:spcPts val="300"/>
                        </a:spcBef>
                        <a:spcAft>
                          <a:spcPts val="0"/>
                        </a:spcAft>
                      </a:pPr>
                      <a:r>
                        <a:rPr lang="en-US" sz="1500" b="1"/>
                        <a:t>SDPGA</a:t>
                      </a:r>
                      <a:endParaRPr lang="en-US" sz="1500" b="1">
                        <a:latin typeface="Times"/>
                        <a:ea typeface="Times New Roman"/>
                        <a:cs typeface="Times New Roman"/>
                      </a:endParaRPr>
                    </a:p>
                  </a:txBody>
                  <a:tcPr marL="68580" marR="68580" marT="0" marB="0"/>
                </a:tc>
                <a:tc>
                  <a:txBody>
                    <a:bodyPr/>
                    <a:lstStyle/>
                    <a:p>
                      <a:pPr marL="0" marR="0" indent="0" algn="just">
                        <a:lnSpc>
                          <a:spcPct val="150000"/>
                        </a:lnSpc>
                        <a:spcBef>
                          <a:spcPts val="300"/>
                        </a:spcBef>
                        <a:spcAft>
                          <a:spcPts val="0"/>
                        </a:spcAft>
                      </a:pPr>
                      <a:r>
                        <a:rPr lang="en-US" sz="1500" b="1"/>
                        <a:t>SGA</a:t>
                      </a:r>
                      <a:endParaRPr lang="en-US" sz="1500" b="1">
                        <a:latin typeface="Times"/>
                        <a:ea typeface="Times New Roman"/>
                        <a:cs typeface="Times New Roman"/>
                      </a:endParaRPr>
                    </a:p>
                  </a:txBody>
                  <a:tcPr marL="68580" marR="68580" marT="0" marB="0"/>
                </a:tc>
                <a:extLst>
                  <a:ext uri="{0D108BD9-81ED-4DB2-BD59-A6C34878D82A}">
                    <a16:rowId xmlns:a16="http://schemas.microsoft.com/office/drawing/2014/main" val="10000"/>
                  </a:ext>
                </a:extLst>
              </a:tr>
              <a:tr h="313795">
                <a:tc>
                  <a:txBody>
                    <a:bodyPr/>
                    <a:lstStyle/>
                    <a:p>
                      <a:pPr marL="0" marR="0" indent="0" algn="just">
                        <a:lnSpc>
                          <a:spcPct val="150000"/>
                        </a:lnSpc>
                        <a:spcBef>
                          <a:spcPts val="300"/>
                        </a:spcBef>
                        <a:spcAft>
                          <a:spcPts val="0"/>
                        </a:spcAft>
                      </a:pPr>
                      <a:r>
                        <a:rPr lang="en-US" sz="1500" b="1" dirty="0"/>
                        <a:t>Initialization</a:t>
                      </a:r>
                      <a:endParaRPr lang="en-US" sz="1500" b="1" dirty="0">
                        <a:latin typeface="Times"/>
                        <a:ea typeface="Times New Roman"/>
                        <a:cs typeface="Times New Roman"/>
                      </a:endParaRPr>
                    </a:p>
                  </a:txBody>
                  <a:tcPr marL="68580" marR="68580" marT="0" marB="0"/>
                </a:tc>
                <a:tc>
                  <a:txBody>
                    <a:bodyPr/>
                    <a:lstStyle/>
                    <a:p>
                      <a:pPr marL="0" marR="0" indent="0" algn="just">
                        <a:lnSpc>
                          <a:spcPct val="150000"/>
                        </a:lnSpc>
                        <a:spcBef>
                          <a:spcPts val="300"/>
                        </a:spcBef>
                        <a:spcAft>
                          <a:spcPts val="0"/>
                        </a:spcAft>
                      </a:pPr>
                      <a:r>
                        <a:rPr lang="en-US" sz="1500" b="1"/>
                        <a:t>Random</a:t>
                      </a:r>
                      <a:endParaRPr lang="en-US" sz="1500" b="1">
                        <a:latin typeface="Times"/>
                        <a:ea typeface="Times New Roman"/>
                        <a:cs typeface="Times New Roman"/>
                      </a:endParaRPr>
                    </a:p>
                  </a:txBody>
                  <a:tcPr marL="68580" marR="68580" marT="0" marB="0"/>
                </a:tc>
                <a:tc>
                  <a:txBody>
                    <a:bodyPr/>
                    <a:lstStyle/>
                    <a:p>
                      <a:pPr marL="0" marR="0" indent="-11430" algn="just">
                        <a:lnSpc>
                          <a:spcPct val="150000"/>
                        </a:lnSpc>
                        <a:spcBef>
                          <a:spcPts val="300"/>
                        </a:spcBef>
                        <a:spcAft>
                          <a:spcPts val="0"/>
                        </a:spcAft>
                      </a:pPr>
                      <a:r>
                        <a:rPr lang="en-US" sz="1500" b="1"/>
                        <a:t>Random</a:t>
                      </a:r>
                      <a:endParaRPr lang="en-US" sz="1500" b="1">
                        <a:latin typeface="Times"/>
                        <a:ea typeface="Times New Roman"/>
                        <a:cs typeface="Times New Roman"/>
                      </a:endParaRPr>
                    </a:p>
                  </a:txBody>
                  <a:tcPr marL="68580" marR="68580" marT="0" marB="0"/>
                </a:tc>
                <a:tc>
                  <a:txBody>
                    <a:bodyPr/>
                    <a:lstStyle/>
                    <a:p>
                      <a:pPr marL="0" marR="0" indent="-8890" algn="just">
                        <a:lnSpc>
                          <a:spcPct val="150000"/>
                        </a:lnSpc>
                        <a:spcBef>
                          <a:spcPts val="300"/>
                        </a:spcBef>
                        <a:spcAft>
                          <a:spcPts val="0"/>
                        </a:spcAft>
                      </a:pPr>
                      <a:r>
                        <a:rPr lang="en-US" sz="1500" b="1"/>
                        <a:t>Random</a:t>
                      </a:r>
                      <a:endParaRPr lang="en-US" sz="1500" b="1">
                        <a:latin typeface="Times"/>
                        <a:ea typeface="Times New Roman"/>
                        <a:cs typeface="Times New Roman"/>
                      </a:endParaRPr>
                    </a:p>
                  </a:txBody>
                  <a:tcPr marL="68580" marR="68580" marT="0" marB="0"/>
                </a:tc>
                <a:tc>
                  <a:txBody>
                    <a:bodyPr/>
                    <a:lstStyle/>
                    <a:p>
                      <a:pPr marL="0" marR="0" indent="0" algn="just">
                        <a:lnSpc>
                          <a:spcPct val="150000"/>
                        </a:lnSpc>
                        <a:spcBef>
                          <a:spcPts val="300"/>
                        </a:spcBef>
                        <a:spcAft>
                          <a:spcPts val="0"/>
                        </a:spcAft>
                      </a:pPr>
                      <a:r>
                        <a:rPr lang="en-US" sz="1500" b="1"/>
                        <a:t>Random</a:t>
                      </a:r>
                      <a:endParaRPr lang="en-US" sz="1500" b="1">
                        <a:latin typeface="Times"/>
                        <a:ea typeface="Times New Roman"/>
                        <a:cs typeface="Times New Roman"/>
                      </a:endParaRPr>
                    </a:p>
                  </a:txBody>
                  <a:tcPr marL="68580" marR="68580" marT="0" marB="0"/>
                </a:tc>
                <a:extLst>
                  <a:ext uri="{0D108BD9-81ED-4DB2-BD59-A6C34878D82A}">
                    <a16:rowId xmlns:a16="http://schemas.microsoft.com/office/drawing/2014/main" val="10001"/>
                  </a:ext>
                </a:extLst>
              </a:tr>
              <a:tr h="313795">
                <a:tc>
                  <a:txBody>
                    <a:bodyPr/>
                    <a:lstStyle/>
                    <a:p>
                      <a:pPr marL="0" marR="0" indent="0" algn="just">
                        <a:lnSpc>
                          <a:spcPct val="150000"/>
                        </a:lnSpc>
                        <a:spcBef>
                          <a:spcPts val="300"/>
                        </a:spcBef>
                        <a:spcAft>
                          <a:spcPts val="0"/>
                        </a:spcAft>
                      </a:pPr>
                      <a:r>
                        <a:rPr lang="en-US" sz="1500" b="1" dirty="0"/>
                        <a:t>Main Population size ( M</a:t>
                      </a:r>
                      <a:r>
                        <a:rPr lang="en-US" sz="1500" b="1" baseline="-25000" dirty="0"/>
                        <a:t>P</a:t>
                      </a:r>
                      <a:r>
                        <a:rPr lang="en-US" sz="1500" b="1" dirty="0"/>
                        <a:t>)</a:t>
                      </a:r>
                      <a:endParaRPr lang="en-US" sz="1500" b="1" dirty="0">
                        <a:latin typeface="Times"/>
                        <a:ea typeface="Times New Roman"/>
                        <a:cs typeface="Times New Roman"/>
                      </a:endParaRPr>
                    </a:p>
                  </a:txBody>
                  <a:tcPr marL="68580" marR="68580" marT="0" marB="0"/>
                </a:tc>
                <a:tc>
                  <a:txBody>
                    <a:bodyPr/>
                    <a:lstStyle/>
                    <a:p>
                      <a:pPr marL="0" marR="0" indent="0" algn="just">
                        <a:lnSpc>
                          <a:spcPct val="150000"/>
                        </a:lnSpc>
                        <a:spcBef>
                          <a:spcPts val="300"/>
                        </a:spcBef>
                        <a:spcAft>
                          <a:spcPts val="0"/>
                        </a:spcAft>
                      </a:pPr>
                      <a:r>
                        <a:rPr lang="en-US" sz="1500" b="1" dirty="0"/>
                        <a:t>50</a:t>
                      </a:r>
                      <a:endParaRPr lang="en-US" sz="1500" b="1" dirty="0">
                        <a:latin typeface="Times"/>
                        <a:ea typeface="Times New Roman"/>
                        <a:cs typeface="Times New Roman"/>
                      </a:endParaRPr>
                    </a:p>
                  </a:txBody>
                  <a:tcPr marL="68580" marR="68580" marT="0" marB="0"/>
                </a:tc>
                <a:tc>
                  <a:txBody>
                    <a:bodyPr/>
                    <a:lstStyle/>
                    <a:p>
                      <a:pPr marL="0" marR="0" indent="-11430" algn="just">
                        <a:lnSpc>
                          <a:spcPct val="150000"/>
                        </a:lnSpc>
                        <a:spcBef>
                          <a:spcPts val="300"/>
                        </a:spcBef>
                        <a:spcAft>
                          <a:spcPts val="0"/>
                        </a:spcAft>
                      </a:pPr>
                      <a:r>
                        <a:rPr lang="en-US" sz="1500" b="1"/>
                        <a:t>50</a:t>
                      </a:r>
                      <a:endParaRPr lang="en-US" sz="1500" b="1">
                        <a:latin typeface="Times"/>
                        <a:ea typeface="Times New Roman"/>
                        <a:cs typeface="Times New Roman"/>
                      </a:endParaRPr>
                    </a:p>
                  </a:txBody>
                  <a:tcPr marL="68580" marR="68580" marT="0" marB="0"/>
                </a:tc>
                <a:tc>
                  <a:txBody>
                    <a:bodyPr/>
                    <a:lstStyle/>
                    <a:p>
                      <a:pPr marL="0" marR="0" indent="-8890" algn="just">
                        <a:lnSpc>
                          <a:spcPct val="150000"/>
                        </a:lnSpc>
                        <a:spcBef>
                          <a:spcPts val="300"/>
                        </a:spcBef>
                        <a:spcAft>
                          <a:spcPts val="0"/>
                        </a:spcAft>
                      </a:pPr>
                      <a:r>
                        <a:rPr lang="en-US" sz="1500" b="1"/>
                        <a:t>50</a:t>
                      </a:r>
                      <a:endParaRPr lang="en-US" sz="1500" b="1">
                        <a:latin typeface="Times"/>
                        <a:ea typeface="Times New Roman"/>
                        <a:cs typeface="Times New Roman"/>
                      </a:endParaRPr>
                    </a:p>
                  </a:txBody>
                  <a:tcPr marL="68580" marR="68580" marT="0" marB="0"/>
                </a:tc>
                <a:tc>
                  <a:txBody>
                    <a:bodyPr/>
                    <a:lstStyle/>
                    <a:p>
                      <a:pPr marL="0" marR="0" indent="0" algn="just">
                        <a:lnSpc>
                          <a:spcPct val="150000"/>
                        </a:lnSpc>
                        <a:spcBef>
                          <a:spcPts val="300"/>
                        </a:spcBef>
                        <a:spcAft>
                          <a:spcPts val="0"/>
                        </a:spcAft>
                      </a:pPr>
                      <a:r>
                        <a:rPr lang="en-US" sz="1500" b="1"/>
                        <a:t>100</a:t>
                      </a:r>
                      <a:endParaRPr lang="en-US" sz="1500" b="1">
                        <a:latin typeface="Times"/>
                        <a:ea typeface="Times New Roman"/>
                        <a:cs typeface="Times New Roman"/>
                      </a:endParaRPr>
                    </a:p>
                  </a:txBody>
                  <a:tcPr marL="68580" marR="68580" marT="0" marB="0"/>
                </a:tc>
                <a:extLst>
                  <a:ext uri="{0D108BD9-81ED-4DB2-BD59-A6C34878D82A}">
                    <a16:rowId xmlns:a16="http://schemas.microsoft.com/office/drawing/2014/main" val="10002"/>
                  </a:ext>
                </a:extLst>
              </a:tr>
              <a:tr h="313795">
                <a:tc>
                  <a:txBody>
                    <a:bodyPr/>
                    <a:lstStyle/>
                    <a:p>
                      <a:pPr marL="0" marR="0" indent="0" algn="just">
                        <a:lnSpc>
                          <a:spcPct val="150000"/>
                        </a:lnSpc>
                        <a:spcBef>
                          <a:spcPts val="300"/>
                        </a:spcBef>
                        <a:spcAft>
                          <a:spcPts val="0"/>
                        </a:spcAft>
                      </a:pPr>
                      <a:r>
                        <a:rPr lang="en-US" sz="1500" b="1"/>
                        <a:t>Reserve Population size (R</a:t>
                      </a:r>
                      <a:r>
                        <a:rPr lang="en-US" sz="1500" b="1" baseline="-25000"/>
                        <a:t>P</a:t>
                      </a:r>
                      <a:r>
                        <a:rPr lang="en-US" sz="1500" b="1"/>
                        <a:t>)</a:t>
                      </a:r>
                      <a:endParaRPr lang="en-US" sz="1500" b="1">
                        <a:latin typeface="Times"/>
                        <a:ea typeface="Times New Roman"/>
                        <a:cs typeface="Times New Roman"/>
                      </a:endParaRPr>
                    </a:p>
                  </a:txBody>
                  <a:tcPr marL="68580" marR="68580" marT="0" marB="0"/>
                </a:tc>
                <a:tc>
                  <a:txBody>
                    <a:bodyPr/>
                    <a:lstStyle/>
                    <a:p>
                      <a:pPr marL="0" marR="0" indent="0" algn="just">
                        <a:lnSpc>
                          <a:spcPct val="150000"/>
                        </a:lnSpc>
                        <a:spcBef>
                          <a:spcPts val="300"/>
                        </a:spcBef>
                        <a:spcAft>
                          <a:spcPts val="0"/>
                        </a:spcAft>
                      </a:pPr>
                      <a:r>
                        <a:rPr lang="en-US" sz="1500" b="1" dirty="0"/>
                        <a:t>10</a:t>
                      </a:r>
                      <a:endParaRPr lang="en-US" sz="1500" b="1" dirty="0">
                        <a:latin typeface="Times"/>
                        <a:ea typeface="Times New Roman"/>
                        <a:cs typeface="Times New Roman"/>
                      </a:endParaRPr>
                    </a:p>
                  </a:txBody>
                  <a:tcPr marL="68580" marR="68580" marT="0" marB="0"/>
                </a:tc>
                <a:tc>
                  <a:txBody>
                    <a:bodyPr/>
                    <a:lstStyle/>
                    <a:p>
                      <a:pPr marL="0" marR="0" indent="-11430" algn="just">
                        <a:lnSpc>
                          <a:spcPct val="150000"/>
                        </a:lnSpc>
                        <a:spcBef>
                          <a:spcPts val="300"/>
                        </a:spcBef>
                        <a:spcAft>
                          <a:spcPts val="0"/>
                        </a:spcAft>
                      </a:pPr>
                      <a:r>
                        <a:rPr lang="en-US" sz="1500" b="1"/>
                        <a:t>50</a:t>
                      </a:r>
                      <a:endParaRPr lang="en-US" sz="1500" b="1">
                        <a:latin typeface="Times"/>
                        <a:ea typeface="Times New Roman"/>
                        <a:cs typeface="Times New Roman"/>
                      </a:endParaRPr>
                    </a:p>
                  </a:txBody>
                  <a:tcPr marL="68580" marR="68580" marT="0" marB="0"/>
                </a:tc>
                <a:tc>
                  <a:txBody>
                    <a:bodyPr/>
                    <a:lstStyle/>
                    <a:p>
                      <a:pPr marL="0" marR="0" indent="-8890" algn="just">
                        <a:lnSpc>
                          <a:spcPct val="150000"/>
                        </a:lnSpc>
                        <a:spcBef>
                          <a:spcPts val="300"/>
                        </a:spcBef>
                        <a:spcAft>
                          <a:spcPts val="0"/>
                        </a:spcAft>
                      </a:pPr>
                      <a:r>
                        <a:rPr lang="en-US" sz="1500" b="1"/>
                        <a:t>50</a:t>
                      </a:r>
                      <a:endParaRPr lang="en-US" sz="1500" b="1">
                        <a:latin typeface="Times"/>
                        <a:ea typeface="Times New Roman"/>
                        <a:cs typeface="Times New Roman"/>
                      </a:endParaRPr>
                    </a:p>
                  </a:txBody>
                  <a:tcPr marL="68580" marR="68580" marT="0" marB="0"/>
                </a:tc>
                <a:tc>
                  <a:txBody>
                    <a:bodyPr/>
                    <a:lstStyle/>
                    <a:p>
                      <a:pPr marL="0" marR="0" indent="0" algn="just">
                        <a:lnSpc>
                          <a:spcPct val="150000"/>
                        </a:lnSpc>
                        <a:spcBef>
                          <a:spcPts val="300"/>
                        </a:spcBef>
                        <a:spcAft>
                          <a:spcPts val="0"/>
                        </a:spcAft>
                      </a:pPr>
                      <a:r>
                        <a:rPr lang="en-US" sz="1500" b="1" dirty="0"/>
                        <a:t>--</a:t>
                      </a:r>
                      <a:endParaRPr lang="en-US" sz="1500" b="1" dirty="0">
                        <a:latin typeface="Times"/>
                        <a:ea typeface="Times New Roman"/>
                        <a:cs typeface="Times New Roman"/>
                      </a:endParaRPr>
                    </a:p>
                  </a:txBody>
                  <a:tcPr marL="68580" marR="68580" marT="0" marB="0"/>
                </a:tc>
                <a:extLst>
                  <a:ext uri="{0D108BD9-81ED-4DB2-BD59-A6C34878D82A}">
                    <a16:rowId xmlns:a16="http://schemas.microsoft.com/office/drawing/2014/main" val="10003"/>
                  </a:ext>
                </a:extLst>
              </a:tr>
              <a:tr h="313795">
                <a:tc>
                  <a:txBody>
                    <a:bodyPr/>
                    <a:lstStyle/>
                    <a:p>
                      <a:pPr marL="0" marR="0" indent="0" algn="just">
                        <a:lnSpc>
                          <a:spcPct val="150000"/>
                        </a:lnSpc>
                        <a:spcBef>
                          <a:spcPts val="300"/>
                        </a:spcBef>
                        <a:spcAft>
                          <a:spcPts val="0"/>
                        </a:spcAft>
                      </a:pPr>
                      <a:r>
                        <a:rPr lang="en-US" sz="1500" b="1"/>
                        <a:t>Selection</a:t>
                      </a:r>
                      <a:endParaRPr lang="en-US" sz="1500" b="1">
                        <a:latin typeface="Times"/>
                        <a:ea typeface="Times New Roman"/>
                        <a:cs typeface="Times New Roman"/>
                      </a:endParaRPr>
                    </a:p>
                  </a:txBody>
                  <a:tcPr marL="68580" marR="68580" marT="0" marB="0"/>
                </a:tc>
                <a:tc>
                  <a:txBody>
                    <a:bodyPr/>
                    <a:lstStyle/>
                    <a:p>
                      <a:pPr marL="0" marR="0" indent="0" algn="just">
                        <a:lnSpc>
                          <a:spcPct val="150000"/>
                        </a:lnSpc>
                        <a:spcBef>
                          <a:spcPts val="300"/>
                        </a:spcBef>
                        <a:spcAft>
                          <a:spcPts val="0"/>
                        </a:spcAft>
                      </a:pPr>
                      <a:r>
                        <a:rPr lang="en-US" sz="1500" b="1"/>
                        <a:t>Tournament</a:t>
                      </a:r>
                      <a:endParaRPr lang="en-US" sz="1500" b="1">
                        <a:latin typeface="Times"/>
                        <a:ea typeface="Times New Roman"/>
                        <a:cs typeface="Times New Roman"/>
                      </a:endParaRPr>
                    </a:p>
                  </a:txBody>
                  <a:tcPr marL="68580" marR="68580" marT="0" marB="0"/>
                </a:tc>
                <a:tc>
                  <a:txBody>
                    <a:bodyPr/>
                    <a:lstStyle/>
                    <a:p>
                      <a:pPr marL="0" marR="0" indent="-11430" algn="just">
                        <a:lnSpc>
                          <a:spcPct val="150000"/>
                        </a:lnSpc>
                        <a:spcBef>
                          <a:spcPts val="300"/>
                        </a:spcBef>
                        <a:spcAft>
                          <a:spcPts val="0"/>
                        </a:spcAft>
                      </a:pPr>
                      <a:r>
                        <a:rPr lang="en-US" sz="1500" b="1"/>
                        <a:t>Tournament </a:t>
                      </a:r>
                      <a:endParaRPr lang="en-US" sz="1500" b="1">
                        <a:latin typeface="Times"/>
                        <a:ea typeface="Times New Roman"/>
                        <a:cs typeface="Times New Roman"/>
                      </a:endParaRPr>
                    </a:p>
                  </a:txBody>
                  <a:tcPr marL="68580" marR="68580" marT="0" marB="0"/>
                </a:tc>
                <a:tc>
                  <a:txBody>
                    <a:bodyPr/>
                    <a:lstStyle/>
                    <a:p>
                      <a:pPr marL="0" marR="0" indent="-8890" algn="just">
                        <a:lnSpc>
                          <a:spcPct val="150000"/>
                        </a:lnSpc>
                        <a:spcBef>
                          <a:spcPts val="300"/>
                        </a:spcBef>
                        <a:spcAft>
                          <a:spcPts val="0"/>
                        </a:spcAft>
                      </a:pPr>
                      <a:r>
                        <a:rPr lang="en-US" sz="1500" b="1"/>
                        <a:t>Tournament</a:t>
                      </a:r>
                      <a:endParaRPr lang="en-US" sz="1500" b="1">
                        <a:latin typeface="Times"/>
                        <a:ea typeface="Times New Roman"/>
                        <a:cs typeface="Times New Roman"/>
                      </a:endParaRPr>
                    </a:p>
                  </a:txBody>
                  <a:tcPr marL="68580" marR="68580" marT="0" marB="0"/>
                </a:tc>
                <a:tc>
                  <a:txBody>
                    <a:bodyPr/>
                    <a:lstStyle/>
                    <a:p>
                      <a:pPr marL="0" marR="0" indent="0" algn="just">
                        <a:lnSpc>
                          <a:spcPct val="150000"/>
                        </a:lnSpc>
                        <a:spcBef>
                          <a:spcPts val="300"/>
                        </a:spcBef>
                        <a:spcAft>
                          <a:spcPts val="0"/>
                        </a:spcAft>
                      </a:pPr>
                      <a:r>
                        <a:rPr lang="en-US" sz="1500" b="1"/>
                        <a:t>Tournament</a:t>
                      </a:r>
                      <a:endParaRPr lang="en-US" sz="1500" b="1">
                        <a:latin typeface="Times"/>
                        <a:ea typeface="Times New Roman"/>
                        <a:cs typeface="Times New Roman"/>
                      </a:endParaRPr>
                    </a:p>
                  </a:txBody>
                  <a:tcPr marL="68580" marR="68580" marT="0" marB="0"/>
                </a:tc>
                <a:extLst>
                  <a:ext uri="{0D108BD9-81ED-4DB2-BD59-A6C34878D82A}">
                    <a16:rowId xmlns:a16="http://schemas.microsoft.com/office/drawing/2014/main" val="10004"/>
                  </a:ext>
                </a:extLst>
              </a:tr>
              <a:tr h="313795">
                <a:tc>
                  <a:txBody>
                    <a:bodyPr/>
                    <a:lstStyle/>
                    <a:p>
                      <a:pPr marL="0" marR="0" indent="0" algn="just">
                        <a:lnSpc>
                          <a:spcPct val="150000"/>
                        </a:lnSpc>
                        <a:spcBef>
                          <a:spcPts val="300"/>
                        </a:spcBef>
                        <a:spcAft>
                          <a:spcPts val="0"/>
                        </a:spcAft>
                      </a:pPr>
                      <a:r>
                        <a:rPr lang="en-US" sz="1500" b="1"/>
                        <a:t>Crossover type</a:t>
                      </a:r>
                      <a:endParaRPr lang="en-US" sz="1500" b="1">
                        <a:latin typeface="Times"/>
                        <a:ea typeface="Times New Roman"/>
                        <a:cs typeface="Times New Roman"/>
                      </a:endParaRPr>
                    </a:p>
                  </a:txBody>
                  <a:tcPr marL="68580" marR="68580" marT="0" marB="0"/>
                </a:tc>
                <a:tc>
                  <a:txBody>
                    <a:bodyPr/>
                    <a:lstStyle/>
                    <a:p>
                      <a:pPr marL="0" marR="0" indent="0" algn="just">
                        <a:lnSpc>
                          <a:spcPct val="150000"/>
                        </a:lnSpc>
                        <a:spcBef>
                          <a:spcPts val="300"/>
                        </a:spcBef>
                        <a:spcAft>
                          <a:spcPts val="0"/>
                        </a:spcAft>
                      </a:pPr>
                      <a:r>
                        <a:rPr lang="en-US" sz="1500" b="1"/>
                        <a:t>Two-point</a:t>
                      </a:r>
                      <a:endParaRPr lang="en-US" sz="1500" b="1">
                        <a:latin typeface="Times"/>
                        <a:ea typeface="Times New Roman"/>
                        <a:cs typeface="Times New Roman"/>
                      </a:endParaRPr>
                    </a:p>
                  </a:txBody>
                  <a:tcPr marL="68580" marR="68580" marT="0" marB="0"/>
                </a:tc>
                <a:tc>
                  <a:txBody>
                    <a:bodyPr/>
                    <a:lstStyle/>
                    <a:p>
                      <a:pPr marL="0" marR="0" indent="-11430" algn="just">
                        <a:lnSpc>
                          <a:spcPct val="150000"/>
                        </a:lnSpc>
                        <a:spcBef>
                          <a:spcPts val="300"/>
                        </a:spcBef>
                        <a:spcAft>
                          <a:spcPts val="0"/>
                        </a:spcAft>
                      </a:pPr>
                      <a:r>
                        <a:rPr lang="en-US" sz="1500" b="1" dirty="0"/>
                        <a:t>K-point</a:t>
                      </a:r>
                      <a:endParaRPr lang="en-US" sz="1500" b="1" dirty="0">
                        <a:latin typeface="Times"/>
                        <a:ea typeface="Times New Roman"/>
                        <a:cs typeface="Times New Roman"/>
                      </a:endParaRPr>
                    </a:p>
                  </a:txBody>
                  <a:tcPr marL="68580" marR="68580" marT="0" marB="0"/>
                </a:tc>
                <a:tc>
                  <a:txBody>
                    <a:bodyPr/>
                    <a:lstStyle/>
                    <a:p>
                      <a:pPr marL="0" marR="0" indent="-8890" algn="just">
                        <a:lnSpc>
                          <a:spcPct val="150000"/>
                        </a:lnSpc>
                        <a:spcBef>
                          <a:spcPts val="300"/>
                        </a:spcBef>
                        <a:spcAft>
                          <a:spcPts val="0"/>
                        </a:spcAft>
                      </a:pPr>
                      <a:r>
                        <a:rPr lang="en-US" sz="1500" b="1"/>
                        <a:t>K-point</a:t>
                      </a:r>
                      <a:endParaRPr lang="en-US" sz="1500" b="1">
                        <a:latin typeface="Times"/>
                        <a:ea typeface="Times New Roman"/>
                        <a:cs typeface="Times New Roman"/>
                      </a:endParaRPr>
                    </a:p>
                  </a:txBody>
                  <a:tcPr marL="68580" marR="68580" marT="0" marB="0"/>
                </a:tc>
                <a:tc>
                  <a:txBody>
                    <a:bodyPr/>
                    <a:lstStyle/>
                    <a:p>
                      <a:pPr marL="0" marR="0" indent="0" algn="just">
                        <a:lnSpc>
                          <a:spcPct val="150000"/>
                        </a:lnSpc>
                        <a:spcBef>
                          <a:spcPts val="300"/>
                        </a:spcBef>
                        <a:spcAft>
                          <a:spcPts val="0"/>
                        </a:spcAft>
                      </a:pPr>
                      <a:r>
                        <a:rPr lang="en-US" sz="1500" b="1"/>
                        <a:t>K-point</a:t>
                      </a:r>
                      <a:endParaRPr lang="en-US" sz="1500" b="1">
                        <a:latin typeface="Times"/>
                        <a:ea typeface="Times New Roman"/>
                        <a:cs typeface="Times New Roman"/>
                      </a:endParaRPr>
                    </a:p>
                  </a:txBody>
                  <a:tcPr marL="68580" marR="68580" marT="0" marB="0"/>
                </a:tc>
                <a:extLst>
                  <a:ext uri="{0D108BD9-81ED-4DB2-BD59-A6C34878D82A}">
                    <a16:rowId xmlns:a16="http://schemas.microsoft.com/office/drawing/2014/main" val="10005"/>
                  </a:ext>
                </a:extLst>
              </a:tr>
              <a:tr h="313795">
                <a:tc>
                  <a:txBody>
                    <a:bodyPr/>
                    <a:lstStyle/>
                    <a:p>
                      <a:pPr marL="0" marR="0" indent="0" algn="just">
                        <a:lnSpc>
                          <a:spcPct val="150000"/>
                        </a:lnSpc>
                        <a:spcBef>
                          <a:spcPts val="300"/>
                        </a:spcBef>
                        <a:spcAft>
                          <a:spcPts val="0"/>
                        </a:spcAft>
                      </a:pPr>
                      <a:r>
                        <a:rPr lang="en-US" sz="1500" b="1"/>
                        <a:t>Crossover point K</a:t>
                      </a:r>
                      <a:endParaRPr lang="en-US" sz="1500" b="1">
                        <a:latin typeface="Times"/>
                        <a:ea typeface="Times New Roman"/>
                        <a:cs typeface="Times New Roman"/>
                      </a:endParaRPr>
                    </a:p>
                  </a:txBody>
                  <a:tcPr marL="68580" marR="68580" marT="0" marB="0"/>
                </a:tc>
                <a:tc>
                  <a:txBody>
                    <a:bodyPr/>
                    <a:lstStyle/>
                    <a:p>
                      <a:pPr marL="0" marR="0" indent="0" algn="just">
                        <a:lnSpc>
                          <a:spcPct val="150000"/>
                        </a:lnSpc>
                        <a:spcBef>
                          <a:spcPts val="300"/>
                        </a:spcBef>
                        <a:spcAft>
                          <a:spcPts val="0"/>
                        </a:spcAft>
                      </a:pPr>
                      <a:r>
                        <a:rPr lang="en-US" sz="1500" b="1"/>
                        <a:t>2</a:t>
                      </a:r>
                      <a:endParaRPr lang="en-US" sz="1500" b="1">
                        <a:latin typeface="Times"/>
                        <a:ea typeface="Times New Roman"/>
                        <a:cs typeface="Times New Roman"/>
                      </a:endParaRPr>
                    </a:p>
                  </a:txBody>
                  <a:tcPr marL="68580" marR="68580" marT="0" marB="0"/>
                </a:tc>
                <a:tc>
                  <a:txBody>
                    <a:bodyPr/>
                    <a:lstStyle/>
                    <a:p>
                      <a:pPr marL="0" marR="0" indent="-11430" algn="just">
                        <a:lnSpc>
                          <a:spcPct val="150000"/>
                        </a:lnSpc>
                        <a:spcBef>
                          <a:spcPts val="300"/>
                        </a:spcBef>
                        <a:spcAft>
                          <a:spcPts val="0"/>
                        </a:spcAft>
                      </a:pPr>
                      <a:r>
                        <a:rPr lang="en-US" sz="1500" b="1" dirty="0"/>
                        <a:t>5</a:t>
                      </a:r>
                      <a:endParaRPr lang="en-US" sz="1500" b="1" dirty="0">
                        <a:latin typeface="Times"/>
                        <a:ea typeface="Times New Roman"/>
                        <a:cs typeface="Times New Roman"/>
                      </a:endParaRPr>
                    </a:p>
                  </a:txBody>
                  <a:tcPr marL="68580" marR="68580" marT="0" marB="0"/>
                </a:tc>
                <a:tc>
                  <a:txBody>
                    <a:bodyPr/>
                    <a:lstStyle/>
                    <a:p>
                      <a:pPr marL="0" marR="0" indent="-8890" algn="just">
                        <a:lnSpc>
                          <a:spcPct val="150000"/>
                        </a:lnSpc>
                        <a:spcBef>
                          <a:spcPts val="300"/>
                        </a:spcBef>
                        <a:spcAft>
                          <a:spcPts val="0"/>
                        </a:spcAft>
                      </a:pPr>
                      <a:r>
                        <a:rPr lang="en-US" sz="1500" b="1"/>
                        <a:t>5</a:t>
                      </a:r>
                      <a:endParaRPr lang="en-US" sz="1500" b="1">
                        <a:latin typeface="Times"/>
                        <a:ea typeface="Times New Roman"/>
                        <a:cs typeface="Times New Roman"/>
                      </a:endParaRPr>
                    </a:p>
                  </a:txBody>
                  <a:tcPr marL="68580" marR="68580" marT="0" marB="0"/>
                </a:tc>
                <a:tc>
                  <a:txBody>
                    <a:bodyPr/>
                    <a:lstStyle/>
                    <a:p>
                      <a:pPr marL="0" marR="0" indent="0" algn="just">
                        <a:lnSpc>
                          <a:spcPct val="150000"/>
                        </a:lnSpc>
                        <a:spcBef>
                          <a:spcPts val="300"/>
                        </a:spcBef>
                        <a:spcAft>
                          <a:spcPts val="0"/>
                        </a:spcAft>
                      </a:pPr>
                      <a:r>
                        <a:rPr lang="en-US" sz="1500" b="1"/>
                        <a:t>5</a:t>
                      </a:r>
                      <a:endParaRPr lang="en-US" sz="1500" b="1">
                        <a:latin typeface="Times"/>
                        <a:ea typeface="Times New Roman"/>
                        <a:cs typeface="Times New Roman"/>
                      </a:endParaRPr>
                    </a:p>
                  </a:txBody>
                  <a:tcPr marL="68580" marR="68580" marT="0" marB="0"/>
                </a:tc>
                <a:extLst>
                  <a:ext uri="{0D108BD9-81ED-4DB2-BD59-A6C34878D82A}">
                    <a16:rowId xmlns:a16="http://schemas.microsoft.com/office/drawing/2014/main" val="10006"/>
                  </a:ext>
                </a:extLst>
              </a:tr>
              <a:tr h="313795">
                <a:tc>
                  <a:txBody>
                    <a:bodyPr/>
                    <a:lstStyle/>
                    <a:p>
                      <a:pPr marL="0" marR="0" indent="0" algn="just">
                        <a:lnSpc>
                          <a:spcPct val="150000"/>
                        </a:lnSpc>
                        <a:spcBef>
                          <a:spcPts val="300"/>
                        </a:spcBef>
                        <a:spcAft>
                          <a:spcPts val="0"/>
                        </a:spcAft>
                      </a:pPr>
                      <a:r>
                        <a:rPr lang="en-US" sz="1500" b="1"/>
                        <a:t>Mutation  type</a:t>
                      </a:r>
                      <a:endParaRPr lang="en-US" sz="1500" b="1">
                        <a:latin typeface="Times"/>
                        <a:ea typeface="Times New Roman"/>
                        <a:cs typeface="Times New Roman"/>
                      </a:endParaRPr>
                    </a:p>
                  </a:txBody>
                  <a:tcPr marL="68580" marR="68580" marT="0" marB="0"/>
                </a:tc>
                <a:tc>
                  <a:txBody>
                    <a:bodyPr/>
                    <a:lstStyle/>
                    <a:p>
                      <a:pPr marL="0" marR="0" indent="0" algn="just">
                        <a:lnSpc>
                          <a:spcPct val="150000"/>
                        </a:lnSpc>
                        <a:spcBef>
                          <a:spcPts val="300"/>
                        </a:spcBef>
                        <a:spcAft>
                          <a:spcPts val="0"/>
                        </a:spcAft>
                      </a:pPr>
                      <a:r>
                        <a:rPr lang="en-US" sz="1500" b="1"/>
                        <a:t>Bitwise</a:t>
                      </a:r>
                      <a:endParaRPr lang="en-US" sz="1500" b="1">
                        <a:latin typeface="Times"/>
                        <a:ea typeface="Times New Roman"/>
                        <a:cs typeface="Times New Roman"/>
                      </a:endParaRPr>
                    </a:p>
                  </a:txBody>
                  <a:tcPr marL="68580" marR="68580" marT="0" marB="0"/>
                </a:tc>
                <a:tc>
                  <a:txBody>
                    <a:bodyPr/>
                    <a:lstStyle/>
                    <a:p>
                      <a:pPr marL="0" marR="0" indent="-11430" algn="just">
                        <a:lnSpc>
                          <a:spcPct val="150000"/>
                        </a:lnSpc>
                        <a:spcBef>
                          <a:spcPts val="300"/>
                        </a:spcBef>
                        <a:spcAft>
                          <a:spcPts val="0"/>
                        </a:spcAft>
                      </a:pPr>
                      <a:r>
                        <a:rPr lang="en-US" sz="1500" b="1"/>
                        <a:t>Flip bit</a:t>
                      </a:r>
                      <a:endParaRPr lang="en-US" sz="1500" b="1">
                        <a:latin typeface="Times"/>
                        <a:ea typeface="Times New Roman"/>
                        <a:cs typeface="Times New Roman"/>
                      </a:endParaRPr>
                    </a:p>
                  </a:txBody>
                  <a:tcPr marL="68580" marR="68580" marT="0" marB="0"/>
                </a:tc>
                <a:tc>
                  <a:txBody>
                    <a:bodyPr/>
                    <a:lstStyle/>
                    <a:p>
                      <a:pPr marL="0" marR="0" indent="-8890" algn="just">
                        <a:lnSpc>
                          <a:spcPct val="150000"/>
                        </a:lnSpc>
                        <a:spcBef>
                          <a:spcPts val="300"/>
                        </a:spcBef>
                        <a:spcAft>
                          <a:spcPts val="0"/>
                        </a:spcAft>
                      </a:pPr>
                      <a:r>
                        <a:rPr lang="en-US" sz="1500" b="1" dirty="0"/>
                        <a:t>Flip bit</a:t>
                      </a:r>
                      <a:endParaRPr lang="en-US" sz="1500" b="1" dirty="0">
                        <a:latin typeface="Times"/>
                        <a:ea typeface="Times New Roman"/>
                        <a:cs typeface="Times New Roman"/>
                      </a:endParaRPr>
                    </a:p>
                  </a:txBody>
                  <a:tcPr marL="68580" marR="68580" marT="0" marB="0"/>
                </a:tc>
                <a:tc>
                  <a:txBody>
                    <a:bodyPr/>
                    <a:lstStyle/>
                    <a:p>
                      <a:pPr marL="0" marR="0" indent="0" algn="just">
                        <a:lnSpc>
                          <a:spcPct val="150000"/>
                        </a:lnSpc>
                        <a:spcBef>
                          <a:spcPts val="300"/>
                        </a:spcBef>
                        <a:spcAft>
                          <a:spcPts val="0"/>
                        </a:spcAft>
                      </a:pPr>
                      <a:r>
                        <a:rPr lang="en-US" sz="1500" b="1"/>
                        <a:t>Flip bit</a:t>
                      </a:r>
                      <a:endParaRPr lang="en-US" sz="1500" b="1">
                        <a:latin typeface="Times"/>
                        <a:ea typeface="Times New Roman"/>
                        <a:cs typeface="Times New Roman"/>
                      </a:endParaRPr>
                    </a:p>
                  </a:txBody>
                  <a:tcPr marL="68580" marR="68580" marT="0" marB="0"/>
                </a:tc>
                <a:extLst>
                  <a:ext uri="{0D108BD9-81ED-4DB2-BD59-A6C34878D82A}">
                    <a16:rowId xmlns:a16="http://schemas.microsoft.com/office/drawing/2014/main" val="10007"/>
                  </a:ext>
                </a:extLst>
              </a:tr>
              <a:tr h="313795">
                <a:tc>
                  <a:txBody>
                    <a:bodyPr/>
                    <a:lstStyle/>
                    <a:p>
                      <a:pPr marL="0" marR="0" indent="0" algn="just">
                        <a:lnSpc>
                          <a:spcPct val="150000"/>
                        </a:lnSpc>
                        <a:spcBef>
                          <a:spcPts val="300"/>
                        </a:spcBef>
                        <a:spcAft>
                          <a:spcPts val="0"/>
                        </a:spcAft>
                      </a:pPr>
                      <a:r>
                        <a:rPr lang="en-US" sz="1500" b="1"/>
                        <a:t>Crossover rate </a:t>
                      </a:r>
                      <a:endParaRPr lang="en-US" sz="1500" b="1">
                        <a:latin typeface="Times"/>
                        <a:ea typeface="Times New Roman"/>
                        <a:cs typeface="Times New Roman"/>
                      </a:endParaRPr>
                    </a:p>
                  </a:txBody>
                  <a:tcPr marL="68580" marR="68580" marT="0" marB="0"/>
                </a:tc>
                <a:tc>
                  <a:txBody>
                    <a:bodyPr/>
                    <a:lstStyle/>
                    <a:p>
                      <a:pPr marL="0" marR="0" indent="0" algn="just">
                        <a:lnSpc>
                          <a:spcPct val="150000"/>
                        </a:lnSpc>
                        <a:spcBef>
                          <a:spcPts val="300"/>
                        </a:spcBef>
                        <a:spcAft>
                          <a:spcPts val="0"/>
                        </a:spcAft>
                      </a:pPr>
                      <a:r>
                        <a:rPr lang="en-US" sz="1500" b="1"/>
                        <a:t>0.70</a:t>
                      </a:r>
                      <a:endParaRPr lang="en-US" sz="1500" b="1">
                        <a:latin typeface="Times"/>
                        <a:ea typeface="Times New Roman"/>
                        <a:cs typeface="Times New Roman"/>
                      </a:endParaRPr>
                    </a:p>
                  </a:txBody>
                  <a:tcPr marL="68580" marR="68580" marT="0" marB="0"/>
                </a:tc>
                <a:tc>
                  <a:txBody>
                    <a:bodyPr/>
                    <a:lstStyle/>
                    <a:p>
                      <a:pPr marL="0" marR="0" indent="-11430" algn="just">
                        <a:lnSpc>
                          <a:spcPct val="150000"/>
                        </a:lnSpc>
                        <a:spcBef>
                          <a:spcPts val="300"/>
                        </a:spcBef>
                        <a:spcAft>
                          <a:spcPts val="0"/>
                        </a:spcAft>
                      </a:pPr>
                      <a:r>
                        <a:rPr lang="en-US" sz="1500" b="1"/>
                        <a:t>0.70</a:t>
                      </a:r>
                      <a:endParaRPr lang="en-US" sz="1500" b="1">
                        <a:latin typeface="Times"/>
                        <a:ea typeface="Times New Roman"/>
                        <a:cs typeface="Times New Roman"/>
                      </a:endParaRPr>
                    </a:p>
                  </a:txBody>
                  <a:tcPr marL="68580" marR="68580" marT="0" marB="0"/>
                </a:tc>
                <a:tc>
                  <a:txBody>
                    <a:bodyPr/>
                    <a:lstStyle/>
                    <a:p>
                      <a:pPr marL="0" marR="0" indent="-8890" algn="just">
                        <a:lnSpc>
                          <a:spcPct val="150000"/>
                        </a:lnSpc>
                        <a:spcBef>
                          <a:spcPts val="300"/>
                        </a:spcBef>
                        <a:spcAft>
                          <a:spcPts val="0"/>
                        </a:spcAft>
                      </a:pPr>
                      <a:r>
                        <a:rPr lang="en-US" sz="1500" b="1" dirty="0"/>
                        <a:t>0.70</a:t>
                      </a:r>
                      <a:endParaRPr lang="en-US" sz="1500" b="1" dirty="0">
                        <a:latin typeface="Times"/>
                        <a:ea typeface="Times New Roman"/>
                        <a:cs typeface="Times New Roman"/>
                      </a:endParaRPr>
                    </a:p>
                  </a:txBody>
                  <a:tcPr marL="68580" marR="68580" marT="0" marB="0"/>
                </a:tc>
                <a:tc>
                  <a:txBody>
                    <a:bodyPr/>
                    <a:lstStyle/>
                    <a:p>
                      <a:pPr marL="0" marR="0" indent="0" algn="just">
                        <a:lnSpc>
                          <a:spcPct val="150000"/>
                        </a:lnSpc>
                        <a:spcBef>
                          <a:spcPts val="300"/>
                        </a:spcBef>
                        <a:spcAft>
                          <a:spcPts val="0"/>
                        </a:spcAft>
                      </a:pPr>
                      <a:r>
                        <a:rPr lang="en-US" sz="1500" b="1"/>
                        <a:t>0.70</a:t>
                      </a:r>
                      <a:endParaRPr lang="en-US" sz="1500" b="1">
                        <a:latin typeface="Times"/>
                        <a:ea typeface="Times New Roman"/>
                        <a:cs typeface="Times New Roman"/>
                      </a:endParaRPr>
                    </a:p>
                  </a:txBody>
                  <a:tcPr marL="68580" marR="68580" marT="0" marB="0"/>
                </a:tc>
                <a:extLst>
                  <a:ext uri="{0D108BD9-81ED-4DB2-BD59-A6C34878D82A}">
                    <a16:rowId xmlns:a16="http://schemas.microsoft.com/office/drawing/2014/main" val="10008"/>
                  </a:ext>
                </a:extLst>
              </a:tr>
              <a:tr h="313795">
                <a:tc>
                  <a:txBody>
                    <a:bodyPr/>
                    <a:lstStyle/>
                    <a:p>
                      <a:pPr marL="0" marR="0" indent="0" algn="just">
                        <a:lnSpc>
                          <a:spcPct val="150000"/>
                        </a:lnSpc>
                        <a:spcBef>
                          <a:spcPts val="300"/>
                        </a:spcBef>
                        <a:spcAft>
                          <a:spcPts val="0"/>
                        </a:spcAft>
                      </a:pPr>
                      <a:r>
                        <a:rPr lang="en-US" sz="1500" b="1"/>
                        <a:t>Mutation rate</a:t>
                      </a:r>
                      <a:endParaRPr lang="en-US" sz="1500" b="1">
                        <a:latin typeface="Times"/>
                        <a:ea typeface="Times New Roman"/>
                        <a:cs typeface="Times New Roman"/>
                      </a:endParaRPr>
                    </a:p>
                  </a:txBody>
                  <a:tcPr marL="68580" marR="68580" marT="0" marB="0"/>
                </a:tc>
                <a:tc>
                  <a:txBody>
                    <a:bodyPr/>
                    <a:lstStyle/>
                    <a:p>
                      <a:pPr marL="0" marR="0" indent="0" algn="just">
                        <a:lnSpc>
                          <a:spcPct val="150000"/>
                        </a:lnSpc>
                        <a:spcBef>
                          <a:spcPts val="300"/>
                        </a:spcBef>
                        <a:spcAft>
                          <a:spcPts val="0"/>
                        </a:spcAft>
                      </a:pPr>
                      <a:r>
                        <a:rPr lang="en-US" sz="1500" b="1"/>
                        <a:t>1 / l</a:t>
                      </a:r>
                      <a:endParaRPr lang="en-US" sz="1500" b="1">
                        <a:latin typeface="Times"/>
                        <a:ea typeface="Times New Roman"/>
                        <a:cs typeface="Times New Roman"/>
                      </a:endParaRPr>
                    </a:p>
                  </a:txBody>
                  <a:tcPr marL="68580" marR="68580" marT="0" marB="0"/>
                </a:tc>
                <a:tc>
                  <a:txBody>
                    <a:bodyPr/>
                    <a:lstStyle/>
                    <a:p>
                      <a:pPr marL="0" marR="0" indent="-11430" algn="just">
                        <a:lnSpc>
                          <a:spcPct val="150000"/>
                        </a:lnSpc>
                        <a:spcBef>
                          <a:spcPts val="300"/>
                        </a:spcBef>
                        <a:spcAft>
                          <a:spcPts val="0"/>
                        </a:spcAft>
                      </a:pPr>
                      <a:r>
                        <a:rPr lang="en-US" sz="1500" b="1"/>
                        <a:t>0.01</a:t>
                      </a:r>
                      <a:endParaRPr lang="en-US" sz="1500" b="1">
                        <a:latin typeface="Times"/>
                        <a:ea typeface="Times New Roman"/>
                        <a:cs typeface="Times New Roman"/>
                      </a:endParaRPr>
                    </a:p>
                  </a:txBody>
                  <a:tcPr marL="68580" marR="68580" marT="0" marB="0"/>
                </a:tc>
                <a:tc>
                  <a:txBody>
                    <a:bodyPr/>
                    <a:lstStyle/>
                    <a:p>
                      <a:pPr marL="0" marR="0" indent="-8890" algn="just">
                        <a:lnSpc>
                          <a:spcPct val="150000"/>
                        </a:lnSpc>
                        <a:spcBef>
                          <a:spcPts val="300"/>
                        </a:spcBef>
                        <a:spcAft>
                          <a:spcPts val="0"/>
                        </a:spcAft>
                      </a:pPr>
                      <a:r>
                        <a:rPr lang="en-US" sz="1500" b="1" dirty="0"/>
                        <a:t>0.01</a:t>
                      </a:r>
                      <a:endParaRPr lang="en-US" sz="1500" b="1" dirty="0">
                        <a:latin typeface="Times"/>
                        <a:ea typeface="Times New Roman"/>
                        <a:cs typeface="Times New Roman"/>
                      </a:endParaRPr>
                    </a:p>
                  </a:txBody>
                  <a:tcPr marL="68580" marR="68580" marT="0" marB="0"/>
                </a:tc>
                <a:tc>
                  <a:txBody>
                    <a:bodyPr/>
                    <a:lstStyle/>
                    <a:p>
                      <a:pPr marL="0" marR="0" indent="0" algn="just">
                        <a:lnSpc>
                          <a:spcPct val="150000"/>
                        </a:lnSpc>
                        <a:spcBef>
                          <a:spcPts val="300"/>
                        </a:spcBef>
                        <a:spcAft>
                          <a:spcPts val="0"/>
                        </a:spcAft>
                      </a:pPr>
                      <a:r>
                        <a:rPr lang="en-US" sz="1500" b="1" dirty="0"/>
                        <a:t>0.01</a:t>
                      </a:r>
                      <a:endParaRPr lang="en-US" sz="1500" b="1" dirty="0">
                        <a:latin typeface="Times"/>
                        <a:ea typeface="Times New Roman"/>
                        <a:cs typeface="Times New Roman"/>
                      </a:endParaRPr>
                    </a:p>
                  </a:txBody>
                  <a:tcPr marL="68580" marR="68580" marT="0" marB="0"/>
                </a:tc>
                <a:extLst>
                  <a:ext uri="{0D108BD9-81ED-4DB2-BD59-A6C34878D82A}">
                    <a16:rowId xmlns:a16="http://schemas.microsoft.com/office/drawing/2014/main" val="10009"/>
                  </a:ext>
                </a:extLst>
              </a:tr>
              <a:tr h="313795">
                <a:tc>
                  <a:txBody>
                    <a:bodyPr/>
                    <a:lstStyle/>
                    <a:p>
                      <a:pPr marL="0" marR="0" indent="0" algn="just">
                        <a:lnSpc>
                          <a:spcPct val="150000"/>
                        </a:lnSpc>
                        <a:spcBef>
                          <a:spcPts val="300"/>
                        </a:spcBef>
                        <a:spcAft>
                          <a:spcPts val="0"/>
                        </a:spcAft>
                      </a:pPr>
                      <a:r>
                        <a:rPr lang="en-US" sz="1500" b="1"/>
                        <a:t>Crossbreeding rate</a:t>
                      </a:r>
                      <a:endParaRPr lang="en-US" sz="1500" b="1">
                        <a:latin typeface="Times"/>
                        <a:ea typeface="Times New Roman"/>
                        <a:cs typeface="Times New Roman"/>
                      </a:endParaRPr>
                    </a:p>
                  </a:txBody>
                  <a:tcPr marL="68580" marR="68580" marT="0" marB="0"/>
                </a:tc>
                <a:tc>
                  <a:txBody>
                    <a:bodyPr/>
                    <a:lstStyle/>
                    <a:p>
                      <a:pPr marL="0" marR="0" indent="0" algn="just">
                        <a:lnSpc>
                          <a:spcPct val="150000"/>
                        </a:lnSpc>
                        <a:spcBef>
                          <a:spcPts val="300"/>
                        </a:spcBef>
                        <a:spcAft>
                          <a:spcPts val="0"/>
                        </a:spcAft>
                      </a:pPr>
                      <a:r>
                        <a:rPr lang="en-US" sz="1500" b="1"/>
                        <a:t>Not given</a:t>
                      </a:r>
                      <a:endParaRPr lang="en-US" sz="1500" b="1">
                        <a:latin typeface="Times"/>
                        <a:ea typeface="Times New Roman"/>
                        <a:cs typeface="Times New Roman"/>
                      </a:endParaRPr>
                    </a:p>
                  </a:txBody>
                  <a:tcPr marL="68580" marR="68580" marT="0" marB="0"/>
                </a:tc>
                <a:tc>
                  <a:txBody>
                    <a:bodyPr/>
                    <a:lstStyle/>
                    <a:p>
                      <a:pPr marL="0" marR="0" indent="-11430" algn="just">
                        <a:lnSpc>
                          <a:spcPct val="150000"/>
                        </a:lnSpc>
                        <a:spcBef>
                          <a:spcPts val="300"/>
                        </a:spcBef>
                        <a:spcAft>
                          <a:spcPts val="0"/>
                        </a:spcAft>
                      </a:pPr>
                      <a:r>
                        <a:rPr lang="en-US" sz="1500" b="1"/>
                        <a:t>0.04</a:t>
                      </a:r>
                      <a:endParaRPr lang="en-US" sz="1500" b="1">
                        <a:latin typeface="Times"/>
                        <a:ea typeface="Times New Roman"/>
                        <a:cs typeface="Times New Roman"/>
                      </a:endParaRPr>
                    </a:p>
                  </a:txBody>
                  <a:tcPr marL="68580" marR="68580" marT="0" marB="0"/>
                </a:tc>
                <a:tc>
                  <a:txBody>
                    <a:bodyPr/>
                    <a:lstStyle/>
                    <a:p>
                      <a:pPr marL="0" marR="0" indent="-8890" algn="just">
                        <a:lnSpc>
                          <a:spcPct val="150000"/>
                        </a:lnSpc>
                        <a:spcBef>
                          <a:spcPts val="300"/>
                        </a:spcBef>
                        <a:spcAft>
                          <a:spcPts val="0"/>
                        </a:spcAft>
                      </a:pPr>
                      <a:r>
                        <a:rPr lang="en-US" sz="1500" b="1"/>
                        <a:t>0.04</a:t>
                      </a:r>
                      <a:endParaRPr lang="en-US" sz="1500" b="1">
                        <a:latin typeface="Times"/>
                        <a:ea typeface="Times New Roman"/>
                        <a:cs typeface="Times New Roman"/>
                      </a:endParaRPr>
                    </a:p>
                  </a:txBody>
                  <a:tcPr marL="68580" marR="68580" marT="0" marB="0"/>
                </a:tc>
                <a:tc>
                  <a:txBody>
                    <a:bodyPr/>
                    <a:lstStyle/>
                    <a:p>
                      <a:pPr marL="0" marR="0" indent="0" algn="just">
                        <a:lnSpc>
                          <a:spcPct val="150000"/>
                        </a:lnSpc>
                        <a:spcBef>
                          <a:spcPts val="300"/>
                        </a:spcBef>
                        <a:spcAft>
                          <a:spcPts val="0"/>
                        </a:spcAft>
                      </a:pPr>
                      <a:r>
                        <a:rPr lang="en-US" sz="1500" b="1" dirty="0"/>
                        <a:t>Not applicable </a:t>
                      </a:r>
                      <a:endParaRPr lang="en-US" sz="1500" b="1" dirty="0">
                        <a:latin typeface="Times"/>
                        <a:ea typeface="Times New Roman"/>
                        <a:cs typeface="Times New Roman"/>
                      </a:endParaRPr>
                    </a:p>
                  </a:txBody>
                  <a:tcPr marL="68580" marR="68580" marT="0" marB="0"/>
                </a:tc>
                <a:extLst>
                  <a:ext uri="{0D108BD9-81ED-4DB2-BD59-A6C34878D82A}">
                    <a16:rowId xmlns:a16="http://schemas.microsoft.com/office/drawing/2014/main" val="10010"/>
                  </a:ext>
                </a:extLst>
              </a:tr>
              <a:tr h="313795">
                <a:tc>
                  <a:txBody>
                    <a:bodyPr/>
                    <a:lstStyle/>
                    <a:p>
                      <a:pPr marL="0" marR="0" indent="0" algn="just">
                        <a:lnSpc>
                          <a:spcPct val="150000"/>
                        </a:lnSpc>
                        <a:spcBef>
                          <a:spcPts val="300"/>
                        </a:spcBef>
                        <a:spcAft>
                          <a:spcPts val="0"/>
                        </a:spcAft>
                      </a:pPr>
                      <a:r>
                        <a:rPr lang="en-US" sz="1500" b="1"/>
                        <a:t>Elitism</a:t>
                      </a:r>
                      <a:endParaRPr lang="en-US" sz="1500" b="1">
                        <a:latin typeface="Times"/>
                        <a:ea typeface="Times New Roman"/>
                        <a:cs typeface="Times New Roman"/>
                      </a:endParaRPr>
                    </a:p>
                  </a:txBody>
                  <a:tcPr marL="68580" marR="68580" marT="0" marB="0"/>
                </a:tc>
                <a:tc>
                  <a:txBody>
                    <a:bodyPr/>
                    <a:lstStyle/>
                    <a:p>
                      <a:pPr marL="0" marR="0" indent="0" algn="just">
                        <a:lnSpc>
                          <a:spcPct val="150000"/>
                        </a:lnSpc>
                        <a:spcBef>
                          <a:spcPts val="300"/>
                        </a:spcBef>
                        <a:spcAft>
                          <a:spcPts val="0"/>
                        </a:spcAft>
                      </a:pPr>
                      <a:r>
                        <a:rPr lang="en-US" sz="1500" b="1"/>
                        <a:t>Not given</a:t>
                      </a:r>
                      <a:endParaRPr lang="en-US" sz="1500" b="1">
                        <a:latin typeface="Times"/>
                        <a:ea typeface="Times New Roman"/>
                        <a:cs typeface="Times New Roman"/>
                      </a:endParaRPr>
                    </a:p>
                  </a:txBody>
                  <a:tcPr marL="68580" marR="68580" marT="0" marB="0"/>
                </a:tc>
                <a:tc>
                  <a:txBody>
                    <a:bodyPr/>
                    <a:lstStyle/>
                    <a:p>
                      <a:pPr marL="0" marR="0" indent="-11430" algn="just">
                        <a:lnSpc>
                          <a:spcPct val="150000"/>
                        </a:lnSpc>
                        <a:spcBef>
                          <a:spcPts val="300"/>
                        </a:spcBef>
                        <a:spcAft>
                          <a:spcPts val="0"/>
                        </a:spcAft>
                      </a:pPr>
                      <a:r>
                        <a:rPr lang="en-US" sz="1500" b="1"/>
                        <a:t>0.25</a:t>
                      </a:r>
                      <a:endParaRPr lang="en-US" sz="1500" b="1">
                        <a:latin typeface="Times"/>
                        <a:ea typeface="Times New Roman"/>
                        <a:cs typeface="Times New Roman"/>
                      </a:endParaRPr>
                    </a:p>
                  </a:txBody>
                  <a:tcPr marL="68580" marR="68580" marT="0" marB="0"/>
                </a:tc>
                <a:tc>
                  <a:txBody>
                    <a:bodyPr/>
                    <a:lstStyle/>
                    <a:p>
                      <a:pPr marL="0" marR="0" indent="-8890" algn="just">
                        <a:lnSpc>
                          <a:spcPct val="150000"/>
                        </a:lnSpc>
                        <a:spcBef>
                          <a:spcPts val="300"/>
                        </a:spcBef>
                        <a:spcAft>
                          <a:spcPts val="0"/>
                        </a:spcAft>
                      </a:pPr>
                      <a:r>
                        <a:rPr lang="en-US" sz="1500" b="1"/>
                        <a:t>0.25</a:t>
                      </a:r>
                      <a:endParaRPr lang="en-US" sz="1500" b="1">
                        <a:latin typeface="Times"/>
                        <a:ea typeface="Times New Roman"/>
                        <a:cs typeface="Times New Roman"/>
                      </a:endParaRPr>
                    </a:p>
                  </a:txBody>
                  <a:tcPr marL="68580" marR="68580" marT="0" marB="0"/>
                </a:tc>
                <a:tc>
                  <a:txBody>
                    <a:bodyPr/>
                    <a:lstStyle/>
                    <a:p>
                      <a:pPr marL="0" marR="0" indent="0" algn="just">
                        <a:lnSpc>
                          <a:spcPct val="150000"/>
                        </a:lnSpc>
                        <a:spcBef>
                          <a:spcPts val="300"/>
                        </a:spcBef>
                        <a:spcAft>
                          <a:spcPts val="0"/>
                        </a:spcAft>
                      </a:pPr>
                      <a:r>
                        <a:rPr lang="en-US" sz="1500" b="1" dirty="0"/>
                        <a:t>0.29</a:t>
                      </a:r>
                      <a:endParaRPr lang="en-US" sz="1500" b="1" dirty="0">
                        <a:latin typeface="Times"/>
                        <a:ea typeface="Times New Roman"/>
                        <a:cs typeface="Times New Roman"/>
                      </a:endParaRPr>
                    </a:p>
                  </a:txBody>
                  <a:tcPr marL="68580" marR="68580" marT="0" marB="0"/>
                </a:tc>
                <a:extLst>
                  <a:ext uri="{0D108BD9-81ED-4DB2-BD59-A6C34878D82A}">
                    <a16:rowId xmlns:a16="http://schemas.microsoft.com/office/drawing/2014/main" val="10011"/>
                  </a:ext>
                </a:extLst>
              </a:tr>
              <a:tr h="313795">
                <a:tc>
                  <a:txBody>
                    <a:bodyPr/>
                    <a:lstStyle/>
                    <a:p>
                      <a:pPr marL="0" marR="0" indent="0" algn="just">
                        <a:lnSpc>
                          <a:spcPct val="150000"/>
                        </a:lnSpc>
                        <a:spcBef>
                          <a:spcPts val="300"/>
                        </a:spcBef>
                        <a:spcAft>
                          <a:spcPts val="0"/>
                        </a:spcAft>
                      </a:pPr>
                      <a:r>
                        <a:rPr lang="en-US" sz="1500" b="1"/>
                        <a:t>Distance measure</a:t>
                      </a:r>
                      <a:endParaRPr lang="en-US" sz="1500" b="1">
                        <a:latin typeface="Times"/>
                        <a:ea typeface="Times New Roman"/>
                        <a:cs typeface="Times New Roman"/>
                      </a:endParaRPr>
                    </a:p>
                  </a:txBody>
                  <a:tcPr marL="68580" marR="68580" marT="0" marB="0"/>
                </a:tc>
                <a:tc>
                  <a:txBody>
                    <a:bodyPr/>
                    <a:lstStyle/>
                    <a:p>
                      <a:pPr marL="0" marR="0" indent="0" algn="just">
                        <a:lnSpc>
                          <a:spcPct val="150000"/>
                        </a:lnSpc>
                        <a:spcBef>
                          <a:spcPts val="300"/>
                        </a:spcBef>
                        <a:spcAft>
                          <a:spcPts val="0"/>
                        </a:spcAft>
                      </a:pPr>
                      <a:r>
                        <a:rPr lang="en-US" sz="1500" b="1"/>
                        <a:t>Hamming </a:t>
                      </a:r>
                      <a:endParaRPr lang="en-US" sz="1500" b="1">
                        <a:latin typeface="Times"/>
                        <a:ea typeface="Times New Roman"/>
                        <a:cs typeface="Times New Roman"/>
                      </a:endParaRPr>
                    </a:p>
                  </a:txBody>
                  <a:tcPr marL="68580" marR="68580" marT="0" marB="0"/>
                </a:tc>
                <a:tc>
                  <a:txBody>
                    <a:bodyPr/>
                    <a:lstStyle/>
                    <a:p>
                      <a:pPr marL="0" marR="0" indent="-11430" algn="just">
                        <a:lnSpc>
                          <a:spcPct val="150000"/>
                        </a:lnSpc>
                        <a:spcBef>
                          <a:spcPts val="300"/>
                        </a:spcBef>
                        <a:spcAft>
                          <a:spcPts val="0"/>
                        </a:spcAft>
                      </a:pPr>
                      <a:r>
                        <a:rPr lang="en-US" sz="1500" b="1"/>
                        <a:t>Hamming</a:t>
                      </a:r>
                      <a:endParaRPr lang="en-US" sz="1500" b="1">
                        <a:latin typeface="Times"/>
                        <a:ea typeface="Times New Roman"/>
                        <a:cs typeface="Times New Roman"/>
                      </a:endParaRPr>
                    </a:p>
                  </a:txBody>
                  <a:tcPr marL="68580" marR="68580" marT="0" marB="0"/>
                </a:tc>
                <a:tc>
                  <a:txBody>
                    <a:bodyPr/>
                    <a:lstStyle/>
                    <a:p>
                      <a:pPr marL="0" marR="0" indent="-8890" algn="just">
                        <a:lnSpc>
                          <a:spcPct val="150000"/>
                        </a:lnSpc>
                        <a:spcBef>
                          <a:spcPts val="300"/>
                        </a:spcBef>
                        <a:spcAft>
                          <a:spcPts val="0"/>
                        </a:spcAft>
                      </a:pPr>
                      <a:r>
                        <a:rPr lang="en-US" sz="1500" b="1"/>
                        <a:t>Hamming</a:t>
                      </a:r>
                      <a:endParaRPr lang="en-US" sz="1500" b="1">
                        <a:latin typeface="Times"/>
                        <a:ea typeface="Times New Roman"/>
                        <a:cs typeface="Times New Roman"/>
                      </a:endParaRPr>
                    </a:p>
                  </a:txBody>
                  <a:tcPr marL="68580" marR="68580" marT="0" marB="0"/>
                </a:tc>
                <a:tc>
                  <a:txBody>
                    <a:bodyPr/>
                    <a:lstStyle/>
                    <a:p>
                      <a:pPr marL="0" marR="0" indent="0" algn="just">
                        <a:lnSpc>
                          <a:spcPct val="150000"/>
                        </a:lnSpc>
                        <a:spcBef>
                          <a:spcPts val="300"/>
                        </a:spcBef>
                        <a:spcAft>
                          <a:spcPts val="0"/>
                        </a:spcAft>
                      </a:pPr>
                      <a:r>
                        <a:rPr lang="en-US" sz="1500" b="1" dirty="0"/>
                        <a:t>Not applicable</a:t>
                      </a:r>
                      <a:endParaRPr lang="en-US" sz="1500" b="1" dirty="0">
                        <a:latin typeface="Times"/>
                        <a:ea typeface="Times New Roman"/>
                        <a:cs typeface="Times New Roman"/>
                      </a:endParaRPr>
                    </a:p>
                  </a:txBody>
                  <a:tcPr marL="68580" marR="68580" marT="0" marB="0"/>
                </a:tc>
                <a:extLst>
                  <a:ext uri="{0D108BD9-81ED-4DB2-BD59-A6C34878D82A}">
                    <a16:rowId xmlns:a16="http://schemas.microsoft.com/office/drawing/2014/main" val="10012"/>
                  </a:ext>
                </a:extLst>
              </a:tr>
              <a:tr h="665166">
                <a:tc>
                  <a:txBody>
                    <a:bodyPr/>
                    <a:lstStyle/>
                    <a:p>
                      <a:pPr marL="0" marR="0" indent="0" algn="just">
                        <a:lnSpc>
                          <a:spcPct val="150000"/>
                        </a:lnSpc>
                        <a:spcBef>
                          <a:spcPts val="300"/>
                        </a:spcBef>
                        <a:spcAft>
                          <a:spcPts val="0"/>
                        </a:spcAft>
                      </a:pPr>
                      <a:r>
                        <a:rPr lang="en-US" sz="1500" b="1"/>
                        <a:t>Diversity Control</a:t>
                      </a:r>
                      <a:endParaRPr lang="en-US" sz="1500" b="1">
                        <a:latin typeface="Times"/>
                        <a:ea typeface="Times New Roman"/>
                        <a:cs typeface="Times New Roman"/>
                      </a:endParaRPr>
                    </a:p>
                  </a:txBody>
                  <a:tcPr marL="68580" marR="68580" marT="0" marB="0"/>
                </a:tc>
                <a:tc>
                  <a:txBody>
                    <a:bodyPr/>
                    <a:lstStyle/>
                    <a:p>
                      <a:pPr marL="0" marR="0" indent="0" algn="just">
                        <a:lnSpc>
                          <a:spcPct val="150000"/>
                        </a:lnSpc>
                        <a:spcBef>
                          <a:spcPts val="300"/>
                        </a:spcBef>
                        <a:spcAft>
                          <a:spcPts val="0"/>
                        </a:spcAft>
                      </a:pPr>
                      <a:r>
                        <a:rPr lang="en-US" sz="1500" b="1"/>
                        <a:t>Adaptive Crossbreeding</a:t>
                      </a:r>
                      <a:endParaRPr lang="en-US" sz="1500" b="1">
                        <a:latin typeface="Times"/>
                        <a:ea typeface="Times New Roman"/>
                        <a:cs typeface="Times New Roman"/>
                      </a:endParaRPr>
                    </a:p>
                  </a:txBody>
                  <a:tcPr marL="68580" marR="68580" marT="0" marB="0"/>
                </a:tc>
                <a:tc>
                  <a:txBody>
                    <a:bodyPr/>
                    <a:lstStyle/>
                    <a:p>
                      <a:pPr marL="0" marR="0" indent="-11430" algn="just">
                        <a:lnSpc>
                          <a:spcPct val="150000"/>
                        </a:lnSpc>
                        <a:spcBef>
                          <a:spcPts val="300"/>
                        </a:spcBef>
                        <a:spcAft>
                          <a:spcPts val="0"/>
                        </a:spcAft>
                      </a:pPr>
                      <a:r>
                        <a:rPr lang="en-US" sz="1500" b="1"/>
                        <a:t>Fixed Crossbreeding</a:t>
                      </a:r>
                      <a:endParaRPr lang="en-US" sz="1500" b="1">
                        <a:latin typeface="Times"/>
                        <a:ea typeface="Times New Roman"/>
                        <a:cs typeface="Times New Roman"/>
                      </a:endParaRPr>
                    </a:p>
                  </a:txBody>
                  <a:tcPr marL="68580" marR="68580" marT="0" marB="0"/>
                </a:tc>
                <a:tc>
                  <a:txBody>
                    <a:bodyPr/>
                    <a:lstStyle/>
                    <a:p>
                      <a:pPr marL="0" marR="0" indent="-8890" algn="just">
                        <a:lnSpc>
                          <a:spcPct val="150000"/>
                        </a:lnSpc>
                        <a:spcBef>
                          <a:spcPts val="300"/>
                        </a:spcBef>
                        <a:spcAft>
                          <a:spcPts val="0"/>
                        </a:spcAft>
                      </a:pPr>
                      <a:r>
                        <a:rPr lang="en-US" sz="1500" b="1"/>
                        <a:t>Fixed Crossbreeding</a:t>
                      </a:r>
                      <a:endParaRPr lang="en-US" sz="1500" b="1">
                        <a:latin typeface="Times"/>
                        <a:ea typeface="Times New Roman"/>
                        <a:cs typeface="Times New Roman"/>
                      </a:endParaRPr>
                    </a:p>
                  </a:txBody>
                  <a:tcPr marL="68580" marR="68580" marT="0" marB="0"/>
                </a:tc>
                <a:tc>
                  <a:txBody>
                    <a:bodyPr/>
                    <a:lstStyle/>
                    <a:p>
                      <a:pPr marL="0" marR="0" indent="0" algn="just">
                        <a:lnSpc>
                          <a:spcPct val="150000"/>
                        </a:lnSpc>
                        <a:spcBef>
                          <a:spcPts val="300"/>
                        </a:spcBef>
                        <a:spcAft>
                          <a:spcPts val="0"/>
                        </a:spcAft>
                      </a:pPr>
                      <a:r>
                        <a:rPr lang="en-US" sz="1500" b="1" dirty="0"/>
                        <a:t>Not applicable</a:t>
                      </a:r>
                      <a:endParaRPr lang="en-US" sz="1500" b="1" dirty="0">
                        <a:latin typeface="Times"/>
                        <a:ea typeface="Times New Roman"/>
                        <a:cs typeface="Times New Roman"/>
                      </a:endParaRPr>
                    </a:p>
                  </a:txBody>
                  <a:tcPr marL="68580" marR="68580" marT="0" marB="0"/>
                </a:tc>
                <a:extLst>
                  <a:ext uri="{0D108BD9-81ED-4DB2-BD59-A6C34878D82A}">
                    <a16:rowId xmlns:a16="http://schemas.microsoft.com/office/drawing/2014/main" val="10013"/>
                  </a:ext>
                </a:extLst>
              </a:tr>
              <a:tr h="1016538">
                <a:tc>
                  <a:txBody>
                    <a:bodyPr/>
                    <a:lstStyle/>
                    <a:p>
                      <a:pPr marL="0" marR="0" indent="0" algn="just">
                        <a:lnSpc>
                          <a:spcPct val="150000"/>
                        </a:lnSpc>
                        <a:spcBef>
                          <a:spcPts val="300"/>
                        </a:spcBef>
                        <a:spcAft>
                          <a:spcPts val="0"/>
                        </a:spcAft>
                      </a:pPr>
                      <a:r>
                        <a:rPr lang="en-US" sz="1500" b="1"/>
                        <a:t>Stopping criteria</a:t>
                      </a:r>
                      <a:endParaRPr lang="en-US" sz="1500" b="1">
                        <a:latin typeface="Times"/>
                        <a:ea typeface="Times New Roman"/>
                        <a:cs typeface="Times New Roman"/>
                      </a:endParaRPr>
                    </a:p>
                  </a:txBody>
                  <a:tcPr marL="68580" marR="68580" marT="0" marB="0"/>
                </a:tc>
                <a:tc>
                  <a:txBody>
                    <a:bodyPr/>
                    <a:lstStyle/>
                    <a:p>
                      <a:pPr marL="0" marR="0" indent="0" algn="just">
                        <a:lnSpc>
                          <a:spcPct val="150000"/>
                        </a:lnSpc>
                        <a:spcBef>
                          <a:spcPts val="300"/>
                        </a:spcBef>
                        <a:spcAft>
                          <a:spcPts val="0"/>
                        </a:spcAft>
                      </a:pPr>
                      <a:r>
                        <a:rPr lang="en-US" sz="1500" b="1" dirty="0"/>
                        <a:t>Generation</a:t>
                      </a:r>
                      <a:endParaRPr lang="en-US" sz="1500" b="1" dirty="0">
                        <a:latin typeface="Times"/>
                        <a:ea typeface="Times New Roman"/>
                        <a:cs typeface="Times New Roman"/>
                      </a:endParaRPr>
                    </a:p>
                  </a:txBody>
                  <a:tcPr marL="68580" marR="68580" marT="0" marB="0"/>
                </a:tc>
                <a:tc>
                  <a:txBody>
                    <a:bodyPr/>
                    <a:lstStyle/>
                    <a:p>
                      <a:pPr marL="0" marR="0" indent="-11430" algn="just">
                        <a:lnSpc>
                          <a:spcPct val="150000"/>
                        </a:lnSpc>
                        <a:spcBef>
                          <a:spcPts val="300"/>
                        </a:spcBef>
                        <a:spcAft>
                          <a:spcPts val="0"/>
                        </a:spcAft>
                      </a:pPr>
                      <a:r>
                        <a:rPr lang="en-US" sz="1500" b="1"/>
                        <a:t>Generation or Optimal  solution</a:t>
                      </a:r>
                      <a:endParaRPr lang="en-US" sz="1500" b="1">
                        <a:latin typeface="Times"/>
                        <a:ea typeface="Times New Roman"/>
                        <a:cs typeface="Times New Roman"/>
                      </a:endParaRPr>
                    </a:p>
                  </a:txBody>
                  <a:tcPr marL="68580" marR="68580" marT="0" marB="0"/>
                </a:tc>
                <a:tc>
                  <a:txBody>
                    <a:bodyPr/>
                    <a:lstStyle/>
                    <a:p>
                      <a:pPr marL="0" marR="0" indent="-8890" algn="just">
                        <a:lnSpc>
                          <a:spcPct val="150000"/>
                        </a:lnSpc>
                        <a:spcBef>
                          <a:spcPts val="300"/>
                        </a:spcBef>
                        <a:spcAft>
                          <a:spcPts val="0"/>
                        </a:spcAft>
                      </a:pPr>
                      <a:r>
                        <a:rPr lang="en-US" sz="1500" b="1"/>
                        <a:t>Generation or Optimal  solution</a:t>
                      </a:r>
                      <a:endParaRPr lang="en-US" sz="1500" b="1">
                        <a:latin typeface="Times"/>
                        <a:ea typeface="Times New Roman"/>
                        <a:cs typeface="Times New Roman"/>
                      </a:endParaRPr>
                    </a:p>
                  </a:txBody>
                  <a:tcPr marL="68580" marR="68580" marT="0" marB="0"/>
                </a:tc>
                <a:tc>
                  <a:txBody>
                    <a:bodyPr/>
                    <a:lstStyle/>
                    <a:p>
                      <a:pPr marL="0" marR="0" indent="0" algn="just">
                        <a:lnSpc>
                          <a:spcPct val="150000"/>
                        </a:lnSpc>
                        <a:spcBef>
                          <a:spcPts val="300"/>
                        </a:spcBef>
                        <a:spcAft>
                          <a:spcPts val="0"/>
                        </a:spcAft>
                      </a:pPr>
                      <a:r>
                        <a:rPr lang="en-US" sz="1500" b="1" dirty="0"/>
                        <a:t>Generation or Optimal solution  </a:t>
                      </a:r>
                      <a:endParaRPr lang="en-US" sz="1500" b="1" dirty="0">
                        <a:latin typeface="Times"/>
                        <a:ea typeface="Times New Roman"/>
                        <a:cs typeface="Times New Roman"/>
                      </a:endParaRPr>
                    </a:p>
                  </a:txBody>
                  <a:tcPr marL="68580" marR="68580" marT="0" marB="0"/>
                </a:tc>
                <a:extLst>
                  <a:ext uri="{0D108BD9-81ED-4DB2-BD59-A6C34878D82A}">
                    <a16:rowId xmlns:a16="http://schemas.microsoft.com/office/drawing/2014/main" val="10014"/>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419FBBC-6D4A-F76D-C167-903CD5C967CB}"/>
              </a:ext>
            </a:extLst>
          </p:cNvPr>
          <p:cNvGraphicFramePr>
            <a:graphicFrameLocks noGrp="1"/>
          </p:cNvGraphicFramePr>
          <p:nvPr/>
        </p:nvGraphicFramePr>
        <p:xfrm>
          <a:off x="381000" y="1219200"/>
          <a:ext cx="8382001" cy="5453064"/>
        </p:xfrm>
        <a:graphic>
          <a:graphicData uri="http://schemas.openxmlformats.org/drawingml/2006/table">
            <a:tbl>
              <a:tblPr>
                <a:tableStyleId>{5940675A-B579-460E-94D1-54222C63F5DA}</a:tableStyleId>
              </a:tblPr>
              <a:tblGrid>
                <a:gridCol w="1924886">
                  <a:extLst>
                    <a:ext uri="{9D8B030D-6E8A-4147-A177-3AD203B41FA5}">
                      <a16:colId xmlns:a16="http://schemas.microsoft.com/office/drawing/2014/main" val="20000"/>
                    </a:ext>
                  </a:extLst>
                </a:gridCol>
                <a:gridCol w="2190332">
                  <a:extLst>
                    <a:ext uri="{9D8B030D-6E8A-4147-A177-3AD203B41FA5}">
                      <a16:colId xmlns:a16="http://schemas.microsoft.com/office/drawing/2014/main" val="20001"/>
                    </a:ext>
                  </a:extLst>
                </a:gridCol>
                <a:gridCol w="2190332">
                  <a:extLst>
                    <a:ext uri="{9D8B030D-6E8A-4147-A177-3AD203B41FA5}">
                      <a16:colId xmlns:a16="http://schemas.microsoft.com/office/drawing/2014/main" val="20002"/>
                    </a:ext>
                  </a:extLst>
                </a:gridCol>
                <a:gridCol w="2076451">
                  <a:extLst>
                    <a:ext uri="{9D8B030D-6E8A-4147-A177-3AD203B41FA5}">
                      <a16:colId xmlns:a16="http://schemas.microsoft.com/office/drawing/2014/main" val="20003"/>
                    </a:ext>
                  </a:extLst>
                </a:gridCol>
              </a:tblGrid>
              <a:tr h="609586">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Test function  (F)</a:t>
                      </a:r>
                    </a:p>
                  </a:txBody>
                  <a:tcPr marL="0" marR="0" marT="0" marB="0" anchor="ct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Algorithm</a:t>
                      </a:r>
                    </a:p>
                  </a:txBody>
                  <a:tcPr marL="0" marR="0" marT="0" marB="0" anchor="ct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Best Solution Found</a:t>
                      </a:r>
                    </a:p>
                  </a:txBody>
                  <a:tcPr marL="0" marR="0" marT="0" marB="0" anchor="ct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No. of Generations</a:t>
                      </a:r>
                    </a:p>
                  </a:txBody>
                  <a:tcPr marL="0" marR="0" marT="0" marB="0" anchor="ctr"/>
                </a:tc>
                <a:extLst>
                  <a:ext uri="{0D108BD9-81ED-4DB2-BD59-A6C34878D82A}">
                    <a16:rowId xmlns:a16="http://schemas.microsoft.com/office/drawing/2014/main" val="10000"/>
                  </a:ext>
                </a:extLst>
              </a:tr>
              <a:tr h="469889">
                <a:tc rowSpan="3">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f1</a:t>
                      </a:r>
                    </a:p>
                  </a:txBody>
                  <a:tcPr marL="0" marR="0" marT="0" marB="0" anchor="ct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sng" strike="noStrike" kern="1200" cap="none" normalizeH="0" baseline="0" dirty="0">
                          <a:ln>
                            <a:noFill/>
                          </a:ln>
                          <a:solidFill>
                            <a:schemeClr val="bg2">
                              <a:lumMod val="25000"/>
                            </a:schemeClr>
                          </a:solidFill>
                          <a:effectLst/>
                          <a:latin typeface="Franklin Gothic Medium" pitchFamily="34" charset="0"/>
                          <a:ea typeface="+mn-ea"/>
                          <a:cs typeface="Times New Roman" pitchFamily="18" charset="0"/>
                        </a:rPr>
                        <a:t>MPDPGA</a:t>
                      </a:r>
                    </a:p>
                  </a:txBody>
                  <a:tcPr marL="0" marR="0" marT="0" marB="0" anchor="ct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sng" strike="noStrike" kern="1200" cap="none" normalizeH="0" baseline="0" dirty="0">
                          <a:ln>
                            <a:noFill/>
                          </a:ln>
                          <a:solidFill>
                            <a:schemeClr val="bg2">
                              <a:lumMod val="25000"/>
                            </a:schemeClr>
                          </a:solidFill>
                          <a:effectLst/>
                          <a:latin typeface="Franklin Gothic Medium" pitchFamily="34" charset="0"/>
                          <a:ea typeface="+mn-ea"/>
                          <a:cs typeface="Times New Roman" pitchFamily="18" charset="0"/>
                        </a:rPr>
                        <a:t>0</a:t>
                      </a:r>
                    </a:p>
                  </a:txBody>
                  <a:tcPr marL="0" marR="0" marT="0" marB="0" anchor="ct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sng" strike="noStrike" kern="1200" cap="none" normalizeH="0" baseline="0" dirty="0">
                          <a:ln>
                            <a:noFill/>
                          </a:ln>
                          <a:solidFill>
                            <a:schemeClr val="bg2">
                              <a:lumMod val="25000"/>
                            </a:schemeClr>
                          </a:solidFill>
                          <a:effectLst/>
                          <a:latin typeface="Franklin Gothic Medium" pitchFamily="34" charset="0"/>
                          <a:ea typeface="+mn-ea"/>
                          <a:cs typeface="Times New Roman" pitchFamily="18" charset="0"/>
                        </a:rPr>
                        <a:t>387</a:t>
                      </a:r>
                    </a:p>
                  </a:txBody>
                  <a:tcPr marL="0" marR="0" marT="0" marB="0" anchor="ctr"/>
                </a:tc>
                <a:extLst>
                  <a:ext uri="{0D108BD9-81ED-4DB2-BD59-A6C34878D82A}">
                    <a16:rowId xmlns:a16="http://schemas.microsoft.com/office/drawing/2014/main" val="10001"/>
                  </a:ext>
                </a:extLst>
              </a:tr>
              <a:tr h="361454">
                <a:tc vMerge="1">
                  <a:txBody>
                    <a:bodyPr/>
                    <a:lstStyle/>
                    <a:p>
                      <a:endParaRPr lang="en-US"/>
                    </a:p>
                  </a:txBody>
                  <a:tcP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SDPGA</a:t>
                      </a:r>
                    </a:p>
                  </a:txBody>
                  <a:tcPr marL="0" marR="0" marT="0" marB="0" anchor="ct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0.05819786</a:t>
                      </a:r>
                    </a:p>
                  </a:txBody>
                  <a:tcPr marL="0" marR="0" marT="0" marB="0" anchor="ct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1,15,307</a:t>
                      </a:r>
                    </a:p>
                  </a:txBody>
                  <a:tcPr marL="0" marR="0" marT="0" marB="0" anchor="ctr"/>
                </a:tc>
                <a:extLst>
                  <a:ext uri="{0D108BD9-81ED-4DB2-BD59-A6C34878D82A}">
                    <a16:rowId xmlns:a16="http://schemas.microsoft.com/office/drawing/2014/main" val="10002"/>
                  </a:ext>
                </a:extLst>
              </a:tr>
              <a:tr h="361454">
                <a:tc vMerge="1">
                  <a:txBody>
                    <a:bodyPr/>
                    <a:lstStyle/>
                    <a:p>
                      <a:endParaRPr lang="en-US"/>
                    </a:p>
                  </a:txBody>
                  <a:tcP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SGA</a:t>
                      </a:r>
                    </a:p>
                  </a:txBody>
                  <a:tcPr marL="0" marR="0" marT="0" marB="0" anchor="ct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0.07285063</a:t>
                      </a:r>
                    </a:p>
                  </a:txBody>
                  <a:tcPr marL="0" marR="0" marT="0" marB="0" anchor="ct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2,00,063</a:t>
                      </a:r>
                    </a:p>
                  </a:txBody>
                  <a:tcPr marL="0" marR="0" marT="0" marB="0" anchor="ctr"/>
                </a:tc>
                <a:extLst>
                  <a:ext uri="{0D108BD9-81ED-4DB2-BD59-A6C34878D82A}">
                    <a16:rowId xmlns:a16="http://schemas.microsoft.com/office/drawing/2014/main" val="10003"/>
                  </a:ext>
                </a:extLst>
              </a:tr>
              <a:tr h="437358">
                <a:tc rowSpan="3">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f2</a:t>
                      </a:r>
                    </a:p>
                  </a:txBody>
                  <a:tcPr marL="0" marR="0" marT="0" marB="0" anchor="ct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sng" strike="noStrike" kern="1200" cap="none" normalizeH="0" baseline="0" dirty="0">
                          <a:ln>
                            <a:noFill/>
                          </a:ln>
                          <a:solidFill>
                            <a:schemeClr val="bg2">
                              <a:lumMod val="25000"/>
                            </a:schemeClr>
                          </a:solidFill>
                          <a:effectLst/>
                          <a:latin typeface="Franklin Gothic Medium" pitchFamily="34" charset="0"/>
                          <a:ea typeface="+mn-ea"/>
                          <a:cs typeface="Times New Roman" pitchFamily="18" charset="0"/>
                        </a:rPr>
                        <a:t>MPDPGA</a:t>
                      </a:r>
                    </a:p>
                  </a:txBody>
                  <a:tcPr marL="0" marR="0" marT="0" marB="0" anchor="ct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sng" strike="noStrike" kern="1200" cap="none" normalizeH="0" baseline="0" dirty="0">
                          <a:ln>
                            <a:noFill/>
                          </a:ln>
                          <a:solidFill>
                            <a:schemeClr val="bg2">
                              <a:lumMod val="25000"/>
                            </a:schemeClr>
                          </a:solidFill>
                          <a:effectLst/>
                          <a:latin typeface="Franklin Gothic Medium" pitchFamily="34" charset="0"/>
                          <a:ea typeface="+mn-ea"/>
                          <a:cs typeface="Times New Roman" pitchFamily="18" charset="0"/>
                        </a:rPr>
                        <a:t>0</a:t>
                      </a:r>
                    </a:p>
                  </a:txBody>
                  <a:tcPr marL="0" marR="0" marT="0" marB="0" anchor="ct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sng" strike="noStrike" kern="1200" cap="none" normalizeH="0" baseline="0" dirty="0">
                          <a:ln>
                            <a:noFill/>
                          </a:ln>
                          <a:solidFill>
                            <a:schemeClr val="bg2">
                              <a:lumMod val="25000"/>
                            </a:schemeClr>
                          </a:solidFill>
                          <a:effectLst/>
                          <a:latin typeface="Franklin Gothic Medium" pitchFamily="34" charset="0"/>
                          <a:ea typeface="+mn-ea"/>
                          <a:cs typeface="Times New Roman" pitchFamily="18" charset="0"/>
                        </a:rPr>
                        <a:t>705</a:t>
                      </a:r>
                    </a:p>
                  </a:txBody>
                  <a:tcPr marL="0" marR="0" marT="0" marB="0" anchor="ctr"/>
                </a:tc>
                <a:extLst>
                  <a:ext uri="{0D108BD9-81ED-4DB2-BD59-A6C34878D82A}">
                    <a16:rowId xmlns:a16="http://schemas.microsoft.com/office/drawing/2014/main" val="10004"/>
                  </a:ext>
                </a:extLst>
              </a:tr>
              <a:tr h="469889">
                <a:tc vMerge="1">
                  <a:txBody>
                    <a:bodyPr/>
                    <a:lstStyle/>
                    <a:p>
                      <a:endParaRPr lang="en-US"/>
                    </a:p>
                  </a:txBody>
                  <a:tcP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SDPGA</a:t>
                      </a:r>
                    </a:p>
                  </a:txBody>
                  <a:tcPr marL="0" marR="0" marT="0" marB="0" anchor="ct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0.011136</a:t>
                      </a:r>
                    </a:p>
                  </a:txBody>
                  <a:tcPr marL="0" marR="0" marT="0" marB="0" anchor="ct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1,75,390</a:t>
                      </a:r>
                    </a:p>
                  </a:txBody>
                  <a:tcPr marL="0" marR="0" marT="0" marB="0" anchor="ctr"/>
                </a:tc>
                <a:extLst>
                  <a:ext uri="{0D108BD9-81ED-4DB2-BD59-A6C34878D82A}">
                    <a16:rowId xmlns:a16="http://schemas.microsoft.com/office/drawing/2014/main" val="10005"/>
                  </a:ext>
                </a:extLst>
              </a:tr>
              <a:tr h="361454">
                <a:tc vMerge="1">
                  <a:txBody>
                    <a:bodyPr/>
                    <a:lstStyle/>
                    <a:p>
                      <a:endParaRPr lang="en-US"/>
                    </a:p>
                  </a:txBody>
                  <a:tcP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SGA</a:t>
                      </a:r>
                    </a:p>
                  </a:txBody>
                  <a:tcPr marL="0" marR="0" marT="0" marB="0" anchor="ct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0.07028506</a:t>
                      </a:r>
                    </a:p>
                  </a:txBody>
                  <a:tcPr marL="0" marR="0" marT="0" marB="0" anchor="ct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2,95,963</a:t>
                      </a:r>
                    </a:p>
                  </a:txBody>
                  <a:tcPr marL="0" marR="0" marT="0" marB="0" anchor="ctr"/>
                </a:tc>
                <a:extLst>
                  <a:ext uri="{0D108BD9-81ED-4DB2-BD59-A6C34878D82A}">
                    <a16:rowId xmlns:a16="http://schemas.microsoft.com/office/drawing/2014/main" val="10006"/>
                  </a:ext>
                </a:extLst>
              </a:tr>
              <a:tr h="361454">
                <a:tc rowSpan="3">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f3</a:t>
                      </a:r>
                    </a:p>
                  </a:txBody>
                  <a:tcPr marL="0" marR="0" marT="0" marB="0" anchor="ct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sng" strike="noStrike" kern="1200" cap="none" normalizeH="0" baseline="0" dirty="0">
                          <a:ln>
                            <a:noFill/>
                          </a:ln>
                          <a:solidFill>
                            <a:schemeClr val="bg2">
                              <a:lumMod val="25000"/>
                            </a:schemeClr>
                          </a:solidFill>
                          <a:effectLst/>
                          <a:latin typeface="Franklin Gothic Medium" pitchFamily="34" charset="0"/>
                          <a:ea typeface="+mn-ea"/>
                          <a:cs typeface="Times New Roman" pitchFamily="18" charset="0"/>
                        </a:rPr>
                        <a:t>MPDPGA</a:t>
                      </a:r>
                    </a:p>
                  </a:txBody>
                  <a:tcPr marL="0" marR="0" marT="0" marB="0" anchor="ct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sng" strike="noStrike" kern="1200" cap="none" normalizeH="0" baseline="0" dirty="0">
                          <a:ln>
                            <a:noFill/>
                          </a:ln>
                          <a:solidFill>
                            <a:schemeClr val="bg2">
                              <a:lumMod val="25000"/>
                            </a:schemeClr>
                          </a:solidFill>
                          <a:effectLst/>
                          <a:latin typeface="Franklin Gothic Medium" pitchFamily="34" charset="0"/>
                          <a:ea typeface="+mn-ea"/>
                          <a:cs typeface="Times New Roman" pitchFamily="18" charset="0"/>
                        </a:rPr>
                        <a:t>0</a:t>
                      </a:r>
                    </a:p>
                  </a:txBody>
                  <a:tcPr marL="0" marR="0" marT="0" marB="0" anchor="ct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sng" strike="noStrike" kern="1200" cap="none" normalizeH="0" baseline="0" dirty="0">
                          <a:ln>
                            <a:noFill/>
                          </a:ln>
                          <a:solidFill>
                            <a:schemeClr val="bg2">
                              <a:lumMod val="25000"/>
                            </a:schemeClr>
                          </a:solidFill>
                          <a:effectLst/>
                          <a:latin typeface="Franklin Gothic Medium" pitchFamily="34" charset="0"/>
                          <a:ea typeface="+mn-ea"/>
                          <a:cs typeface="Times New Roman" pitchFamily="18" charset="0"/>
                        </a:rPr>
                        <a:t>1,545</a:t>
                      </a:r>
                    </a:p>
                  </a:txBody>
                  <a:tcPr marL="0" marR="0" marT="0" marB="0" anchor="ctr"/>
                </a:tc>
                <a:extLst>
                  <a:ext uri="{0D108BD9-81ED-4DB2-BD59-A6C34878D82A}">
                    <a16:rowId xmlns:a16="http://schemas.microsoft.com/office/drawing/2014/main" val="10007"/>
                  </a:ext>
                </a:extLst>
              </a:tr>
              <a:tr h="547602">
                <a:tc vMerge="1">
                  <a:txBody>
                    <a:bodyPr/>
                    <a:lstStyle/>
                    <a:p>
                      <a:endParaRPr lang="en-US"/>
                    </a:p>
                  </a:txBody>
                  <a:tcP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SDPGA</a:t>
                      </a:r>
                    </a:p>
                  </a:txBody>
                  <a:tcPr marL="0" marR="0" marT="0" marB="0" anchor="ct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0.09243455</a:t>
                      </a:r>
                    </a:p>
                  </a:txBody>
                  <a:tcPr marL="0" marR="0" marT="0" marB="0" anchor="ct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1,78,898</a:t>
                      </a:r>
                    </a:p>
                  </a:txBody>
                  <a:tcPr marL="0" marR="0" marT="0" marB="0" anchor="ctr"/>
                </a:tc>
                <a:extLst>
                  <a:ext uri="{0D108BD9-81ED-4DB2-BD59-A6C34878D82A}">
                    <a16:rowId xmlns:a16="http://schemas.microsoft.com/office/drawing/2014/main" val="10008"/>
                  </a:ext>
                </a:extLst>
              </a:tr>
              <a:tr h="361454">
                <a:tc vMerge="1">
                  <a:txBody>
                    <a:bodyPr/>
                    <a:lstStyle/>
                    <a:p>
                      <a:endParaRPr lang="en-US"/>
                    </a:p>
                  </a:txBody>
                  <a:tcP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SGA</a:t>
                      </a:r>
                    </a:p>
                  </a:txBody>
                  <a:tcPr marL="0" marR="0" marT="0" marB="0" anchor="ct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0.45661236</a:t>
                      </a:r>
                    </a:p>
                  </a:txBody>
                  <a:tcPr marL="0" marR="0" marT="0" marB="0" anchor="ct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2,12,112</a:t>
                      </a:r>
                    </a:p>
                  </a:txBody>
                  <a:tcPr marL="0" marR="0" marT="0" marB="0" anchor="ctr"/>
                </a:tc>
                <a:extLst>
                  <a:ext uri="{0D108BD9-81ED-4DB2-BD59-A6C34878D82A}">
                    <a16:rowId xmlns:a16="http://schemas.microsoft.com/office/drawing/2014/main" val="10009"/>
                  </a:ext>
                </a:extLst>
              </a:tr>
              <a:tr h="388562">
                <a:tc rowSpan="3">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f4</a:t>
                      </a:r>
                    </a:p>
                  </a:txBody>
                  <a:tcPr marL="0" marR="0" marT="0" marB="0" anchor="ct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sng" strike="noStrike" kern="1200" cap="none" normalizeH="0" baseline="0" dirty="0">
                          <a:ln>
                            <a:noFill/>
                          </a:ln>
                          <a:solidFill>
                            <a:schemeClr val="bg2">
                              <a:lumMod val="25000"/>
                            </a:schemeClr>
                          </a:solidFill>
                          <a:effectLst/>
                          <a:latin typeface="Franklin Gothic Medium" pitchFamily="34" charset="0"/>
                          <a:ea typeface="+mn-ea"/>
                          <a:cs typeface="Times New Roman" pitchFamily="18" charset="0"/>
                        </a:rPr>
                        <a:t>MPDPGA</a:t>
                      </a:r>
                    </a:p>
                  </a:txBody>
                  <a:tcPr marL="0" marR="0" marT="0" marB="0" anchor="ct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sng" strike="noStrike" kern="1200" cap="none" normalizeH="0" baseline="0" dirty="0">
                          <a:ln>
                            <a:noFill/>
                          </a:ln>
                          <a:solidFill>
                            <a:schemeClr val="bg2">
                              <a:lumMod val="25000"/>
                            </a:schemeClr>
                          </a:solidFill>
                          <a:effectLst/>
                          <a:latin typeface="Franklin Gothic Medium" pitchFamily="34" charset="0"/>
                          <a:ea typeface="+mn-ea"/>
                          <a:cs typeface="Times New Roman" pitchFamily="18" charset="0"/>
                        </a:rPr>
                        <a:t>0</a:t>
                      </a:r>
                    </a:p>
                  </a:txBody>
                  <a:tcPr marL="0" marR="0" marT="0" marB="0" anchor="ct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sng" strike="noStrike" kern="1200" cap="none" normalizeH="0" baseline="0" dirty="0">
                          <a:ln>
                            <a:noFill/>
                          </a:ln>
                          <a:solidFill>
                            <a:schemeClr val="bg2">
                              <a:lumMod val="25000"/>
                            </a:schemeClr>
                          </a:solidFill>
                          <a:effectLst/>
                          <a:latin typeface="Franklin Gothic Medium" pitchFamily="34" charset="0"/>
                          <a:ea typeface="+mn-ea"/>
                          <a:cs typeface="Times New Roman" pitchFamily="18" charset="0"/>
                        </a:rPr>
                        <a:t>789</a:t>
                      </a:r>
                    </a:p>
                  </a:txBody>
                  <a:tcPr marL="0" marR="0" marT="0" marB="0" anchor="ctr"/>
                </a:tc>
                <a:extLst>
                  <a:ext uri="{0D108BD9-81ED-4DB2-BD59-A6C34878D82A}">
                    <a16:rowId xmlns:a16="http://schemas.microsoft.com/office/drawing/2014/main" val="10010"/>
                  </a:ext>
                </a:extLst>
              </a:tr>
              <a:tr h="361454">
                <a:tc vMerge="1">
                  <a:txBody>
                    <a:bodyPr/>
                    <a:lstStyle/>
                    <a:p>
                      <a:endParaRPr lang="en-US"/>
                    </a:p>
                  </a:txBody>
                  <a:tcP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SDPGA</a:t>
                      </a:r>
                    </a:p>
                  </a:txBody>
                  <a:tcPr marL="0" marR="0" marT="0" marB="0" anchor="ct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0.00160071</a:t>
                      </a:r>
                    </a:p>
                  </a:txBody>
                  <a:tcPr marL="0" marR="0" marT="0" marB="0" anchor="ct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79,588</a:t>
                      </a:r>
                    </a:p>
                  </a:txBody>
                  <a:tcPr marL="0" marR="0" marT="0" marB="0" anchor="ctr"/>
                </a:tc>
                <a:extLst>
                  <a:ext uri="{0D108BD9-81ED-4DB2-BD59-A6C34878D82A}">
                    <a16:rowId xmlns:a16="http://schemas.microsoft.com/office/drawing/2014/main" val="10011"/>
                  </a:ext>
                </a:extLst>
              </a:tr>
              <a:tr h="361454">
                <a:tc vMerge="1">
                  <a:txBody>
                    <a:bodyPr/>
                    <a:lstStyle/>
                    <a:p>
                      <a:endParaRPr lang="en-US"/>
                    </a:p>
                  </a:txBody>
                  <a:tcP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SGA</a:t>
                      </a:r>
                    </a:p>
                  </a:txBody>
                  <a:tcPr marL="0" marR="0" marT="0" marB="0" anchor="ct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0.02400132</a:t>
                      </a:r>
                    </a:p>
                  </a:txBody>
                  <a:tcPr marL="0" marR="0" marT="0" marB="0" anchor="ct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1,15,478</a:t>
                      </a:r>
                    </a:p>
                  </a:txBody>
                  <a:tcPr marL="0" marR="0" marT="0" marB="0" anchor="ctr"/>
                </a:tc>
                <a:extLst>
                  <a:ext uri="{0D108BD9-81ED-4DB2-BD59-A6C34878D82A}">
                    <a16:rowId xmlns:a16="http://schemas.microsoft.com/office/drawing/2014/main" val="10012"/>
                  </a:ext>
                </a:extLst>
              </a:tr>
            </a:tbl>
          </a:graphicData>
        </a:graphic>
      </p:graphicFrame>
      <p:sp>
        <p:nvSpPr>
          <p:cNvPr id="3" name="Title 1">
            <a:extLst>
              <a:ext uri="{FF2B5EF4-FFF2-40B4-BE49-F238E27FC236}">
                <a16:creationId xmlns:a16="http://schemas.microsoft.com/office/drawing/2014/main" id="{FF9035D5-CF36-7875-112A-2CDABBEA51FA}"/>
              </a:ext>
            </a:extLst>
          </p:cNvPr>
          <p:cNvSpPr txBox="1">
            <a:spLocks/>
          </p:cNvSpPr>
          <p:nvPr/>
        </p:nvSpPr>
        <p:spPr bwMode="auto">
          <a:xfrm>
            <a:off x="0" y="0"/>
            <a:ext cx="9144000" cy="838200"/>
          </a:xfrm>
          <a:prstGeom prst="rect">
            <a:avLst/>
          </a:prstGeom>
          <a:solidFill>
            <a:schemeClr val="accent2"/>
          </a:solidFill>
          <a:ln w="9525">
            <a:noFill/>
            <a:miter lim="800000"/>
            <a:headEnd/>
            <a:tailEnd/>
          </a:ln>
        </p:spPr>
        <p:txBody>
          <a:bodyPr anchor="ctr"/>
          <a:lstStyle/>
          <a:p>
            <a:pPr algn="ctr">
              <a:defRPr/>
            </a:pPr>
            <a:r>
              <a:rPr lang="en-US" sz="2800" cap="all" dirty="0">
                <a:effectLst>
                  <a:reflection blurRad="12700" stA="48000" endA="300" endPos="55000" dir="5400000" sy="-90000" algn="bl" rotWithShape="0"/>
                </a:effectLst>
                <a:latin typeface="+mn-lt"/>
                <a:cs typeface="+mn-cs"/>
              </a:rPr>
              <a:t>Comparison of Best Solution Found in SGA, SDPGA &amp; MPDPGA for f1-f4</a:t>
            </a:r>
          </a:p>
        </p:txBody>
      </p:sp>
      <p:sp>
        <p:nvSpPr>
          <p:cNvPr id="4" name="Slide Number Placeholder 3">
            <a:extLst>
              <a:ext uri="{FF2B5EF4-FFF2-40B4-BE49-F238E27FC236}">
                <a16:creationId xmlns:a16="http://schemas.microsoft.com/office/drawing/2014/main" id="{79653C9E-E847-4505-BAE4-CE29F84FC5EC}"/>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050A1A1-44AF-48CC-84F7-3F9FD6F14C69}" type="slidenum">
              <a:rPr lang="en-US" altLang="en-US">
                <a:solidFill>
                  <a:srgbClr val="898989"/>
                </a:solidFill>
              </a:rPr>
              <a:pPr eaLnBrk="1" hangingPunct="1"/>
              <a:t>25</a:t>
            </a:fld>
            <a:endParaRPr lang="en-US" altLang="en-US">
              <a:solidFill>
                <a:srgbClr val="898989"/>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DCE7A1A9-4C55-97F8-6DC2-3D3934E378BA}"/>
              </a:ext>
            </a:extLst>
          </p:cNvPr>
          <p:cNvGraphicFramePr>
            <a:graphicFrameLocks noGrp="1"/>
          </p:cNvGraphicFramePr>
          <p:nvPr/>
        </p:nvGraphicFramePr>
        <p:xfrm>
          <a:off x="762000" y="1371600"/>
          <a:ext cx="7467600" cy="5060946"/>
        </p:xfrm>
        <a:graphic>
          <a:graphicData uri="http://schemas.openxmlformats.org/drawingml/2006/table">
            <a:tbl>
              <a:tblPr>
                <a:tableStyleId>{5940675A-B579-460E-94D1-54222C63F5DA}</a:tableStyleId>
              </a:tblPr>
              <a:tblGrid>
                <a:gridCol w="1738060">
                  <a:extLst>
                    <a:ext uri="{9D8B030D-6E8A-4147-A177-3AD203B41FA5}">
                      <a16:colId xmlns:a16="http://schemas.microsoft.com/office/drawing/2014/main" val="20000"/>
                    </a:ext>
                  </a:extLst>
                </a:gridCol>
                <a:gridCol w="1943530">
                  <a:extLst>
                    <a:ext uri="{9D8B030D-6E8A-4147-A177-3AD203B41FA5}">
                      <a16:colId xmlns:a16="http://schemas.microsoft.com/office/drawing/2014/main" val="20001"/>
                    </a:ext>
                  </a:extLst>
                </a:gridCol>
                <a:gridCol w="1943530">
                  <a:extLst>
                    <a:ext uri="{9D8B030D-6E8A-4147-A177-3AD203B41FA5}">
                      <a16:colId xmlns:a16="http://schemas.microsoft.com/office/drawing/2014/main" val="20002"/>
                    </a:ext>
                  </a:extLst>
                </a:gridCol>
                <a:gridCol w="1842480">
                  <a:extLst>
                    <a:ext uri="{9D8B030D-6E8A-4147-A177-3AD203B41FA5}">
                      <a16:colId xmlns:a16="http://schemas.microsoft.com/office/drawing/2014/main" val="20003"/>
                    </a:ext>
                  </a:extLst>
                </a:gridCol>
              </a:tblGrid>
              <a:tr h="438850">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Test function  (F)</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Algorithm</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Best Solution Found</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No. of Generations</a:t>
                      </a:r>
                    </a:p>
                  </a:txBody>
                  <a:tcPr marL="68580" marR="68580" marT="0" marB="0"/>
                </a:tc>
                <a:extLst>
                  <a:ext uri="{0D108BD9-81ED-4DB2-BD59-A6C34878D82A}">
                    <a16:rowId xmlns:a16="http://schemas.microsoft.com/office/drawing/2014/main" val="10000"/>
                  </a:ext>
                </a:extLst>
              </a:tr>
              <a:tr h="228611">
                <a:tc rowSpan="4">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f5</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sng" strike="noStrike" kern="1200" cap="none" normalizeH="0" baseline="0" dirty="0">
                          <a:ln>
                            <a:noFill/>
                          </a:ln>
                          <a:solidFill>
                            <a:schemeClr val="bg2">
                              <a:lumMod val="25000"/>
                            </a:schemeClr>
                          </a:solidFill>
                          <a:effectLst/>
                          <a:latin typeface="Franklin Gothic Medium" pitchFamily="34" charset="0"/>
                          <a:ea typeface="+mn-ea"/>
                          <a:cs typeface="Times New Roman" pitchFamily="18" charset="0"/>
                        </a:rPr>
                        <a:t>MPDPGA</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sng" strike="noStrike" kern="1200" cap="none" normalizeH="0" baseline="0" dirty="0">
                          <a:ln>
                            <a:noFill/>
                          </a:ln>
                          <a:solidFill>
                            <a:schemeClr val="bg2">
                              <a:lumMod val="25000"/>
                            </a:schemeClr>
                          </a:solidFill>
                          <a:effectLst/>
                          <a:latin typeface="Franklin Gothic Medium" pitchFamily="34" charset="0"/>
                          <a:ea typeface="+mn-ea"/>
                          <a:cs typeface="Times New Roman" pitchFamily="18" charset="0"/>
                        </a:rPr>
                        <a:t>0</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sng" strike="noStrike" kern="1200" cap="none" normalizeH="0" baseline="0" dirty="0">
                          <a:ln>
                            <a:noFill/>
                          </a:ln>
                          <a:solidFill>
                            <a:schemeClr val="bg2">
                              <a:lumMod val="25000"/>
                            </a:schemeClr>
                          </a:solidFill>
                          <a:effectLst/>
                          <a:latin typeface="Franklin Gothic Medium" pitchFamily="34" charset="0"/>
                          <a:ea typeface="+mn-ea"/>
                          <a:cs typeface="Times New Roman" pitchFamily="18" charset="0"/>
                        </a:rPr>
                        <a:t>33,782</a:t>
                      </a:r>
                    </a:p>
                  </a:txBody>
                  <a:tcPr marL="68580" marR="68580" marT="0" marB="0"/>
                </a:tc>
                <a:extLst>
                  <a:ext uri="{0D108BD9-81ED-4DB2-BD59-A6C34878D82A}">
                    <a16:rowId xmlns:a16="http://schemas.microsoft.com/office/drawing/2014/main" val="10001"/>
                  </a:ext>
                </a:extLst>
              </a:tr>
              <a:tr h="228611">
                <a:tc vMerge="1">
                  <a:txBody>
                    <a:bodyPr/>
                    <a:lstStyle/>
                    <a:p>
                      <a:endParaRPr lang="en-US"/>
                    </a:p>
                  </a:txBody>
                  <a:tcP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SDPGA</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0.07933123</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35,712</a:t>
                      </a:r>
                    </a:p>
                  </a:txBody>
                  <a:tcPr marL="68580" marR="68580" marT="0" marB="0"/>
                </a:tc>
                <a:extLst>
                  <a:ext uri="{0D108BD9-81ED-4DB2-BD59-A6C34878D82A}">
                    <a16:rowId xmlns:a16="http://schemas.microsoft.com/office/drawing/2014/main" val="10002"/>
                  </a:ext>
                </a:extLst>
              </a:tr>
              <a:tr h="228611">
                <a:tc vMerge="1">
                  <a:txBody>
                    <a:bodyPr/>
                    <a:lstStyle/>
                    <a:p>
                      <a:endParaRPr lang="en-US"/>
                    </a:p>
                  </a:txBody>
                  <a:tcP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SGA</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075981456</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80,125</a:t>
                      </a:r>
                    </a:p>
                  </a:txBody>
                  <a:tcPr marL="68580" marR="68580" marT="0" marB="0"/>
                </a:tc>
                <a:extLst>
                  <a:ext uri="{0D108BD9-81ED-4DB2-BD59-A6C34878D82A}">
                    <a16:rowId xmlns:a16="http://schemas.microsoft.com/office/drawing/2014/main" val="10003"/>
                  </a:ext>
                </a:extLst>
              </a:tr>
              <a:tr h="228611">
                <a:tc vMerge="1">
                  <a:txBody>
                    <a:bodyPr/>
                    <a:lstStyle/>
                    <a:p>
                      <a:endParaRPr lang="en-US"/>
                    </a:p>
                  </a:txBody>
                  <a:tcP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DPGA-</a:t>
                      </a:r>
                      <a:r>
                        <a:rPr kumimoji="0" lang="en-US" sz="1500" b="1" i="0" u="none" strike="noStrike" kern="1200" cap="none" normalizeH="0" baseline="0" dirty="0" err="1">
                          <a:ln>
                            <a:noFill/>
                          </a:ln>
                          <a:solidFill>
                            <a:srgbClr val="000000"/>
                          </a:solidFill>
                          <a:effectLst/>
                          <a:latin typeface="Franklin Gothic Medium" pitchFamily="34" charset="0"/>
                          <a:ea typeface="+mn-ea"/>
                          <a:cs typeface="Times New Roman" pitchFamily="18" charset="0"/>
                        </a:rPr>
                        <a:t>ED</a:t>
                      </a:r>
                      <a:r>
                        <a:rPr lang="en-US" sz="1500" kern="1200" baseline="30000" dirty="0" err="1">
                          <a:solidFill>
                            <a:schemeClr val="tx1"/>
                          </a:solidFill>
                          <a:latin typeface="Arial" charset="0"/>
                          <a:ea typeface="+mn-ea"/>
                          <a:cs typeface="Arial" charset="0"/>
                        </a:rPr>
                        <a:t>k</a:t>
                      </a:r>
                      <a:endPar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0</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34,934</a:t>
                      </a:r>
                    </a:p>
                  </a:txBody>
                  <a:tcPr marL="68580" marR="68580" marT="0" marB="0"/>
                </a:tc>
                <a:extLst>
                  <a:ext uri="{0D108BD9-81ED-4DB2-BD59-A6C34878D82A}">
                    <a16:rowId xmlns:a16="http://schemas.microsoft.com/office/drawing/2014/main" val="10004"/>
                  </a:ext>
                </a:extLst>
              </a:tr>
              <a:tr h="228611">
                <a:tc rowSpan="4">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f6</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sng" strike="noStrike" kern="1200" cap="none" normalizeH="0" baseline="0" dirty="0">
                          <a:ln>
                            <a:noFill/>
                          </a:ln>
                          <a:solidFill>
                            <a:schemeClr val="bg2">
                              <a:lumMod val="25000"/>
                            </a:schemeClr>
                          </a:solidFill>
                          <a:effectLst/>
                          <a:latin typeface="Franklin Gothic Medium" pitchFamily="34" charset="0"/>
                          <a:ea typeface="+mn-ea"/>
                          <a:cs typeface="Times New Roman" pitchFamily="18" charset="0"/>
                        </a:rPr>
                        <a:t>MPDPGA</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sng" strike="noStrike" kern="1200" cap="none" normalizeH="0" baseline="0" dirty="0">
                          <a:ln>
                            <a:noFill/>
                          </a:ln>
                          <a:solidFill>
                            <a:schemeClr val="bg2">
                              <a:lumMod val="25000"/>
                            </a:schemeClr>
                          </a:solidFill>
                          <a:effectLst/>
                          <a:latin typeface="Franklin Gothic Medium" pitchFamily="34" charset="0"/>
                          <a:ea typeface="+mn-ea"/>
                          <a:cs typeface="Times New Roman" pitchFamily="18" charset="0"/>
                        </a:rPr>
                        <a:t>0.00612658</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sng" strike="noStrike" kern="1200" cap="none" normalizeH="0" baseline="0" dirty="0">
                          <a:ln>
                            <a:noFill/>
                          </a:ln>
                          <a:solidFill>
                            <a:schemeClr val="bg2">
                              <a:lumMod val="25000"/>
                            </a:schemeClr>
                          </a:solidFill>
                          <a:effectLst/>
                          <a:latin typeface="Franklin Gothic Medium" pitchFamily="34" charset="0"/>
                          <a:ea typeface="+mn-ea"/>
                          <a:cs typeface="Times New Roman" pitchFamily="18" charset="0"/>
                        </a:rPr>
                        <a:t>1,002</a:t>
                      </a:r>
                    </a:p>
                  </a:txBody>
                  <a:tcPr marL="68580" marR="68580" marT="0" marB="0"/>
                </a:tc>
                <a:extLst>
                  <a:ext uri="{0D108BD9-81ED-4DB2-BD59-A6C34878D82A}">
                    <a16:rowId xmlns:a16="http://schemas.microsoft.com/office/drawing/2014/main" val="10005"/>
                  </a:ext>
                </a:extLst>
              </a:tr>
              <a:tr h="228611">
                <a:tc vMerge="1">
                  <a:txBody>
                    <a:bodyPr/>
                    <a:lstStyle/>
                    <a:p>
                      <a:endParaRPr lang="en-US"/>
                    </a:p>
                  </a:txBody>
                  <a:tcP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SDPGA</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0.48340664</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33,139</a:t>
                      </a:r>
                    </a:p>
                  </a:txBody>
                  <a:tcPr marL="68580" marR="68580" marT="0" marB="0"/>
                </a:tc>
                <a:extLst>
                  <a:ext uri="{0D108BD9-81ED-4DB2-BD59-A6C34878D82A}">
                    <a16:rowId xmlns:a16="http://schemas.microsoft.com/office/drawing/2014/main" val="10006"/>
                  </a:ext>
                </a:extLst>
              </a:tr>
              <a:tr h="228611">
                <a:tc vMerge="1">
                  <a:txBody>
                    <a:bodyPr/>
                    <a:lstStyle/>
                    <a:p>
                      <a:endParaRPr lang="en-US"/>
                    </a:p>
                  </a:txBody>
                  <a:tcP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SGA</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0.94597337</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1,54,462</a:t>
                      </a:r>
                    </a:p>
                  </a:txBody>
                  <a:tcPr marL="68580" marR="68580" marT="0" marB="0"/>
                </a:tc>
                <a:extLst>
                  <a:ext uri="{0D108BD9-81ED-4DB2-BD59-A6C34878D82A}">
                    <a16:rowId xmlns:a16="http://schemas.microsoft.com/office/drawing/2014/main" val="10007"/>
                  </a:ext>
                </a:extLst>
              </a:tr>
              <a:tr h="228611">
                <a:tc vMerge="1">
                  <a:txBody>
                    <a:bodyPr/>
                    <a:lstStyle/>
                    <a:p>
                      <a:endParaRPr lang="en-US"/>
                    </a:p>
                  </a:txBody>
                  <a:tcP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DPGA-</a:t>
                      </a:r>
                      <a:r>
                        <a:rPr kumimoji="0" lang="en-US" sz="1500" b="1" i="0" u="none" strike="noStrike" kern="1200" cap="none" normalizeH="0" baseline="0" dirty="0" err="1">
                          <a:ln>
                            <a:noFill/>
                          </a:ln>
                          <a:solidFill>
                            <a:srgbClr val="000000"/>
                          </a:solidFill>
                          <a:effectLst/>
                          <a:latin typeface="Franklin Gothic Medium" pitchFamily="34" charset="0"/>
                          <a:ea typeface="+mn-ea"/>
                          <a:cs typeface="Times New Roman" pitchFamily="18" charset="0"/>
                        </a:rPr>
                        <a:t>ED</a:t>
                      </a:r>
                      <a:r>
                        <a:rPr lang="en-US" sz="1500" kern="1200" baseline="30000" dirty="0" err="1">
                          <a:solidFill>
                            <a:schemeClr val="tx1"/>
                          </a:solidFill>
                          <a:latin typeface="Arial" charset="0"/>
                          <a:ea typeface="+mn-ea"/>
                          <a:cs typeface="Arial" charset="0"/>
                        </a:rPr>
                        <a:t>k</a:t>
                      </a:r>
                      <a:endPar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0.9921</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5,00,000</a:t>
                      </a:r>
                    </a:p>
                  </a:txBody>
                  <a:tcPr marL="68580" marR="68580" marT="0" marB="0"/>
                </a:tc>
                <a:extLst>
                  <a:ext uri="{0D108BD9-81ED-4DB2-BD59-A6C34878D82A}">
                    <a16:rowId xmlns:a16="http://schemas.microsoft.com/office/drawing/2014/main" val="10008"/>
                  </a:ext>
                </a:extLst>
              </a:tr>
              <a:tr h="228611">
                <a:tc rowSpan="4">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f7</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sng" strike="noStrike" kern="1200" cap="none" normalizeH="0" baseline="0" dirty="0">
                          <a:ln>
                            <a:noFill/>
                          </a:ln>
                          <a:solidFill>
                            <a:schemeClr val="bg2">
                              <a:lumMod val="25000"/>
                            </a:schemeClr>
                          </a:solidFill>
                          <a:effectLst/>
                          <a:latin typeface="Franklin Gothic Medium" pitchFamily="34" charset="0"/>
                          <a:ea typeface="+mn-ea"/>
                          <a:cs typeface="Times New Roman" pitchFamily="18" charset="0"/>
                        </a:rPr>
                        <a:t>MPDPGA</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sng" strike="noStrike" kern="1200" cap="none" normalizeH="0" baseline="0" dirty="0">
                          <a:ln>
                            <a:noFill/>
                          </a:ln>
                          <a:solidFill>
                            <a:schemeClr val="bg2">
                              <a:lumMod val="25000"/>
                            </a:schemeClr>
                          </a:solidFill>
                          <a:effectLst/>
                          <a:latin typeface="Franklin Gothic Medium" pitchFamily="34" charset="0"/>
                          <a:ea typeface="+mn-ea"/>
                          <a:cs typeface="Times New Roman" pitchFamily="18" charset="0"/>
                        </a:rPr>
                        <a:t>0.004589554</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sng" strike="noStrike" kern="1200" cap="none" normalizeH="0" baseline="0" dirty="0">
                          <a:ln>
                            <a:noFill/>
                          </a:ln>
                          <a:solidFill>
                            <a:schemeClr val="bg2">
                              <a:lumMod val="25000"/>
                            </a:schemeClr>
                          </a:solidFill>
                          <a:effectLst/>
                          <a:latin typeface="Franklin Gothic Medium" pitchFamily="34" charset="0"/>
                          <a:ea typeface="+mn-ea"/>
                          <a:cs typeface="Times New Roman" pitchFamily="18" charset="0"/>
                        </a:rPr>
                        <a:t>2,053</a:t>
                      </a:r>
                    </a:p>
                  </a:txBody>
                  <a:tcPr marL="68580" marR="68580" marT="0" marB="0"/>
                </a:tc>
                <a:extLst>
                  <a:ext uri="{0D108BD9-81ED-4DB2-BD59-A6C34878D82A}">
                    <a16:rowId xmlns:a16="http://schemas.microsoft.com/office/drawing/2014/main" val="10009"/>
                  </a:ext>
                </a:extLst>
              </a:tr>
              <a:tr h="228611">
                <a:tc vMerge="1">
                  <a:txBody>
                    <a:bodyPr/>
                    <a:lstStyle/>
                    <a:p>
                      <a:endParaRPr lang="en-US"/>
                    </a:p>
                  </a:txBody>
                  <a:tcP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SDPGA</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0.00232797</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1,23,549</a:t>
                      </a:r>
                    </a:p>
                  </a:txBody>
                  <a:tcPr marL="68580" marR="68580" marT="0" marB="0"/>
                </a:tc>
                <a:extLst>
                  <a:ext uri="{0D108BD9-81ED-4DB2-BD59-A6C34878D82A}">
                    <a16:rowId xmlns:a16="http://schemas.microsoft.com/office/drawing/2014/main" val="10010"/>
                  </a:ext>
                </a:extLst>
              </a:tr>
              <a:tr h="228611">
                <a:tc vMerge="1">
                  <a:txBody>
                    <a:bodyPr/>
                    <a:lstStyle/>
                    <a:p>
                      <a:endParaRPr lang="en-US"/>
                    </a:p>
                  </a:txBody>
                  <a:tcP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SGA</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-0.07381499</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1,57,294</a:t>
                      </a:r>
                    </a:p>
                  </a:txBody>
                  <a:tcPr marL="68580" marR="68580" marT="0" marB="0"/>
                </a:tc>
                <a:extLst>
                  <a:ext uri="{0D108BD9-81ED-4DB2-BD59-A6C34878D82A}">
                    <a16:rowId xmlns:a16="http://schemas.microsoft.com/office/drawing/2014/main" val="10011"/>
                  </a:ext>
                </a:extLst>
              </a:tr>
              <a:tr h="228611">
                <a:tc vMerge="1">
                  <a:txBody>
                    <a:bodyPr/>
                    <a:lstStyle/>
                    <a:p>
                      <a:endParaRPr lang="en-US"/>
                    </a:p>
                  </a:txBody>
                  <a:tcP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DPGA-</a:t>
                      </a:r>
                      <a:r>
                        <a:rPr kumimoji="0" lang="en-US" sz="1500" b="1" i="0" u="none" strike="noStrike" kern="1200" cap="none" normalizeH="0" baseline="0" dirty="0" err="1">
                          <a:ln>
                            <a:noFill/>
                          </a:ln>
                          <a:solidFill>
                            <a:srgbClr val="000000"/>
                          </a:solidFill>
                          <a:effectLst/>
                          <a:latin typeface="Franklin Gothic Medium" pitchFamily="34" charset="0"/>
                          <a:ea typeface="+mn-ea"/>
                          <a:cs typeface="Times New Roman" pitchFamily="18" charset="0"/>
                        </a:rPr>
                        <a:t>ED</a:t>
                      </a:r>
                      <a:r>
                        <a:rPr lang="en-US" sz="1500" kern="1200" baseline="30000" dirty="0" err="1">
                          <a:solidFill>
                            <a:schemeClr val="tx1"/>
                          </a:solidFill>
                          <a:latin typeface="Arial" charset="0"/>
                          <a:ea typeface="+mn-ea"/>
                          <a:cs typeface="Arial" charset="0"/>
                        </a:rPr>
                        <a:t>k</a:t>
                      </a:r>
                      <a:endPar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0.0014</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89,007</a:t>
                      </a:r>
                    </a:p>
                  </a:txBody>
                  <a:tcPr marL="68580" marR="68580" marT="0" marB="0"/>
                </a:tc>
                <a:extLst>
                  <a:ext uri="{0D108BD9-81ED-4DB2-BD59-A6C34878D82A}">
                    <a16:rowId xmlns:a16="http://schemas.microsoft.com/office/drawing/2014/main" val="10012"/>
                  </a:ext>
                </a:extLst>
              </a:tr>
              <a:tr h="228611">
                <a:tc rowSpan="4">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f8</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sng" strike="noStrike" kern="1200" cap="none" normalizeH="0" baseline="0" dirty="0">
                          <a:ln>
                            <a:noFill/>
                          </a:ln>
                          <a:solidFill>
                            <a:schemeClr val="bg2">
                              <a:lumMod val="25000"/>
                            </a:schemeClr>
                          </a:solidFill>
                          <a:effectLst/>
                          <a:latin typeface="Franklin Gothic Medium" pitchFamily="34" charset="0"/>
                          <a:ea typeface="+mn-ea"/>
                          <a:cs typeface="Times New Roman" pitchFamily="18" charset="0"/>
                        </a:rPr>
                        <a:t>MPDPGA</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sng" strike="noStrike" kern="1200" cap="none" normalizeH="0" baseline="0" dirty="0">
                          <a:ln>
                            <a:noFill/>
                          </a:ln>
                          <a:solidFill>
                            <a:schemeClr val="bg2">
                              <a:lumMod val="25000"/>
                            </a:schemeClr>
                          </a:solidFill>
                          <a:effectLst/>
                          <a:latin typeface="Franklin Gothic Medium" pitchFamily="34" charset="0"/>
                          <a:ea typeface="+mn-ea"/>
                          <a:cs typeface="Times New Roman" pitchFamily="18" charset="0"/>
                        </a:rPr>
                        <a:t>0.15830217</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sng" strike="noStrike" kern="1200" cap="none" normalizeH="0" baseline="0" dirty="0">
                          <a:ln>
                            <a:noFill/>
                          </a:ln>
                          <a:solidFill>
                            <a:schemeClr val="bg2">
                              <a:lumMod val="25000"/>
                            </a:schemeClr>
                          </a:solidFill>
                          <a:effectLst/>
                          <a:latin typeface="Franklin Gothic Medium" pitchFamily="34" charset="0"/>
                          <a:ea typeface="+mn-ea"/>
                          <a:cs typeface="Times New Roman" pitchFamily="18" charset="0"/>
                        </a:rPr>
                        <a:t>1,500</a:t>
                      </a:r>
                    </a:p>
                  </a:txBody>
                  <a:tcPr marL="68580" marR="68580" marT="0" marB="0"/>
                </a:tc>
                <a:extLst>
                  <a:ext uri="{0D108BD9-81ED-4DB2-BD59-A6C34878D82A}">
                    <a16:rowId xmlns:a16="http://schemas.microsoft.com/office/drawing/2014/main" val="10013"/>
                  </a:ext>
                </a:extLst>
              </a:tr>
              <a:tr h="228611">
                <a:tc vMerge="1">
                  <a:txBody>
                    <a:bodyPr/>
                    <a:lstStyle/>
                    <a:p>
                      <a:endParaRPr lang="en-US"/>
                    </a:p>
                  </a:txBody>
                  <a:tcP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SDPGA</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0.12492430</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3,96,121</a:t>
                      </a:r>
                    </a:p>
                  </a:txBody>
                  <a:tcPr marL="68580" marR="68580" marT="0" marB="0"/>
                </a:tc>
                <a:extLst>
                  <a:ext uri="{0D108BD9-81ED-4DB2-BD59-A6C34878D82A}">
                    <a16:rowId xmlns:a16="http://schemas.microsoft.com/office/drawing/2014/main" val="10014"/>
                  </a:ext>
                </a:extLst>
              </a:tr>
              <a:tr h="228611">
                <a:tc vMerge="1">
                  <a:txBody>
                    <a:bodyPr/>
                    <a:lstStyle/>
                    <a:p>
                      <a:endParaRPr lang="en-US"/>
                    </a:p>
                  </a:txBody>
                  <a:tcP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SGA</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0.32442724</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4,01,512</a:t>
                      </a:r>
                    </a:p>
                  </a:txBody>
                  <a:tcPr marL="68580" marR="68580" marT="0" marB="0"/>
                </a:tc>
                <a:extLst>
                  <a:ext uri="{0D108BD9-81ED-4DB2-BD59-A6C34878D82A}">
                    <a16:rowId xmlns:a16="http://schemas.microsoft.com/office/drawing/2014/main" val="10015"/>
                  </a:ext>
                </a:extLst>
              </a:tr>
              <a:tr h="228611">
                <a:tc vMerge="1">
                  <a:txBody>
                    <a:bodyPr/>
                    <a:lstStyle/>
                    <a:p>
                      <a:endParaRPr lang="en-US"/>
                    </a:p>
                  </a:txBody>
                  <a:tcP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DPGA-</a:t>
                      </a:r>
                      <a:r>
                        <a:rPr kumimoji="0" lang="en-US" sz="1500" b="1" i="0" u="none" strike="noStrike" kern="1200" cap="none" normalizeH="0" baseline="0" dirty="0" err="1">
                          <a:ln>
                            <a:noFill/>
                          </a:ln>
                          <a:solidFill>
                            <a:srgbClr val="000000"/>
                          </a:solidFill>
                          <a:effectLst/>
                          <a:latin typeface="Franklin Gothic Medium" pitchFamily="34" charset="0"/>
                          <a:ea typeface="+mn-ea"/>
                          <a:cs typeface="Times New Roman" pitchFamily="18" charset="0"/>
                        </a:rPr>
                        <a:t>ED</a:t>
                      </a:r>
                      <a:r>
                        <a:rPr lang="en-US" sz="1500" kern="1200" baseline="30000" dirty="0" err="1">
                          <a:solidFill>
                            <a:schemeClr val="tx1"/>
                          </a:solidFill>
                          <a:latin typeface="Arial" charset="0"/>
                          <a:ea typeface="+mn-ea"/>
                          <a:cs typeface="Arial" charset="0"/>
                        </a:rPr>
                        <a:t>k</a:t>
                      </a:r>
                      <a:endPar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0.0680</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483255</a:t>
                      </a:r>
                    </a:p>
                  </a:txBody>
                  <a:tcPr marL="68580" marR="68580" marT="0" marB="0"/>
                </a:tc>
                <a:extLst>
                  <a:ext uri="{0D108BD9-81ED-4DB2-BD59-A6C34878D82A}">
                    <a16:rowId xmlns:a16="http://schemas.microsoft.com/office/drawing/2014/main" val="10016"/>
                  </a:ext>
                </a:extLst>
              </a:tr>
              <a:tr h="228611">
                <a:tc rowSpan="4">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f9</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sng" strike="noStrike" kern="1200" cap="none" normalizeH="0" baseline="0" dirty="0">
                          <a:ln>
                            <a:noFill/>
                          </a:ln>
                          <a:solidFill>
                            <a:schemeClr val="bg2">
                              <a:lumMod val="25000"/>
                            </a:schemeClr>
                          </a:solidFill>
                          <a:effectLst/>
                          <a:latin typeface="Franklin Gothic Medium" pitchFamily="34" charset="0"/>
                          <a:ea typeface="+mn-ea"/>
                          <a:cs typeface="Times New Roman" pitchFamily="18" charset="0"/>
                        </a:rPr>
                        <a:t>MPDPGA</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sng" strike="noStrike" kern="1200" cap="none" normalizeH="0" baseline="0" dirty="0">
                          <a:ln>
                            <a:noFill/>
                          </a:ln>
                          <a:solidFill>
                            <a:schemeClr val="bg2">
                              <a:lumMod val="25000"/>
                            </a:schemeClr>
                          </a:solidFill>
                          <a:effectLst/>
                          <a:latin typeface="Franklin Gothic Medium" pitchFamily="34" charset="0"/>
                          <a:ea typeface="+mn-ea"/>
                          <a:cs typeface="Times New Roman" pitchFamily="18" charset="0"/>
                        </a:rPr>
                        <a:t>0.49586544</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sng" strike="noStrike" kern="1200" cap="none" normalizeH="0" baseline="0" dirty="0">
                          <a:ln>
                            <a:noFill/>
                          </a:ln>
                          <a:solidFill>
                            <a:schemeClr val="bg2">
                              <a:lumMod val="25000"/>
                            </a:schemeClr>
                          </a:solidFill>
                          <a:effectLst/>
                          <a:latin typeface="Franklin Gothic Medium" pitchFamily="34" charset="0"/>
                          <a:ea typeface="+mn-ea"/>
                          <a:cs typeface="Times New Roman" pitchFamily="18" charset="0"/>
                        </a:rPr>
                        <a:t>1,705</a:t>
                      </a:r>
                    </a:p>
                  </a:txBody>
                  <a:tcPr marL="68580" marR="68580" marT="0" marB="0"/>
                </a:tc>
                <a:extLst>
                  <a:ext uri="{0D108BD9-81ED-4DB2-BD59-A6C34878D82A}">
                    <a16:rowId xmlns:a16="http://schemas.microsoft.com/office/drawing/2014/main" val="10017"/>
                  </a:ext>
                </a:extLst>
              </a:tr>
              <a:tr h="228611">
                <a:tc vMerge="1">
                  <a:txBody>
                    <a:bodyPr/>
                    <a:lstStyle/>
                    <a:p>
                      <a:endParaRPr lang="en-US"/>
                    </a:p>
                  </a:txBody>
                  <a:tcP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SDPGA</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0.49528813</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22,035</a:t>
                      </a:r>
                    </a:p>
                  </a:txBody>
                  <a:tcPr marL="68580" marR="68580" marT="0" marB="0"/>
                </a:tc>
                <a:extLst>
                  <a:ext uri="{0D108BD9-81ED-4DB2-BD59-A6C34878D82A}">
                    <a16:rowId xmlns:a16="http://schemas.microsoft.com/office/drawing/2014/main" val="10018"/>
                  </a:ext>
                </a:extLst>
              </a:tr>
              <a:tr h="228611">
                <a:tc vMerge="1">
                  <a:txBody>
                    <a:bodyPr/>
                    <a:lstStyle/>
                    <a:p>
                      <a:endParaRPr lang="en-US"/>
                    </a:p>
                  </a:txBody>
                  <a:tcP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SGA</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0.49930387</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60,676</a:t>
                      </a:r>
                    </a:p>
                  </a:txBody>
                  <a:tcPr marL="68580" marR="68580" marT="0" marB="0"/>
                </a:tc>
                <a:extLst>
                  <a:ext uri="{0D108BD9-81ED-4DB2-BD59-A6C34878D82A}">
                    <a16:rowId xmlns:a16="http://schemas.microsoft.com/office/drawing/2014/main" val="10019"/>
                  </a:ext>
                </a:extLst>
              </a:tr>
              <a:tr h="278487">
                <a:tc vMerge="1">
                  <a:txBody>
                    <a:bodyPr/>
                    <a:lstStyle/>
                    <a:p>
                      <a:endParaRPr lang="en-US"/>
                    </a:p>
                  </a:txBody>
                  <a:tcP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DPGA-</a:t>
                      </a:r>
                      <a:r>
                        <a:rPr kumimoji="0" lang="en-US" sz="1500" b="1" i="0" u="none" strike="noStrike" kern="1200" cap="none" normalizeH="0" baseline="0" dirty="0" err="1">
                          <a:ln>
                            <a:noFill/>
                          </a:ln>
                          <a:solidFill>
                            <a:srgbClr val="000000"/>
                          </a:solidFill>
                          <a:effectLst/>
                          <a:latin typeface="Franklin Gothic Medium" pitchFamily="34" charset="0"/>
                          <a:ea typeface="+mn-ea"/>
                          <a:cs typeface="Times New Roman" pitchFamily="18" charset="0"/>
                        </a:rPr>
                        <a:t>ED</a:t>
                      </a:r>
                      <a:r>
                        <a:rPr lang="en-US" sz="1500" kern="1200" baseline="30000" dirty="0" err="1">
                          <a:solidFill>
                            <a:schemeClr val="tx1"/>
                          </a:solidFill>
                          <a:latin typeface="Arial" charset="0"/>
                          <a:ea typeface="+mn-ea"/>
                          <a:cs typeface="Arial" charset="0"/>
                        </a:rPr>
                        <a:t>k</a:t>
                      </a:r>
                      <a:endPar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0</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16,081</a:t>
                      </a:r>
                    </a:p>
                  </a:txBody>
                  <a:tcPr marL="68580" marR="68580" marT="0" marB="0"/>
                </a:tc>
                <a:extLst>
                  <a:ext uri="{0D108BD9-81ED-4DB2-BD59-A6C34878D82A}">
                    <a16:rowId xmlns:a16="http://schemas.microsoft.com/office/drawing/2014/main" val="10020"/>
                  </a:ext>
                </a:extLst>
              </a:tr>
            </a:tbl>
          </a:graphicData>
        </a:graphic>
      </p:graphicFrame>
      <p:sp>
        <p:nvSpPr>
          <p:cNvPr id="3" name="Title 1">
            <a:extLst>
              <a:ext uri="{FF2B5EF4-FFF2-40B4-BE49-F238E27FC236}">
                <a16:creationId xmlns:a16="http://schemas.microsoft.com/office/drawing/2014/main" id="{AB0F6A41-0AA6-CF33-07D2-26D8B2E02BDA}"/>
              </a:ext>
            </a:extLst>
          </p:cNvPr>
          <p:cNvSpPr txBox="1">
            <a:spLocks/>
          </p:cNvSpPr>
          <p:nvPr/>
        </p:nvSpPr>
        <p:spPr bwMode="auto">
          <a:xfrm>
            <a:off x="0" y="0"/>
            <a:ext cx="9144000" cy="838200"/>
          </a:xfrm>
          <a:prstGeom prst="rect">
            <a:avLst/>
          </a:prstGeom>
          <a:solidFill>
            <a:schemeClr val="accent2"/>
          </a:solidFill>
          <a:ln w="9525">
            <a:noFill/>
            <a:miter lim="800000"/>
            <a:headEnd/>
            <a:tailEnd/>
          </a:ln>
        </p:spPr>
        <p:txBody>
          <a:bodyPr anchor="ctr"/>
          <a:lstStyle/>
          <a:p>
            <a:pPr algn="ctr">
              <a:defRPr/>
            </a:pPr>
            <a:r>
              <a:rPr lang="en-US" sz="2800" cap="all" dirty="0">
                <a:effectLst>
                  <a:reflection blurRad="12700" stA="48000" endA="300" endPos="55000" dir="5400000" sy="-90000" algn="bl" rotWithShape="0"/>
                </a:effectLst>
                <a:latin typeface="+mn-lt"/>
                <a:cs typeface="+mn-cs"/>
              </a:rPr>
              <a:t>Comparison of Best Solution Found in SGA, SDPGA, MPDPGA with DPGA-Ed</a:t>
            </a:r>
            <a:r>
              <a:rPr lang="en-US" sz="2800" cap="all" baseline="30000" dirty="0">
                <a:effectLst>
                  <a:reflection blurRad="12700" stA="48000" endA="300" endPos="55000" dir="5400000" sy="-90000" algn="bl" rotWithShape="0"/>
                </a:effectLst>
                <a:latin typeface="+mn-lt"/>
                <a:cs typeface="+mn-cs"/>
              </a:rPr>
              <a:t>k</a:t>
            </a:r>
            <a:r>
              <a:rPr lang="en-US" sz="2800" cap="all" dirty="0">
                <a:effectLst>
                  <a:reflection blurRad="12700" stA="48000" endA="300" endPos="55000" dir="5400000" sy="-90000" algn="bl" rotWithShape="0"/>
                </a:effectLst>
                <a:latin typeface="+mn-lt"/>
                <a:cs typeface="+mn-cs"/>
              </a:rPr>
              <a:t> for f5-f9</a:t>
            </a:r>
          </a:p>
        </p:txBody>
      </p:sp>
      <p:graphicFrame>
        <p:nvGraphicFramePr>
          <p:cNvPr id="4" name="Table 3">
            <a:extLst>
              <a:ext uri="{FF2B5EF4-FFF2-40B4-BE49-F238E27FC236}">
                <a16:creationId xmlns:a16="http://schemas.microsoft.com/office/drawing/2014/main" id="{841887D2-2B2D-28A1-FB24-42A655560994}"/>
              </a:ext>
            </a:extLst>
          </p:cNvPr>
          <p:cNvGraphicFramePr>
            <a:graphicFrameLocks noGrp="1"/>
          </p:cNvGraphicFramePr>
          <p:nvPr/>
        </p:nvGraphicFramePr>
        <p:xfrm>
          <a:off x="2514600" y="6499225"/>
          <a:ext cx="6096000" cy="358990"/>
        </p:xfrm>
        <a:graphic>
          <a:graphicData uri="http://schemas.openxmlformats.org/drawingml/2006/table">
            <a:tbl>
              <a:tblPr/>
              <a:tblGrid>
                <a:gridCol w="6096000">
                  <a:extLst>
                    <a:ext uri="{9D8B030D-6E8A-4147-A177-3AD203B41FA5}">
                      <a16:colId xmlns:a16="http://schemas.microsoft.com/office/drawing/2014/main" val="20000"/>
                    </a:ext>
                  </a:extLst>
                </a:gridCol>
              </a:tblGrid>
              <a:tr h="358775">
                <a:tc>
                  <a:txBody>
                    <a:bodyPr/>
                    <a:lstStyle/>
                    <a:p>
                      <a:pPr marL="342900" marR="0" lvl="0" indent="-342900" algn="l">
                        <a:spcBef>
                          <a:spcPts val="0"/>
                        </a:spcBef>
                        <a:spcAft>
                          <a:spcPts val="200"/>
                        </a:spcAft>
                        <a:buFont typeface="+mj-lt"/>
                        <a:buNone/>
                        <a:tabLst>
                          <a:tab pos="411480" algn="l"/>
                          <a:tab pos="457200" algn="l"/>
                        </a:tabLst>
                      </a:pPr>
                      <a:r>
                        <a:rPr lang="en-US" sz="800" dirty="0">
                          <a:latin typeface="Times New Roman"/>
                          <a:ea typeface="SimSun"/>
                        </a:rPr>
                        <a:t>K.    DPGA and DPGA-ED are work of  Park &amp; Ryu, 2007 [150]</a:t>
                      </a:r>
                    </a:p>
                  </a:txBody>
                  <a:tcPr marL="118745" marR="118745" marT="118535" marB="118535">
                    <a:lnL>
                      <a:noFill/>
                    </a:lnL>
                    <a:lnR>
                      <a:noFill/>
                    </a:lnR>
                    <a:lnT>
                      <a:noFill/>
                    </a:lnT>
                    <a:lnB>
                      <a:noFill/>
                    </a:lnB>
                  </a:tcPr>
                </a:tc>
                <a:extLst>
                  <a:ext uri="{0D108BD9-81ED-4DB2-BD59-A6C34878D82A}">
                    <a16:rowId xmlns:a16="http://schemas.microsoft.com/office/drawing/2014/main" val="10000"/>
                  </a:ext>
                </a:extLst>
              </a:tr>
            </a:tbl>
          </a:graphicData>
        </a:graphic>
      </p:graphicFrame>
      <p:sp>
        <p:nvSpPr>
          <p:cNvPr id="5" name="Slide Number Placeholder 4">
            <a:extLst>
              <a:ext uri="{FF2B5EF4-FFF2-40B4-BE49-F238E27FC236}">
                <a16:creationId xmlns:a16="http://schemas.microsoft.com/office/drawing/2014/main" id="{A824ADF9-D456-4193-A783-F108440D93E7}"/>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F1AB444-614F-41C7-B9D8-09D34E91D0C1}" type="slidenum">
              <a:rPr lang="en-US" altLang="en-US">
                <a:solidFill>
                  <a:srgbClr val="898989"/>
                </a:solidFill>
              </a:rPr>
              <a:pPr eaLnBrk="1" hangingPunct="1"/>
              <a:t>26</a:t>
            </a:fld>
            <a:endParaRPr lang="en-US" altLang="en-US">
              <a:solidFill>
                <a:srgbClr val="898989"/>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E9C58EEC-2FFA-901D-1562-CD7DFA19181B}"/>
              </a:ext>
            </a:extLst>
          </p:cNvPr>
          <p:cNvGraphicFramePr>
            <a:graphicFrameLocks noGrp="1"/>
          </p:cNvGraphicFramePr>
          <p:nvPr/>
        </p:nvGraphicFramePr>
        <p:xfrm>
          <a:off x="609600" y="2057400"/>
          <a:ext cx="7924802" cy="3886200"/>
        </p:xfrm>
        <a:graphic>
          <a:graphicData uri="http://schemas.openxmlformats.org/drawingml/2006/table">
            <a:tbl>
              <a:tblPr>
                <a:tableStyleId>{5940675A-B579-460E-94D1-54222C63F5DA}</a:tableStyleId>
              </a:tblPr>
              <a:tblGrid>
                <a:gridCol w="1561822">
                  <a:extLst>
                    <a:ext uri="{9D8B030D-6E8A-4147-A177-3AD203B41FA5}">
                      <a16:colId xmlns:a16="http://schemas.microsoft.com/office/drawing/2014/main" val="20000"/>
                    </a:ext>
                  </a:extLst>
                </a:gridCol>
                <a:gridCol w="1542539">
                  <a:extLst>
                    <a:ext uri="{9D8B030D-6E8A-4147-A177-3AD203B41FA5}">
                      <a16:colId xmlns:a16="http://schemas.microsoft.com/office/drawing/2014/main" val="20001"/>
                    </a:ext>
                  </a:extLst>
                </a:gridCol>
                <a:gridCol w="1542539">
                  <a:extLst>
                    <a:ext uri="{9D8B030D-6E8A-4147-A177-3AD203B41FA5}">
                      <a16:colId xmlns:a16="http://schemas.microsoft.com/office/drawing/2014/main" val="20002"/>
                    </a:ext>
                  </a:extLst>
                </a:gridCol>
                <a:gridCol w="1638951">
                  <a:extLst>
                    <a:ext uri="{9D8B030D-6E8A-4147-A177-3AD203B41FA5}">
                      <a16:colId xmlns:a16="http://schemas.microsoft.com/office/drawing/2014/main" val="20003"/>
                    </a:ext>
                  </a:extLst>
                </a:gridCol>
                <a:gridCol w="1638951">
                  <a:extLst>
                    <a:ext uri="{9D8B030D-6E8A-4147-A177-3AD203B41FA5}">
                      <a16:colId xmlns:a16="http://schemas.microsoft.com/office/drawing/2014/main" val="20004"/>
                    </a:ext>
                  </a:extLst>
                </a:gridCol>
              </a:tblGrid>
              <a:tr h="209550">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Test function  (F)</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Algorithm</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MPDPGA Versus</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DPGA</a:t>
                      </a:r>
                      <a:r>
                        <a:rPr lang="en-US" sz="1500" kern="1200" baseline="30000" dirty="0">
                          <a:solidFill>
                            <a:schemeClr val="tx1"/>
                          </a:solidFill>
                          <a:latin typeface="Arial" charset="0"/>
                          <a:ea typeface="+mn-ea"/>
                          <a:cs typeface="Arial" charset="0"/>
                        </a:rPr>
                        <a:t>k</a:t>
                      </a: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 Versus</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DPGA-</a:t>
                      </a:r>
                      <a:r>
                        <a:rPr kumimoji="0" lang="en-US" sz="1500" b="1" i="0" u="none" strike="noStrike" kern="1200" cap="none" normalizeH="0" baseline="0" dirty="0" err="1">
                          <a:ln>
                            <a:noFill/>
                          </a:ln>
                          <a:solidFill>
                            <a:srgbClr val="000000"/>
                          </a:solidFill>
                          <a:effectLst/>
                          <a:latin typeface="Franklin Gothic Medium" pitchFamily="34" charset="0"/>
                          <a:ea typeface="+mn-ea"/>
                          <a:cs typeface="Times New Roman" pitchFamily="18" charset="0"/>
                        </a:rPr>
                        <a:t>ED</a:t>
                      </a:r>
                      <a:r>
                        <a:rPr lang="en-US" sz="1500" kern="1200" baseline="30000" dirty="0" err="1">
                          <a:solidFill>
                            <a:schemeClr val="tx1"/>
                          </a:solidFill>
                          <a:latin typeface="Arial" charset="0"/>
                          <a:ea typeface="+mn-ea"/>
                          <a:cs typeface="Arial" charset="0"/>
                        </a:rPr>
                        <a:t>k</a:t>
                      </a:r>
                      <a:r>
                        <a:rPr kumimoji="0" lang="en-US" sz="1500" b="1" i="0" u="none" strike="noStrike" kern="1200" cap="none" normalizeH="0" baseline="0" dirty="0" err="1">
                          <a:ln>
                            <a:noFill/>
                          </a:ln>
                          <a:solidFill>
                            <a:srgbClr val="000000"/>
                          </a:solidFill>
                          <a:effectLst/>
                          <a:latin typeface="Franklin Gothic Medium" pitchFamily="34" charset="0"/>
                          <a:ea typeface="+mn-ea"/>
                          <a:cs typeface="Times New Roman" pitchFamily="18" charset="0"/>
                        </a:rPr>
                        <a:t>Versus</a:t>
                      </a:r>
                      <a:endPar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extLst>
                  <a:ext uri="{0D108BD9-81ED-4DB2-BD59-A6C34878D82A}">
                    <a16:rowId xmlns:a16="http://schemas.microsoft.com/office/drawing/2014/main" val="10000"/>
                  </a:ext>
                </a:extLst>
              </a:tr>
              <a:tr h="90805">
                <a:tc rowSpan="3">
                  <a:txBody>
                    <a:bodyPr/>
                    <a:lstStyle/>
                    <a:p>
                      <a:pPr marL="0" marR="0" lvl="0" indent="73025" algn="ctr" defTabSz="914400" rtl="0" eaLnBrk="1" fontAlgn="base" latinLnBrk="0" hangingPunct="1">
                        <a:lnSpc>
                          <a:spcPct val="100000"/>
                        </a:lnSpc>
                        <a:spcBef>
                          <a:spcPct val="0"/>
                        </a:spcBef>
                        <a:spcAft>
                          <a:spcPct val="0"/>
                        </a:spcAft>
                        <a:buClrTx/>
                        <a:buSzTx/>
                        <a:buFontTx/>
                        <a:buNone/>
                        <a:tabLst/>
                      </a:pPr>
                      <a:endPar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F5</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chemeClr val="bg2">
                              <a:lumMod val="25000"/>
                            </a:schemeClr>
                          </a:solidFill>
                          <a:effectLst/>
                          <a:latin typeface="Franklin Gothic Medium" pitchFamily="34" charset="0"/>
                          <a:ea typeface="+mn-ea"/>
                          <a:cs typeface="Times New Roman" pitchFamily="18" charset="0"/>
                        </a:rPr>
                        <a:t>MPDPGA</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chemeClr val="bg2">
                              <a:lumMod val="25000"/>
                            </a:schemeClr>
                          </a:solidFill>
                          <a:effectLst/>
                          <a:latin typeface="Franklin Gothic Medium" pitchFamily="34" charset="0"/>
                          <a:ea typeface="+mn-ea"/>
                          <a:cs typeface="Times New Roman" pitchFamily="18" charset="0"/>
                        </a:rPr>
                        <a:t>---</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chemeClr val="bg2">
                              <a:lumMod val="25000"/>
                            </a:schemeClr>
                          </a:solidFill>
                          <a:effectLst/>
                          <a:latin typeface="Franklin Gothic Medium" pitchFamily="34" charset="0"/>
                          <a:ea typeface="+mn-ea"/>
                          <a:cs typeface="Times New Roman" pitchFamily="18" charset="0"/>
                        </a:rPr>
                        <a:t>+</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chemeClr val="bg2">
                              <a:lumMod val="25000"/>
                            </a:schemeClr>
                          </a:solidFill>
                          <a:effectLst/>
                          <a:latin typeface="Franklin Gothic Medium" pitchFamily="34" charset="0"/>
                          <a:ea typeface="+mn-ea"/>
                          <a:cs typeface="Times New Roman" pitchFamily="18" charset="0"/>
                        </a:rPr>
                        <a:t>≈</a:t>
                      </a:r>
                    </a:p>
                  </a:txBody>
                  <a:tcPr marL="68580" marR="68580" marT="0" marB="0"/>
                </a:tc>
                <a:extLst>
                  <a:ext uri="{0D108BD9-81ED-4DB2-BD59-A6C34878D82A}">
                    <a16:rowId xmlns:a16="http://schemas.microsoft.com/office/drawing/2014/main" val="10001"/>
                  </a:ext>
                </a:extLst>
              </a:tr>
              <a:tr h="90805">
                <a:tc vMerge="1">
                  <a:txBody>
                    <a:bodyPr/>
                    <a:lstStyle/>
                    <a:p>
                      <a:endParaRPr lang="en-US"/>
                    </a:p>
                  </a:txBody>
                  <a:tcP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SDPGA</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a:t>
                      </a:r>
                    </a:p>
                  </a:txBody>
                  <a:tcPr marL="68580" marR="68580" marT="0" marB="0"/>
                </a:tc>
                <a:extLst>
                  <a:ext uri="{0D108BD9-81ED-4DB2-BD59-A6C34878D82A}">
                    <a16:rowId xmlns:a16="http://schemas.microsoft.com/office/drawing/2014/main" val="10002"/>
                  </a:ext>
                </a:extLst>
              </a:tr>
              <a:tr h="90805">
                <a:tc vMerge="1">
                  <a:txBody>
                    <a:bodyPr/>
                    <a:lstStyle/>
                    <a:p>
                      <a:endParaRPr lang="en-US"/>
                    </a:p>
                  </a:txBody>
                  <a:tcP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SGA</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a:t>
                      </a:r>
                    </a:p>
                  </a:txBody>
                  <a:tcPr marL="68580" marR="68580" marT="0" marB="0"/>
                </a:tc>
                <a:extLst>
                  <a:ext uri="{0D108BD9-81ED-4DB2-BD59-A6C34878D82A}">
                    <a16:rowId xmlns:a16="http://schemas.microsoft.com/office/drawing/2014/main" val="10003"/>
                  </a:ext>
                </a:extLst>
              </a:tr>
              <a:tr h="90805">
                <a:tc rowSpan="3">
                  <a:txBody>
                    <a:bodyPr/>
                    <a:lstStyle/>
                    <a:p>
                      <a:pPr marL="0" marR="0" lvl="0" indent="73025" algn="ctr" defTabSz="914400" rtl="0" eaLnBrk="1" fontAlgn="base" latinLnBrk="0" hangingPunct="1">
                        <a:lnSpc>
                          <a:spcPct val="100000"/>
                        </a:lnSpc>
                        <a:spcBef>
                          <a:spcPct val="0"/>
                        </a:spcBef>
                        <a:spcAft>
                          <a:spcPct val="0"/>
                        </a:spcAft>
                        <a:buClrTx/>
                        <a:buSzTx/>
                        <a:buFontTx/>
                        <a:buNone/>
                        <a:tabLst/>
                      </a:pPr>
                      <a:endPar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F6</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chemeClr val="bg2">
                              <a:lumMod val="25000"/>
                            </a:schemeClr>
                          </a:solidFill>
                          <a:effectLst/>
                          <a:latin typeface="Franklin Gothic Medium" pitchFamily="34" charset="0"/>
                          <a:ea typeface="+mn-ea"/>
                          <a:cs typeface="Times New Roman" pitchFamily="18" charset="0"/>
                        </a:rPr>
                        <a:t>MPDPGA</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chemeClr val="bg2">
                              <a:lumMod val="25000"/>
                            </a:schemeClr>
                          </a:solidFill>
                          <a:effectLst/>
                          <a:latin typeface="Franklin Gothic Medium" pitchFamily="34" charset="0"/>
                          <a:ea typeface="+mn-ea"/>
                          <a:cs typeface="Times New Roman" pitchFamily="18" charset="0"/>
                        </a:rPr>
                        <a:t>---</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chemeClr val="bg2">
                              <a:lumMod val="25000"/>
                            </a:schemeClr>
                          </a:solidFill>
                          <a:effectLst/>
                          <a:latin typeface="Franklin Gothic Medium" pitchFamily="34" charset="0"/>
                          <a:ea typeface="+mn-ea"/>
                          <a:cs typeface="Times New Roman" pitchFamily="18" charset="0"/>
                        </a:rPr>
                        <a:t>+</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chemeClr val="bg2">
                              <a:lumMod val="25000"/>
                            </a:schemeClr>
                          </a:solidFill>
                          <a:effectLst/>
                          <a:latin typeface="Franklin Gothic Medium" pitchFamily="34" charset="0"/>
                          <a:ea typeface="+mn-ea"/>
                          <a:cs typeface="Times New Roman" pitchFamily="18" charset="0"/>
                        </a:rPr>
                        <a:t>+</a:t>
                      </a:r>
                    </a:p>
                  </a:txBody>
                  <a:tcPr marL="68580" marR="68580" marT="0" marB="0"/>
                </a:tc>
                <a:extLst>
                  <a:ext uri="{0D108BD9-81ED-4DB2-BD59-A6C34878D82A}">
                    <a16:rowId xmlns:a16="http://schemas.microsoft.com/office/drawing/2014/main" val="10004"/>
                  </a:ext>
                </a:extLst>
              </a:tr>
              <a:tr h="90805">
                <a:tc vMerge="1">
                  <a:txBody>
                    <a:bodyPr/>
                    <a:lstStyle/>
                    <a:p>
                      <a:endParaRPr lang="en-US"/>
                    </a:p>
                  </a:txBody>
                  <a:tcP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SDPGA</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a:t>
                      </a:r>
                    </a:p>
                  </a:txBody>
                  <a:tcPr marL="68580" marR="68580" marT="0" marB="0"/>
                </a:tc>
                <a:extLst>
                  <a:ext uri="{0D108BD9-81ED-4DB2-BD59-A6C34878D82A}">
                    <a16:rowId xmlns:a16="http://schemas.microsoft.com/office/drawing/2014/main" val="10005"/>
                  </a:ext>
                </a:extLst>
              </a:tr>
              <a:tr h="77470">
                <a:tc vMerge="1">
                  <a:txBody>
                    <a:bodyPr/>
                    <a:lstStyle/>
                    <a:p>
                      <a:endParaRPr lang="en-US"/>
                    </a:p>
                  </a:txBody>
                  <a:tcP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SGA</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a:t>
                      </a:r>
                    </a:p>
                  </a:txBody>
                  <a:tcPr marL="68580" marR="68580" marT="0" marB="0"/>
                </a:tc>
                <a:extLst>
                  <a:ext uri="{0D108BD9-81ED-4DB2-BD59-A6C34878D82A}">
                    <a16:rowId xmlns:a16="http://schemas.microsoft.com/office/drawing/2014/main" val="10006"/>
                  </a:ext>
                </a:extLst>
              </a:tr>
              <a:tr h="136525">
                <a:tc rowSpan="3">
                  <a:txBody>
                    <a:bodyPr/>
                    <a:lstStyle/>
                    <a:p>
                      <a:pPr marL="0" marR="0" lvl="0" indent="73025" algn="ctr" defTabSz="914400" rtl="0" eaLnBrk="1" fontAlgn="base" latinLnBrk="0" hangingPunct="1">
                        <a:lnSpc>
                          <a:spcPct val="100000"/>
                        </a:lnSpc>
                        <a:spcBef>
                          <a:spcPct val="0"/>
                        </a:spcBef>
                        <a:spcAft>
                          <a:spcPct val="0"/>
                        </a:spcAft>
                        <a:buClrTx/>
                        <a:buSzTx/>
                        <a:buFontTx/>
                        <a:buNone/>
                        <a:tabLst/>
                      </a:pPr>
                      <a:endPar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F7</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chemeClr val="bg2">
                              <a:lumMod val="25000"/>
                            </a:schemeClr>
                          </a:solidFill>
                          <a:effectLst/>
                          <a:latin typeface="Franklin Gothic Medium" pitchFamily="34" charset="0"/>
                          <a:ea typeface="+mn-ea"/>
                          <a:cs typeface="Times New Roman" pitchFamily="18" charset="0"/>
                        </a:rPr>
                        <a:t>MPDPGA</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chemeClr val="bg2">
                              <a:lumMod val="25000"/>
                            </a:schemeClr>
                          </a:solidFill>
                          <a:effectLst/>
                          <a:latin typeface="Franklin Gothic Medium" pitchFamily="34" charset="0"/>
                          <a:ea typeface="+mn-ea"/>
                          <a:cs typeface="Times New Roman" pitchFamily="18" charset="0"/>
                        </a:rPr>
                        <a:t>---</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chemeClr val="bg2">
                              <a:lumMod val="25000"/>
                            </a:schemeClr>
                          </a:solidFill>
                          <a:effectLst/>
                          <a:latin typeface="Franklin Gothic Medium" pitchFamily="34" charset="0"/>
                          <a:ea typeface="+mn-ea"/>
                          <a:cs typeface="Times New Roman" pitchFamily="18" charset="0"/>
                        </a:rPr>
                        <a:t>+</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chemeClr val="bg2">
                              <a:lumMod val="25000"/>
                            </a:schemeClr>
                          </a:solidFill>
                          <a:effectLst/>
                          <a:latin typeface="Franklin Gothic Medium" pitchFamily="34" charset="0"/>
                          <a:ea typeface="+mn-ea"/>
                          <a:cs typeface="Times New Roman" pitchFamily="18" charset="0"/>
                        </a:rPr>
                        <a:t>≈</a:t>
                      </a:r>
                    </a:p>
                  </a:txBody>
                  <a:tcPr marL="68580" marR="68580" marT="0" marB="0"/>
                </a:tc>
                <a:extLst>
                  <a:ext uri="{0D108BD9-81ED-4DB2-BD59-A6C34878D82A}">
                    <a16:rowId xmlns:a16="http://schemas.microsoft.com/office/drawing/2014/main" val="10007"/>
                  </a:ext>
                </a:extLst>
              </a:tr>
              <a:tr h="153670">
                <a:tc vMerge="1">
                  <a:txBody>
                    <a:bodyPr/>
                    <a:lstStyle/>
                    <a:p>
                      <a:endParaRPr lang="en-US"/>
                    </a:p>
                  </a:txBody>
                  <a:tcP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SDPGA</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a:t>
                      </a:r>
                    </a:p>
                  </a:txBody>
                  <a:tcPr marL="68580" marR="68580" marT="0" marB="0"/>
                </a:tc>
                <a:extLst>
                  <a:ext uri="{0D108BD9-81ED-4DB2-BD59-A6C34878D82A}">
                    <a16:rowId xmlns:a16="http://schemas.microsoft.com/office/drawing/2014/main" val="10008"/>
                  </a:ext>
                </a:extLst>
              </a:tr>
              <a:tr h="122555">
                <a:tc vMerge="1">
                  <a:txBody>
                    <a:bodyPr/>
                    <a:lstStyle/>
                    <a:p>
                      <a:endParaRPr lang="en-US"/>
                    </a:p>
                  </a:txBody>
                  <a:tcP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SGA</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a:t>
                      </a:r>
                    </a:p>
                  </a:txBody>
                  <a:tcPr marL="68580" marR="68580" marT="0" marB="0"/>
                </a:tc>
                <a:extLst>
                  <a:ext uri="{0D108BD9-81ED-4DB2-BD59-A6C34878D82A}">
                    <a16:rowId xmlns:a16="http://schemas.microsoft.com/office/drawing/2014/main" val="10009"/>
                  </a:ext>
                </a:extLst>
              </a:tr>
              <a:tr h="122555">
                <a:tc rowSpan="3">
                  <a:txBody>
                    <a:bodyPr/>
                    <a:lstStyle/>
                    <a:p>
                      <a:pPr marL="0" marR="0" lvl="0" indent="73025" algn="ctr" defTabSz="914400" rtl="0" eaLnBrk="1" fontAlgn="base" latinLnBrk="0" hangingPunct="1">
                        <a:lnSpc>
                          <a:spcPct val="100000"/>
                        </a:lnSpc>
                        <a:spcBef>
                          <a:spcPct val="0"/>
                        </a:spcBef>
                        <a:spcAft>
                          <a:spcPct val="0"/>
                        </a:spcAft>
                        <a:buClrTx/>
                        <a:buSzTx/>
                        <a:buFontTx/>
                        <a:buNone/>
                        <a:tabLst/>
                      </a:pPr>
                      <a:endPar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F8</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chemeClr val="bg2">
                              <a:lumMod val="25000"/>
                            </a:schemeClr>
                          </a:solidFill>
                          <a:effectLst/>
                          <a:latin typeface="Franklin Gothic Medium" pitchFamily="34" charset="0"/>
                          <a:ea typeface="+mn-ea"/>
                          <a:cs typeface="Times New Roman" pitchFamily="18" charset="0"/>
                        </a:rPr>
                        <a:t>MPDPGA</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chemeClr val="bg2">
                              <a:lumMod val="25000"/>
                            </a:schemeClr>
                          </a:solidFill>
                          <a:effectLst/>
                          <a:latin typeface="Franklin Gothic Medium" pitchFamily="34" charset="0"/>
                          <a:ea typeface="+mn-ea"/>
                          <a:cs typeface="Times New Roman" pitchFamily="18" charset="0"/>
                        </a:rPr>
                        <a:t>---</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chemeClr val="bg2">
                              <a:lumMod val="25000"/>
                            </a:schemeClr>
                          </a:solidFill>
                          <a:effectLst/>
                          <a:latin typeface="Franklin Gothic Medium" pitchFamily="34" charset="0"/>
                          <a:ea typeface="+mn-ea"/>
                          <a:cs typeface="Times New Roman" pitchFamily="18" charset="0"/>
                        </a:rPr>
                        <a:t>-</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chemeClr val="bg2">
                              <a:lumMod val="25000"/>
                            </a:schemeClr>
                          </a:solidFill>
                          <a:effectLst/>
                          <a:latin typeface="Franklin Gothic Medium" pitchFamily="34" charset="0"/>
                          <a:ea typeface="+mn-ea"/>
                          <a:cs typeface="Times New Roman" pitchFamily="18" charset="0"/>
                        </a:rPr>
                        <a:t>-</a:t>
                      </a:r>
                    </a:p>
                  </a:txBody>
                  <a:tcPr marL="68580" marR="68580" marT="0" marB="0"/>
                </a:tc>
                <a:extLst>
                  <a:ext uri="{0D108BD9-81ED-4DB2-BD59-A6C34878D82A}">
                    <a16:rowId xmlns:a16="http://schemas.microsoft.com/office/drawing/2014/main" val="10010"/>
                  </a:ext>
                </a:extLst>
              </a:tr>
              <a:tr h="122555">
                <a:tc vMerge="1">
                  <a:txBody>
                    <a:bodyPr/>
                    <a:lstStyle/>
                    <a:p>
                      <a:endParaRPr lang="en-US"/>
                    </a:p>
                  </a:txBody>
                  <a:tcP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SDPGA</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a:t>
                      </a:r>
                    </a:p>
                  </a:txBody>
                  <a:tcPr marL="68580" marR="68580" marT="0" marB="0"/>
                </a:tc>
                <a:extLst>
                  <a:ext uri="{0D108BD9-81ED-4DB2-BD59-A6C34878D82A}">
                    <a16:rowId xmlns:a16="http://schemas.microsoft.com/office/drawing/2014/main" val="10011"/>
                  </a:ext>
                </a:extLst>
              </a:tr>
              <a:tr h="122555">
                <a:tc vMerge="1">
                  <a:txBody>
                    <a:bodyPr/>
                    <a:lstStyle/>
                    <a:p>
                      <a:endParaRPr lang="en-US"/>
                    </a:p>
                  </a:txBody>
                  <a:tcP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SGA</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a:t>
                      </a:r>
                    </a:p>
                  </a:txBody>
                  <a:tcPr marL="68580" marR="68580" marT="0" marB="0"/>
                </a:tc>
                <a:extLst>
                  <a:ext uri="{0D108BD9-81ED-4DB2-BD59-A6C34878D82A}">
                    <a16:rowId xmlns:a16="http://schemas.microsoft.com/office/drawing/2014/main" val="10012"/>
                  </a:ext>
                </a:extLst>
              </a:tr>
              <a:tr h="122555">
                <a:tc rowSpan="3">
                  <a:txBody>
                    <a:bodyPr/>
                    <a:lstStyle/>
                    <a:p>
                      <a:pPr marL="0" marR="0" lvl="0" indent="73025" algn="ctr" defTabSz="914400" rtl="0" eaLnBrk="1" fontAlgn="base" latinLnBrk="0" hangingPunct="1">
                        <a:lnSpc>
                          <a:spcPct val="100000"/>
                        </a:lnSpc>
                        <a:spcBef>
                          <a:spcPct val="0"/>
                        </a:spcBef>
                        <a:spcAft>
                          <a:spcPct val="0"/>
                        </a:spcAft>
                        <a:buClrTx/>
                        <a:buSzTx/>
                        <a:buFontTx/>
                        <a:buNone/>
                        <a:tabLst/>
                      </a:pPr>
                      <a:endPar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F9</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chemeClr val="bg2">
                              <a:lumMod val="25000"/>
                            </a:schemeClr>
                          </a:solidFill>
                          <a:effectLst/>
                          <a:latin typeface="Franklin Gothic Medium" pitchFamily="34" charset="0"/>
                          <a:ea typeface="+mn-ea"/>
                          <a:cs typeface="Times New Roman" pitchFamily="18" charset="0"/>
                        </a:rPr>
                        <a:t>MPDPGA</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chemeClr val="bg2">
                              <a:lumMod val="25000"/>
                            </a:schemeClr>
                          </a:solidFill>
                          <a:effectLst/>
                          <a:latin typeface="Franklin Gothic Medium" pitchFamily="34" charset="0"/>
                          <a:ea typeface="+mn-ea"/>
                          <a:cs typeface="Times New Roman" pitchFamily="18" charset="0"/>
                        </a:rPr>
                        <a:t>---</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chemeClr val="bg2">
                              <a:lumMod val="25000"/>
                            </a:schemeClr>
                          </a:solidFill>
                          <a:effectLst/>
                          <a:latin typeface="Franklin Gothic Medium" pitchFamily="34" charset="0"/>
                          <a:ea typeface="+mn-ea"/>
                          <a:cs typeface="Times New Roman" pitchFamily="18" charset="0"/>
                        </a:rPr>
                        <a:t>≈</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chemeClr val="bg2">
                              <a:lumMod val="25000"/>
                            </a:schemeClr>
                          </a:solidFill>
                          <a:effectLst/>
                          <a:latin typeface="Franklin Gothic Medium" pitchFamily="34" charset="0"/>
                          <a:ea typeface="+mn-ea"/>
                          <a:cs typeface="Times New Roman" pitchFamily="18" charset="0"/>
                        </a:rPr>
                        <a:t>-</a:t>
                      </a:r>
                    </a:p>
                  </a:txBody>
                  <a:tcPr marL="68580" marR="68580" marT="0" marB="0"/>
                </a:tc>
                <a:extLst>
                  <a:ext uri="{0D108BD9-81ED-4DB2-BD59-A6C34878D82A}">
                    <a16:rowId xmlns:a16="http://schemas.microsoft.com/office/drawing/2014/main" val="10013"/>
                  </a:ext>
                </a:extLst>
              </a:tr>
              <a:tr h="122555">
                <a:tc vMerge="1">
                  <a:txBody>
                    <a:bodyPr/>
                    <a:lstStyle/>
                    <a:p>
                      <a:endParaRPr lang="en-US"/>
                    </a:p>
                  </a:txBody>
                  <a:tcP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SDPGA</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a:t>
                      </a:r>
                    </a:p>
                  </a:txBody>
                  <a:tcPr marL="68580" marR="68580" marT="0" marB="0"/>
                </a:tc>
                <a:extLst>
                  <a:ext uri="{0D108BD9-81ED-4DB2-BD59-A6C34878D82A}">
                    <a16:rowId xmlns:a16="http://schemas.microsoft.com/office/drawing/2014/main" val="10014"/>
                  </a:ext>
                </a:extLst>
              </a:tr>
              <a:tr h="122555">
                <a:tc vMerge="1">
                  <a:txBody>
                    <a:bodyPr/>
                    <a:lstStyle/>
                    <a:p>
                      <a:endParaRPr lang="en-US"/>
                    </a:p>
                  </a:txBody>
                  <a:tcP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SGA</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a:t>
                      </a: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5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a:t>
                      </a:r>
                    </a:p>
                  </a:txBody>
                  <a:tcPr marL="68580" marR="68580" marT="0" marB="0"/>
                </a:tc>
                <a:extLst>
                  <a:ext uri="{0D108BD9-81ED-4DB2-BD59-A6C34878D82A}">
                    <a16:rowId xmlns:a16="http://schemas.microsoft.com/office/drawing/2014/main" val="10015"/>
                  </a:ext>
                </a:extLst>
              </a:tr>
            </a:tbl>
          </a:graphicData>
        </a:graphic>
      </p:graphicFrame>
      <p:sp>
        <p:nvSpPr>
          <p:cNvPr id="28768" name="Title 1">
            <a:extLst>
              <a:ext uri="{FF2B5EF4-FFF2-40B4-BE49-F238E27FC236}">
                <a16:creationId xmlns:a16="http://schemas.microsoft.com/office/drawing/2014/main" id="{B53D2C47-CC40-29E4-A64C-F22762C32C0C}"/>
              </a:ext>
            </a:extLst>
          </p:cNvPr>
          <p:cNvSpPr txBox="1">
            <a:spLocks/>
          </p:cNvSpPr>
          <p:nvPr/>
        </p:nvSpPr>
        <p:spPr bwMode="auto">
          <a:xfrm>
            <a:off x="0" y="0"/>
            <a:ext cx="9144000" cy="838200"/>
          </a:xfrm>
          <a:prstGeom prst="rect">
            <a:avLst/>
          </a:prstGeom>
          <a:solidFill>
            <a:schemeClr val="accent2"/>
          </a:solidFill>
          <a:ln w="9525">
            <a:noFill/>
            <a:miter lim="800000"/>
            <a:headEnd/>
            <a:tailEnd/>
          </a:ln>
        </p:spPr>
        <p:txBody>
          <a:bodyPr anchor="ctr"/>
          <a:lstStyle/>
          <a:p>
            <a:pPr algn="ctr">
              <a:defRPr/>
            </a:pPr>
            <a:r>
              <a:rPr lang="en-US" sz="2800" cap="all" dirty="0">
                <a:effectLst>
                  <a:reflection blurRad="12700" stA="48000" endA="300" endPos="55000" dir="5400000" sy="-90000" algn="bl" rotWithShape="0"/>
                </a:effectLst>
                <a:latin typeface="+mn-lt"/>
                <a:cs typeface="+mn-cs"/>
              </a:rPr>
              <a:t>Best Solution Found in SGA, SDPGA and MPDPGA with DPGA</a:t>
            </a:r>
            <a:r>
              <a:rPr lang="en-US" sz="2800" cap="all" baseline="30000" dirty="0">
                <a:effectLst>
                  <a:reflection blurRad="12700" stA="48000" endA="300" endPos="55000" dir="5400000" sy="-90000" algn="bl" rotWithShape="0"/>
                </a:effectLst>
                <a:latin typeface="+mn-lt"/>
                <a:cs typeface="+mn-cs"/>
              </a:rPr>
              <a:t>k</a:t>
            </a:r>
            <a:r>
              <a:rPr lang="en-US" sz="2800" cap="all" dirty="0">
                <a:effectLst>
                  <a:reflection blurRad="12700" stA="48000" endA="300" endPos="55000" dir="5400000" sy="-90000" algn="bl" rotWithShape="0"/>
                </a:effectLst>
                <a:latin typeface="+mn-lt"/>
                <a:cs typeface="+mn-cs"/>
              </a:rPr>
              <a:t>, DPGA-Edk for f5-f9</a:t>
            </a:r>
          </a:p>
        </p:txBody>
      </p:sp>
      <p:graphicFrame>
        <p:nvGraphicFramePr>
          <p:cNvPr id="4" name="Table 3">
            <a:extLst>
              <a:ext uri="{FF2B5EF4-FFF2-40B4-BE49-F238E27FC236}">
                <a16:creationId xmlns:a16="http://schemas.microsoft.com/office/drawing/2014/main" id="{4C03961A-5699-0072-FED4-292D2E3D4FAA}"/>
              </a:ext>
            </a:extLst>
          </p:cNvPr>
          <p:cNvGraphicFramePr>
            <a:graphicFrameLocks noGrp="1"/>
          </p:cNvGraphicFramePr>
          <p:nvPr/>
        </p:nvGraphicFramePr>
        <p:xfrm>
          <a:off x="2514600" y="6248400"/>
          <a:ext cx="6096000" cy="358990"/>
        </p:xfrm>
        <a:graphic>
          <a:graphicData uri="http://schemas.openxmlformats.org/drawingml/2006/table">
            <a:tbl>
              <a:tblPr/>
              <a:tblGrid>
                <a:gridCol w="6096000">
                  <a:extLst>
                    <a:ext uri="{9D8B030D-6E8A-4147-A177-3AD203B41FA5}">
                      <a16:colId xmlns:a16="http://schemas.microsoft.com/office/drawing/2014/main" val="20000"/>
                    </a:ext>
                  </a:extLst>
                </a:gridCol>
              </a:tblGrid>
              <a:tr h="358775">
                <a:tc>
                  <a:txBody>
                    <a:bodyPr/>
                    <a:lstStyle/>
                    <a:p>
                      <a:pPr marL="342900" marR="0" lvl="0" indent="-342900" algn="l">
                        <a:spcBef>
                          <a:spcPts val="0"/>
                        </a:spcBef>
                        <a:spcAft>
                          <a:spcPts val="200"/>
                        </a:spcAft>
                        <a:buFont typeface="+mj-lt"/>
                        <a:buNone/>
                        <a:tabLst>
                          <a:tab pos="411480" algn="l"/>
                          <a:tab pos="457200" algn="l"/>
                        </a:tabLst>
                      </a:pPr>
                      <a:r>
                        <a:rPr lang="en-US" sz="800" dirty="0">
                          <a:latin typeface="Times New Roman"/>
                          <a:ea typeface="SimSun"/>
                        </a:rPr>
                        <a:t>k.    DPGA and DPGA-ED are work of  Park &amp; Ryu, 2007 [150]</a:t>
                      </a:r>
                    </a:p>
                  </a:txBody>
                  <a:tcPr marL="118745" marR="118745" marT="118535" marB="118535">
                    <a:lnL>
                      <a:noFill/>
                    </a:lnL>
                    <a:lnR>
                      <a:noFill/>
                    </a:lnR>
                    <a:lnT>
                      <a:noFill/>
                    </a:lnT>
                    <a:lnB>
                      <a:noFill/>
                    </a:lnB>
                  </a:tcPr>
                </a:tc>
                <a:extLst>
                  <a:ext uri="{0D108BD9-81ED-4DB2-BD59-A6C34878D82A}">
                    <a16:rowId xmlns:a16="http://schemas.microsoft.com/office/drawing/2014/main" val="10000"/>
                  </a:ext>
                </a:extLst>
              </a:tr>
            </a:tbl>
          </a:graphicData>
        </a:graphic>
      </p:graphicFrame>
      <p:sp>
        <p:nvSpPr>
          <p:cNvPr id="28771" name="Rectangle 97">
            <a:extLst>
              <a:ext uri="{FF2B5EF4-FFF2-40B4-BE49-F238E27FC236}">
                <a16:creationId xmlns:a16="http://schemas.microsoft.com/office/drawing/2014/main" id="{ED52965E-E09E-4721-B274-41414E6147B7}"/>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br>
              <a:rPr lang="en-US" altLang="zh-CN"/>
            </a:br>
            <a:endParaRPr lang="en-US" altLang="zh-CN"/>
          </a:p>
        </p:txBody>
      </p:sp>
      <p:sp>
        <p:nvSpPr>
          <p:cNvPr id="6" name="Slide Number Placeholder 5">
            <a:extLst>
              <a:ext uri="{FF2B5EF4-FFF2-40B4-BE49-F238E27FC236}">
                <a16:creationId xmlns:a16="http://schemas.microsoft.com/office/drawing/2014/main" id="{1168B8CE-4873-8798-3E85-C8928E6459A3}"/>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B47D7A-E090-4B44-B26E-692A62AFAF44}" type="slidenum">
              <a:rPr lang="en-US" altLang="en-US">
                <a:solidFill>
                  <a:srgbClr val="898989"/>
                </a:solidFill>
              </a:rPr>
              <a:pPr eaLnBrk="1" hangingPunct="1"/>
              <a:t>27</a:t>
            </a:fld>
            <a:endParaRPr lang="en-US" altLang="en-US">
              <a:solidFill>
                <a:srgbClr val="898989"/>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D55EA0D2-C912-C312-A17B-E4B8BD9694F7}"/>
              </a:ext>
            </a:extLst>
          </p:cNvPr>
          <p:cNvGraphicFramePr>
            <a:graphicFrameLocks noGrp="1"/>
          </p:cNvGraphicFramePr>
          <p:nvPr/>
        </p:nvGraphicFramePr>
        <p:xfrm>
          <a:off x="1828800" y="685800"/>
          <a:ext cx="5181599" cy="5974080"/>
        </p:xfrm>
        <a:graphic>
          <a:graphicData uri="http://schemas.openxmlformats.org/drawingml/2006/table">
            <a:tbl>
              <a:tblPr>
                <a:tableStyleId>{5940675A-B579-460E-94D1-54222C63F5DA}</a:tableStyleId>
              </a:tblPr>
              <a:tblGrid>
                <a:gridCol w="1307846">
                  <a:extLst>
                    <a:ext uri="{9D8B030D-6E8A-4147-A177-3AD203B41FA5}">
                      <a16:colId xmlns:a16="http://schemas.microsoft.com/office/drawing/2014/main" val="20000"/>
                    </a:ext>
                  </a:extLst>
                </a:gridCol>
                <a:gridCol w="1393827">
                  <a:extLst>
                    <a:ext uri="{9D8B030D-6E8A-4147-A177-3AD203B41FA5}">
                      <a16:colId xmlns:a16="http://schemas.microsoft.com/office/drawing/2014/main" val="20001"/>
                    </a:ext>
                  </a:extLst>
                </a:gridCol>
                <a:gridCol w="1393827">
                  <a:extLst>
                    <a:ext uri="{9D8B030D-6E8A-4147-A177-3AD203B41FA5}">
                      <a16:colId xmlns:a16="http://schemas.microsoft.com/office/drawing/2014/main" val="20002"/>
                    </a:ext>
                  </a:extLst>
                </a:gridCol>
                <a:gridCol w="1086099">
                  <a:extLst>
                    <a:ext uri="{9D8B030D-6E8A-4147-A177-3AD203B41FA5}">
                      <a16:colId xmlns:a16="http://schemas.microsoft.com/office/drawing/2014/main" val="20003"/>
                    </a:ext>
                  </a:extLst>
                </a:gridCol>
              </a:tblGrid>
              <a:tr h="213349">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 F</a:t>
                      </a:r>
                    </a:p>
                  </a:txBody>
                  <a:tcPr marL="54537" marR="54537"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 Algorithm</a:t>
                      </a:r>
                    </a:p>
                  </a:txBody>
                  <a:tcPr marL="54537" marR="54537"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MFE</a:t>
                      </a:r>
                    </a:p>
                  </a:txBody>
                  <a:tcPr marL="54537" marR="54537"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SR %</a:t>
                      </a:r>
                    </a:p>
                  </a:txBody>
                  <a:tcPr marL="54537" marR="54537" marT="0" marB="0"/>
                </a:tc>
                <a:extLst>
                  <a:ext uri="{0D108BD9-81ED-4DB2-BD59-A6C34878D82A}">
                    <a16:rowId xmlns:a16="http://schemas.microsoft.com/office/drawing/2014/main" val="10000"/>
                  </a:ext>
                </a:extLst>
              </a:tr>
              <a:tr h="213349">
                <a:tc rowSpan="3">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a:ln>
                            <a:noFill/>
                          </a:ln>
                          <a:solidFill>
                            <a:srgbClr val="000000"/>
                          </a:solidFill>
                          <a:effectLst/>
                          <a:latin typeface="Franklin Gothic Medium" pitchFamily="34" charset="0"/>
                          <a:ea typeface="+mn-ea"/>
                          <a:cs typeface="Times New Roman" pitchFamily="18" charset="0"/>
                        </a:rPr>
                        <a:t>f1</a:t>
                      </a:r>
                    </a:p>
                  </a:txBody>
                  <a:tcPr marL="54537" marR="54537"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MPDPGA</a:t>
                      </a:r>
                    </a:p>
                  </a:txBody>
                  <a:tcPr marL="54537" marR="54537"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35650</a:t>
                      </a:r>
                    </a:p>
                  </a:txBody>
                  <a:tcPr marL="54537" marR="54537"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100</a:t>
                      </a:r>
                    </a:p>
                  </a:txBody>
                  <a:tcPr marL="54537" marR="54537" marT="0" marB="0"/>
                </a:tc>
                <a:extLst>
                  <a:ext uri="{0D108BD9-81ED-4DB2-BD59-A6C34878D82A}">
                    <a16:rowId xmlns:a16="http://schemas.microsoft.com/office/drawing/2014/main" val="10001"/>
                  </a:ext>
                </a:extLst>
              </a:tr>
              <a:tr h="213349">
                <a:tc vMerge="1">
                  <a:txBody>
                    <a:bodyPr/>
                    <a:lstStyle/>
                    <a:p>
                      <a:endParaRPr lang="en-US"/>
                    </a:p>
                  </a:txBody>
                  <a:tcP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a:ln>
                            <a:noFill/>
                          </a:ln>
                          <a:solidFill>
                            <a:srgbClr val="000000"/>
                          </a:solidFill>
                          <a:effectLst/>
                          <a:latin typeface="Franklin Gothic Medium" pitchFamily="34" charset="0"/>
                          <a:ea typeface="+mn-ea"/>
                          <a:cs typeface="Times New Roman" pitchFamily="18" charset="0"/>
                        </a:rPr>
                        <a:t>SDPGA</a:t>
                      </a:r>
                    </a:p>
                  </a:txBody>
                  <a:tcPr marL="54537" marR="54537"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a:ln>
                            <a:noFill/>
                          </a:ln>
                          <a:solidFill>
                            <a:srgbClr val="000000"/>
                          </a:solidFill>
                          <a:effectLst/>
                          <a:latin typeface="Franklin Gothic Medium" pitchFamily="34" charset="0"/>
                          <a:ea typeface="+mn-ea"/>
                          <a:cs typeface="Times New Roman" pitchFamily="18" charset="0"/>
                        </a:rPr>
                        <a:t>969250</a:t>
                      </a:r>
                    </a:p>
                  </a:txBody>
                  <a:tcPr marL="54537" marR="54537"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a:ln>
                            <a:noFill/>
                          </a:ln>
                          <a:solidFill>
                            <a:srgbClr val="000000"/>
                          </a:solidFill>
                          <a:effectLst/>
                          <a:latin typeface="Franklin Gothic Medium" pitchFamily="34" charset="0"/>
                          <a:ea typeface="+mn-ea"/>
                          <a:cs typeface="Times New Roman" pitchFamily="18" charset="0"/>
                        </a:rPr>
                        <a:t>70</a:t>
                      </a:r>
                    </a:p>
                  </a:txBody>
                  <a:tcPr marL="54537" marR="54537" marT="0" marB="0"/>
                </a:tc>
                <a:extLst>
                  <a:ext uri="{0D108BD9-81ED-4DB2-BD59-A6C34878D82A}">
                    <a16:rowId xmlns:a16="http://schemas.microsoft.com/office/drawing/2014/main" val="10002"/>
                  </a:ext>
                </a:extLst>
              </a:tr>
              <a:tr h="213349">
                <a:tc vMerge="1">
                  <a:txBody>
                    <a:bodyPr/>
                    <a:lstStyle/>
                    <a:p>
                      <a:endParaRPr lang="en-US"/>
                    </a:p>
                  </a:txBody>
                  <a:tcP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a:ln>
                            <a:noFill/>
                          </a:ln>
                          <a:solidFill>
                            <a:srgbClr val="000000"/>
                          </a:solidFill>
                          <a:effectLst/>
                          <a:latin typeface="Franklin Gothic Medium" pitchFamily="34" charset="0"/>
                          <a:ea typeface="+mn-ea"/>
                          <a:cs typeface="Times New Roman" pitchFamily="18" charset="0"/>
                        </a:rPr>
                        <a:t>SGA</a:t>
                      </a:r>
                    </a:p>
                  </a:txBody>
                  <a:tcPr marL="54537" marR="54537"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a:ln>
                            <a:noFill/>
                          </a:ln>
                          <a:solidFill>
                            <a:srgbClr val="000000"/>
                          </a:solidFill>
                          <a:effectLst/>
                          <a:latin typeface="Franklin Gothic Medium" pitchFamily="34" charset="0"/>
                          <a:ea typeface="+mn-ea"/>
                          <a:cs typeface="Times New Roman" pitchFamily="18" charset="0"/>
                        </a:rPr>
                        <a:t>6556450</a:t>
                      </a:r>
                    </a:p>
                  </a:txBody>
                  <a:tcPr marL="54537" marR="54537"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a:ln>
                            <a:noFill/>
                          </a:ln>
                          <a:solidFill>
                            <a:srgbClr val="000000"/>
                          </a:solidFill>
                          <a:effectLst/>
                          <a:latin typeface="Franklin Gothic Medium" pitchFamily="34" charset="0"/>
                          <a:ea typeface="+mn-ea"/>
                          <a:cs typeface="Times New Roman" pitchFamily="18" charset="0"/>
                        </a:rPr>
                        <a:t>0</a:t>
                      </a:r>
                    </a:p>
                  </a:txBody>
                  <a:tcPr marL="54537" marR="54537" marT="0" marB="0"/>
                </a:tc>
                <a:extLst>
                  <a:ext uri="{0D108BD9-81ED-4DB2-BD59-A6C34878D82A}">
                    <a16:rowId xmlns:a16="http://schemas.microsoft.com/office/drawing/2014/main" val="10003"/>
                  </a:ext>
                </a:extLst>
              </a:tr>
              <a:tr h="213349">
                <a:tc rowSpan="3">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a:ln>
                            <a:noFill/>
                          </a:ln>
                          <a:solidFill>
                            <a:srgbClr val="000000"/>
                          </a:solidFill>
                          <a:effectLst/>
                          <a:latin typeface="Franklin Gothic Medium" pitchFamily="34" charset="0"/>
                          <a:ea typeface="+mn-ea"/>
                          <a:cs typeface="Times New Roman" pitchFamily="18" charset="0"/>
                        </a:rPr>
                        <a:t>f2</a:t>
                      </a:r>
                    </a:p>
                  </a:txBody>
                  <a:tcPr marL="54537" marR="54537"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MPDPGA</a:t>
                      </a:r>
                    </a:p>
                  </a:txBody>
                  <a:tcPr marL="54537" marR="54537"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18900</a:t>
                      </a:r>
                    </a:p>
                  </a:txBody>
                  <a:tcPr marL="54537" marR="54537"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100</a:t>
                      </a:r>
                    </a:p>
                  </a:txBody>
                  <a:tcPr marL="54537" marR="54537" marT="0" marB="0"/>
                </a:tc>
                <a:extLst>
                  <a:ext uri="{0D108BD9-81ED-4DB2-BD59-A6C34878D82A}">
                    <a16:rowId xmlns:a16="http://schemas.microsoft.com/office/drawing/2014/main" val="10004"/>
                  </a:ext>
                </a:extLst>
              </a:tr>
              <a:tr h="213349">
                <a:tc vMerge="1">
                  <a:txBody>
                    <a:bodyPr/>
                    <a:lstStyle/>
                    <a:p>
                      <a:endParaRPr lang="en-US"/>
                    </a:p>
                  </a:txBody>
                  <a:tcP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a:ln>
                            <a:noFill/>
                          </a:ln>
                          <a:solidFill>
                            <a:srgbClr val="000000"/>
                          </a:solidFill>
                          <a:effectLst/>
                          <a:latin typeface="Franklin Gothic Medium" pitchFamily="34" charset="0"/>
                          <a:ea typeface="+mn-ea"/>
                          <a:cs typeface="Times New Roman" pitchFamily="18" charset="0"/>
                        </a:rPr>
                        <a:t>SDPGA</a:t>
                      </a:r>
                    </a:p>
                  </a:txBody>
                  <a:tcPr marL="54537" marR="54537"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a:ln>
                            <a:noFill/>
                          </a:ln>
                          <a:solidFill>
                            <a:srgbClr val="000000"/>
                          </a:solidFill>
                          <a:effectLst/>
                          <a:latin typeface="Franklin Gothic Medium" pitchFamily="34" charset="0"/>
                          <a:ea typeface="+mn-ea"/>
                          <a:cs typeface="Times New Roman" pitchFamily="18" charset="0"/>
                        </a:rPr>
                        <a:t>1341950</a:t>
                      </a:r>
                    </a:p>
                  </a:txBody>
                  <a:tcPr marL="54537" marR="54537"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a:ln>
                            <a:noFill/>
                          </a:ln>
                          <a:solidFill>
                            <a:srgbClr val="000000"/>
                          </a:solidFill>
                          <a:effectLst/>
                          <a:latin typeface="Franklin Gothic Medium" pitchFamily="34" charset="0"/>
                          <a:ea typeface="+mn-ea"/>
                          <a:cs typeface="Times New Roman" pitchFamily="18" charset="0"/>
                        </a:rPr>
                        <a:t>100</a:t>
                      </a:r>
                    </a:p>
                  </a:txBody>
                  <a:tcPr marL="54537" marR="54537" marT="0" marB="0"/>
                </a:tc>
                <a:extLst>
                  <a:ext uri="{0D108BD9-81ED-4DB2-BD59-A6C34878D82A}">
                    <a16:rowId xmlns:a16="http://schemas.microsoft.com/office/drawing/2014/main" val="10005"/>
                  </a:ext>
                </a:extLst>
              </a:tr>
              <a:tr h="213349">
                <a:tc vMerge="1">
                  <a:txBody>
                    <a:bodyPr/>
                    <a:lstStyle/>
                    <a:p>
                      <a:endParaRPr lang="en-US"/>
                    </a:p>
                  </a:txBody>
                  <a:tcP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a:ln>
                            <a:noFill/>
                          </a:ln>
                          <a:solidFill>
                            <a:srgbClr val="000000"/>
                          </a:solidFill>
                          <a:effectLst/>
                          <a:latin typeface="Franklin Gothic Medium" pitchFamily="34" charset="0"/>
                          <a:ea typeface="+mn-ea"/>
                          <a:cs typeface="Times New Roman" pitchFamily="18" charset="0"/>
                        </a:rPr>
                        <a:t>SGA</a:t>
                      </a:r>
                    </a:p>
                  </a:txBody>
                  <a:tcPr marL="54537" marR="54537"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a:ln>
                            <a:noFill/>
                          </a:ln>
                          <a:solidFill>
                            <a:srgbClr val="000000"/>
                          </a:solidFill>
                          <a:effectLst/>
                          <a:latin typeface="Franklin Gothic Medium" pitchFamily="34" charset="0"/>
                          <a:ea typeface="+mn-ea"/>
                          <a:cs typeface="Times New Roman" pitchFamily="18" charset="0"/>
                        </a:rPr>
                        <a:t>11130850</a:t>
                      </a:r>
                    </a:p>
                  </a:txBody>
                  <a:tcPr marL="54537" marR="54537"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a:ln>
                            <a:noFill/>
                          </a:ln>
                          <a:solidFill>
                            <a:srgbClr val="000000"/>
                          </a:solidFill>
                          <a:effectLst/>
                          <a:latin typeface="Franklin Gothic Medium" pitchFamily="34" charset="0"/>
                          <a:ea typeface="+mn-ea"/>
                          <a:cs typeface="Times New Roman" pitchFamily="18" charset="0"/>
                        </a:rPr>
                        <a:t>0</a:t>
                      </a:r>
                    </a:p>
                  </a:txBody>
                  <a:tcPr marL="54537" marR="54537" marT="0" marB="0"/>
                </a:tc>
                <a:extLst>
                  <a:ext uri="{0D108BD9-81ED-4DB2-BD59-A6C34878D82A}">
                    <a16:rowId xmlns:a16="http://schemas.microsoft.com/office/drawing/2014/main" val="10006"/>
                  </a:ext>
                </a:extLst>
              </a:tr>
              <a:tr h="213349">
                <a:tc rowSpan="3">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a:ln>
                            <a:noFill/>
                          </a:ln>
                          <a:solidFill>
                            <a:srgbClr val="000000"/>
                          </a:solidFill>
                          <a:effectLst/>
                          <a:latin typeface="Franklin Gothic Medium" pitchFamily="34" charset="0"/>
                          <a:ea typeface="+mn-ea"/>
                          <a:cs typeface="Times New Roman" pitchFamily="18" charset="0"/>
                        </a:rPr>
                        <a:t>f3</a:t>
                      </a:r>
                    </a:p>
                  </a:txBody>
                  <a:tcPr marL="54537" marR="54537"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MPDPGA</a:t>
                      </a:r>
                    </a:p>
                  </a:txBody>
                  <a:tcPr marL="54537" marR="54537"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285450</a:t>
                      </a:r>
                    </a:p>
                  </a:txBody>
                  <a:tcPr marL="54537" marR="54537"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100</a:t>
                      </a:r>
                    </a:p>
                  </a:txBody>
                  <a:tcPr marL="54537" marR="54537" marT="0" marB="0"/>
                </a:tc>
                <a:extLst>
                  <a:ext uri="{0D108BD9-81ED-4DB2-BD59-A6C34878D82A}">
                    <a16:rowId xmlns:a16="http://schemas.microsoft.com/office/drawing/2014/main" val="10007"/>
                  </a:ext>
                </a:extLst>
              </a:tr>
              <a:tr h="213349">
                <a:tc vMerge="1">
                  <a:txBody>
                    <a:bodyPr/>
                    <a:lstStyle/>
                    <a:p>
                      <a:endParaRPr lang="en-US"/>
                    </a:p>
                  </a:txBody>
                  <a:tcP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a:ln>
                            <a:noFill/>
                          </a:ln>
                          <a:solidFill>
                            <a:srgbClr val="000000"/>
                          </a:solidFill>
                          <a:effectLst/>
                          <a:latin typeface="Franklin Gothic Medium" pitchFamily="34" charset="0"/>
                          <a:ea typeface="+mn-ea"/>
                          <a:cs typeface="Times New Roman" pitchFamily="18" charset="0"/>
                        </a:rPr>
                        <a:t>SDPGA</a:t>
                      </a:r>
                    </a:p>
                  </a:txBody>
                  <a:tcPr marL="54537" marR="54537"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a:ln>
                            <a:noFill/>
                          </a:ln>
                          <a:solidFill>
                            <a:srgbClr val="000000"/>
                          </a:solidFill>
                          <a:effectLst/>
                          <a:latin typeface="Franklin Gothic Medium" pitchFamily="34" charset="0"/>
                          <a:ea typeface="+mn-ea"/>
                          <a:cs typeface="Times New Roman" pitchFamily="18" charset="0"/>
                        </a:rPr>
                        <a:t>2681950</a:t>
                      </a:r>
                    </a:p>
                  </a:txBody>
                  <a:tcPr marL="54537" marR="54537"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a:ln>
                            <a:noFill/>
                          </a:ln>
                          <a:solidFill>
                            <a:srgbClr val="000000"/>
                          </a:solidFill>
                          <a:effectLst/>
                          <a:latin typeface="Franklin Gothic Medium" pitchFamily="34" charset="0"/>
                          <a:ea typeface="+mn-ea"/>
                          <a:cs typeface="Times New Roman" pitchFamily="18" charset="0"/>
                        </a:rPr>
                        <a:t>100</a:t>
                      </a:r>
                    </a:p>
                  </a:txBody>
                  <a:tcPr marL="54537" marR="54537" marT="0" marB="0"/>
                </a:tc>
                <a:extLst>
                  <a:ext uri="{0D108BD9-81ED-4DB2-BD59-A6C34878D82A}">
                    <a16:rowId xmlns:a16="http://schemas.microsoft.com/office/drawing/2014/main" val="10008"/>
                  </a:ext>
                </a:extLst>
              </a:tr>
              <a:tr h="213349">
                <a:tc vMerge="1">
                  <a:txBody>
                    <a:bodyPr/>
                    <a:lstStyle/>
                    <a:p>
                      <a:endParaRPr lang="en-US"/>
                    </a:p>
                  </a:txBody>
                  <a:tcP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a:ln>
                            <a:noFill/>
                          </a:ln>
                          <a:solidFill>
                            <a:srgbClr val="000000"/>
                          </a:solidFill>
                          <a:effectLst/>
                          <a:latin typeface="Franklin Gothic Medium" pitchFamily="34" charset="0"/>
                          <a:ea typeface="+mn-ea"/>
                          <a:cs typeface="Times New Roman" pitchFamily="18" charset="0"/>
                        </a:rPr>
                        <a:t>SGA</a:t>
                      </a:r>
                    </a:p>
                  </a:txBody>
                  <a:tcPr marL="54537" marR="54537"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a:ln>
                            <a:noFill/>
                          </a:ln>
                          <a:solidFill>
                            <a:srgbClr val="000000"/>
                          </a:solidFill>
                          <a:effectLst/>
                          <a:latin typeface="Franklin Gothic Medium" pitchFamily="34" charset="0"/>
                          <a:ea typeface="+mn-ea"/>
                          <a:cs typeface="Times New Roman" pitchFamily="18" charset="0"/>
                        </a:rPr>
                        <a:t>7856700</a:t>
                      </a:r>
                    </a:p>
                  </a:txBody>
                  <a:tcPr marL="54537" marR="54537"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a:ln>
                            <a:noFill/>
                          </a:ln>
                          <a:solidFill>
                            <a:srgbClr val="000000"/>
                          </a:solidFill>
                          <a:effectLst/>
                          <a:latin typeface="Franklin Gothic Medium" pitchFamily="34" charset="0"/>
                          <a:ea typeface="+mn-ea"/>
                          <a:cs typeface="Times New Roman" pitchFamily="18" charset="0"/>
                        </a:rPr>
                        <a:t>100</a:t>
                      </a:r>
                    </a:p>
                  </a:txBody>
                  <a:tcPr marL="54537" marR="54537" marT="0" marB="0"/>
                </a:tc>
                <a:extLst>
                  <a:ext uri="{0D108BD9-81ED-4DB2-BD59-A6C34878D82A}">
                    <a16:rowId xmlns:a16="http://schemas.microsoft.com/office/drawing/2014/main" val="10009"/>
                  </a:ext>
                </a:extLst>
              </a:tr>
              <a:tr h="213349">
                <a:tc rowSpan="3">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a:ln>
                            <a:noFill/>
                          </a:ln>
                          <a:solidFill>
                            <a:srgbClr val="000000"/>
                          </a:solidFill>
                          <a:effectLst/>
                          <a:latin typeface="Franklin Gothic Medium" pitchFamily="34" charset="0"/>
                          <a:ea typeface="+mn-ea"/>
                          <a:cs typeface="Times New Roman" pitchFamily="18" charset="0"/>
                        </a:rPr>
                        <a:t>f4</a:t>
                      </a:r>
                    </a:p>
                  </a:txBody>
                  <a:tcPr marL="54537" marR="54537"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MPDPGA</a:t>
                      </a:r>
                    </a:p>
                  </a:txBody>
                  <a:tcPr marL="54537" marR="54537"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44850</a:t>
                      </a:r>
                    </a:p>
                  </a:txBody>
                  <a:tcPr marL="54537" marR="54537"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100</a:t>
                      </a:r>
                    </a:p>
                  </a:txBody>
                  <a:tcPr marL="54537" marR="54537" marT="0" marB="0"/>
                </a:tc>
                <a:extLst>
                  <a:ext uri="{0D108BD9-81ED-4DB2-BD59-A6C34878D82A}">
                    <a16:rowId xmlns:a16="http://schemas.microsoft.com/office/drawing/2014/main" val="10010"/>
                  </a:ext>
                </a:extLst>
              </a:tr>
              <a:tr h="213349">
                <a:tc vMerge="1">
                  <a:txBody>
                    <a:bodyPr/>
                    <a:lstStyle/>
                    <a:p>
                      <a:endParaRPr lang="en-US"/>
                    </a:p>
                  </a:txBody>
                  <a:tcP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a:ln>
                            <a:noFill/>
                          </a:ln>
                          <a:solidFill>
                            <a:srgbClr val="000000"/>
                          </a:solidFill>
                          <a:effectLst/>
                          <a:latin typeface="Franklin Gothic Medium" pitchFamily="34" charset="0"/>
                          <a:ea typeface="+mn-ea"/>
                          <a:cs typeface="Times New Roman" pitchFamily="18" charset="0"/>
                        </a:rPr>
                        <a:t>SDPGA</a:t>
                      </a:r>
                    </a:p>
                  </a:txBody>
                  <a:tcPr marL="54537" marR="54537"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a:ln>
                            <a:noFill/>
                          </a:ln>
                          <a:solidFill>
                            <a:srgbClr val="000000"/>
                          </a:solidFill>
                          <a:effectLst/>
                          <a:latin typeface="Franklin Gothic Medium" pitchFamily="34" charset="0"/>
                          <a:ea typeface="+mn-ea"/>
                          <a:cs typeface="Times New Roman" pitchFamily="18" charset="0"/>
                        </a:rPr>
                        <a:t>846150</a:t>
                      </a:r>
                    </a:p>
                  </a:txBody>
                  <a:tcPr marL="54537" marR="54537"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a:ln>
                            <a:noFill/>
                          </a:ln>
                          <a:solidFill>
                            <a:srgbClr val="000000"/>
                          </a:solidFill>
                          <a:effectLst/>
                          <a:latin typeface="Franklin Gothic Medium" pitchFamily="34" charset="0"/>
                          <a:ea typeface="+mn-ea"/>
                          <a:cs typeface="Times New Roman" pitchFamily="18" charset="0"/>
                        </a:rPr>
                        <a:t>60</a:t>
                      </a:r>
                    </a:p>
                  </a:txBody>
                  <a:tcPr marL="54537" marR="54537" marT="0" marB="0"/>
                </a:tc>
                <a:extLst>
                  <a:ext uri="{0D108BD9-81ED-4DB2-BD59-A6C34878D82A}">
                    <a16:rowId xmlns:a16="http://schemas.microsoft.com/office/drawing/2014/main" val="10011"/>
                  </a:ext>
                </a:extLst>
              </a:tr>
              <a:tr h="213349">
                <a:tc vMerge="1">
                  <a:txBody>
                    <a:bodyPr/>
                    <a:lstStyle/>
                    <a:p>
                      <a:endParaRPr lang="en-US"/>
                    </a:p>
                  </a:txBody>
                  <a:tcP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a:ln>
                            <a:noFill/>
                          </a:ln>
                          <a:solidFill>
                            <a:srgbClr val="000000"/>
                          </a:solidFill>
                          <a:effectLst/>
                          <a:latin typeface="Franklin Gothic Medium" pitchFamily="34" charset="0"/>
                          <a:ea typeface="+mn-ea"/>
                          <a:cs typeface="Times New Roman" pitchFamily="18" charset="0"/>
                        </a:rPr>
                        <a:t>SGA</a:t>
                      </a:r>
                    </a:p>
                  </a:txBody>
                  <a:tcPr marL="54537" marR="54537"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a:ln>
                            <a:noFill/>
                          </a:ln>
                          <a:solidFill>
                            <a:srgbClr val="000000"/>
                          </a:solidFill>
                          <a:effectLst/>
                          <a:latin typeface="Franklin Gothic Medium" pitchFamily="34" charset="0"/>
                          <a:ea typeface="+mn-ea"/>
                          <a:cs typeface="Times New Roman" pitchFamily="18" charset="0"/>
                        </a:rPr>
                        <a:t>6512700</a:t>
                      </a:r>
                    </a:p>
                  </a:txBody>
                  <a:tcPr marL="54537" marR="54537"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a:ln>
                            <a:noFill/>
                          </a:ln>
                          <a:solidFill>
                            <a:srgbClr val="000000"/>
                          </a:solidFill>
                          <a:effectLst/>
                          <a:latin typeface="Franklin Gothic Medium" pitchFamily="34" charset="0"/>
                          <a:ea typeface="+mn-ea"/>
                          <a:cs typeface="Times New Roman" pitchFamily="18" charset="0"/>
                        </a:rPr>
                        <a:t>60</a:t>
                      </a:r>
                    </a:p>
                  </a:txBody>
                  <a:tcPr marL="54537" marR="54537" marT="0" marB="0"/>
                </a:tc>
                <a:extLst>
                  <a:ext uri="{0D108BD9-81ED-4DB2-BD59-A6C34878D82A}">
                    <a16:rowId xmlns:a16="http://schemas.microsoft.com/office/drawing/2014/main" val="10012"/>
                  </a:ext>
                </a:extLst>
              </a:tr>
              <a:tr h="213349">
                <a:tc rowSpan="3">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a:ln>
                            <a:noFill/>
                          </a:ln>
                          <a:solidFill>
                            <a:srgbClr val="000000"/>
                          </a:solidFill>
                          <a:effectLst/>
                          <a:latin typeface="Franklin Gothic Medium" pitchFamily="34" charset="0"/>
                          <a:ea typeface="+mn-ea"/>
                          <a:cs typeface="Times New Roman" pitchFamily="18" charset="0"/>
                        </a:rPr>
                        <a:t>f5</a:t>
                      </a:r>
                    </a:p>
                  </a:txBody>
                  <a:tcPr marL="54537" marR="54537"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MPDPGA</a:t>
                      </a:r>
                    </a:p>
                  </a:txBody>
                  <a:tcPr marL="54537" marR="54537"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257500</a:t>
                      </a:r>
                    </a:p>
                  </a:txBody>
                  <a:tcPr marL="54537" marR="54537"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100</a:t>
                      </a:r>
                    </a:p>
                  </a:txBody>
                  <a:tcPr marL="54537" marR="54537" marT="0" marB="0"/>
                </a:tc>
                <a:extLst>
                  <a:ext uri="{0D108BD9-81ED-4DB2-BD59-A6C34878D82A}">
                    <a16:rowId xmlns:a16="http://schemas.microsoft.com/office/drawing/2014/main" val="10013"/>
                  </a:ext>
                </a:extLst>
              </a:tr>
              <a:tr h="213349">
                <a:tc vMerge="1">
                  <a:txBody>
                    <a:bodyPr/>
                    <a:lstStyle/>
                    <a:p>
                      <a:endParaRPr lang="en-US"/>
                    </a:p>
                  </a:txBody>
                  <a:tcP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a:ln>
                            <a:noFill/>
                          </a:ln>
                          <a:solidFill>
                            <a:srgbClr val="000000"/>
                          </a:solidFill>
                          <a:effectLst/>
                          <a:latin typeface="Franklin Gothic Medium" pitchFamily="34" charset="0"/>
                          <a:ea typeface="+mn-ea"/>
                          <a:cs typeface="Times New Roman" pitchFamily="18" charset="0"/>
                        </a:rPr>
                        <a:t>SDPGA</a:t>
                      </a:r>
                    </a:p>
                  </a:txBody>
                  <a:tcPr marL="54537" marR="54537"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a:ln>
                            <a:noFill/>
                          </a:ln>
                          <a:solidFill>
                            <a:srgbClr val="000000"/>
                          </a:solidFill>
                          <a:effectLst/>
                          <a:latin typeface="Franklin Gothic Medium" pitchFamily="34" charset="0"/>
                          <a:ea typeface="+mn-ea"/>
                          <a:cs typeface="Times New Roman" pitchFamily="18" charset="0"/>
                        </a:rPr>
                        <a:t>939350</a:t>
                      </a:r>
                    </a:p>
                  </a:txBody>
                  <a:tcPr marL="54537" marR="54537"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a:ln>
                            <a:noFill/>
                          </a:ln>
                          <a:solidFill>
                            <a:srgbClr val="000000"/>
                          </a:solidFill>
                          <a:effectLst/>
                          <a:latin typeface="Franklin Gothic Medium" pitchFamily="34" charset="0"/>
                          <a:ea typeface="+mn-ea"/>
                          <a:cs typeface="Times New Roman" pitchFamily="18" charset="0"/>
                        </a:rPr>
                        <a:t>90</a:t>
                      </a:r>
                    </a:p>
                  </a:txBody>
                  <a:tcPr marL="54537" marR="54537" marT="0" marB="0"/>
                </a:tc>
                <a:extLst>
                  <a:ext uri="{0D108BD9-81ED-4DB2-BD59-A6C34878D82A}">
                    <a16:rowId xmlns:a16="http://schemas.microsoft.com/office/drawing/2014/main" val="10014"/>
                  </a:ext>
                </a:extLst>
              </a:tr>
              <a:tr h="213349">
                <a:tc vMerge="1">
                  <a:txBody>
                    <a:bodyPr/>
                    <a:lstStyle/>
                    <a:p>
                      <a:endParaRPr lang="en-US"/>
                    </a:p>
                  </a:txBody>
                  <a:tcP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a:ln>
                            <a:noFill/>
                          </a:ln>
                          <a:solidFill>
                            <a:srgbClr val="000000"/>
                          </a:solidFill>
                          <a:effectLst/>
                          <a:latin typeface="Franklin Gothic Medium" pitchFamily="34" charset="0"/>
                          <a:ea typeface="+mn-ea"/>
                          <a:cs typeface="Times New Roman" pitchFamily="18" charset="0"/>
                        </a:rPr>
                        <a:t>SGA</a:t>
                      </a:r>
                    </a:p>
                  </a:txBody>
                  <a:tcPr marL="54537" marR="54537"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a:ln>
                            <a:noFill/>
                          </a:ln>
                          <a:solidFill>
                            <a:srgbClr val="000000"/>
                          </a:solidFill>
                          <a:effectLst/>
                          <a:latin typeface="Franklin Gothic Medium" pitchFamily="34" charset="0"/>
                          <a:ea typeface="+mn-ea"/>
                          <a:cs typeface="Times New Roman" pitchFamily="18" charset="0"/>
                        </a:rPr>
                        <a:t>2343450</a:t>
                      </a:r>
                    </a:p>
                  </a:txBody>
                  <a:tcPr marL="54537" marR="54537"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a:ln>
                            <a:noFill/>
                          </a:ln>
                          <a:solidFill>
                            <a:srgbClr val="000000"/>
                          </a:solidFill>
                          <a:effectLst/>
                          <a:latin typeface="Franklin Gothic Medium" pitchFamily="34" charset="0"/>
                          <a:ea typeface="+mn-ea"/>
                          <a:cs typeface="Times New Roman" pitchFamily="18" charset="0"/>
                        </a:rPr>
                        <a:t>20</a:t>
                      </a:r>
                    </a:p>
                  </a:txBody>
                  <a:tcPr marL="54537" marR="54537" marT="0" marB="0"/>
                </a:tc>
                <a:extLst>
                  <a:ext uri="{0D108BD9-81ED-4DB2-BD59-A6C34878D82A}">
                    <a16:rowId xmlns:a16="http://schemas.microsoft.com/office/drawing/2014/main" val="10015"/>
                  </a:ext>
                </a:extLst>
              </a:tr>
              <a:tr h="213349">
                <a:tc rowSpan="3">
                  <a:txBody>
                    <a:bodyPr/>
                    <a:lstStyle/>
                    <a:p>
                      <a:pPr marL="0" marR="0" lvl="0" indent="73025"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a:ln>
                            <a:noFill/>
                          </a:ln>
                          <a:solidFill>
                            <a:srgbClr val="000000"/>
                          </a:solidFill>
                          <a:effectLst/>
                          <a:latin typeface="Franklin Gothic Medium" pitchFamily="34" charset="0"/>
                          <a:ea typeface="+mn-ea"/>
                          <a:cs typeface="Times New Roman" pitchFamily="18" charset="0"/>
                        </a:rPr>
                        <a:t>f6</a:t>
                      </a:r>
                    </a:p>
                  </a:txBody>
                  <a:tcPr marL="54537" marR="54537"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MPDPGA</a:t>
                      </a:r>
                    </a:p>
                  </a:txBody>
                  <a:tcPr marL="54537" marR="54537"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327300</a:t>
                      </a:r>
                    </a:p>
                  </a:txBody>
                  <a:tcPr marL="54537" marR="54537"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100</a:t>
                      </a:r>
                    </a:p>
                  </a:txBody>
                  <a:tcPr marL="54537" marR="54537" marT="0" marB="0"/>
                </a:tc>
                <a:extLst>
                  <a:ext uri="{0D108BD9-81ED-4DB2-BD59-A6C34878D82A}">
                    <a16:rowId xmlns:a16="http://schemas.microsoft.com/office/drawing/2014/main" val="10016"/>
                  </a:ext>
                </a:extLst>
              </a:tr>
              <a:tr h="213349">
                <a:tc vMerge="1">
                  <a:txBody>
                    <a:bodyPr/>
                    <a:lstStyle/>
                    <a:p>
                      <a:endParaRPr lang="en-US"/>
                    </a:p>
                  </a:txBody>
                  <a:tcP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a:ln>
                            <a:noFill/>
                          </a:ln>
                          <a:solidFill>
                            <a:srgbClr val="000000"/>
                          </a:solidFill>
                          <a:effectLst/>
                          <a:latin typeface="Franklin Gothic Medium" pitchFamily="34" charset="0"/>
                          <a:ea typeface="+mn-ea"/>
                          <a:cs typeface="Times New Roman" pitchFamily="18" charset="0"/>
                        </a:rPr>
                        <a:t>SDPGA</a:t>
                      </a:r>
                    </a:p>
                  </a:txBody>
                  <a:tcPr marL="54537" marR="54537"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a:ln>
                            <a:noFill/>
                          </a:ln>
                          <a:solidFill>
                            <a:srgbClr val="000000"/>
                          </a:solidFill>
                          <a:effectLst/>
                          <a:latin typeface="Franklin Gothic Medium" pitchFamily="34" charset="0"/>
                          <a:ea typeface="+mn-ea"/>
                          <a:cs typeface="Times New Roman" pitchFamily="18" charset="0"/>
                        </a:rPr>
                        <a:t>13016100</a:t>
                      </a:r>
                    </a:p>
                  </a:txBody>
                  <a:tcPr marL="54537" marR="54537"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a:ln>
                            <a:noFill/>
                          </a:ln>
                          <a:solidFill>
                            <a:srgbClr val="000000"/>
                          </a:solidFill>
                          <a:effectLst/>
                          <a:latin typeface="Franklin Gothic Medium" pitchFamily="34" charset="0"/>
                          <a:ea typeface="+mn-ea"/>
                          <a:cs typeface="Times New Roman" pitchFamily="18" charset="0"/>
                        </a:rPr>
                        <a:t>40</a:t>
                      </a:r>
                    </a:p>
                  </a:txBody>
                  <a:tcPr marL="54537" marR="54537" marT="0" marB="0"/>
                </a:tc>
                <a:extLst>
                  <a:ext uri="{0D108BD9-81ED-4DB2-BD59-A6C34878D82A}">
                    <a16:rowId xmlns:a16="http://schemas.microsoft.com/office/drawing/2014/main" val="10017"/>
                  </a:ext>
                </a:extLst>
              </a:tr>
              <a:tr h="213349">
                <a:tc vMerge="1">
                  <a:txBody>
                    <a:bodyPr/>
                    <a:lstStyle/>
                    <a:p>
                      <a:endParaRPr lang="en-US"/>
                    </a:p>
                  </a:txBody>
                  <a:tcP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a:ln>
                            <a:noFill/>
                          </a:ln>
                          <a:solidFill>
                            <a:srgbClr val="000000"/>
                          </a:solidFill>
                          <a:effectLst/>
                          <a:latin typeface="Franklin Gothic Medium" pitchFamily="34" charset="0"/>
                          <a:ea typeface="+mn-ea"/>
                          <a:cs typeface="Times New Roman" pitchFamily="18" charset="0"/>
                        </a:rPr>
                        <a:t>SGA</a:t>
                      </a:r>
                    </a:p>
                  </a:txBody>
                  <a:tcPr marL="54537" marR="54537"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a:ln>
                            <a:noFill/>
                          </a:ln>
                          <a:solidFill>
                            <a:srgbClr val="000000"/>
                          </a:solidFill>
                          <a:effectLst/>
                          <a:latin typeface="Franklin Gothic Medium" pitchFamily="34" charset="0"/>
                          <a:ea typeface="+mn-ea"/>
                          <a:cs typeface="Times New Roman" pitchFamily="18" charset="0"/>
                        </a:rPr>
                        <a:t>13284600</a:t>
                      </a:r>
                    </a:p>
                  </a:txBody>
                  <a:tcPr marL="54537" marR="54537"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a:ln>
                            <a:noFill/>
                          </a:ln>
                          <a:solidFill>
                            <a:srgbClr val="000000"/>
                          </a:solidFill>
                          <a:effectLst/>
                          <a:latin typeface="Franklin Gothic Medium" pitchFamily="34" charset="0"/>
                          <a:ea typeface="+mn-ea"/>
                          <a:cs typeface="Times New Roman" pitchFamily="18" charset="0"/>
                        </a:rPr>
                        <a:t>30</a:t>
                      </a:r>
                    </a:p>
                  </a:txBody>
                  <a:tcPr marL="54537" marR="54537" marT="0" marB="0"/>
                </a:tc>
                <a:extLst>
                  <a:ext uri="{0D108BD9-81ED-4DB2-BD59-A6C34878D82A}">
                    <a16:rowId xmlns:a16="http://schemas.microsoft.com/office/drawing/2014/main" val="10018"/>
                  </a:ext>
                </a:extLst>
              </a:tr>
              <a:tr h="213349">
                <a:tc rowSpan="3">
                  <a:txBody>
                    <a:bodyPr/>
                    <a:lstStyle/>
                    <a:p>
                      <a:pPr marL="0" marR="0" lvl="0" indent="73025"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a:ln>
                            <a:noFill/>
                          </a:ln>
                          <a:solidFill>
                            <a:srgbClr val="000000"/>
                          </a:solidFill>
                          <a:effectLst/>
                          <a:latin typeface="Franklin Gothic Medium" pitchFamily="34" charset="0"/>
                          <a:ea typeface="+mn-ea"/>
                          <a:cs typeface="Times New Roman" pitchFamily="18" charset="0"/>
                        </a:rPr>
                        <a:t>f7</a:t>
                      </a:r>
                    </a:p>
                  </a:txBody>
                  <a:tcPr marL="54537" marR="54537"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MPDPGA</a:t>
                      </a:r>
                    </a:p>
                  </a:txBody>
                  <a:tcPr marL="54537" marR="54537"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287950</a:t>
                      </a:r>
                    </a:p>
                  </a:txBody>
                  <a:tcPr marL="54537" marR="54537"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100</a:t>
                      </a:r>
                    </a:p>
                  </a:txBody>
                  <a:tcPr marL="54537" marR="54537" marT="0" marB="0"/>
                </a:tc>
                <a:extLst>
                  <a:ext uri="{0D108BD9-81ED-4DB2-BD59-A6C34878D82A}">
                    <a16:rowId xmlns:a16="http://schemas.microsoft.com/office/drawing/2014/main" val="10019"/>
                  </a:ext>
                </a:extLst>
              </a:tr>
              <a:tr h="213349">
                <a:tc vMerge="1">
                  <a:txBody>
                    <a:bodyPr/>
                    <a:lstStyle/>
                    <a:p>
                      <a:endParaRPr lang="en-US"/>
                    </a:p>
                  </a:txBody>
                  <a:tcP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a:ln>
                            <a:noFill/>
                          </a:ln>
                          <a:solidFill>
                            <a:srgbClr val="000000"/>
                          </a:solidFill>
                          <a:effectLst/>
                          <a:latin typeface="Franklin Gothic Medium" pitchFamily="34" charset="0"/>
                          <a:ea typeface="+mn-ea"/>
                          <a:cs typeface="Times New Roman" pitchFamily="18" charset="0"/>
                        </a:rPr>
                        <a:t>SDPGA</a:t>
                      </a:r>
                    </a:p>
                  </a:txBody>
                  <a:tcPr marL="54537" marR="54537"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a:ln>
                            <a:noFill/>
                          </a:ln>
                          <a:solidFill>
                            <a:srgbClr val="000000"/>
                          </a:solidFill>
                          <a:effectLst/>
                          <a:latin typeface="Franklin Gothic Medium" pitchFamily="34" charset="0"/>
                          <a:ea typeface="+mn-ea"/>
                          <a:cs typeface="Times New Roman" pitchFamily="18" charset="0"/>
                        </a:rPr>
                        <a:t>330100</a:t>
                      </a:r>
                    </a:p>
                  </a:txBody>
                  <a:tcPr marL="54537" marR="54537"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a:ln>
                            <a:noFill/>
                          </a:ln>
                          <a:solidFill>
                            <a:srgbClr val="000000"/>
                          </a:solidFill>
                          <a:effectLst/>
                          <a:latin typeface="Franklin Gothic Medium" pitchFamily="34" charset="0"/>
                          <a:ea typeface="+mn-ea"/>
                          <a:cs typeface="Times New Roman" pitchFamily="18" charset="0"/>
                        </a:rPr>
                        <a:t>0</a:t>
                      </a:r>
                    </a:p>
                  </a:txBody>
                  <a:tcPr marL="54537" marR="54537" marT="0" marB="0"/>
                </a:tc>
                <a:extLst>
                  <a:ext uri="{0D108BD9-81ED-4DB2-BD59-A6C34878D82A}">
                    <a16:rowId xmlns:a16="http://schemas.microsoft.com/office/drawing/2014/main" val="10020"/>
                  </a:ext>
                </a:extLst>
              </a:tr>
              <a:tr h="213349">
                <a:tc vMerge="1">
                  <a:txBody>
                    <a:bodyPr/>
                    <a:lstStyle/>
                    <a:p>
                      <a:endParaRPr lang="en-US"/>
                    </a:p>
                  </a:txBody>
                  <a:tcP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a:ln>
                            <a:noFill/>
                          </a:ln>
                          <a:solidFill>
                            <a:srgbClr val="000000"/>
                          </a:solidFill>
                          <a:effectLst/>
                          <a:latin typeface="Franklin Gothic Medium" pitchFamily="34" charset="0"/>
                          <a:ea typeface="+mn-ea"/>
                          <a:cs typeface="Times New Roman" pitchFamily="18" charset="0"/>
                        </a:rPr>
                        <a:t>SGA</a:t>
                      </a:r>
                    </a:p>
                  </a:txBody>
                  <a:tcPr marL="54537" marR="54537"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a:ln>
                            <a:noFill/>
                          </a:ln>
                          <a:solidFill>
                            <a:srgbClr val="000000"/>
                          </a:solidFill>
                          <a:effectLst/>
                          <a:latin typeface="Franklin Gothic Medium" pitchFamily="34" charset="0"/>
                          <a:ea typeface="+mn-ea"/>
                          <a:cs typeface="Times New Roman" pitchFamily="18" charset="0"/>
                        </a:rPr>
                        <a:t>--</a:t>
                      </a:r>
                    </a:p>
                  </a:txBody>
                  <a:tcPr marL="54537" marR="54537"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a:ln>
                            <a:noFill/>
                          </a:ln>
                          <a:solidFill>
                            <a:srgbClr val="000000"/>
                          </a:solidFill>
                          <a:effectLst/>
                          <a:latin typeface="Franklin Gothic Medium" pitchFamily="34" charset="0"/>
                          <a:ea typeface="+mn-ea"/>
                          <a:cs typeface="Times New Roman" pitchFamily="18" charset="0"/>
                        </a:rPr>
                        <a:t>--</a:t>
                      </a:r>
                    </a:p>
                  </a:txBody>
                  <a:tcPr marL="54537" marR="54537" marT="0" marB="0"/>
                </a:tc>
                <a:extLst>
                  <a:ext uri="{0D108BD9-81ED-4DB2-BD59-A6C34878D82A}">
                    <a16:rowId xmlns:a16="http://schemas.microsoft.com/office/drawing/2014/main" val="10021"/>
                  </a:ext>
                </a:extLst>
              </a:tr>
              <a:tr h="213349">
                <a:tc rowSpan="3">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a:ln>
                            <a:noFill/>
                          </a:ln>
                          <a:solidFill>
                            <a:srgbClr val="000000"/>
                          </a:solidFill>
                          <a:effectLst/>
                          <a:latin typeface="Franklin Gothic Medium" pitchFamily="34" charset="0"/>
                          <a:ea typeface="+mn-ea"/>
                          <a:cs typeface="Times New Roman" pitchFamily="18" charset="0"/>
                        </a:rPr>
                        <a:t>f8</a:t>
                      </a:r>
                    </a:p>
                  </a:txBody>
                  <a:tcPr marL="54537" marR="54537"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MPDPGA</a:t>
                      </a:r>
                    </a:p>
                  </a:txBody>
                  <a:tcPr marL="54537" marR="54537"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197450</a:t>
                      </a:r>
                    </a:p>
                  </a:txBody>
                  <a:tcPr marL="54537" marR="54537"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100</a:t>
                      </a:r>
                    </a:p>
                  </a:txBody>
                  <a:tcPr marL="54537" marR="54537" marT="0" marB="0"/>
                </a:tc>
                <a:extLst>
                  <a:ext uri="{0D108BD9-81ED-4DB2-BD59-A6C34878D82A}">
                    <a16:rowId xmlns:a16="http://schemas.microsoft.com/office/drawing/2014/main" val="10022"/>
                  </a:ext>
                </a:extLst>
              </a:tr>
              <a:tr h="213349">
                <a:tc vMerge="1">
                  <a:txBody>
                    <a:bodyPr/>
                    <a:lstStyle/>
                    <a:p>
                      <a:endParaRPr lang="en-US"/>
                    </a:p>
                  </a:txBody>
                  <a:tcP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a:ln>
                            <a:noFill/>
                          </a:ln>
                          <a:solidFill>
                            <a:srgbClr val="000000"/>
                          </a:solidFill>
                          <a:effectLst/>
                          <a:latin typeface="Franklin Gothic Medium" pitchFamily="34" charset="0"/>
                          <a:ea typeface="+mn-ea"/>
                          <a:cs typeface="Times New Roman" pitchFamily="18" charset="0"/>
                        </a:rPr>
                        <a:t>SDPGA</a:t>
                      </a:r>
                    </a:p>
                  </a:txBody>
                  <a:tcPr marL="54537" marR="54537"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a:ln>
                            <a:noFill/>
                          </a:ln>
                          <a:solidFill>
                            <a:srgbClr val="000000"/>
                          </a:solidFill>
                          <a:effectLst/>
                          <a:latin typeface="Franklin Gothic Medium" pitchFamily="34" charset="0"/>
                          <a:ea typeface="+mn-ea"/>
                          <a:cs typeface="Times New Roman" pitchFamily="18" charset="0"/>
                        </a:rPr>
                        <a:t>259050</a:t>
                      </a:r>
                    </a:p>
                  </a:txBody>
                  <a:tcPr marL="54537" marR="54537"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a:ln>
                            <a:noFill/>
                          </a:ln>
                          <a:solidFill>
                            <a:srgbClr val="000000"/>
                          </a:solidFill>
                          <a:effectLst/>
                          <a:latin typeface="Franklin Gothic Medium" pitchFamily="34" charset="0"/>
                          <a:ea typeface="+mn-ea"/>
                          <a:cs typeface="Times New Roman" pitchFamily="18" charset="0"/>
                        </a:rPr>
                        <a:t>0</a:t>
                      </a:r>
                    </a:p>
                  </a:txBody>
                  <a:tcPr marL="54537" marR="54537" marT="0" marB="0"/>
                </a:tc>
                <a:extLst>
                  <a:ext uri="{0D108BD9-81ED-4DB2-BD59-A6C34878D82A}">
                    <a16:rowId xmlns:a16="http://schemas.microsoft.com/office/drawing/2014/main" val="10023"/>
                  </a:ext>
                </a:extLst>
              </a:tr>
              <a:tr h="213349">
                <a:tc vMerge="1">
                  <a:txBody>
                    <a:bodyPr/>
                    <a:lstStyle/>
                    <a:p>
                      <a:endParaRPr lang="en-US"/>
                    </a:p>
                  </a:txBody>
                  <a:tcP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a:ln>
                            <a:noFill/>
                          </a:ln>
                          <a:solidFill>
                            <a:srgbClr val="000000"/>
                          </a:solidFill>
                          <a:effectLst/>
                          <a:latin typeface="Franklin Gothic Medium" pitchFamily="34" charset="0"/>
                          <a:ea typeface="+mn-ea"/>
                          <a:cs typeface="Times New Roman" pitchFamily="18" charset="0"/>
                        </a:rPr>
                        <a:t>SGA</a:t>
                      </a:r>
                    </a:p>
                  </a:txBody>
                  <a:tcPr marL="54537" marR="54537"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a:ln>
                            <a:noFill/>
                          </a:ln>
                          <a:solidFill>
                            <a:srgbClr val="000000"/>
                          </a:solidFill>
                          <a:effectLst/>
                          <a:latin typeface="Franklin Gothic Medium" pitchFamily="34" charset="0"/>
                          <a:ea typeface="+mn-ea"/>
                          <a:cs typeface="Times New Roman" pitchFamily="18" charset="0"/>
                        </a:rPr>
                        <a:t>5164400</a:t>
                      </a:r>
                    </a:p>
                  </a:txBody>
                  <a:tcPr marL="54537" marR="54537"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a:ln>
                            <a:noFill/>
                          </a:ln>
                          <a:solidFill>
                            <a:srgbClr val="000000"/>
                          </a:solidFill>
                          <a:effectLst/>
                          <a:latin typeface="Franklin Gothic Medium" pitchFamily="34" charset="0"/>
                          <a:ea typeface="+mn-ea"/>
                          <a:cs typeface="Times New Roman" pitchFamily="18" charset="0"/>
                        </a:rPr>
                        <a:t>0</a:t>
                      </a:r>
                    </a:p>
                  </a:txBody>
                  <a:tcPr marL="54537" marR="54537" marT="0" marB="0"/>
                </a:tc>
                <a:extLst>
                  <a:ext uri="{0D108BD9-81ED-4DB2-BD59-A6C34878D82A}">
                    <a16:rowId xmlns:a16="http://schemas.microsoft.com/office/drawing/2014/main" val="10024"/>
                  </a:ext>
                </a:extLst>
              </a:tr>
              <a:tr h="213349">
                <a:tc rowSpan="3">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a:ln>
                            <a:noFill/>
                          </a:ln>
                          <a:solidFill>
                            <a:srgbClr val="000000"/>
                          </a:solidFill>
                          <a:effectLst/>
                          <a:latin typeface="Franklin Gothic Medium" pitchFamily="34" charset="0"/>
                          <a:ea typeface="+mn-ea"/>
                          <a:cs typeface="Times New Roman" pitchFamily="18" charset="0"/>
                        </a:rPr>
                        <a:t>f9</a:t>
                      </a:r>
                    </a:p>
                  </a:txBody>
                  <a:tcPr marL="54537" marR="54537"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MPDPGA</a:t>
                      </a:r>
                    </a:p>
                  </a:txBody>
                  <a:tcPr marL="54537" marR="54537"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221400</a:t>
                      </a:r>
                    </a:p>
                  </a:txBody>
                  <a:tcPr marL="54537" marR="54537"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rPr>
                        <a:t>100</a:t>
                      </a:r>
                    </a:p>
                  </a:txBody>
                  <a:tcPr marL="54537" marR="54537" marT="0" marB="0"/>
                </a:tc>
                <a:extLst>
                  <a:ext uri="{0D108BD9-81ED-4DB2-BD59-A6C34878D82A}">
                    <a16:rowId xmlns:a16="http://schemas.microsoft.com/office/drawing/2014/main" val="10025"/>
                  </a:ext>
                </a:extLst>
              </a:tr>
              <a:tr h="213349">
                <a:tc vMerge="1">
                  <a:txBody>
                    <a:bodyPr/>
                    <a:lstStyle/>
                    <a:p>
                      <a:endParaRPr lang="en-US"/>
                    </a:p>
                  </a:txBody>
                  <a:tcP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a:ln>
                            <a:noFill/>
                          </a:ln>
                          <a:solidFill>
                            <a:srgbClr val="000000"/>
                          </a:solidFill>
                          <a:effectLst/>
                          <a:latin typeface="Franklin Gothic Medium" pitchFamily="34" charset="0"/>
                          <a:ea typeface="+mn-ea"/>
                          <a:cs typeface="Times New Roman" pitchFamily="18" charset="0"/>
                        </a:rPr>
                        <a:t>SDPGA</a:t>
                      </a:r>
                    </a:p>
                  </a:txBody>
                  <a:tcPr marL="54537" marR="54537"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a:ln>
                            <a:noFill/>
                          </a:ln>
                          <a:solidFill>
                            <a:srgbClr val="000000"/>
                          </a:solidFill>
                          <a:effectLst/>
                          <a:latin typeface="Franklin Gothic Medium" pitchFamily="34" charset="0"/>
                          <a:ea typeface="+mn-ea"/>
                          <a:cs typeface="Times New Roman" pitchFamily="18" charset="0"/>
                        </a:rPr>
                        <a:t>1568600</a:t>
                      </a:r>
                    </a:p>
                  </a:txBody>
                  <a:tcPr marL="54537" marR="54537"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a:ln>
                            <a:noFill/>
                          </a:ln>
                          <a:solidFill>
                            <a:srgbClr val="000000"/>
                          </a:solidFill>
                          <a:effectLst/>
                          <a:latin typeface="Franklin Gothic Medium" pitchFamily="34" charset="0"/>
                          <a:ea typeface="+mn-ea"/>
                          <a:cs typeface="Times New Roman" pitchFamily="18" charset="0"/>
                        </a:rPr>
                        <a:t>20</a:t>
                      </a:r>
                    </a:p>
                  </a:txBody>
                  <a:tcPr marL="54537" marR="54537" marT="0" marB="0"/>
                </a:tc>
                <a:extLst>
                  <a:ext uri="{0D108BD9-81ED-4DB2-BD59-A6C34878D82A}">
                    <a16:rowId xmlns:a16="http://schemas.microsoft.com/office/drawing/2014/main" val="10026"/>
                  </a:ext>
                </a:extLst>
              </a:tr>
              <a:tr h="213349">
                <a:tc vMerge="1">
                  <a:txBody>
                    <a:bodyPr/>
                    <a:lstStyle/>
                    <a:p>
                      <a:endParaRPr lang="en-US"/>
                    </a:p>
                  </a:txBody>
                  <a:tcP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a:ln>
                            <a:noFill/>
                          </a:ln>
                          <a:solidFill>
                            <a:srgbClr val="000000"/>
                          </a:solidFill>
                          <a:effectLst/>
                          <a:latin typeface="Franklin Gothic Medium" pitchFamily="34" charset="0"/>
                          <a:ea typeface="+mn-ea"/>
                          <a:cs typeface="Times New Roman" pitchFamily="18" charset="0"/>
                        </a:rPr>
                        <a:t>SGA</a:t>
                      </a:r>
                    </a:p>
                  </a:txBody>
                  <a:tcPr marL="54537" marR="54537"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a:ln>
                            <a:noFill/>
                          </a:ln>
                          <a:solidFill>
                            <a:srgbClr val="000000"/>
                          </a:solidFill>
                          <a:effectLst/>
                          <a:latin typeface="Franklin Gothic Medium" pitchFamily="34" charset="0"/>
                          <a:ea typeface="+mn-ea"/>
                          <a:cs typeface="Times New Roman" pitchFamily="18" charset="0"/>
                        </a:rPr>
                        <a:t>5164400</a:t>
                      </a:r>
                    </a:p>
                  </a:txBody>
                  <a:tcPr marL="54537" marR="54537"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a:ln>
                            <a:noFill/>
                          </a:ln>
                          <a:solidFill>
                            <a:srgbClr val="000000"/>
                          </a:solidFill>
                          <a:effectLst/>
                          <a:latin typeface="Franklin Gothic Medium" pitchFamily="34" charset="0"/>
                          <a:ea typeface="+mn-ea"/>
                          <a:cs typeface="Times New Roman" pitchFamily="18" charset="0"/>
                        </a:rPr>
                        <a:t>10</a:t>
                      </a:r>
                    </a:p>
                  </a:txBody>
                  <a:tcPr marL="54537" marR="54537" marT="0" marB="0"/>
                </a:tc>
                <a:extLst>
                  <a:ext uri="{0D108BD9-81ED-4DB2-BD59-A6C34878D82A}">
                    <a16:rowId xmlns:a16="http://schemas.microsoft.com/office/drawing/2014/main" val="10027"/>
                  </a:ext>
                </a:extLst>
              </a:tr>
            </a:tbl>
          </a:graphicData>
        </a:graphic>
      </p:graphicFrame>
      <p:sp>
        <p:nvSpPr>
          <p:cNvPr id="29827" name="Rectangle 1">
            <a:extLst>
              <a:ext uri="{FF2B5EF4-FFF2-40B4-BE49-F238E27FC236}">
                <a16:creationId xmlns:a16="http://schemas.microsoft.com/office/drawing/2014/main" id="{910165B3-8376-5F85-CAB5-DA85E7B9C70D}"/>
              </a:ext>
            </a:extLst>
          </p:cNvPr>
          <p:cNvSpPr>
            <a:spLocks noChangeArrowheads="1"/>
          </p:cNvSpPr>
          <p:nvPr/>
        </p:nvSpPr>
        <p:spPr bwMode="auto">
          <a:xfrm>
            <a:off x="0" y="0"/>
            <a:ext cx="9144000" cy="584775"/>
          </a:xfrm>
          <a:prstGeom prst="rect">
            <a:avLst/>
          </a:prstGeom>
          <a:solidFill>
            <a:schemeClr val="accent2"/>
          </a:solidFill>
          <a:ln w="9525">
            <a:noFill/>
            <a:miter lim="800000"/>
            <a:headEnd/>
            <a:tailEnd/>
          </a:ln>
        </p:spPr>
        <p:txBody>
          <a:bodyPr anchor="ctr">
            <a:spAutoFit/>
          </a:bodyPr>
          <a:lstStyle/>
          <a:p>
            <a:pPr algn="ctr" eaLnBrk="0" hangingPunct="0">
              <a:defRPr/>
            </a:pPr>
            <a:r>
              <a:rPr lang="en-US" sz="3200" cap="all" dirty="0">
                <a:effectLst>
                  <a:reflection blurRad="12700" stA="48000" endA="300" endPos="55000" dir="5400000" sy="-90000" algn="bl" rotWithShape="0"/>
                </a:effectLst>
                <a:latin typeface="+mn-lt"/>
                <a:cs typeface="+mn-cs"/>
              </a:rPr>
              <a:t>Comparison of MFE and SR</a:t>
            </a:r>
          </a:p>
        </p:txBody>
      </p:sp>
      <p:sp>
        <p:nvSpPr>
          <p:cNvPr id="4" name="Slide Number Placeholder 3">
            <a:extLst>
              <a:ext uri="{FF2B5EF4-FFF2-40B4-BE49-F238E27FC236}">
                <a16:creationId xmlns:a16="http://schemas.microsoft.com/office/drawing/2014/main" id="{9D0AD944-B99B-FBD7-334C-66EDE5F77A3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0D24F92-5691-424B-8FF3-ED3196266156}" type="slidenum">
              <a:rPr lang="en-US" altLang="en-US">
                <a:solidFill>
                  <a:srgbClr val="898989"/>
                </a:solidFill>
              </a:rPr>
              <a:pPr eaLnBrk="1" hangingPunct="1"/>
              <a:t>28</a:t>
            </a:fld>
            <a:endParaRPr lang="en-US" altLang="en-US">
              <a:solidFill>
                <a:srgbClr val="898989"/>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A7AC776-EAD9-1512-E58A-67A25C7F14F6}"/>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C52D0CA-CDF6-4FF3-A2BD-76FE632AC0C1}" type="slidenum">
              <a:rPr lang="en-US" altLang="en-US">
                <a:solidFill>
                  <a:srgbClr val="898989"/>
                </a:solidFill>
              </a:rPr>
              <a:pPr eaLnBrk="1" hangingPunct="1"/>
              <a:t>29</a:t>
            </a:fld>
            <a:endParaRPr lang="en-US" altLang="en-US">
              <a:solidFill>
                <a:srgbClr val="898989"/>
              </a:solidFill>
            </a:endParaRPr>
          </a:p>
        </p:txBody>
      </p:sp>
      <p:sp>
        <p:nvSpPr>
          <p:cNvPr id="2" name="Title 1">
            <a:extLst>
              <a:ext uri="{FF2B5EF4-FFF2-40B4-BE49-F238E27FC236}">
                <a16:creationId xmlns:a16="http://schemas.microsoft.com/office/drawing/2014/main" id="{CDC49335-1AA7-4BA3-C8DC-C4F0A239795D}"/>
              </a:ext>
            </a:extLst>
          </p:cNvPr>
          <p:cNvSpPr>
            <a:spLocks noGrp="1"/>
          </p:cNvSpPr>
          <p:nvPr>
            <p:ph type="title" idx="4294967295"/>
          </p:nvPr>
        </p:nvSpPr>
        <p:spPr>
          <a:xfrm>
            <a:off x="0" y="0"/>
            <a:ext cx="9144000" cy="838200"/>
          </a:xfrm>
          <a:solidFill>
            <a:schemeClr val="accent2"/>
          </a:solidFill>
          <a:ln>
            <a:miter lim="800000"/>
            <a:headEnd/>
            <a:tailEnd/>
          </a:ln>
        </p:spPr>
        <p:txBody>
          <a:bodyPr rtlCol="0">
            <a:noAutofit/>
          </a:bodyPr>
          <a:lstStyle/>
          <a:p>
            <a:pPr eaLnBrk="1" fontAlgn="auto" hangingPunct="1">
              <a:spcAft>
                <a:spcPts val="0"/>
              </a:spcAft>
              <a:defRPr/>
            </a:pPr>
            <a:r>
              <a:rPr lang="en-US" sz="2800" cap="all" dirty="0">
                <a:effectLst>
                  <a:reflection blurRad="12700" stA="48000" endA="300" endPos="55000" dir="5400000" sy="-90000" algn="bl" rotWithShape="0"/>
                </a:effectLst>
                <a:latin typeface="+mn-lt"/>
                <a:ea typeface="+mn-ea"/>
                <a:cs typeface="+mn-cs"/>
              </a:rPr>
              <a:t>CPU usage, Heap usage to complete G=500 with varying D for f6  on SDPGA</a:t>
            </a:r>
          </a:p>
        </p:txBody>
      </p:sp>
      <p:pic>
        <p:nvPicPr>
          <p:cNvPr id="30724" name="Picture 4" descr="kk1">
            <a:extLst>
              <a:ext uri="{FF2B5EF4-FFF2-40B4-BE49-F238E27FC236}">
                <a16:creationId xmlns:a16="http://schemas.microsoft.com/office/drawing/2014/main" id="{968355A7-1647-454B-20FF-8118364264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003300"/>
            <a:ext cx="6019800" cy="571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022DA-28D6-5F0E-342E-C12312B8263D}"/>
              </a:ext>
            </a:extLst>
          </p:cNvPr>
          <p:cNvSpPr>
            <a:spLocks noGrp="1"/>
          </p:cNvSpPr>
          <p:nvPr>
            <p:ph type="title"/>
          </p:nvPr>
        </p:nvSpPr>
        <p:spPr>
          <a:xfrm>
            <a:off x="0" y="0"/>
            <a:ext cx="9144000" cy="838200"/>
          </a:xfrm>
          <a:solidFill>
            <a:schemeClr val="accent2"/>
          </a:solidFill>
        </p:spPr>
        <p:txBody>
          <a:bodyPr/>
          <a:lstStyle/>
          <a:p>
            <a:pPr eaLnBrk="1" hangingPunct="1">
              <a:defRPr/>
            </a:pPr>
            <a:r>
              <a:rPr lang="en-US" sz="3200" cap="all" dirty="0"/>
              <a:t>History of GA</a:t>
            </a:r>
          </a:p>
        </p:txBody>
      </p:sp>
      <p:sp>
        <p:nvSpPr>
          <p:cNvPr id="7171" name="Content Placeholder 2">
            <a:extLst>
              <a:ext uri="{FF2B5EF4-FFF2-40B4-BE49-F238E27FC236}">
                <a16:creationId xmlns:a16="http://schemas.microsoft.com/office/drawing/2014/main" id="{4FC0BB89-2D40-6F59-F24C-38C5357C730B}"/>
              </a:ext>
            </a:extLst>
          </p:cNvPr>
          <p:cNvSpPr>
            <a:spLocks noGrp="1"/>
          </p:cNvSpPr>
          <p:nvPr>
            <p:ph idx="1"/>
          </p:nvPr>
        </p:nvSpPr>
        <p:spPr>
          <a:xfrm>
            <a:off x="457200" y="1371600"/>
            <a:ext cx="8229600" cy="4525963"/>
          </a:xfrm>
        </p:spPr>
        <p:txBody>
          <a:bodyPr/>
          <a:lstStyle/>
          <a:p>
            <a:pPr algn="just" eaLnBrk="1" hangingPunct="1"/>
            <a:r>
              <a:rPr lang="en-US" altLang="zh-CN" sz="2000" b="1"/>
              <a:t>Genetic Algorithms (GAs) </a:t>
            </a:r>
            <a:r>
              <a:rPr lang="en-US" altLang="zh-CN" sz="2000"/>
              <a:t>were invented by </a:t>
            </a:r>
            <a:r>
              <a:rPr lang="en-US" altLang="zh-CN" sz="2000" b="1"/>
              <a:t>John Holland </a:t>
            </a:r>
            <a:r>
              <a:rPr lang="en-US" altLang="zh-CN" sz="2000"/>
              <a:t>and developed by him and his students and colleagues at the University of Michigan   in  1975.</a:t>
            </a:r>
          </a:p>
        </p:txBody>
      </p:sp>
      <p:sp>
        <p:nvSpPr>
          <p:cNvPr id="4" name="Slide Number Placeholder 3">
            <a:extLst>
              <a:ext uri="{FF2B5EF4-FFF2-40B4-BE49-F238E27FC236}">
                <a16:creationId xmlns:a16="http://schemas.microsoft.com/office/drawing/2014/main" id="{4993F17D-9CFC-90BB-1FF3-A013E7377C05}"/>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9ADAA62-4794-4D8B-97A7-3C4EF3509FAA}" type="slidenum">
              <a:rPr lang="en-US" altLang="en-US">
                <a:solidFill>
                  <a:srgbClr val="898989"/>
                </a:solidFill>
              </a:rPr>
              <a:pPr eaLnBrk="1" hangingPunct="1"/>
              <a:t>3</a:t>
            </a:fld>
            <a:endParaRPr lang="en-US" altLang="en-US">
              <a:solidFill>
                <a:srgbClr val="898989"/>
              </a:solidFill>
            </a:endParaRPr>
          </a:p>
        </p:txBody>
      </p:sp>
      <p:pic>
        <p:nvPicPr>
          <p:cNvPr id="7173" name="Picture 8" descr="darwin">
            <a:extLst>
              <a:ext uri="{FF2B5EF4-FFF2-40B4-BE49-F238E27FC236}">
                <a16:creationId xmlns:a16="http://schemas.microsoft.com/office/drawing/2014/main" id="{71345628-A8EC-C87A-F09B-1D7EAF0B30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2514600"/>
            <a:ext cx="19812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ight Arrow 5">
            <a:hlinkClick r:id="rId3" action="ppaction://hlinksldjump"/>
            <a:extLst>
              <a:ext uri="{FF2B5EF4-FFF2-40B4-BE49-F238E27FC236}">
                <a16:creationId xmlns:a16="http://schemas.microsoft.com/office/drawing/2014/main" id="{D76BDAA3-7620-408D-2497-E0B8B3FD308C}"/>
              </a:ext>
            </a:extLst>
          </p:cNvPr>
          <p:cNvSpPr/>
          <p:nvPr/>
        </p:nvSpPr>
        <p:spPr>
          <a:xfrm>
            <a:off x="6858000" y="5257800"/>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7175" name="TextBox 6">
            <a:extLst>
              <a:ext uri="{FF2B5EF4-FFF2-40B4-BE49-F238E27FC236}">
                <a16:creationId xmlns:a16="http://schemas.microsoft.com/office/drawing/2014/main" id="{34909C8E-4290-BDC1-29FE-8431516EAF7D}"/>
              </a:ext>
            </a:extLst>
          </p:cNvPr>
          <p:cNvSpPr txBox="1">
            <a:spLocks noChangeArrowheads="1"/>
          </p:cNvSpPr>
          <p:nvPr/>
        </p:nvSpPr>
        <p:spPr bwMode="auto">
          <a:xfrm>
            <a:off x="6248400" y="4876800"/>
            <a:ext cx="2438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1000"/>
              <a:t>For classification of optimization techniques and GA in detail</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2C51B51-2DBB-B394-74E0-CFB7CA96E165}"/>
              </a:ext>
            </a:extLst>
          </p:cNvPr>
          <p:cNvSpPr txBox="1">
            <a:spLocks/>
          </p:cNvSpPr>
          <p:nvPr/>
        </p:nvSpPr>
        <p:spPr bwMode="auto">
          <a:xfrm>
            <a:off x="0" y="0"/>
            <a:ext cx="9144000" cy="838200"/>
          </a:xfrm>
          <a:prstGeom prst="rect">
            <a:avLst/>
          </a:prstGeom>
          <a:solidFill>
            <a:schemeClr val="accent2"/>
          </a:solidFill>
          <a:ln w="9525">
            <a:noFill/>
            <a:miter lim="800000"/>
            <a:headEnd/>
            <a:tailEnd/>
          </a:ln>
        </p:spPr>
        <p:txBody>
          <a:bodyPr anchor="ctr"/>
          <a:lstStyle/>
          <a:p>
            <a:pPr algn="ctr" eaLnBrk="0" fontAlgn="auto" hangingPunct="0">
              <a:spcAft>
                <a:spcPts val="0"/>
              </a:spcAft>
              <a:defRPr/>
            </a:pPr>
            <a:r>
              <a:rPr lang="en-US" sz="2800" cap="all" dirty="0">
                <a:effectLst>
                  <a:reflection blurRad="12700" stA="48000" endA="300" endPos="55000" dir="5400000" sy="-90000" algn="bl" rotWithShape="0"/>
                </a:effectLst>
                <a:latin typeface="+mn-lt"/>
                <a:cs typeface="+mn-cs"/>
              </a:rPr>
              <a:t>CPU usage, Heap usage to complete G=500 with varying D for f6  on MPDPGA</a:t>
            </a:r>
          </a:p>
        </p:txBody>
      </p:sp>
      <p:pic>
        <p:nvPicPr>
          <p:cNvPr id="31747" name="Picture 4" descr="hhhh2">
            <a:extLst>
              <a:ext uri="{FF2B5EF4-FFF2-40B4-BE49-F238E27FC236}">
                <a16:creationId xmlns:a16="http://schemas.microsoft.com/office/drawing/2014/main" id="{14B0B2F1-BB01-7CB8-7687-7DE3BC5EDE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914400"/>
            <a:ext cx="5943600" cy="56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a:extLst>
              <a:ext uri="{FF2B5EF4-FFF2-40B4-BE49-F238E27FC236}">
                <a16:creationId xmlns:a16="http://schemas.microsoft.com/office/drawing/2014/main" id="{9A961246-524C-FE7D-FCFA-7E8AE3F9D502}"/>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348A27B-DF98-4093-AE60-49C986EA65A0}" type="slidenum">
              <a:rPr lang="en-US" altLang="en-US">
                <a:solidFill>
                  <a:srgbClr val="898989"/>
                </a:solidFill>
              </a:rPr>
              <a:pPr eaLnBrk="1" hangingPunct="1"/>
              <a:t>30</a:t>
            </a:fld>
            <a:endParaRPr lang="en-US" altLang="en-US">
              <a:solidFill>
                <a:srgbClr val="898989"/>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1848ED7-76FC-1B75-0805-AA30A076C951}"/>
              </a:ext>
            </a:extLst>
          </p:cNvPr>
          <p:cNvGraphicFramePr>
            <a:graphicFrameLocks noGrp="1"/>
          </p:cNvGraphicFramePr>
          <p:nvPr/>
        </p:nvGraphicFramePr>
        <p:xfrm>
          <a:off x="609600" y="579438"/>
          <a:ext cx="7772401" cy="6243630"/>
        </p:xfrm>
        <a:graphic>
          <a:graphicData uri="http://schemas.openxmlformats.org/drawingml/2006/table">
            <a:tbl>
              <a:tblPr>
                <a:tableStyleId>{5940675A-B579-460E-94D1-54222C63F5DA}</a:tableStyleId>
              </a:tblPr>
              <a:tblGrid>
                <a:gridCol w="1375646">
                  <a:extLst>
                    <a:ext uri="{9D8B030D-6E8A-4147-A177-3AD203B41FA5}">
                      <a16:colId xmlns:a16="http://schemas.microsoft.com/office/drawing/2014/main" val="20000"/>
                    </a:ext>
                  </a:extLst>
                </a:gridCol>
                <a:gridCol w="1238082">
                  <a:extLst>
                    <a:ext uri="{9D8B030D-6E8A-4147-A177-3AD203B41FA5}">
                      <a16:colId xmlns:a16="http://schemas.microsoft.com/office/drawing/2014/main" val="20001"/>
                    </a:ext>
                  </a:extLst>
                </a:gridCol>
                <a:gridCol w="1805871">
                  <a:extLst>
                    <a:ext uri="{9D8B030D-6E8A-4147-A177-3AD203B41FA5}">
                      <a16:colId xmlns:a16="http://schemas.microsoft.com/office/drawing/2014/main" val="20002"/>
                    </a:ext>
                  </a:extLst>
                </a:gridCol>
                <a:gridCol w="1908374">
                  <a:extLst>
                    <a:ext uri="{9D8B030D-6E8A-4147-A177-3AD203B41FA5}">
                      <a16:colId xmlns:a16="http://schemas.microsoft.com/office/drawing/2014/main" val="20003"/>
                    </a:ext>
                  </a:extLst>
                </a:gridCol>
                <a:gridCol w="1444428">
                  <a:extLst>
                    <a:ext uri="{9D8B030D-6E8A-4147-A177-3AD203B41FA5}">
                      <a16:colId xmlns:a16="http://schemas.microsoft.com/office/drawing/2014/main" val="20004"/>
                    </a:ext>
                  </a:extLst>
                </a:gridCol>
              </a:tblGrid>
              <a:tr h="259085">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Dimension (D)</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Algorithm</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 Solution Found F(x)</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Average CPU usage (%)</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Time (ms)</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extLst>
                  <a:ext uri="{0D108BD9-81ED-4DB2-BD59-A6C34878D82A}">
                    <a16:rowId xmlns:a16="http://schemas.microsoft.com/office/drawing/2014/main" val="10000"/>
                  </a:ext>
                </a:extLst>
              </a:tr>
              <a:tr h="213364">
                <a:tc rowSpan="2">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2</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SDPGA</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0.0404656</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72</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969</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extLst>
                  <a:ext uri="{0D108BD9-81ED-4DB2-BD59-A6C34878D82A}">
                    <a16:rowId xmlns:a16="http://schemas.microsoft.com/office/drawing/2014/main" val="10001"/>
                  </a:ext>
                </a:extLst>
              </a:tr>
              <a:tr h="213364">
                <a:tc vMerge="1">
                  <a:txBody>
                    <a:bodyPr/>
                    <a:lstStyle/>
                    <a:p>
                      <a:endParaRPr lang="en-US"/>
                    </a:p>
                  </a:txBody>
                  <a:tcP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MPDPGA</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0.0028137</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50</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15,734</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extLst>
                  <a:ext uri="{0D108BD9-81ED-4DB2-BD59-A6C34878D82A}">
                    <a16:rowId xmlns:a16="http://schemas.microsoft.com/office/drawing/2014/main" val="10002"/>
                  </a:ext>
                </a:extLst>
              </a:tr>
              <a:tr h="213364">
                <a:tc rowSpan="2">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3</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SDPGA</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0.4754566</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75</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1,391</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extLst>
                  <a:ext uri="{0D108BD9-81ED-4DB2-BD59-A6C34878D82A}">
                    <a16:rowId xmlns:a16="http://schemas.microsoft.com/office/drawing/2014/main" val="10003"/>
                  </a:ext>
                </a:extLst>
              </a:tr>
              <a:tr h="223717">
                <a:tc vMerge="1">
                  <a:txBody>
                    <a:bodyPr/>
                    <a:lstStyle/>
                    <a:p>
                      <a:endParaRPr lang="en-US"/>
                    </a:p>
                  </a:txBody>
                  <a:tcP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MPDPGA</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0.1223543</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49</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46,547</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extLst>
                  <a:ext uri="{0D108BD9-81ED-4DB2-BD59-A6C34878D82A}">
                    <a16:rowId xmlns:a16="http://schemas.microsoft.com/office/drawing/2014/main" val="10004"/>
                  </a:ext>
                </a:extLst>
              </a:tr>
              <a:tr h="213364">
                <a:tc rowSpan="2">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4</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SDPGA</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4.2545643</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80</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1,719</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extLst>
                  <a:ext uri="{0D108BD9-81ED-4DB2-BD59-A6C34878D82A}">
                    <a16:rowId xmlns:a16="http://schemas.microsoft.com/office/drawing/2014/main" val="10005"/>
                  </a:ext>
                </a:extLst>
              </a:tr>
              <a:tr h="213364">
                <a:tc vMerge="1">
                  <a:txBody>
                    <a:bodyPr/>
                    <a:lstStyle/>
                    <a:p>
                      <a:endParaRPr lang="en-US"/>
                    </a:p>
                  </a:txBody>
                  <a:tcP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MPDPGA</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0.344632</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51</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52,567</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extLst>
                  <a:ext uri="{0D108BD9-81ED-4DB2-BD59-A6C34878D82A}">
                    <a16:rowId xmlns:a16="http://schemas.microsoft.com/office/drawing/2014/main" val="10006"/>
                  </a:ext>
                </a:extLst>
              </a:tr>
              <a:tr h="213364">
                <a:tc rowSpan="2">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5</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SDPGA</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18.037535</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70</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2,265</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extLst>
                  <a:ext uri="{0D108BD9-81ED-4DB2-BD59-A6C34878D82A}">
                    <a16:rowId xmlns:a16="http://schemas.microsoft.com/office/drawing/2014/main" val="10007"/>
                  </a:ext>
                </a:extLst>
              </a:tr>
              <a:tr h="213364">
                <a:tc vMerge="1">
                  <a:txBody>
                    <a:bodyPr/>
                    <a:lstStyle/>
                    <a:p>
                      <a:endParaRPr lang="en-US"/>
                    </a:p>
                  </a:txBody>
                  <a:tcP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MPDPGA</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2.755012</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50</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58,282</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extLst>
                  <a:ext uri="{0D108BD9-81ED-4DB2-BD59-A6C34878D82A}">
                    <a16:rowId xmlns:a16="http://schemas.microsoft.com/office/drawing/2014/main" val="10008"/>
                  </a:ext>
                </a:extLst>
              </a:tr>
              <a:tr h="213364">
                <a:tc rowSpan="2">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6</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SDPGA</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90.902155</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68</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2,515</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extLst>
                  <a:ext uri="{0D108BD9-81ED-4DB2-BD59-A6C34878D82A}">
                    <a16:rowId xmlns:a16="http://schemas.microsoft.com/office/drawing/2014/main" val="10009"/>
                  </a:ext>
                </a:extLst>
              </a:tr>
              <a:tr h="213364">
                <a:tc vMerge="1">
                  <a:txBody>
                    <a:bodyPr/>
                    <a:lstStyle/>
                    <a:p>
                      <a:endParaRPr lang="en-US"/>
                    </a:p>
                  </a:txBody>
                  <a:tcPr/>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MPDPGA</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5.644869</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51</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84,078</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extLst>
                  <a:ext uri="{0D108BD9-81ED-4DB2-BD59-A6C34878D82A}">
                    <a16:rowId xmlns:a16="http://schemas.microsoft.com/office/drawing/2014/main" val="10010"/>
                  </a:ext>
                </a:extLst>
              </a:tr>
              <a:tr h="213364">
                <a:tc rowSpan="2">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7</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SDPGA</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42.164541</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63</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2,890</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extLst>
                  <a:ext uri="{0D108BD9-81ED-4DB2-BD59-A6C34878D82A}">
                    <a16:rowId xmlns:a16="http://schemas.microsoft.com/office/drawing/2014/main" val="10011"/>
                  </a:ext>
                </a:extLst>
              </a:tr>
              <a:tr h="213364">
                <a:tc vMerge="1">
                  <a:txBody>
                    <a:bodyPr/>
                    <a:lstStyle/>
                    <a:p>
                      <a:pPr marL="0" marR="0" lvl="0" indent="73025"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MPDPGA</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5.894460</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51</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1,06,297</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extLst>
                  <a:ext uri="{0D108BD9-81ED-4DB2-BD59-A6C34878D82A}">
                    <a16:rowId xmlns:a16="http://schemas.microsoft.com/office/drawing/2014/main" val="10012"/>
                  </a:ext>
                </a:extLst>
              </a:tr>
              <a:tr h="213364">
                <a:tc rowSpan="2">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8</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SDPGA</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137.30311</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59</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3,250</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extLst>
                  <a:ext uri="{0D108BD9-81ED-4DB2-BD59-A6C34878D82A}">
                    <a16:rowId xmlns:a16="http://schemas.microsoft.com/office/drawing/2014/main" val="10013"/>
                  </a:ext>
                </a:extLst>
              </a:tr>
              <a:tr h="213364">
                <a:tc vMerge="1">
                  <a:txBody>
                    <a:bodyPr/>
                    <a:lstStyle/>
                    <a:p>
                      <a:pPr marL="0" marR="0" lvl="0" indent="73025"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MPDPGA</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12.65166</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51</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1,20,704</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extLst>
                  <a:ext uri="{0D108BD9-81ED-4DB2-BD59-A6C34878D82A}">
                    <a16:rowId xmlns:a16="http://schemas.microsoft.com/office/drawing/2014/main" val="10014"/>
                  </a:ext>
                </a:extLst>
              </a:tr>
              <a:tr h="213364">
                <a:tc rowSpan="2">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9</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SDPGA</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549.15165</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58</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3,531</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extLst>
                  <a:ext uri="{0D108BD9-81ED-4DB2-BD59-A6C34878D82A}">
                    <a16:rowId xmlns:a16="http://schemas.microsoft.com/office/drawing/2014/main" val="10015"/>
                  </a:ext>
                </a:extLst>
              </a:tr>
              <a:tr h="213364">
                <a:tc vMerge="1">
                  <a:txBody>
                    <a:bodyPr/>
                    <a:lstStyle/>
                    <a:p>
                      <a:pPr marL="0" marR="0" lvl="0" indent="73025"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MPDPGA</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9.30721</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50</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1,28,432</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extLst>
                  <a:ext uri="{0D108BD9-81ED-4DB2-BD59-A6C34878D82A}">
                    <a16:rowId xmlns:a16="http://schemas.microsoft.com/office/drawing/2014/main" val="10016"/>
                  </a:ext>
                </a:extLst>
              </a:tr>
              <a:tr h="213364">
                <a:tc rowSpan="2">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10</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SDPGA</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235.5564</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62</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3,922</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extLst>
                  <a:ext uri="{0D108BD9-81ED-4DB2-BD59-A6C34878D82A}">
                    <a16:rowId xmlns:a16="http://schemas.microsoft.com/office/drawing/2014/main" val="10017"/>
                  </a:ext>
                </a:extLst>
              </a:tr>
              <a:tr h="213364">
                <a:tc vMerge="1">
                  <a:txBody>
                    <a:bodyPr/>
                    <a:lstStyle/>
                    <a:p>
                      <a:pPr marL="0" marR="0" lvl="0" indent="73025"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MPDPGA</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6.88576</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51</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1,33,563</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extLst>
                  <a:ext uri="{0D108BD9-81ED-4DB2-BD59-A6C34878D82A}">
                    <a16:rowId xmlns:a16="http://schemas.microsoft.com/office/drawing/2014/main" val="10018"/>
                  </a:ext>
                </a:extLst>
              </a:tr>
              <a:tr h="213364">
                <a:tc rowSpan="2">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20</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SDPGA</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896.5251</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58</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7,438</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extLst>
                  <a:ext uri="{0D108BD9-81ED-4DB2-BD59-A6C34878D82A}">
                    <a16:rowId xmlns:a16="http://schemas.microsoft.com/office/drawing/2014/main" val="10019"/>
                  </a:ext>
                </a:extLst>
              </a:tr>
              <a:tr h="213364">
                <a:tc vMerge="1">
                  <a:txBody>
                    <a:bodyPr/>
                    <a:lstStyle/>
                    <a:p>
                      <a:pPr marL="0" marR="0" lvl="0" indent="73025"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MPDPGA</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15.2168</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50</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2,45,333</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extLst>
                  <a:ext uri="{0D108BD9-81ED-4DB2-BD59-A6C34878D82A}">
                    <a16:rowId xmlns:a16="http://schemas.microsoft.com/office/drawing/2014/main" val="10020"/>
                  </a:ext>
                </a:extLst>
              </a:tr>
              <a:tr h="213364">
                <a:tc rowSpan="2">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30</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SDPGA</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1371.520</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52</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10,750</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extLst>
                  <a:ext uri="{0D108BD9-81ED-4DB2-BD59-A6C34878D82A}">
                    <a16:rowId xmlns:a16="http://schemas.microsoft.com/office/drawing/2014/main" val="10021"/>
                  </a:ext>
                </a:extLst>
              </a:tr>
              <a:tr h="213364">
                <a:tc vMerge="1">
                  <a:txBody>
                    <a:bodyPr/>
                    <a:lstStyle/>
                    <a:p>
                      <a:pPr marL="0" marR="0" lvl="0" indent="73025"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MPDPGA</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136.2258</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49</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5,34,900</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extLst>
                  <a:ext uri="{0D108BD9-81ED-4DB2-BD59-A6C34878D82A}">
                    <a16:rowId xmlns:a16="http://schemas.microsoft.com/office/drawing/2014/main" val="10022"/>
                  </a:ext>
                </a:extLst>
              </a:tr>
              <a:tr h="213364">
                <a:tc rowSpan="2">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40</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SDPGA</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2385.52</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53</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14,328</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extLst>
                  <a:ext uri="{0D108BD9-81ED-4DB2-BD59-A6C34878D82A}">
                    <a16:rowId xmlns:a16="http://schemas.microsoft.com/office/drawing/2014/main" val="10023"/>
                  </a:ext>
                </a:extLst>
              </a:tr>
              <a:tr h="213364">
                <a:tc vMerge="1">
                  <a:txBody>
                    <a:bodyPr/>
                    <a:lstStyle/>
                    <a:p>
                      <a:pPr marL="0" marR="0" lvl="0" indent="73025"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MPDPGA</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175.22</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51</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11,67,908</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extLst>
                  <a:ext uri="{0D108BD9-81ED-4DB2-BD59-A6C34878D82A}">
                    <a16:rowId xmlns:a16="http://schemas.microsoft.com/office/drawing/2014/main" val="10024"/>
                  </a:ext>
                </a:extLst>
              </a:tr>
              <a:tr h="213364">
                <a:tc rowSpan="2">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50</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SDPGA</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3979.12</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52</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15,965</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extLst>
                  <a:ext uri="{0D108BD9-81ED-4DB2-BD59-A6C34878D82A}">
                    <a16:rowId xmlns:a16="http://schemas.microsoft.com/office/drawing/2014/main" val="10025"/>
                  </a:ext>
                </a:extLst>
              </a:tr>
              <a:tr h="213364">
                <a:tc vMerge="1">
                  <a:txBody>
                    <a:bodyPr/>
                    <a:lstStyle/>
                    <a:p>
                      <a:pPr marL="0" marR="0" lvl="0" indent="73025"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MPDPGA</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302.853</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51</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24,89,901</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extLst>
                  <a:ext uri="{0D108BD9-81ED-4DB2-BD59-A6C34878D82A}">
                    <a16:rowId xmlns:a16="http://schemas.microsoft.com/office/drawing/2014/main" val="10026"/>
                  </a:ext>
                </a:extLst>
              </a:tr>
              <a:tr h="213364">
                <a:tc rowSpan="2">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100</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SDPGA</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5145.36</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51</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27,454</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extLst>
                  <a:ext uri="{0D108BD9-81ED-4DB2-BD59-A6C34878D82A}">
                    <a16:rowId xmlns:a16="http://schemas.microsoft.com/office/drawing/2014/main" val="10027"/>
                  </a:ext>
                </a:extLst>
              </a:tr>
              <a:tr h="213364">
                <a:tc vMerge="1">
                  <a:txBody>
                    <a:bodyPr/>
                    <a:lstStyle/>
                    <a:p>
                      <a:pPr marL="0" marR="0" lvl="0" indent="73025"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MPDPGA</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900.565</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50</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tc>
                  <a:txBody>
                    <a:bodyPr/>
                    <a:lstStyle/>
                    <a:p>
                      <a:pPr marL="0" marR="0" lvl="0" indent="73025" algn="ctr" defTabSz="9144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a:ln>
                            <a:noFill/>
                          </a:ln>
                          <a:effectLst/>
                        </a:rPr>
                        <a:t>50,23,489</a:t>
                      </a:r>
                      <a:endParaRPr kumimoji="0" lang="en-US" sz="1400" b="1" i="0" u="none" strike="noStrike" kern="1200" cap="none" normalizeH="0" baseline="0" dirty="0">
                        <a:ln>
                          <a:noFill/>
                        </a:ln>
                        <a:solidFill>
                          <a:srgbClr val="000000"/>
                        </a:solidFill>
                        <a:effectLst/>
                        <a:latin typeface="Franklin Gothic Medium" pitchFamily="34" charset="0"/>
                        <a:ea typeface="+mn-ea"/>
                        <a:cs typeface="Times New Roman" pitchFamily="18" charset="0"/>
                      </a:endParaRPr>
                    </a:p>
                  </a:txBody>
                  <a:tcPr marL="68580" marR="68580" marT="0" marB="0"/>
                </a:tc>
                <a:extLst>
                  <a:ext uri="{0D108BD9-81ED-4DB2-BD59-A6C34878D82A}">
                    <a16:rowId xmlns:a16="http://schemas.microsoft.com/office/drawing/2014/main" val="10028"/>
                  </a:ext>
                </a:extLst>
              </a:tr>
            </a:tbl>
          </a:graphicData>
        </a:graphic>
      </p:graphicFrame>
      <p:sp>
        <p:nvSpPr>
          <p:cNvPr id="32938" name="Rectangle 1">
            <a:extLst>
              <a:ext uri="{FF2B5EF4-FFF2-40B4-BE49-F238E27FC236}">
                <a16:creationId xmlns:a16="http://schemas.microsoft.com/office/drawing/2014/main" id="{D0428C58-43AD-1F17-E2B1-F4BA002891A0}"/>
              </a:ext>
            </a:extLst>
          </p:cNvPr>
          <p:cNvSpPr>
            <a:spLocks noChangeArrowheads="1"/>
          </p:cNvSpPr>
          <p:nvPr/>
        </p:nvSpPr>
        <p:spPr bwMode="auto">
          <a:xfrm>
            <a:off x="0" y="0"/>
            <a:ext cx="9144000" cy="5842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zh-CN" sz="1600">
                <a:latin typeface="Times" panose="02020603050405020304" pitchFamily="18" charset="0"/>
                <a:cs typeface="Times New Roman" panose="02020603050405020304" pitchFamily="18" charset="0"/>
              </a:rPr>
              <a:t>Comparison of Solution found, Average </a:t>
            </a:r>
            <a:r>
              <a:rPr lang="en-US" altLang="zh-CN" sz="1600">
                <a:latin typeface="Times" panose="02020603050405020304" pitchFamily="18" charset="0"/>
              </a:rPr>
              <a:t>CPU usage and Time required to complete G=100 with varying D for f</a:t>
            </a:r>
            <a:r>
              <a:rPr lang="en-US" altLang="zh-CN" sz="1600" baseline="-30000">
                <a:latin typeface="Times" panose="02020603050405020304" pitchFamily="18" charset="0"/>
              </a:rPr>
              <a:t>6 </a:t>
            </a:r>
            <a:r>
              <a:rPr lang="en-US" altLang="zh-CN" sz="1600">
                <a:latin typeface="Times" panose="02020603050405020304" pitchFamily="18" charset="0"/>
              </a:rPr>
              <a:t>on </a:t>
            </a:r>
            <a:r>
              <a:rPr lang="en-US" altLang="zh-CN" sz="1600">
                <a:latin typeface="Times" panose="02020603050405020304" pitchFamily="18" charset="0"/>
                <a:cs typeface="Times New Roman" panose="02020603050405020304" pitchFamily="18" charset="0"/>
              </a:rPr>
              <a:t>SDPGA and MPDPGA</a:t>
            </a:r>
            <a:endParaRPr lang="en-US" altLang="zh-CN" sz="1600"/>
          </a:p>
        </p:txBody>
      </p:sp>
      <p:sp>
        <p:nvSpPr>
          <p:cNvPr id="4" name="Slide Number Placeholder 3">
            <a:extLst>
              <a:ext uri="{FF2B5EF4-FFF2-40B4-BE49-F238E27FC236}">
                <a16:creationId xmlns:a16="http://schemas.microsoft.com/office/drawing/2014/main" id="{699F56AF-9306-0E9B-E770-C4E0E152ED66}"/>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D5F852D-6341-40C8-B79B-75794B8332A8}" type="slidenum">
              <a:rPr lang="en-US" altLang="en-US">
                <a:solidFill>
                  <a:srgbClr val="898989"/>
                </a:solidFill>
              </a:rPr>
              <a:pPr eaLnBrk="1" hangingPunct="1"/>
              <a:t>31</a:t>
            </a:fld>
            <a:endParaRPr lang="en-US" altLang="en-US">
              <a:solidFill>
                <a:srgbClr val="898989"/>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406ABCA-8FAE-9F40-6B60-B34B047A32EA}"/>
              </a:ext>
            </a:extLst>
          </p:cNvPr>
          <p:cNvSpPr txBox="1">
            <a:spLocks/>
          </p:cNvSpPr>
          <p:nvPr/>
        </p:nvSpPr>
        <p:spPr bwMode="auto">
          <a:xfrm>
            <a:off x="0" y="0"/>
            <a:ext cx="9144000" cy="838200"/>
          </a:xfrm>
          <a:prstGeom prst="rect">
            <a:avLst/>
          </a:prstGeom>
          <a:solidFill>
            <a:schemeClr val="accent2"/>
          </a:solidFill>
          <a:ln w="9525">
            <a:noFill/>
            <a:miter lim="800000"/>
            <a:headEnd/>
            <a:tailEnd/>
          </a:ln>
        </p:spPr>
        <p:txBody>
          <a:bodyPr anchor="ctr">
            <a:normAutofit fontScale="67500" lnSpcReduction="20000"/>
          </a:bodyPr>
          <a:lstStyle/>
          <a:p>
            <a:pPr>
              <a:defRPr/>
            </a:pPr>
            <a:endParaRPr lang="en-US" sz="2800" dirty="0">
              <a:latin typeface="Arial" charset="0"/>
              <a:cs typeface="Arial" charset="0"/>
            </a:endParaRPr>
          </a:p>
          <a:p>
            <a:pPr algn="ctr">
              <a:defRPr/>
            </a:pPr>
            <a:r>
              <a:rPr lang="en-US" sz="3000" dirty="0">
                <a:latin typeface="Arial" charset="0"/>
                <a:cs typeface="Arial" charset="0"/>
              </a:rPr>
              <a:t>Solution found F(x) versus Generation G on SGA, SDPGA and MPDPGA for f6</a:t>
            </a:r>
          </a:p>
          <a:p>
            <a:pPr>
              <a:defRPr/>
            </a:pPr>
            <a:endParaRPr lang="en-US" sz="2800" dirty="0">
              <a:latin typeface="Arial" charset="0"/>
              <a:cs typeface="Arial" charset="0"/>
            </a:endParaRPr>
          </a:p>
        </p:txBody>
      </p:sp>
      <p:graphicFrame>
        <p:nvGraphicFramePr>
          <p:cNvPr id="4" name="Chart 3">
            <a:extLst>
              <a:ext uri="{FF2B5EF4-FFF2-40B4-BE49-F238E27FC236}">
                <a16:creationId xmlns:a16="http://schemas.microsoft.com/office/drawing/2014/main" id="{5E66AB51-05C4-CD03-4A85-27B01454AA0E}"/>
              </a:ext>
            </a:extLst>
          </p:cNvPr>
          <p:cNvGraphicFramePr/>
          <p:nvPr/>
        </p:nvGraphicFramePr>
        <p:xfrm>
          <a:off x="762000" y="1143000"/>
          <a:ext cx="7391400" cy="4800599"/>
        </p:xfrm>
        <a:graphic>
          <a:graphicData uri="http://schemas.openxmlformats.org/drawingml/2006/chart">
            <c:chart xmlns:c="http://schemas.openxmlformats.org/drawingml/2006/chart" xmlns:r="http://schemas.openxmlformats.org/officeDocument/2006/relationships" r:id="rId2"/>
          </a:graphicData>
        </a:graphic>
      </p:graphicFrame>
      <p:sp>
        <p:nvSpPr>
          <p:cNvPr id="5" name="Slide Number Placeholder 4">
            <a:extLst>
              <a:ext uri="{FF2B5EF4-FFF2-40B4-BE49-F238E27FC236}">
                <a16:creationId xmlns:a16="http://schemas.microsoft.com/office/drawing/2014/main" id="{FB6E7875-1A40-C9C6-C1E7-8E70941C8EE9}"/>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7A9D1A8-F4CA-4068-ADB8-6CB98A3F4363}" type="slidenum">
              <a:rPr lang="en-US" altLang="en-US">
                <a:solidFill>
                  <a:srgbClr val="898989"/>
                </a:solidFill>
              </a:rPr>
              <a:pPr eaLnBrk="1" hangingPunct="1"/>
              <a:t>32</a:t>
            </a:fld>
            <a:endParaRPr lang="en-US" altLang="en-US">
              <a:solidFill>
                <a:srgbClr val="898989"/>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EAB6739-447A-A1E7-B4E4-796517292B7A}"/>
              </a:ext>
            </a:extLst>
          </p:cNvPr>
          <p:cNvSpPr txBox="1">
            <a:spLocks/>
          </p:cNvSpPr>
          <p:nvPr/>
        </p:nvSpPr>
        <p:spPr bwMode="auto">
          <a:xfrm>
            <a:off x="0" y="0"/>
            <a:ext cx="9144000" cy="838200"/>
          </a:xfrm>
          <a:prstGeom prst="rect">
            <a:avLst/>
          </a:prstGeom>
          <a:solidFill>
            <a:schemeClr val="accent2"/>
          </a:solidFill>
          <a:ln w="9525">
            <a:noFill/>
            <a:miter lim="800000"/>
            <a:headEnd/>
            <a:tailEnd/>
          </a:ln>
        </p:spPr>
        <p:txBody>
          <a:bodyPr anchor="ctr">
            <a:normAutofit fontScale="67500" lnSpcReduction="20000"/>
          </a:bodyPr>
          <a:lstStyle/>
          <a:p>
            <a:pPr algn="ctr">
              <a:defRPr/>
            </a:pPr>
            <a:endParaRPr lang="en-US" sz="2900" cap="all" dirty="0">
              <a:effectLst>
                <a:reflection blurRad="12700" stA="48000" endA="300" endPos="55000" dir="5400000" sy="-90000" algn="bl" rotWithShape="0"/>
              </a:effectLst>
              <a:latin typeface="+mn-lt"/>
              <a:cs typeface="+mn-cs"/>
            </a:endParaRPr>
          </a:p>
          <a:p>
            <a:pPr algn="ctr">
              <a:defRPr/>
            </a:pPr>
            <a:r>
              <a:rPr lang="en-US" sz="2900" cap="all" dirty="0">
                <a:effectLst>
                  <a:reflection blurRad="12700" stA="48000" endA="300" endPos="55000" dir="5400000" sy="-90000" algn="bl" rotWithShape="0"/>
                </a:effectLst>
                <a:latin typeface="+mn-lt"/>
                <a:cs typeface="+mn-cs"/>
              </a:rPr>
              <a:t>Solution found F(x) versus Generation G up to 100 on SGA, SDPGA and MPDPGA for f6</a:t>
            </a:r>
          </a:p>
          <a:p>
            <a:pPr algn="ctr">
              <a:defRPr/>
            </a:pPr>
            <a:endParaRPr lang="en-US" sz="2800" dirty="0">
              <a:latin typeface="Arial" charset="0"/>
              <a:cs typeface="Arial" charset="0"/>
            </a:endParaRPr>
          </a:p>
        </p:txBody>
      </p:sp>
      <p:graphicFrame>
        <p:nvGraphicFramePr>
          <p:cNvPr id="4" name="Chart 3">
            <a:extLst>
              <a:ext uri="{FF2B5EF4-FFF2-40B4-BE49-F238E27FC236}">
                <a16:creationId xmlns:a16="http://schemas.microsoft.com/office/drawing/2014/main" id="{617265F5-0635-FE61-DE7B-006E1A6331AF}"/>
              </a:ext>
            </a:extLst>
          </p:cNvPr>
          <p:cNvGraphicFramePr/>
          <p:nvPr/>
        </p:nvGraphicFramePr>
        <p:xfrm>
          <a:off x="914400" y="1143000"/>
          <a:ext cx="7239000" cy="4952999"/>
        </p:xfrm>
        <a:graphic>
          <a:graphicData uri="http://schemas.openxmlformats.org/drawingml/2006/chart">
            <c:chart xmlns:c="http://schemas.openxmlformats.org/drawingml/2006/chart" xmlns:r="http://schemas.openxmlformats.org/officeDocument/2006/relationships" r:id="rId2"/>
          </a:graphicData>
        </a:graphic>
      </p:graphicFrame>
      <p:sp>
        <p:nvSpPr>
          <p:cNvPr id="5" name="Slide Number Placeholder 4">
            <a:extLst>
              <a:ext uri="{FF2B5EF4-FFF2-40B4-BE49-F238E27FC236}">
                <a16:creationId xmlns:a16="http://schemas.microsoft.com/office/drawing/2014/main" id="{8461C5A0-E200-BA7C-5CFE-D7AB923BC5C9}"/>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35EE71C-9362-49DE-8366-1E3BCC00257F}" type="slidenum">
              <a:rPr lang="en-US" altLang="en-US">
                <a:solidFill>
                  <a:srgbClr val="898989"/>
                </a:solidFill>
              </a:rPr>
              <a:pPr eaLnBrk="1" hangingPunct="1"/>
              <a:t>33</a:t>
            </a:fld>
            <a:endParaRPr lang="en-US" altLang="en-US">
              <a:solidFill>
                <a:srgbClr val="898989"/>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AF89DFB-2194-0EF0-0EFA-E50943DDBC7C}"/>
              </a:ext>
            </a:extLst>
          </p:cNvPr>
          <p:cNvSpPr txBox="1">
            <a:spLocks/>
          </p:cNvSpPr>
          <p:nvPr/>
        </p:nvSpPr>
        <p:spPr bwMode="auto">
          <a:xfrm>
            <a:off x="0" y="0"/>
            <a:ext cx="9144000" cy="838200"/>
          </a:xfrm>
          <a:prstGeom prst="rect">
            <a:avLst/>
          </a:prstGeom>
          <a:solidFill>
            <a:schemeClr val="accent2"/>
          </a:solidFill>
          <a:ln w="9525">
            <a:noFill/>
            <a:miter lim="800000"/>
            <a:headEnd/>
            <a:tailEnd/>
          </a:ln>
        </p:spPr>
        <p:txBody>
          <a:bodyPr anchor="ctr">
            <a:normAutofit fontScale="82500" lnSpcReduction="20000"/>
          </a:bodyPr>
          <a:lstStyle/>
          <a:p>
            <a:pPr algn="ctr">
              <a:defRPr/>
            </a:pPr>
            <a:endParaRPr lang="en-US" sz="2400" dirty="0">
              <a:latin typeface="Arial" charset="0"/>
              <a:cs typeface="Arial" charset="0"/>
            </a:endParaRPr>
          </a:p>
          <a:p>
            <a:pPr algn="ctr">
              <a:defRPr/>
            </a:pPr>
            <a:r>
              <a:rPr lang="en-US" sz="2400" dirty="0">
                <a:latin typeface="Arial" charset="0"/>
                <a:cs typeface="Arial" charset="0"/>
              </a:rPr>
              <a:t>CPU usages versus Dimension D for G up to 100 on SDPGA and MPDPGA for f6</a:t>
            </a:r>
          </a:p>
          <a:p>
            <a:pPr algn="ctr">
              <a:defRPr/>
            </a:pPr>
            <a:endParaRPr lang="en-US" sz="2400" dirty="0">
              <a:latin typeface="Arial" charset="0"/>
              <a:cs typeface="Arial" charset="0"/>
            </a:endParaRPr>
          </a:p>
        </p:txBody>
      </p:sp>
      <p:graphicFrame>
        <p:nvGraphicFramePr>
          <p:cNvPr id="5" name="Chart 4">
            <a:extLst>
              <a:ext uri="{FF2B5EF4-FFF2-40B4-BE49-F238E27FC236}">
                <a16:creationId xmlns:a16="http://schemas.microsoft.com/office/drawing/2014/main" id="{ED09A1BC-0AF7-07F7-3F4C-0DC656CF733A}"/>
              </a:ext>
            </a:extLst>
          </p:cNvPr>
          <p:cNvGraphicFramePr/>
          <p:nvPr/>
        </p:nvGraphicFramePr>
        <p:xfrm>
          <a:off x="990600" y="1143001"/>
          <a:ext cx="7315199" cy="5181600"/>
        </p:xfrm>
        <a:graphic>
          <a:graphicData uri="http://schemas.openxmlformats.org/drawingml/2006/chart">
            <c:chart xmlns:c="http://schemas.openxmlformats.org/drawingml/2006/chart" xmlns:r="http://schemas.openxmlformats.org/officeDocument/2006/relationships" r:id="rId2"/>
          </a:graphicData>
        </a:graphic>
      </p:graphicFrame>
      <p:sp>
        <p:nvSpPr>
          <p:cNvPr id="6" name="Slide Number Placeholder 5">
            <a:extLst>
              <a:ext uri="{FF2B5EF4-FFF2-40B4-BE49-F238E27FC236}">
                <a16:creationId xmlns:a16="http://schemas.microsoft.com/office/drawing/2014/main" id="{7A23BF30-3BBA-520A-48A4-7B01FDBA8895}"/>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E4D5368-7FC6-4244-8C11-9F160D33AFC9}" type="slidenum">
              <a:rPr lang="en-US" altLang="en-US">
                <a:solidFill>
                  <a:srgbClr val="898989"/>
                </a:solidFill>
              </a:rPr>
              <a:pPr eaLnBrk="1" hangingPunct="1"/>
              <a:t>34</a:t>
            </a:fld>
            <a:endParaRPr lang="en-US" altLang="en-US">
              <a:solidFill>
                <a:srgbClr val="898989"/>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D7039FE-221F-FE03-B9E4-B681AB655AF4}"/>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0F08001-B3F7-4F10-9590-FAB4255D18C7}" type="slidenum">
              <a:rPr lang="en-US" altLang="en-US">
                <a:solidFill>
                  <a:srgbClr val="898989"/>
                </a:solidFill>
              </a:rPr>
              <a:pPr eaLnBrk="1" hangingPunct="1"/>
              <a:t>35</a:t>
            </a:fld>
            <a:endParaRPr lang="en-US" altLang="en-US">
              <a:solidFill>
                <a:srgbClr val="898989"/>
              </a:solidFill>
            </a:endParaRPr>
          </a:p>
        </p:txBody>
      </p:sp>
      <p:sp>
        <p:nvSpPr>
          <p:cNvPr id="36867" name="Rectangle 2">
            <a:extLst>
              <a:ext uri="{FF2B5EF4-FFF2-40B4-BE49-F238E27FC236}">
                <a16:creationId xmlns:a16="http://schemas.microsoft.com/office/drawing/2014/main" id="{D4466ED6-6DE6-D907-654A-EBF458AC0529}"/>
              </a:ext>
            </a:extLst>
          </p:cNvPr>
          <p:cNvSpPr>
            <a:spLocks noChangeArrowheads="1"/>
          </p:cNvSpPr>
          <p:nvPr/>
        </p:nvSpPr>
        <p:spPr bwMode="auto">
          <a:xfrm>
            <a:off x="0" y="0"/>
            <a:ext cx="9144000" cy="95408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zh-CN" sz="2800" b="1"/>
              <a:t>Discussions of MPDPGA, SDPGA and SGA for above results</a:t>
            </a:r>
            <a:endParaRPr lang="en-US" altLang="zh-CN" sz="2800"/>
          </a:p>
        </p:txBody>
      </p:sp>
      <p:sp>
        <p:nvSpPr>
          <p:cNvPr id="5" name="Content Placeholder 2">
            <a:extLst>
              <a:ext uri="{FF2B5EF4-FFF2-40B4-BE49-F238E27FC236}">
                <a16:creationId xmlns:a16="http://schemas.microsoft.com/office/drawing/2014/main" id="{A08517DD-3025-BC7B-93DB-00C21D17D593}"/>
              </a:ext>
            </a:extLst>
          </p:cNvPr>
          <p:cNvSpPr txBox="1">
            <a:spLocks/>
          </p:cNvSpPr>
          <p:nvPr/>
        </p:nvSpPr>
        <p:spPr bwMode="auto">
          <a:xfrm>
            <a:off x="228600" y="1219200"/>
            <a:ext cx="8686800" cy="1981200"/>
          </a:xfrm>
          <a:prstGeom prst="rect">
            <a:avLst/>
          </a:prstGeom>
          <a:noFill/>
          <a:ln w="9525">
            <a:noFill/>
            <a:miter lim="800000"/>
            <a:headEnd/>
            <a:tailEnd/>
          </a:ln>
        </p:spPr>
        <p:txBody>
          <a:bodyPr/>
          <a:lstStyle/>
          <a:p>
            <a:pPr marL="342900" indent="-342900" algn="just" eaLnBrk="0" hangingPunct="0">
              <a:spcBef>
                <a:spcPct val="20000"/>
              </a:spcBef>
              <a:buFont typeface="Wingdings" pitchFamily="2" charset="2"/>
              <a:buChar char="v"/>
              <a:defRPr/>
            </a:pPr>
            <a:r>
              <a:rPr lang="en-US" dirty="0">
                <a:latin typeface="+mn-lt"/>
                <a:cs typeface="+mn-cs"/>
              </a:rPr>
              <a:t>DPGA is algorithmically parallel and performs better than SDPGA and SGA</a:t>
            </a:r>
          </a:p>
          <a:p>
            <a:pPr marL="342900" indent="-342900" algn="just" eaLnBrk="0" hangingPunct="0">
              <a:spcBef>
                <a:spcPct val="20000"/>
              </a:spcBef>
              <a:buFont typeface="Wingdings" pitchFamily="2" charset="2"/>
              <a:buChar char="v"/>
              <a:defRPr/>
            </a:pPr>
            <a:r>
              <a:rPr lang="en-US" dirty="0">
                <a:solidFill>
                  <a:schemeClr val="accent2"/>
                </a:solidFill>
                <a:latin typeface="+mn-lt"/>
                <a:cs typeface="+mn-cs"/>
              </a:rPr>
              <a:t>MPDPGA significantly better over SDPGA and SGA in terms of convergence and population diversity. </a:t>
            </a:r>
          </a:p>
          <a:p>
            <a:pPr marL="342900" indent="-342900" algn="just" eaLnBrk="0" hangingPunct="0">
              <a:spcBef>
                <a:spcPct val="20000"/>
              </a:spcBef>
              <a:buFont typeface="Wingdings" pitchFamily="2" charset="2"/>
              <a:buChar char="v"/>
              <a:defRPr/>
            </a:pPr>
            <a:r>
              <a:rPr lang="en-US" dirty="0">
                <a:solidFill>
                  <a:schemeClr val="accent2"/>
                </a:solidFill>
                <a:latin typeface="+mn-lt"/>
                <a:cs typeface="+mn-cs"/>
              </a:rPr>
              <a:t>The CPU utilization is optimized and almost stable (~50%) in MPDPGA for said configuration.   (Springer SOCOPROS 11)</a:t>
            </a:r>
          </a:p>
          <a:p>
            <a:pPr marL="342900" indent="-342900" eaLnBrk="0" hangingPunct="0">
              <a:lnSpc>
                <a:spcPct val="150000"/>
              </a:lnSpc>
              <a:spcBef>
                <a:spcPct val="20000"/>
              </a:spcBef>
              <a:buFont typeface="Arial" pitchFamily="34" charset="0"/>
              <a:buChar char="•"/>
              <a:defRPr/>
            </a:pPr>
            <a:endParaRPr lang="en-US" dirty="0">
              <a:latin typeface="+mn-lt"/>
              <a:cs typeface="+mn-cs"/>
            </a:endParaRPr>
          </a:p>
          <a:p>
            <a:pPr marL="342900" indent="-342900" eaLnBrk="0" hangingPunct="0">
              <a:spcBef>
                <a:spcPct val="20000"/>
              </a:spcBef>
              <a:buFont typeface="Wingdings" pitchFamily="2" charset="2"/>
              <a:buChar char="v"/>
              <a:defRPr/>
            </a:pPr>
            <a:endParaRPr lang="en-US" dirty="0">
              <a:latin typeface="+mn-lt"/>
              <a:cs typeface="+mn-cs"/>
            </a:endParaRPr>
          </a:p>
          <a:p>
            <a:pPr marL="342900" indent="-342900" eaLnBrk="0" hangingPunct="0">
              <a:spcBef>
                <a:spcPct val="20000"/>
              </a:spcBef>
              <a:buFont typeface="Arial" pitchFamily="34" charset="0"/>
              <a:buNone/>
              <a:defRPr/>
            </a:pPr>
            <a:endParaRPr lang="en-US" dirty="0">
              <a:latin typeface="+mn-lt"/>
              <a:cs typeface="+mn-cs"/>
            </a:endParaRPr>
          </a:p>
          <a:p>
            <a:pPr marL="342900" indent="-342900">
              <a:spcBef>
                <a:spcPct val="20000"/>
              </a:spcBef>
              <a:buFont typeface="Arial" pitchFamily="34" charset="0"/>
              <a:buChar char="•"/>
              <a:defRPr/>
            </a:pPr>
            <a:endParaRPr lang="en-US" dirty="0">
              <a:latin typeface="+mn-lt"/>
              <a:cs typeface="+mn-cs"/>
            </a:endParaRPr>
          </a:p>
          <a:p>
            <a:pPr marL="342900" indent="-342900">
              <a:spcBef>
                <a:spcPct val="20000"/>
              </a:spcBef>
              <a:buFont typeface="Arial" pitchFamily="34" charset="0"/>
              <a:buChar char="•"/>
              <a:defRPr/>
            </a:pPr>
            <a:endParaRPr lang="en-US" dirty="0">
              <a:latin typeface="+mn-lt"/>
              <a:cs typeface="+mn-c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1">
            <a:extLst>
              <a:ext uri="{FF2B5EF4-FFF2-40B4-BE49-F238E27FC236}">
                <a16:creationId xmlns:a16="http://schemas.microsoft.com/office/drawing/2014/main" id="{0CDF282A-AB98-65D1-6D02-DFBA7EC34B06}"/>
              </a:ext>
            </a:extLst>
          </p:cNvPr>
          <p:cNvSpPr>
            <a:spLocks noChangeArrowheads="1"/>
          </p:cNvSpPr>
          <p:nvPr/>
        </p:nvSpPr>
        <p:spPr bwMode="auto">
          <a:xfrm>
            <a:off x="0" y="2209800"/>
            <a:ext cx="9144000" cy="584775"/>
          </a:xfrm>
          <a:prstGeom prst="rect">
            <a:avLst/>
          </a:prstGeom>
          <a:solidFill>
            <a:schemeClr val="accent2"/>
          </a:solidFill>
          <a:ln w="9525">
            <a:noFill/>
            <a:miter lim="800000"/>
            <a:headEnd/>
            <a:tailEnd/>
          </a:ln>
          <a:effectLst/>
        </p:spPr>
        <p:txBody>
          <a:bodyPr anchor="ctr">
            <a:spAutoFit/>
          </a:bodyPr>
          <a:lstStyle/>
          <a:p>
            <a:pPr algn="ctr" eaLnBrk="0" hangingPunct="0">
              <a:tabLst>
                <a:tab pos="180975" algn="l"/>
              </a:tabLst>
              <a:defRPr/>
            </a:pPr>
            <a:r>
              <a:rPr lang="en-US" sz="3200" cap="all" dirty="0">
                <a:effectLst>
                  <a:reflection blurRad="12700" stA="48000" endA="300" endPos="55000" dir="5400000" sy="-90000" algn="bl" rotWithShape="0"/>
                </a:effectLst>
                <a:latin typeface="+mj-lt"/>
                <a:ea typeface="+mj-ea"/>
                <a:cs typeface="+mj-cs"/>
              </a:rPr>
              <a:t>DPGA versus </a:t>
            </a:r>
            <a:r>
              <a:rPr lang="en-US" sz="3200" cap="all" dirty="0" err="1">
                <a:effectLst>
                  <a:reflection blurRad="12700" stA="48000" endA="300" endPos="55000" dir="5400000" sy="-90000" algn="bl" rotWithShape="0"/>
                </a:effectLst>
                <a:latin typeface="+mj-lt"/>
                <a:ea typeface="+mj-ea"/>
                <a:cs typeface="+mj-cs"/>
              </a:rPr>
              <a:t>OpenMP</a:t>
            </a:r>
            <a:r>
              <a:rPr lang="en-US" sz="3200" cap="all" dirty="0">
                <a:effectLst>
                  <a:reflection blurRad="12700" stA="48000" endA="300" endPos="55000" dir="5400000" sy="-90000" algn="bl" rotWithShape="0"/>
                </a:effectLst>
                <a:latin typeface="+mj-lt"/>
                <a:ea typeface="+mj-ea"/>
                <a:cs typeface="+mj-cs"/>
              </a:rPr>
              <a:t> GA, SGA</a:t>
            </a:r>
          </a:p>
        </p:txBody>
      </p:sp>
      <p:sp>
        <p:nvSpPr>
          <p:cNvPr id="3" name="Rectangle 2">
            <a:extLst>
              <a:ext uri="{FF2B5EF4-FFF2-40B4-BE49-F238E27FC236}">
                <a16:creationId xmlns:a16="http://schemas.microsoft.com/office/drawing/2014/main" id="{0CFF5CE3-3A04-69F0-D00A-B836CE80C559}"/>
              </a:ext>
            </a:extLst>
          </p:cNvPr>
          <p:cNvSpPr>
            <a:spLocks noChangeArrowheads="1"/>
          </p:cNvSpPr>
          <p:nvPr/>
        </p:nvSpPr>
        <p:spPr bwMode="auto">
          <a:xfrm>
            <a:off x="762000" y="2895600"/>
            <a:ext cx="8077200" cy="2170113"/>
          </a:xfrm>
          <a:prstGeom prst="rect">
            <a:avLst/>
          </a:prstGeom>
          <a:noFill/>
          <a:ln w="9525">
            <a:noFill/>
            <a:miter lim="800000"/>
            <a:headEnd/>
            <a:tailEnd/>
          </a:ln>
          <a:effectLst/>
        </p:spPr>
        <p:txBody>
          <a:bodyPr anchor="ctr">
            <a:spAutoFit/>
          </a:bodyPr>
          <a:lstStyle/>
          <a:p>
            <a:pPr algn="just">
              <a:lnSpc>
                <a:spcPct val="150000"/>
              </a:lnSpc>
              <a:buFont typeface="Wingdings" pitchFamily="2" charset="2"/>
              <a:buChar char="q"/>
              <a:defRPr/>
            </a:pPr>
            <a:r>
              <a:rPr lang="en-US" dirty="0"/>
              <a:t>Serial implemented DPGA is compared with OpenMP GA.</a:t>
            </a:r>
          </a:p>
          <a:p>
            <a:pPr algn="just">
              <a:lnSpc>
                <a:spcPct val="150000"/>
              </a:lnSpc>
              <a:buFont typeface="Wingdings" pitchFamily="2" charset="2"/>
              <a:buChar char="q"/>
              <a:defRPr/>
            </a:pPr>
            <a:r>
              <a:rPr lang="en-US" dirty="0"/>
              <a:t>SDPGA is single threaded implemented in Java and OpenMP GA is implemented in C with Parallel Programming Library called OpenMP    </a:t>
            </a:r>
          </a:p>
          <a:p>
            <a:pPr indent="342900" algn="just" eaLnBrk="0" hangingPunct="0">
              <a:defRPr/>
            </a:pPr>
            <a:endParaRPr lang="en-US" dirty="0"/>
          </a:p>
          <a:p>
            <a:pPr indent="342900" algn="just" eaLnBrk="0" hangingPunct="0">
              <a:defRPr/>
            </a:pPr>
            <a:endParaRPr lang="en-US" dirty="0"/>
          </a:p>
          <a:p>
            <a:pPr indent="342900" algn="just" eaLnBrk="0" hangingPunct="0">
              <a:defRPr/>
            </a:pPr>
            <a:endParaRPr lang="en-US" dirty="0"/>
          </a:p>
        </p:txBody>
      </p:sp>
      <p:sp>
        <p:nvSpPr>
          <p:cNvPr id="4" name="Slide Number Placeholder 3">
            <a:extLst>
              <a:ext uri="{FF2B5EF4-FFF2-40B4-BE49-F238E27FC236}">
                <a16:creationId xmlns:a16="http://schemas.microsoft.com/office/drawing/2014/main" id="{A3D92474-E05E-3DA8-3402-294118229B2E}"/>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B1E4B93-DBBD-4095-A8E8-54F59C92FD6B}" type="slidenum">
              <a:rPr lang="en-US" altLang="en-US">
                <a:solidFill>
                  <a:srgbClr val="898989"/>
                </a:solidFill>
              </a:rPr>
              <a:pPr eaLnBrk="1" hangingPunct="1"/>
              <a:t>36</a:t>
            </a:fld>
            <a:endParaRPr lang="en-US" altLang="en-US">
              <a:solidFill>
                <a:srgbClr val="898989"/>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3D286D4-9A20-36A2-4719-DACA87D1EF95}"/>
              </a:ext>
            </a:extLst>
          </p:cNvPr>
          <p:cNvGraphicFramePr>
            <a:graphicFrameLocks noGrp="1"/>
          </p:cNvGraphicFramePr>
          <p:nvPr/>
        </p:nvGraphicFramePr>
        <p:xfrm>
          <a:off x="685800" y="1371600"/>
          <a:ext cx="7239000" cy="3505200"/>
        </p:xfrm>
        <a:graphic>
          <a:graphicData uri="http://schemas.openxmlformats.org/drawingml/2006/table">
            <a:tbl>
              <a:tblPr/>
              <a:tblGrid>
                <a:gridCol w="1170728">
                  <a:extLst>
                    <a:ext uri="{9D8B030D-6E8A-4147-A177-3AD203B41FA5}">
                      <a16:colId xmlns:a16="http://schemas.microsoft.com/office/drawing/2014/main" val="20000"/>
                    </a:ext>
                  </a:extLst>
                </a:gridCol>
                <a:gridCol w="3782272">
                  <a:extLst>
                    <a:ext uri="{9D8B030D-6E8A-4147-A177-3AD203B41FA5}">
                      <a16:colId xmlns:a16="http://schemas.microsoft.com/office/drawing/2014/main" val="20001"/>
                    </a:ext>
                  </a:extLst>
                </a:gridCol>
                <a:gridCol w="1212832">
                  <a:extLst>
                    <a:ext uri="{9D8B030D-6E8A-4147-A177-3AD203B41FA5}">
                      <a16:colId xmlns:a16="http://schemas.microsoft.com/office/drawing/2014/main" val="20002"/>
                    </a:ext>
                  </a:extLst>
                </a:gridCol>
                <a:gridCol w="1073168">
                  <a:extLst>
                    <a:ext uri="{9D8B030D-6E8A-4147-A177-3AD203B41FA5}">
                      <a16:colId xmlns:a16="http://schemas.microsoft.com/office/drawing/2014/main" val="20003"/>
                    </a:ext>
                  </a:extLst>
                </a:gridCol>
              </a:tblGrid>
              <a:tr h="591191">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Function Name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 Equation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Range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Optimum value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15731">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Rosenbrock (F1)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br>
                        <a:rPr lang="en-US" sz="1400" kern="1200" dirty="0">
                          <a:solidFill>
                            <a:schemeClr val="tx1"/>
                          </a:solidFill>
                          <a:latin typeface="+mn-lt"/>
                          <a:ea typeface="+mn-ea"/>
                          <a:cs typeface="+mn-cs"/>
                        </a:rPr>
                      </a:br>
                      <a:endParaRPr lang="en-US" sz="1400" kern="1200" dirty="0">
                        <a:solidFill>
                          <a:schemeClr val="tx1"/>
                        </a:solidFill>
                        <a:latin typeface="+mn-lt"/>
                        <a:ea typeface="+mn-ea"/>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[-2.048 ,2.048]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60849">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Ackley</a:t>
                      </a:r>
                    </a:p>
                    <a:p>
                      <a:pPr marL="0" marR="0" algn="ctr">
                        <a:lnSpc>
                          <a:spcPct val="115000"/>
                        </a:lnSpc>
                        <a:spcBef>
                          <a:spcPts val="0"/>
                        </a:spcBef>
                        <a:spcAft>
                          <a:spcPts val="0"/>
                        </a:spcAft>
                      </a:pPr>
                      <a:r>
                        <a:rPr lang="en-US" sz="1400" kern="1200" dirty="0">
                          <a:solidFill>
                            <a:schemeClr val="tx1"/>
                          </a:solidFill>
                          <a:latin typeface="+mn-lt"/>
                          <a:ea typeface="+mn-ea"/>
                          <a:cs typeface="+mn-cs"/>
                        </a:rPr>
                        <a:t>(F2)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400" kern="1200" dirty="0">
                        <a:solidFill>
                          <a:schemeClr val="tx1"/>
                        </a:solidFill>
                        <a:latin typeface="+mn-lt"/>
                        <a:ea typeface="+mn-ea"/>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[-32.768 ,32.768]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60849">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Griewangk</a:t>
                      </a:r>
                    </a:p>
                    <a:p>
                      <a:pPr marL="0" marR="0" algn="ctr">
                        <a:lnSpc>
                          <a:spcPct val="115000"/>
                        </a:lnSpc>
                        <a:spcBef>
                          <a:spcPts val="0"/>
                        </a:spcBef>
                        <a:spcAft>
                          <a:spcPts val="0"/>
                        </a:spcAft>
                      </a:pPr>
                      <a:r>
                        <a:rPr lang="en-US" sz="1400" kern="1200" dirty="0">
                          <a:solidFill>
                            <a:schemeClr val="tx1"/>
                          </a:solidFill>
                          <a:latin typeface="+mn-lt"/>
                          <a:ea typeface="+mn-ea"/>
                          <a:cs typeface="+mn-cs"/>
                        </a:rPr>
                        <a:t>(F3)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400" kern="1200" dirty="0">
                        <a:solidFill>
                          <a:schemeClr val="tx1"/>
                        </a:solidFill>
                        <a:latin typeface="+mn-lt"/>
                        <a:ea typeface="+mn-ea"/>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[-600 ,600]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615731">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Schwefel</a:t>
                      </a:r>
                    </a:p>
                    <a:p>
                      <a:pPr marL="0" marR="0" algn="ctr">
                        <a:lnSpc>
                          <a:spcPct val="115000"/>
                        </a:lnSpc>
                        <a:spcBef>
                          <a:spcPts val="0"/>
                        </a:spcBef>
                        <a:spcAft>
                          <a:spcPts val="0"/>
                        </a:spcAft>
                      </a:pPr>
                      <a:r>
                        <a:rPr lang="en-US" sz="1400" kern="1200" dirty="0">
                          <a:solidFill>
                            <a:schemeClr val="tx1"/>
                          </a:solidFill>
                          <a:latin typeface="+mn-lt"/>
                          <a:ea typeface="+mn-ea"/>
                          <a:cs typeface="+mn-cs"/>
                        </a:rPr>
                        <a:t>(F4)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br>
                        <a:rPr lang="en-US" sz="1400" kern="1200" dirty="0">
                          <a:solidFill>
                            <a:schemeClr val="tx1"/>
                          </a:solidFill>
                          <a:latin typeface="+mn-lt"/>
                          <a:ea typeface="+mn-ea"/>
                          <a:cs typeface="+mn-cs"/>
                        </a:rPr>
                      </a:br>
                      <a:endParaRPr lang="en-US" sz="1400" kern="1200" dirty="0">
                        <a:solidFill>
                          <a:schemeClr val="tx1"/>
                        </a:solidFill>
                        <a:latin typeface="+mn-lt"/>
                        <a:ea typeface="+mn-ea"/>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[-500 ,500]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-418.9829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560849">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Rastrigin</a:t>
                      </a:r>
                    </a:p>
                    <a:p>
                      <a:pPr marL="0" marR="0" algn="ctr">
                        <a:lnSpc>
                          <a:spcPct val="115000"/>
                        </a:lnSpc>
                        <a:spcBef>
                          <a:spcPts val="0"/>
                        </a:spcBef>
                        <a:spcAft>
                          <a:spcPts val="0"/>
                        </a:spcAft>
                      </a:pPr>
                      <a:r>
                        <a:rPr lang="en-US" sz="1400" kern="1200" dirty="0">
                          <a:solidFill>
                            <a:schemeClr val="tx1"/>
                          </a:solidFill>
                          <a:latin typeface="+mn-lt"/>
                          <a:ea typeface="+mn-ea"/>
                          <a:cs typeface="+mn-cs"/>
                        </a:rPr>
                        <a:t>(F5)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400" kern="1200" dirty="0">
                        <a:solidFill>
                          <a:schemeClr val="tx1"/>
                        </a:solidFill>
                        <a:latin typeface="+mn-lt"/>
                        <a:ea typeface="+mn-ea"/>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[-5.12</a:t>
                      </a:r>
                    </a:p>
                    <a:p>
                      <a:pPr marL="0" marR="0" algn="ctr">
                        <a:lnSpc>
                          <a:spcPct val="115000"/>
                        </a:lnSpc>
                        <a:spcBef>
                          <a:spcPts val="0"/>
                        </a:spcBef>
                        <a:spcAft>
                          <a:spcPts val="0"/>
                        </a:spcAft>
                      </a:pPr>
                      <a:r>
                        <a:rPr lang="en-US" sz="1400" kern="1200" dirty="0">
                          <a:solidFill>
                            <a:schemeClr val="tx1"/>
                          </a:solidFill>
                          <a:latin typeface="+mn-lt"/>
                          <a:ea typeface="+mn-ea"/>
                          <a:cs typeface="+mn-cs"/>
                        </a:rPr>
                        <a:t>,5.12]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pic>
        <p:nvPicPr>
          <p:cNvPr id="38951" name="Picture 5">
            <a:extLst>
              <a:ext uri="{FF2B5EF4-FFF2-40B4-BE49-F238E27FC236}">
                <a16:creationId xmlns:a16="http://schemas.microsoft.com/office/drawing/2014/main" id="{5C010648-6213-3539-7B87-CEA6F0C6F53B}"/>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133600" y="2057400"/>
            <a:ext cx="19335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52" name="Picture 4">
            <a:extLst>
              <a:ext uri="{FF2B5EF4-FFF2-40B4-BE49-F238E27FC236}">
                <a16:creationId xmlns:a16="http://schemas.microsoft.com/office/drawing/2014/main" id="{A508A72B-F049-BE08-4957-1D4CFE9B32C6}"/>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133600" y="2667000"/>
            <a:ext cx="3228975"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53" name="Picture 3">
            <a:extLst>
              <a:ext uri="{FF2B5EF4-FFF2-40B4-BE49-F238E27FC236}">
                <a16:creationId xmlns:a16="http://schemas.microsoft.com/office/drawing/2014/main" id="{51723FE1-8852-AD6F-95DA-902EDD052793}"/>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57400" y="3200400"/>
            <a:ext cx="1819275"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54" name="Picture 2">
            <a:extLst>
              <a:ext uri="{FF2B5EF4-FFF2-40B4-BE49-F238E27FC236}">
                <a16:creationId xmlns:a16="http://schemas.microsoft.com/office/drawing/2014/main" id="{3216CC9B-7CF6-1C90-13F4-7F590D619089}"/>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209800" y="3810000"/>
            <a:ext cx="1133475"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55" name="Picture 1">
            <a:extLst>
              <a:ext uri="{FF2B5EF4-FFF2-40B4-BE49-F238E27FC236}">
                <a16:creationId xmlns:a16="http://schemas.microsoft.com/office/drawing/2014/main" id="{CF440CD6-D1EC-6BEC-3753-7A26F1A3CA0C}"/>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209800" y="4419600"/>
            <a:ext cx="1762125"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a:extLst>
              <a:ext uri="{FF2B5EF4-FFF2-40B4-BE49-F238E27FC236}">
                <a16:creationId xmlns:a16="http://schemas.microsoft.com/office/drawing/2014/main" id="{50D58BB4-E5A1-D464-7F53-5E57DC256F9B}"/>
              </a:ext>
            </a:extLst>
          </p:cNvPr>
          <p:cNvSpPr txBox="1">
            <a:spLocks/>
          </p:cNvSpPr>
          <p:nvPr/>
        </p:nvSpPr>
        <p:spPr bwMode="auto">
          <a:xfrm>
            <a:off x="0" y="0"/>
            <a:ext cx="9144000" cy="838200"/>
          </a:xfrm>
          <a:prstGeom prst="rect">
            <a:avLst/>
          </a:prstGeom>
          <a:solidFill>
            <a:schemeClr val="accent2"/>
          </a:solidFill>
          <a:ln w="9525">
            <a:noFill/>
            <a:miter lim="800000"/>
            <a:headEnd/>
            <a:tailEnd/>
          </a:ln>
        </p:spPr>
        <p:txBody>
          <a:bodyPr anchor="ctr">
            <a:normAutofit/>
          </a:bodyPr>
          <a:lstStyle/>
          <a:p>
            <a:pPr algn="ctr" eaLnBrk="0" fontAlgn="auto" hangingPunct="0">
              <a:spcAft>
                <a:spcPts val="0"/>
              </a:spcAft>
              <a:defRPr/>
            </a:pPr>
            <a:r>
              <a:rPr lang="en-US" sz="2800" cap="all" dirty="0">
                <a:effectLst>
                  <a:reflection blurRad="12700" stA="48000" endA="300" endPos="55000" dir="5400000" sy="-90000" algn="bl" rotWithShape="0"/>
                </a:effectLst>
                <a:latin typeface="+mj-lt"/>
                <a:ea typeface="+mj-ea"/>
                <a:cs typeface="+mj-cs"/>
              </a:rPr>
              <a:t>Standard test SET considered</a:t>
            </a:r>
          </a:p>
        </p:txBody>
      </p:sp>
      <p:sp>
        <p:nvSpPr>
          <p:cNvPr id="9" name="Slide Number Placeholder 8">
            <a:extLst>
              <a:ext uri="{FF2B5EF4-FFF2-40B4-BE49-F238E27FC236}">
                <a16:creationId xmlns:a16="http://schemas.microsoft.com/office/drawing/2014/main" id="{6D1AE9B7-7A61-6391-CE0F-368C32A5670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F34BF64-7705-407C-955B-A1B92E8A1882}" type="slidenum">
              <a:rPr lang="en-US" altLang="en-US">
                <a:solidFill>
                  <a:srgbClr val="898989"/>
                </a:solidFill>
              </a:rPr>
              <a:pPr eaLnBrk="1" hangingPunct="1"/>
              <a:t>37</a:t>
            </a:fld>
            <a:endParaRPr lang="en-US" altLang="en-US">
              <a:solidFill>
                <a:srgbClr val="898989"/>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242D243-CA9D-1868-4713-E2D87A0B2576}"/>
              </a:ext>
            </a:extLst>
          </p:cNvPr>
          <p:cNvGraphicFramePr>
            <a:graphicFrameLocks noGrp="1"/>
          </p:cNvGraphicFramePr>
          <p:nvPr/>
        </p:nvGraphicFramePr>
        <p:xfrm>
          <a:off x="1371600" y="1600200"/>
          <a:ext cx="6400802" cy="3581400"/>
        </p:xfrm>
        <a:graphic>
          <a:graphicData uri="http://schemas.openxmlformats.org/drawingml/2006/table">
            <a:tbl>
              <a:tblPr/>
              <a:tblGrid>
                <a:gridCol w="1053498">
                  <a:extLst>
                    <a:ext uri="{9D8B030D-6E8A-4147-A177-3AD203B41FA5}">
                      <a16:colId xmlns:a16="http://schemas.microsoft.com/office/drawing/2014/main" val="20000"/>
                    </a:ext>
                  </a:extLst>
                </a:gridCol>
                <a:gridCol w="877916">
                  <a:extLst>
                    <a:ext uri="{9D8B030D-6E8A-4147-A177-3AD203B41FA5}">
                      <a16:colId xmlns:a16="http://schemas.microsoft.com/office/drawing/2014/main" val="20001"/>
                    </a:ext>
                  </a:extLst>
                </a:gridCol>
                <a:gridCol w="1037536">
                  <a:extLst>
                    <a:ext uri="{9D8B030D-6E8A-4147-A177-3AD203B41FA5}">
                      <a16:colId xmlns:a16="http://schemas.microsoft.com/office/drawing/2014/main" val="20002"/>
                    </a:ext>
                  </a:extLst>
                </a:gridCol>
                <a:gridCol w="877916">
                  <a:extLst>
                    <a:ext uri="{9D8B030D-6E8A-4147-A177-3AD203B41FA5}">
                      <a16:colId xmlns:a16="http://schemas.microsoft.com/office/drawing/2014/main" val="20003"/>
                    </a:ext>
                  </a:extLst>
                </a:gridCol>
                <a:gridCol w="877916">
                  <a:extLst>
                    <a:ext uri="{9D8B030D-6E8A-4147-A177-3AD203B41FA5}">
                      <a16:colId xmlns:a16="http://schemas.microsoft.com/office/drawing/2014/main" val="20004"/>
                    </a:ext>
                  </a:extLst>
                </a:gridCol>
                <a:gridCol w="877916">
                  <a:extLst>
                    <a:ext uri="{9D8B030D-6E8A-4147-A177-3AD203B41FA5}">
                      <a16:colId xmlns:a16="http://schemas.microsoft.com/office/drawing/2014/main" val="20005"/>
                    </a:ext>
                  </a:extLst>
                </a:gridCol>
                <a:gridCol w="798104">
                  <a:extLst>
                    <a:ext uri="{9D8B030D-6E8A-4147-A177-3AD203B41FA5}">
                      <a16:colId xmlns:a16="http://schemas.microsoft.com/office/drawing/2014/main" val="20006"/>
                    </a:ext>
                  </a:extLst>
                </a:gridCol>
              </a:tblGrid>
              <a:tr h="1579020">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Test function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Best Solution Found for SGA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Best Solution Found for OpenMP GA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Best Solution Found for DPGA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Time (sec) taken by SGA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Time (sec) taken by OpenMP GA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Time (sec) taken by DPGA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00476">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F1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2.47E+00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4.79E+00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1.03E+00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11.38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4.32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3.45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00476">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F2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1.38E-02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2.55E-03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1.30E-03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11.76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10.59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10.04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00476">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F3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1.08E+00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3.25E+00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3.23E+00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10.75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4.61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3.65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00476">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F4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-1.91E+03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-1.83E+03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-1.82E+03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10.29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3.94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3.02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00476">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F5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5.18E-02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9.83E-01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4.96E-02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22.32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10.65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39996" name="Rectangle 2">
            <a:extLst>
              <a:ext uri="{FF2B5EF4-FFF2-40B4-BE49-F238E27FC236}">
                <a16:creationId xmlns:a16="http://schemas.microsoft.com/office/drawing/2014/main" id="{B0DB6C28-1130-AC69-6F84-BED5E4ABE73A}"/>
              </a:ext>
            </a:extLst>
          </p:cNvPr>
          <p:cNvSpPr>
            <a:spLocks noChangeArrowheads="1"/>
          </p:cNvSpPr>
          <p:nvPr/>
        </p:nvSpPr>
        <p:spPr bwMode="auto">
          <a:xfrm>
            <a:off x="0" y="0"/>
            <a:ext cx="9144000" cy="830997"/>
          </a:xfrm>
          <a:prstGeom prst="rect">
            <a:avLst/>
          </a:prstGeom>
          <a:solidFill>
            <a:schemeClr val="accent2"/>
          </a:solidFill>
          <a:ln w="9525">
            <a:noFill/>
            <a:miter lim="800000"/>
            <a:headEnd/>
            <a:tailEnd/>
          </a:ln>
        </p:spPr>
        <p:txBody>
          <a:bodyPr>
            <a:spAutoFit/>
          </a:bodyPr>
          <a:lstStyle/>
          <a:p>
            <a:pPr algn="ctr">
              <a:defRPr/>
            </a:pPr>
            <a:r>
              <a:rPr lang="en-US" sz="2400" cap="all" dirty="0">
                <a:effectLst>
                  <a:reflection blurRad="12700" stA="48000" endA="300" endPos="55000" dir="5400000" sy="-90000" algn="bl" rotWithShape="0"/>
                </a:effectLst>
                <a:latin typeface="+mj-lt"/>
                <a:ea typeface="+mj-ea"/>
                <a:cs typeface="+mj-cs"/>
              </a:rPr>
              <a:t>Best Solution found and Execution Time for multimodal test functions</a:t>
            </a:r>
          </a:p>
        </p:txBody>
      </p:sp>
      <p:sp>
        <p:nvSpPr>
          <p:cNvPr id="4" name="Slide Number Placeholder 3">
            <a:extLst>
              <a:ext uri="{FF2B5EF4-FFF2-40B4-BE49-F238E27FC236}">
                <a16:creationId xmlns:a16="http://schemas.microsoft.com/office/drawing/2014/main" id="{B5FF300D-004C-3A22-3888-E8BE8F0B4808}"/>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76D6C92-505D-482E-8ECB-F3B5792482A5}" type="slidenum">
              <a:rPr lang="en-US" altLang="en-US">
                <a:solidFill>
                  <a:srgbClr val="898989"/>
                </a:solidFill>
              </a:rPr>
              <a:pPr eaLnBrk="1" hangingPunct="1"/>
              <a:t>38</a:t>
            </a:fld>
            <a:endParaRPr lang="en-US" altLang="en-US">
              <a:solidFill>
                <a:srgbClr val="898989"/>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34F89B6-A0D5-2B39-912F-8F5E28F1C521}"/>
              </a:ext>
            </a:extLst>
          </p:cNvPr>
          <p:cNvGraphicFramePr>
            <a:graphicFrameLocks noGrp="1"/>
          </p:cNvGraphicFramePr>
          <p:nvPr/>
        </p:nvGraphicFramePr>
        <p:xfrm>
          <a:off x="1447800" y="1066800"/>
          <a:ext cx="6172200" cy="2917826"/>
        </p:xfrm>
        <a:graphic>
          <a:graphicData uri="http://schemas.openxmlformats.org/drawingml/2006/table">
            <a:tbl>
              <a:tblPr/>
              <a:tblGrid>
                <a:gridCol w="1096372">
                  <a:extLst>
                    <a:ext uri="{9D8B030D-6E8A-4147-A177-3AD203B41FA5}">
                      <a16:colId xmlns:a16="http://schemas.microsoft.com/office/drawing/2014/main" val="20000"/>
                    </a:ext>
                  </a:extLst>
                </a:gridCol>
                <a:gridCol w="2854926">
                  <a:extLst>
                    <a:ext uri="{9D8B030D-6E8A-4147-A177-3AD203B41FA5}">
                      <a16:colId xmlns:a16="http://schemas.microsoft.com/office/drawing/2014/main" val="20001"/>
                    </a:ext>
                  </a:extLst>
                </a:gridCol>
                <a:gridCol w="2220902">
                  <a:extLst>
                    <a:ext uri="{9D8B030D-6E8A-4147-A177-3AD203B41FA5}">
                      <a16:colId xmlns:a16="http://schemas.microsoft.com/office/drawing/2014/main" val="20002"/>
                    </a:ext>
                  </a:extLst>
                </a:gridCol>
              </a:tblGrid>
              <a:tr h="685906">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Test Function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Speed up of DPGA compared with OpenMP GA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Speed up of DPGA compared with SGA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46384">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F1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20.13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69.58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46384">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F2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05.20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14.62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46384">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F3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20.82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66.04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46384">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F4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23.35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70.65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46384">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F5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15.12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kern="1200" dirty="0">
                          <a:solidFill>
                            <a:schemeClr val="tx1"/>
                          </a:solidFill>
                          <a:latin typeface="+mn-lt"/>
                          <a:ea typeface="+mn-ea"/>
                          <a:cs typeface="+mn-cs"/>
                        </a:rPr>
                        <a:t>55.20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40992" name="Rectangle 2">
            <a:extLst>
              <a:ext uri="{FF2B5EF4-FFF2-40B4-BE49-F238E27FC236}">
                <a16:creationId xmlns:a16="http://schemas.microsoft.com/office/drawing/2014/main" id="{EB5A41B4-13E9-47E0-191D-58F7543349F0}"/>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zh-CN" altLang="zh-CN"/>
          </a:p>
        </p:txBody>
      </p:sp>
      <p:sp>
        <p:nvSpPr>
          <p:cNvPr id="40993" name="Rectangle 4">
            <a:extLst>
              <a:ext uri="{FF2B5EF4-FFF2-40B4-BE49-F238E27FC236}">
                <a16:creationId xmlns:a16="http://schemas.microsoft.com/office/drawing/2014/main" id="{7FC0C996-320B-E6E1-A153-270E99110E17}"/>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zh-CN" altLang="zh-CN"/>
          </a:p>
        </p:txBody>
      </p:sp>
      <p:sp>
        <p:nvSpPr>
          <p:cNvPr id="40994" name="Rectangle 6">
            <a:extLst>
              <a:ext uri="{FF2B5EF4-FFF2-40B4-BE49-F238E27FC236}">
                <a16:creationId xmlns:a16="http://schemas.microsoft.com/office/drawing/2014/main" id="{1DD5CF95-8B8F-531A-F89D-41D19388C560}"/>
              </a:ext>
            </a:extLst>
          </p:cNvPr>
          <p:cNvSpPr>
            <a:spLocks noChangeArrowheads="1"/>
          </p:cNvSpPr>
          <p:nvPr/>
        </p:nvSpPr>
        <p:spPr bwMode="auto">
          <a:xfrm>
            <a:off x="0" y="1"/>
            <a:ext cx="9144000" cy="830997"/>
          </a:xfrm>
          <a:prstGeom prst="rect">
            <a:avLst/>
          </a:prstGeom>
          <a:solidFill>
            <a:schemeClr val="accent2"/>
          </a:solidFill>
          <a:ln w="9525">
            <a:noFill/>
            <a:miter lim="800000"/>
            <a:headEnd/>
            <a:tailEnd/>
          </a:ln>
        </p:spPr>
        <p:txBody>
          <a:bodyPr>
            <a:spAutoFit/>
          </a:bodyPr>
          <a:lstStyle/>
          <a:p>
            <a:pPr algn="ctr">
              <a:defRPr/>
            </a:pPr>
            <a:r>
              <a:rPr lang="en-US" sz="2400" cap="all" dirty="0">
                <a:effectLst>
                  <a:reflection blurRad="12700" stA="48000" endA="300" endPos="55000" dir="5400000" sy="-90000" algn="bl" rotWithShape="0"/>
                </a:effectLst>
                <a:latin typeface="+mj-lt"/>
                <a:ea typeface="+mj-ea"/>
                <a:cs typeface="+mj-cs"/>
              </a:rPr>
              <a:t>Speed up gained for multimodal functions in comparison with SGA and OpenMP GA</a:t>
            </a:r>
          </a:p>
        </p:txBody>
      </p:sp>
      <p:sp>
        <p:nvSpPr>
          <p:cNvPr id="8" name="Slide Number Placeholder 7">
            <a:extLst>
              <a:ext uri="{FF2B5EF4-FFF2-40B4-BE49-F238E27FC236}">
                <a16:creationId xmlns:a16="http://schemas.microsoft.com/office/drawing/2014/main" id="{A0DC5ABB-DA7D-8DC5-65DC-DB51E50BD4C3}"/>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B75430E-5F0D-4190-9CC0-F2DCF4DADA5E}" type="slidenum">
              <a:rPr lang="en-US" altLang="en-US">
                <a:solidFill>
                  <a:srgbClr val="898989"/>
                </a:solidFill>
              </a:rPr>
              <a:pPr eaLnBrk="1" hangingPunct="1"/>
              <a:t>39</a:t>
            </a:fld>
            <a:endParaRPr lang="en-US" altLang="en-US">
              <a:solidFill>
                <a:srgbClr val="898989"/>
              </a:solidFill>
            </a:endParaRPr>
          </a:p>
        </p:txBody>
      </p:sp>
      <p:sp>
        <p:nvSpPr>
          <p:cNvPr id="40996" name="Rectangle 2">
            <a:extLst>
              <a:ext uri="{FF2B5EF4-FFF2-40B4-BE49-F238E27FC236}">
                <a16:creationId xmlns:a16="http://schemas.microsoft.com/office/drawing/2014/main" id="{C460E0F5-865A-3668-1D9C-EE8CDAE2F49B}"/>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zh-CN" altLang="zh-CN"/>
          </a:p>
        </p:txBody>
      </p:sp>
      <p:pic>
        <p:nvPicPr>
          <p:cNvPr id="40997" name="Picture 1">
            <a:extLst>
              <a:ext uri="{FF2B5EF4-FFF2-40B4-BE49-F238E27FC236}">
                <a16:creationId xmlns:a16="http://schemas.microsoft.com/office/drawing/2014/main" id="{86BB01CF-59D5-C39F-B93B-56ADB0AC31AB}"/>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209800" y="4495800"/>
            <a:ext cx="401955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8" name="Rectangle 4">
            <a:extLst>
              <a:ext uri="{FF2B5EF4-FFF2-40B4-BE49-F238E27FC236}">
                <a16:creationId xmlns:a16="http://schemas.microsoft.com/office/drawing/2014/main" id="{CBDD3D3B-2650-B0CE-FCC8-FD53539A8EAA}"/>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zh-CN" altLang="zh-CN"/>
          </a:p>
        </p:txBody>
      </p:sp>
      <p:pic>
        <p:nvPicPr>
          <p:cNvPr id="40999" name="Picture 3">
            <a:extLst>
              <a:ext uri="{FF2B5EF4-FFF2-40B4-BE49-F238E27FC236}">
                <a16:creationId xmlns:a16="http://schemas.microsoft.com/office/drawing/2014/main" id="{6F695631-B8F0-B68B-0D5D-5FAA90EDB6FD}"/>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52600" y="5334000"/>
            <a:ext cx="51816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96EE-1DB6-8609-4DB8-903E04F6F882}"/>
              </a:ext>
            </a:extLst>
          </p:cNvPr>
          <p:cNvSpPr>
            <a:spLocks noGrp="1"/>
          </p:cNvSpPr>
          <p:nvPr>
            <p:ph type="title"/>
          </p:nvPr>
        </p:nvSpPr>
        <p:spPr>
          <a:xfrm>
            <a:off x="0" y="0"/>
            <a:ext cx="9144000" cy="838200"/>
          </a:xfrm>
          <a:solidFill>
            <a:schemeClr val="accent2"/>
          </a:solidFill>
        </p:spPr>
        <p:txBody>
          <a:bodyPr/>
          <a:lstStyle/>
          <a:p>
            <a:pPr eaLnBrk="1" hangingPunct="1">
              <a:defRPr/>
            </a:pPr>
            <a:r>
              <a:rPr lang="en-US" sz="3200" cap="all" dirty="0"/>
              <a:t>Other Metaheuristics</a:t>
            </a:r>
          </a:p>
        </p:txBody>
      </p:sp>
      <p:sp>
        <p:nvSpPr>
          <p:cNvPr id="8195" name="Content Placeholder 2">
            <a:extLst>
              <a:ext uri="{FF2B5EF4-FFF2-40B4-BE49-F238E27FC236}">
                <a16:creationId xmlns:a16="http://schemas.microsoft.com/office/drawing/2014/main" id="{4AA1E789-D1E5-F3EA-7F06-27D767E05E79}"/>
              </a:ext>
            </a:extLst>
          </p:cNvPr>
          <p:cNvSpPr>
            <a:spLocks noGrp="1"/>
          </p:cNvSpPr>
          <p:nvPr>
            <p:ph idx="1"/>
          </p:nvPr>
        </p:nvSpPr>
        <p:spPr>
          <a:xfrm>
            <a:off x="457200" y="1219200"/>
            <a:ext cx="8229600" cy="5257800"/>
          </a:xfrm>
        </p:spPr>
        <p:txBody>
          <a:bodyPr rtlCol="0">
            <a:normAutofit lnSpcReduction="10000"/>
          </a:bodyPr>
          <a:lstStyle/>
          <a:p>
            <a:pPr algn="just" eaLnBrk="1" fontAlgn="auto" hangingPunct="1">
              <a:spcAft>
                <a:spcPts val="0"/>
              </a:spcAft>
              <a:defRPr/>
            </a:pPr>
            <a:r>
              <a:rPr lang="en-US" sz="1800" dirty="0"/>
              <a:t>Artificial Immune Algorithms (AIAs) [21], </a:t>
            </a:r>
          </a:p>
          <a:p>
            <a:pPr algn="just" eaLnBrk="1" fontAlgn="auto" hangingPunct="1">
              <a:spcAft>
                <a:spcPts val="0"/>
              </a:spcAft>
              <a:defRPr/>
            </a:pPr>
            <a:r>
              <a:rPr lang="en-US" sz="1800" dirty="0"/>
              <a:t>Ant Colony Optimization (ACO) [22], </a:t>
            </a:r>
          </a:p>
          <a:p>
            <a:pPr algn="just" eaLnBrk="1" fontAlgn="auto" hangingPunct="1">
              <a:spcAft>
                <a:spcPts val="0"/>
              </a:spcAft>
              <a:defRPr/>
            </a:pPr>
            <a:r>
              <a:rPr lang="en-US" sz="1800" dirty="0"/>
              <a:t>Particle Swarm Optimization (PSO) [23], </a:t>
            </a:r>
          </a:p>
          <a:p>
            <a:pPr algn="just" eaLnBrk="1" fontAlgn="auto" hangingPunct="1">
              <a:spcAft>
                <a:spcPts val="0"/>
              </a:spcAft>
              <a:defRPr/>
            </a:pPr>
            <a:r>
              <a:rPr lang="en-US" sz="1800" dirty="0"/>
              <a:t>Artificial Neural Network (ANN) [24], </a:t>
            </a:r>
          </a:p>
          <a:p>
            <a:pPr algn="just" eaLnBrk="1" fontAlgn="auto" hangingPunct="1">
              <a:spcAft>
                <a:spcPts val="0"/>
              </a:spcAft>
              <a:defRPr/>
            </a:pPr>
            <a:r>
              <a:rPr lang="en-US" sz="1800" dirty="0"/>
              <a:t>Differential Evolution (DE) [25], </a:t>
            </a:r>
          </a:p>
          <a:p>
            <a:pPr algn="just" eaLnBrk="1" fontAlgn="auto" hangingPunct="1">
              <a:spcAft>
                <a:spcPts val="0"/>
              </a:spcAft>
              <a:defRPr/>
            </a:pPr>
            <a:r>
              <a:rPr lang="en-US" sz="1800" dirty="0"/>
              <a:t>Harmony Search (HS) [26], </a:t>
            </a:r>
          </a:p>
          <a:p>
            <a:pPr algn="just" eaLnBrk="1" fontAlgn="auto" hangingPunct="1">
              <a:spcAft>
                <a:spcPts val="0"/>
              </a:spcAft>
              <a:defRPr/>
            </a:pPr>
            <a:r>
              <a:rPr lang="en-US" sz="1800" dirty="0"/>
              <a:t>Bacteria Foraging Optimization (BFO) [27], </a:t>
            </a:r>
          </a:p>
          <a:p>
            <a:pPr algn="just" eaLnBrk="1" fontAlgn="auto" hangingPunct="1">
              <a:spcAft>
                <a:spcPts val="0"/>
              </a:spcAft>
              <a:defRPr/>
            </a:pPr>
            <a:r>
              <a:rPr lang="en-US" sz="1800" dirty="0"/>
              <a:t>Shuffled Frog Leaping (SFL) [28], </a:t>
            </a:r>
          </a:p>
          <a:p>
            <a:pPr algn="just" eaLnBrk="1" fontAlgn="auto" hangingPunct="1">
              <a:spcAft>
                <a:spcPts val="0"/>
              </a:spcAft>
              <a:defRPr/>
            </a:pPr>
            <a:r>
              <a:rPr lang="en-US" sz="1800" dirty="0"/>
              <a:t>Artificial Bee Colony (ABC) [29], </a:t>
            </a:r>
          </a:p>
          <a:p>
            <a:pPr algn="just" eaLnBrk="1" fontAlgn="auto" hangingPunct="1">
              <a:spcAft>
                <a:spcPts val="0"/>
              </a:spcAft>
              <a:defRPr/>
            </a:pPr>
            <a:r>
              <a:rPr lang="en-US" sz="1800" dirty="0"/>
              <a:t>Biogeography-Based Optimization (BBO) [30], </a:t>
            </a:r>
          </a:p>
          <a:p>
            <a:pPr algn="just" eaLnBrk="1" fontAlgn="auto" hangingPunct="1">
              <a:spcAft>
                <a:spcPts val="0"/>
              </a:spcAft>
              <a:defRPr/>
            </a:pPr>
            <a:r>
              <a:rPr lang="en-US" sz="1800" dirty="0"/>
              <a:t>Gravitational Search Algorithm (GSA) [31], </a:t>
            </a:r>
          </a:p>
          <a:p>
            <a:pPr algn="just" eaLnBrk="1" fontAlgn="auto" hangingPunct="1">
              <a:spcAft>
                <a:spcPts val="0"/>
              </a:spcAft>
              <a:defRPr/>
            </a:pPr>
            <a:r>
              <a:rPr lang="en-US" sz="1800" dirty="0"/>
              <a:t>Grenade Explosion Method (GEM) [32], </a:t>
            </a:r>
          </a:p>
          <a:p>
            <a:pPr algn="just" eaLnBrk="1" fontAlgn="auto" hangingPunct="1">
              <a:spcAft>
                <a:spcPts val="0"/>
              </a:spcAft>
              <a:defRPr/>
            </a:pPr>
            <a:r>
              <a:rPr lang="en-US" sz="1800" dirty="0"/>
              <a:t>Cuckoo Search (CS) [33], </a:t>
            </a:r>
          </a:p>
          <a:p>
            <a:pPr algn="just" eaLnBrk="1" fontAlgn="auto" hangingPunct="1">
              <a:spcAft>
                <a:spcPts val="0"/>
              </a:spcAft>
              <a:defRPr/>
            </a:pPr>
            <a:r>
              <a:rPr lang="en-US" sz="1800" dirty="0"/>
              <a:t>Fire Fly algorithm (FFA) [34], </a:t>
            </a:r>
          </a:p>
          <a:p>
            <a:pPr algn="just" eaLnBrk="1" fontAlgn="auto" hangingPunct="1">
              <a:spcAft>
                <a:spcPts val="0"/>
              </a:spcAft>
              <a:defRPr/>
            </a:pPr>
            <a:r>
              <a:rPr lang="en-US" sz="1800" dirty="0"/>
              <a:t>Mine Blast algorithm (MBA) [35] and  </a:t>
            </a:r>
          </a:p>
          <a:p>
            <a:pPr algn="just" eaLnBrk="1" fontAlgn="auto" hangingPunct="1">
              <a:spcAft>
                <a:spcPts val="0"/>
              </a:spcAft>
              <a:defRPr/>
            </a:pPr>
            <a:r>
              <a:rPr lang="en-US" sz="1800" dirty="0"/>
              <a:t>Teaching–learning-based optimization (TLBO) [36].</a:t>
            </a:r>
          </a:p>
        </p:txBody>
      </p:sp>
      <p:sp>
        <p:nvSpPr>
          <p:cNvPr id="4" name="Slide Number Placeholder 3">
            <a:extLst>
              <a:ext uri="{FF2B5EF4-FFF2-40B4-BE49-F238E27FC236}">
                <a16:creationId xmlns:a16="http://schemas.microsoft.com/office/drawing/2014/main" id="{97818568-D4BB-3AB9-3D0D-685850BA63F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E3F7166-767D-4117-87BD-5758113B3302}" type="slidenum">
              <a:rPr lang="en-US" altLang="en-US">
                <a:solidFill>
                  <a:srgbClr val="898989"/>
                </a:solidFill>
              </a:rPr>
              <a:pPr eaLnBrk="1" hangingPunct="1"/>
              <a:t>4</a:t>
            </a:fld>
            <a:endParaRPr lang="en-US" altLang="en-US">
              <a:solidFill>
                <a:srgbClr val="898989"/>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2ECBDB29-EC5A-B47F-A78F-DB306281FA31}"/>
              </a:ext>
            </a:extLst>
          </p:cNvPr>
          <p:cNvGraphicFramePr/>
          <p:nvPr/>
        </p:nvGraphicFramePr>
        <p:xfrm>
          <a:off x="0" y="1981200"/>
          <a:ext cx="4800600" cy="28194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a:extLst>
              <a:ext uri="{FF2B5EF4-FFF2-40B4-BE49-F238E27FC236}">
                <a16:creationId xmlns:a16="http://schemas.microsoft.com/office/drawing/2014/main" id="{4D76C18D-EE10-4D48-B11A-6BCE3394FD81}"/>
              </a:ext>
            </a:extLst>
          </p:cNvPr>
          <p:cNvGraphicFramePr/>
          <p:nvPr/>
        </p:nvGraphicFramePr>
        <p:xfrm>
          <a:off x="4724400" y="1981200"/>
          <a:ext cx="4419600" cy="3048000"/>
        </p:xfrm>
        <a:graphic>
          <a:graphicData uri="http://schemas.openxmlformats.org/drawingml/2006/chart">
            <c:chart xmlns:c="http://schemas.openxmlformats.org/drawingml/2006/chart" xmlns:r="http://schemas.openxmlformats.org/officeDocument/2006/relationships" r:id="rId3"/>
          </a:graphicData>
        </a:graphic>
      </p:graphicFrame>
      <p:sp>
        <p:nvSpPr>
          <p:cNvPr id="41988" name="Rectangle 3">
            <a:extLst>
              <a:ext uri="{FF2B5EF4-FFF2-40B4-BE49-F238E27FC236}">
                <a16:creationId xmlns:a16="http://schemas.microsoft.com/office/drawing/2014/main" id="{AA87539F-3D7F-ECFB-044A-4A877B30CEEC}"/>
              </a:ext>
            </a:extLst>
          </p:cNvPr>
          <p:cNvSpPr>
            <a:spLocks noChangeArrowheads="1"/>
          </p:cNvSpPr>
          <p:nvPr/>
        </p:nvSpPr>
        <p:spPr bwMode="auto">
          <a:xfrm>
            <a:off x="152400" y="954088"/>
            <a:ext cx="44196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1600"/>
              <a:t>Best solutions found by DPGA, OpenMP GA and SGA on multimodal test functions F1, F2, F3 and F5</a:t>
            </a:r>
          </a:p>
        </p:txBody>
      </p:sp>
      <p:sp>
        <p:nvSpPr>
          <p:cNvPr id="41989" name="Rectangle 4">
            <a:extLst>
              <a:ext uri="{FF2B5EF4-FFF2-40B4-BE49-F238E27FC236}">
                <a16:creationId xmlns:a16="http://schemas.microsoft.com/office/drawing/2014/main" id="{F2F499EB-05AD-EA3D-2C5D-3D9DE01EFC9C}"/>
              </a:ext>
            </a:extLst>
          </p:cNvPr>
          <p:cNvSpPr>
            <a:spLocks noChangeArrowheads="1"/>
          </p:cNvSpPr>
          <p:nvPr/>
        </p:nvSpPr>
        <p:spPr bwMode="auto">
          <a:xfrm>
            <a:off x="4724400" y="5410200"/>
            <a:ext cx="4419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1600"/>
              <a:t>Best solutions found by DPGA, OpenMP GA and SGA on multimodal test functions F4</a:t>
            </a:r>
          </a:p>
        </p:txBody>
      </p:sp>
      <p:sp>
        <p:nvSpPr>
          <p:cNvPr id="6" name="Slide Number Placeholder 5">
            <a:extLst>
              <a:ext uri="{FF2B5EF4-FFF2-40B4-BE49-F238E27FC236}">
                <a16:creationId xmlns:a16="http://schemas.microsoft.com/office/drawing/2014/main" id="{051A5E09-9D86-7736-4A44-6C6A46CE7A4E}"/>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1FFB7D0-E21E-4C63-94C9-38B4D5FFD11A}" type="slidenum">
              <a:rPr lang="en-US" altLang="en-US">
                <a:solidFill>
                  <a:srgbClr val="898989"/>
                </a:solidFill>
              </a:rPr>
              <a:pPr eaLnBrk="1" hangingPunct="1"/>
              <a:t>40</a:t>
            </a:fld>
            <a:endParaRPr lang="en-US" altLang="en-US">
              <a:solidFill>
                <a:srgbClr val="898989"/>
              </a:solidFill>
            </a:endParaRPr>
          </a:p>
        </p:txBody>
      </p:sp>
      <p:sp>
        <p:nvSpPr>
          <p:cNvPr id="7" name="Rectangle 6">
            <a:extLst>
              <a:ext uri="{FF2B5EF4-FFF2-40B4-BE49-F238E27FC236}">
                <a16:creationId xmlns:a16="http://schemas.microsoft.com/office/drawing/2014/main" id="{240322C1-EAAE-CF82-4ABE-80CFFF0B4C41}"/>
              </a:ext>
            </a:extLst>
          </p:cNvPr>
          <p:cNvSpPr>
            <a:spLocks noChangeArrowheads="1"/>
          </p:cNvSpPr>
          <p:nvPr/>
        </p:nvSpPr>
        <p:spPr bwMode="auto">
          <a:xfrm>
            <a:off x="0" y="1"/>
            <a:ext cx="9144000" cy="830997"/>
          </a:xfrm>
          <a:prstGeom prst="rect">
            <a:avLst/>
          </a:prstGeom>
          <a:solidFill>
            <a:schemeClr val="accent2"/>
          </a:solidFill>
          <a:ln w="9525">
            <a:noFill/>
            <a:miter lim="800000"/>
            <a:headEnd/>
            <a:tailEnd/>
          </a:ln>
        </p:spPr>
        <p:txBody>
          <a:bodyPr>
            <a:spAutoFit/>
          </a:bodyPr>
          <a:lstStyle/>
          <a:p>
            <a:pPr algn="ctr">
              <a:defRPr/>
            </a:pPr>
            <a:endParaRPr lang="en-US" sz="2400" cap="all" dirty="0">
              <a:effectLst>
                <a:reflection blurRad="12700" stA="48000" endA="300" endPos="55000" dir="5400000" sy="-90000" algn="bl" rotWithShape="0"/>
              </a:effectLst>
              <a:latin typeface="+mj-lt"/>
              <a:ea typeface="+mj-ea"/>
              <a:cs typeface="+mj-cs"/>
            </a:endParaRPr>
          </a:p>
          <a:p>
            <a:pPr algn="ctr">
              <a:defRPr/>
            </a:pPr>
            <a:endParaRPr lang="en-US" sz="2400" cap="all" dirty="0">
              <a:effectLst>
                <a:reflection blurRad="12700" stA="48000" endA="300" endPos="55000" dir="5400000" sy="-90000" algn="bl" rotWithShape="0"/>
              </a:effectLst>
              <a:latin typeface="+mj-lt"/>
              <a:ea typeface="+mj-ea"/>
              <a:cs typeface="+mj-c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0A2D80DC-987F-3E14-2EC9-A1FD18BF2C81}"/>
              </a:ext>
            </a:extLst>
          </p:cNvPr>
          <p:cNvGraphicFramePr/>
          <p:nvPr/>
        </p:nvGraphicFramePr>
        <p:xfrm>
          <a:off x="1676400" y="1143000"/>
          <a:ext cx="5867399" cy="4267200"/>
        </p:xfrm>
        <a:graphic>
          <a:graphicData uri="http://schemas.openxmlformats.org/drawingml/2006/chart">
            <c:chart xmlns:c="http://schemas.openxmlformats.org/drawingml/2006/chart" xmlns:r="http://schemas.openxmlformats.org/officeDocument/2006/relationships" r:id="rId2"/>
          </a:graphicData>
        </a:graphic>
      </p:graphicFrame>
      <p:sp>
        <p:nvSpPr>
          <p:cNvPr id="43011" name="Rectangle 2">
            <a:extLst>
              <a:ext uri="{FF2B5EF4-FFF2-40B4-BE49-F238E27FC236}">
                <a16:creationId xmlns:a16="http://schemas.microsoft.com/office/drawing/2014/main" id="{FEDADA4E-1FA9-486D-5811-368C0C6BF056}"/>
              </a:ext>
            </a:extLst>
          </p:cNvPr>
          <p:cNvSpPr>
            <a:spLocks noChangeArrowheads="1"/>
          </p:cNvSpPr>
          <p:nvPr/>
        </p:nvSpPr>
        <p:spPr bwMode="auto">
          <a:xfrm>
            <a:off x="0" y="0"/>
            <a:ext cx="9144000" cy="830997"/>
          </a:xfrm>
          <a:prstGeom prst="rect">
            <a:avLst/>
          </a:prstGeom>
          <a:solidFill>
            <a:schemeClr val="accent2"/>
          </a:solidFill>
          <a:ln w="9525">
            <a:noFill/>
            <a:miter lim="800000"/>
            <a:headEnd/>
            <a:tailEnd/>
          </a:ln>
        </p:spPr>
        <p:txBody>
          <a:bodyPr>
            <a:spAutoFit/>
          </a:bodyPr>
          <a:lstStyle/>
          <a:p>
            <a:pPr algn="ctr">
              <a:defRPr/>
            </a:pPr>
            <a:r>
              <a:rPr lang="en-US" sz="2400" cap="all" dirty="0">
                <a:effectLst>
                  <a:reflection blurRad="12700" stA="48000" endA="300" endPos="55000" dir="5400000" sy="-90000" algn="bl" rotWithShape="0"/>
                </a:effectLst>
                <a:latin typeface="+mj-lt"/>
                <a:ea typeface="+mj-ea"/>
                <a:cs typeface="+mj-cs"/>
              </a:rPr>
              <a:t>Speed up gained in DPGA over OpenMP GA and SGA for multimodal test functions</a:t>
            </a:r>
          </a:p>
        </p:txBody>
      </p:sp>
      <p:sp>
        <p:nvSpPr>
          <p:cNvPr id="4" name="Slide Number Placeholder 3">
            <a:extLst>
              <a:ext uri="{FF2B5EF4-FFF2-40B4-BE49-F238E27FC236}">
                <a16:creationId xmlns:a16="http://schemas.microsoft.com/office/drawing/2014/main" id="{B83C0AA3-7CF4-3533-44E5-3ECE0E3AC36F}"/>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7463025-2626-45A4-8AF4-D1864A6546F0}" type="slidenum">
              <a:rPr lang="en-US" altLang="en-US">
                <a:solidFill>
                  <a:srgbClr val="898989"/>
                </a:solidFill>
              </a:rPr>
              <a:pPr eaLnBrk="1" hangingPunct="1"/>
              <a:t>41</a:t>
            </a:fld>
            <a:endParaRPr lang="en-US" altLang="en-US">
              <a:solidFill>
                <a:srgbClr val="898989"/>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17A08B63-0431-1D84-D0ED-157A64B0C415}"/>
              </a:ext>
            </a:extLst>
          </p:cNvPr>
          <p:cNvGraphicFramePr/>
          <p:nvPr/>
        </p:nvGraphicFramePr>
        <p:xfrm>
          <a:off x="914400" y="1524000"/>
          <a:ext cx="7620000" cy="4648200"/>
        </p:xfrm>
        <a:graphic>
          <a:graphicData uri="http://schemas.openxmlformats.org/drawingml/2006/chart">
            <c:chart xmlns:c="http://schemas.openxmlformats.org/drawingml/2006/chart" xmlns:r="http://schemas.openxmlformats.org/officeDocument/2006/relationships" r:id="rId2"/>
          </a:graphicData>
        </a:graphic>
      </p:graphicFrame>
      <p:sp>
        <p:nvSpPr>
          <p:cNvPr id="44035" name="Text Box 2">
            <a:extLst>
              <a:ext uri="{FF2B5EF4-FFF2-40B4-BE49-F238E27FC236}">
                <a16:creationId xmlns:a16="http://schemas.microsoft.com/office/drawing/2014/main" id="{291C0A61-4617-24BF-F00B-090859EF4F3C}"/>
              </a:ext>
            </a:extLst>
          </p:cNvPr>
          <p:cNvSpPr txBox="1">
            <a:spLocks noChangeArrowheads="1"/>
          </p:cNvSpPr>
          <p:nvPr/>
        </p:nvSpPr>
        <p:spPr bwMode="auto">
          <a:xfrm>
            <a:off x="5715000" y="5638800"/>
            <a:ext cx="958850" cy="211138"/>
          </a:xfrm>
          <a:prstGeom prst="rect">
            <a:avLst/>
          </a:prstGeom>
          <a:solidFill>
            <a:srgbClr val="FFFFFF"/>
          </a:solidFill>
          <a:ln w="9525">
            <a:solidFill>
              <a:srgbClr val="FFFFFF"/>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IN" altLang="zh-CN" sz="1000" b="1">
                <a:latin typeface="Calibri" panose="020F0502020204030204" pitchFamily="34" charset="0"/>
              </a:rPr>
              <a:t>Test function</a:t>
            </a:r>
            <a:endParaRPr lang="en-US" altLang="zh-CN" sz="1000" b="1"/>
          </a:p>
        </p:txBody>
      </p:sp>
      <p:sp>
        <p:nvSpPr>
          <p:cNvPr id="44036" name="Text Box 2">
            <a:extLst>
              <a:ext uri="{FF2B5EF4-FFF2-40B4-BE49-F238E27FC236}">
                <a16:creationId xmlns:a16="http://schemas.microsoft.com/office/drawing/2014/main" id="{F2AA2561-E577-4F6C-B204-EAAC119222D0}"/>
              </a:ext>
            </a:extLst>
          </p:cNvPr>
          <p:cNvSpPr txBox="1">
            <a:spLocks noChangeArrowheads="1"/>
          </p:cNvSpPr>
          <p:nvPr/>
        </p:nvSpPr>
        <p:spPr bwMode="auto">
          <a:xfrm>
            <a:off x="1219200" y="1371600"/>
            <a:ext cx="1447800" cy="228600"/>
          </a:xfrm>
          <a:prstGeom prst="rect">
            <a:avLst/>
          </a:prstGeom>
          <a:solidFill>
            <a:srgbClr val="FFFFFF"/>
          </a:solidFill>
          <a:ln w="9525">
            <a:solidFill>
              <a:srgbClr val="FFFFFF"/>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IN" altLang="zh-CN" sz="1000" b="1">
                <a:latin typeface="Calibri" panose="020F0502020204030204" pitchFamily="34" charset="0"/>
              </a:rPr>
              <a:t>Execution Time (Sec)</a:t>
            </a:r>
            <a:endParaRPr lang="en-US" altLang="zh-CN" sz="1000" b="1"/>
          </a:p>
        </p:txBody>
      </p:sp>
      <p:sp>
        <p:nvSpPr>
          <p:cNvPr id="44037" name="Rectangle 5">
            <a:extLst>
              <a:ext uri="{FF2B5EF4-FFF2-40B4-BE49-F238E27FC236}">
                <a16:creationId xmlns:a16="http://schemas.microsoft.com/office/drawing/2014/main" id="{F46D59D6-7C96-B185-A658-339F683AC5DB}"/>
              </a:ext>
            </a:extLst>
          </p:cNvPr>
          <p:cNvSpPr>
            <a:spLocks noChangeArrowheads="1"/>
          </p:cNvSpPr>
          <p:nvPr/>
        </p:nvSpPr>
        <p:spPr bwMode="auto">
          <a:xfrm>
            <a:off x="0" y="0"/>
            <a:ext cx="9144000" cy="830997"/>
          </a:xfrm>
          <a:prstGeom prst="rect">
            <a:avLst/>
          </a:prstGeom>
          <a:solidFill>
            <a:schemeClr val="accent2"/>
          </a:solidFill>
          <a:ln w="9525">
            <a:noFill/>
            <a:miter lim="800000"/>
            <a:headEnd/>
            <a:tailEnd/>
          </a:ln>
        </p:spPr>
        <p:txBody>
          <a:bodyPr>
            <a:spAutoFit/>
          </a:bodyPr>
          <a:lstStyle/>
          <a:p>
            <a:pPr algn="ctr">
              <a:defRPr/>
            </a:pPr>
            <a:r>
              <a:rPr lang="en-US" sz="2400" cap="all" dirty="0">
                <a:effectLst>
                  <a:reflection blurRad="12700" stA="48000" endA="300" endPos="55000" dir="5400000" sy="-90000" algn="bl" rotWithShape="0"/>
                </a:effectLst>
                <a:latin typeface="+mj-lt"/>
                <a:ea typeface="+mj-ea"/>
                <a:cs typeface="+mj-cs"/>
              </a:rPr>
              <a:t>Time (in seconds) comparison for SGA, OpenMP GA &amp; DPGA to find BSF for multimodal test functions</a:t>
            </a:r>
          </a:p>
        </p:txBody>
      </p:sp>
      <p:sp>
        <p:nvSpPr>
          <p:cNvPr id="6" name="Slide Number Placeholder 5">
            <a:extLst>
              <a:ext uri="{FF2B5EF4-FFF2-40B4-BE49-F238E27FC236}">
                <a16:creationId xmlns:a16="http://schemas.microsoft.com/office/drawing/2014/main" id="{48F60863-EFCE-0274-DDEE-7E4AAB21C282}"/>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98A9EB5-F9E7-4684-8483-80ADCA9A20C9}" type="slidenum">
              <a:rPr lang="en-US" altLang="en-US">
                <a:solidFill>
                  <a:srgbClr val="898989"/>
                </a:solidFill>
              </a:rPr>
              <a:pPr eaLnBrk="1" hangingPunct="1"/>
              <a:t>42</a:t>
            </a:fld>
            <a:endParaRPr lang="en-US" altLang="en-US">
              <a:solidFill>
                <a:srgbClr val="898989"/>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a:extLst>
              <a:ext uri="{FF2B5EF4-FFF2-40B4-BE49-F238E27FC236}">
                <a16:creationId xmlns:a16="http://schemas.microsoft.com/office/drawing/2014/main" id="{65F4FD2C-709F-A715-FE96-DAAE163D38B6}"/>
              </a:ext>
            </a:extLst>
          </p:cNvPr>
          <p:cNvSpPr>
            <a:spLocks noChangeArrowheads="1"/>
          </p:cNvSpPr>
          <p:nvPr/>
        </p:nvSpPr>
        <p:spPr bwMode="auto">
          <a:xfrm>
            <a:off x="304800" y="1135063"/>
            <a:ext cx="8229600" cy="424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zh-CN"/>
          </a:p>
          <a:p>
            <a:pPr eaLnBrk="1" hangingPunct="1">
              <a:buFont typeface="Wingdings" panose="05000000000000000000" pitchFamily="2" charset="2"/>
              <a:buChar char="q"/>
            </a:pPr>
            <a:r>
              <a:rPr lang="en-US" altLang="zh-CN">
                <a:solidFill>
                  <a:schemeClr val="accent2"/>
                </a:solidFill>
              </a:rPr>
              <a:t>The multimodal functions take less time on DPGA than OpenMP GA and SGA to get the best solution. </a:t>
            </a:r>
          </a:p>
          <a:p>
            <a:pPr eaLnBrk="1" hangingPunct="1">
              <a:buFont typeface="Wingdings" panose="05000000000000000000" pitchFamily="2" charset="2"/>
              <a:buChar char="q"/>
            </a:pPr>
            <a:endParaRPr lang="en-US" altLang="zh-CN"/>
          </a:p>
          <a:p>
            <a:pPr eaLnBrk="1" hangingPunct="1">
              <a:buFont typeface="Wingdings" panose="05000000000000000000" pitchFamily="2" charset="2"/>
              <a:buChar char="q"/>
            </a:pPr>
            <a:r>
              <a:rPr lang="en-US" altLang="zh-CN">
                <a:solidFill>
                  <a:schemeClr val="accent2"/>
                </a:solidFill>
              </a:rPr>
              <a:t>The quality of solution shown by DPGA is better as compare to SGA and OpenMP GA except F3 for given generation. </a:t>
            </a:r>
          </a:p>
          <a:p>
            <a:pPr eaLnBrk="1" hangingPunct="1">
              <a:buFont typeface="Wingdings" panose="05000000000000000000" pitchFamily="2" charset="2"/>
              <a:buChar char="q"/>
            </a:pPr>
            <a:endParaRPr lang="en-US" altLang="zh-CN"/>
          </a:p>
          <a:p>
            <a:pPr eaLnBrk="1" hangingPunct="1">
              <a:buFont typeface="Wingdings" panose="05000000000000000000" pitchFamily="2" charset="2"/>
              <a:buChar char="q"/>
            </a:pPr>
            <a:r>
              <a:rPr lang="en-US" altLang="zh-CN">
                <a:solidFill>
                  <a:schemeClr val="accent2"/>
                </a:solidFill>
              </a:rPr>
              <a:t>The Speed up achieved by DPGA in comparison with SGA and OpenMP GA is remarkable. The average speed up shown by DPGA over SGA is ~55 % and over OpenMP GA is 15%.</a:t>
            </a:r>
          </a:p>
          <a:p>
            <a:pPr eaLnBrk="1" hangingPunct="1">
              <a:buFont typeface="Wingdings" panose="05000000000000000000" pitchFamily="2" charset="2"/>
              <a:buChar char="q"/>
            </a:pPr>
            <a:endParaRPr lang="en-US" altLang="zh-CN"/>
          </a:p>
          <a:p>
            <a:pPr eaLnBrk="1" hangingPunct="1">
              <a:buFont typeface="Wingdings" panose="05000000000000000000" pitchFamily="2" charset="2"/>
              <a:buChar char="q"/>
            </a:pPr>
            <a:r>
              <a:rPr lang="en-US" altLang="zh-CN"/>
              <a:t>The niching technique used in DPGA gives better result than parallel GA. </a:t>
            </a:r>
          </a:p>
          <a:p>
            <a:pPr eaLnBrk="1" hangingPunct="1">
              <a:buFont typeface="Wingdings" panose="05000000000000000000" pitchFamily="2" charset="2"/>
              <a:buChar char="q"/>
            </a:pPr>
            <a:endParaRPr lang="en-US" altLang="zh-CN"/>
          </a:p>
          <a:p>
            <a:pPr eaLnBrk="1" hangingPunct="1">
              <a:buFont typeface="Wingdings" panose="05000000000000000000" pitchFamily="2" charset="2"/>
              <a:buChar char="q"/>
            </a:pPr>
            <a:r>
              <a:rPr lang="en-US" altLang="zh-CN"/>
              <a:t>The algorithmic design is more important than only parallel implementation. </a:t>
            </a:r>
          </a:p>
          <a:p>
            <a:pPr eaLnBrk="1" hangingPunct="1"/>
            <a:r>
              <a:rPr lang="en-US" altLang="zh-CN"/>
              <a:t>(IJCA )</a:t>
            </a:r>
          </a:p>
        </p:txBody>
      </p:sp>
      <p:sp>
        <p:nvSpPr>
          <p:cNvPr id="45059" name="Rectangle 2">
            <a:extLst>
              <a:ext uri="{FF2B5EF4-FFF2-40B4-BE49-F238E27FC236}">
                <a16:creationId xmlns:a16="http://schemas.microsoft.com/office/drawing/2014/main" id="{56CA0A5B-6F13-C486-5FB7-5BD769D47EA3}"/>
              </a:ext>
            </a:extLst>
          </p:cNvPr>
          <p:cNvSpPr>
            <a:spLocks noChangeArrowheads="1"/>
          </p:cNvSpPr>
          <p:nvPr/>
        </p:nvSpPr>
        <p:spPr bwMode="auto">
          <a:xfrm>
            <a:off x="0" y="1"/>
            <a:ext cx="9144000" cy="954107"/>
          </a:xfrm>
          <a:prstGeom prst="rect">
            <a:avLst/>
          </a:prstGeom>
          <a:solidFill>
            <a:schemeClr val="accent2"/>
          </a:solidFill>
          <a:ln w="9525">
            <a:noFill/>
            <a:miter lim="800000"/>
            <a:headEnd/>
            <a:tailEnd/>
          </a:ln>
        </p:spPr>
        <p:txBody>
          <a:bodyPr>
            <a:spAutoFit/>
          </a:bodyPr>
          <a:lstStyle/>
          <a:p>
            <a:pPr algn="ctr">
              <a:defRPr/>
            </a:pPr>
            <a:r>
              <a:rPr lang="en-US" sz="2800" cap="all" dirty="0">
                <a:effectLst>
                  <a:reflection blurRad="12700" stA="48000" endA="300" endPos="55000" dir="5400000" sy="-90000" algn="bl" rotWithShape="0"/>
                </a:effectLst>
                <a:latin typeface="+mj-lt"/>
                <a:ea typeface="+mj-ea"/>
                <a:cs typeface="+mj-cs"/>
              </a:rPr>
              <a:t>Discussions of Serial DPGA verse OpenMp GA comparison</a:t>
            </a:r>
          </a:p>
        </p:txBody>
      </p:sp>
      <p:sp>
        <p:nvSpPr>
          <p:cNvPr id="5" name="Slide Number Placeholder 4">
            <a:extLst>
              <a:ext uri="{FF2B5EF4-FFF2-40B4-BE49-F238E27FC236}">
                <a16:creationId xmlns:a16="http://schemas.microsoft.com/office/drawing/2014/main" id="{17EE1D62-F54A-D15B-637C-E2B93F7EB975}"/>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527313A-33E2-4D54-A7EC-034741C9B40E}" type="slidenum">
              <a:rPr lang="en-US" altLang="en-US">
                <a:solidFill>
                  <a:srgbClr val="898989"/>
                </a:solidFill>
              </a:rPr>
              <a:pPr eaLnBrk="1" hangingPunct="1"/>
              <a:t>43</a:t>
            </a:fld>
            <a:endParaRPr lang="en-US" altLang="en-US">
              <a:solidFill>
                <a:srgbClr val="898989"/>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EAAC43E-5F27-63E4-417C-90C49710CB8A}"/>
              </a:ext>
            </a:extLst>
          </p:cNvPr>
          <p:cNvSpPr txBox="1">
            <a:spLocks/>
          </p:cNvSpPr>
          <p:nvPr/>
        </p:nvSpPr>
        <p:spPr bwMode="auto">
          <a:xfrm>
            <a:off x="0" y="2438400"/>
            <a:ext cx="9144000" cy="838200"/>
          </a:xfrm>
          <a:prstGeom prst="rect">
            <a:avLst/>
          </a:prstGeom>
          <a:solidFill>
            <a:schemeClr val="accent2"/>
          </a:solidFill>
          <a:ln w="9525">
            <a:noFill/>
            <a:miter lim="800000"/>
            <a:headEnd/>
            <a:tailEnd/>
          </a:ln>
        </p:spPr>
        <p:txBody>
          <a:bodyPr anchor="ctr">
            <a:normAutofit/>
          </a:bodyPr>
          <a:lstStyle/>
          <a:p>
            <a:pPr algn="ctr">
              <a:defRPr/>
            </a:pPr>
            <a:r>
              <a:rPr lang="en-US" sz="2800" cap="all" dirty="0">
                <a:effectLst>
                  <a:reflection blurRad="12700" stA="48000" endA="300" endPos="55000" dir="5400000" sy="-90000" algn="bl" rotWithShape="0"/>
                </a:effectLst>
                <a:latin typeface="+mj-lt"/>
                <a:ea typeface="+mj-ea"/>
                <a:cs typeface="+mj-cs"/>
              </a:rPr>
              <a:t>Statistical analysis of MPDPGA algorithm</a:t>
            </a:r>
          </a:p>
        </p:txBody>
      </p:sp>
      <p:sp>
        <p:nvSpPr>
          <p:cNvPr id="5" name="Slide Number Placeholder 4">
            <a:extLst>
              <a:ext uri="{FF2B5EF4-FFF2-40B4-BE49-F238E27FC236}">
                <a16:creationId xmlns:a16="http://schemas.microsoft.com/office/drawing/2014/main" id="{D75BB29E-063C-EF5F-6CAD-437A8D522736}"/>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E3A318C-E406-43BC-B388-98336ACEECC4}" type="slidenum">
              <a:rPr lang="en-US" altLang="en-US">
                <a:solidFill>
                  <a:srgbClr val="898989"/>
                </a:solidFill>
              </a:rPr>
              <a:pPr eaLnBrk="1" hangingPunct="1"/>
              <a:t>44</a:t>
            </a:fld>
            <a:endParaRPr lang="en-US" altLang="en-US">
              <a:solidFill>
                <a:srgbClr val="898989"/>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3A14DEA-D731-5DA7-816D-FBE2633E52EB}"/>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6540F9C-12DF-4D1F-8CAC-7CF703564D37}" type="slidenum">
              <a:rPr lang="en-US" altLang="en-US">
                <a:solidFill>
                  <a:srgbClr val="898989"/>
                </a:solidFill>
              </a:rPr>
              <a:pPr eaLnBrk="1" hangingPunct="1"/>
              <a:t>45</a:t>
            </a:fld>
            <a:endParaRPr lang="en-US" altLang="en-US">
              <a:solidFill>
                <a:srgbClr val="898989"/>
              </a:solidFill>
            </a:endParaRPr>
          </a:p>
        </p:txBody>
      </p:sp>
      <p:sp>
        <p:nvSpPr>
          <p:cNvPr id="3" name="Rectangle 2">
            <a:extLst>
              <a:ext uri="{FF2B5EF4-FFF2-40B4-BE49-F238E27FC236}">
                <a16:creationId xmlns:a16="http://schemas.microsoft.com/office/drawing/2014/main" id="{350D7C29-D423-DAF0-19DD-A87C8AD7AA04}"/>
              </a:ext>
            </a:extLst>
          </p:cNvPr>
          <p:cNvSpPr>
            <a:spLocks noChangeArrowheads="1"/>
          </p:cNvSpPr>
          <p:nvPr/>
        </p:nvSpPr>
        <p:spPr bwMode="auto">
          <a:xfrm>
            <a:off x="685800" y="873125"/>
            <a:ext cx="8229600" cy="5908675"/>
          </a:xfrm>
          <a:prstGeom prst="rect">
            <a:avLst/>
          </a:prstGeom>
          <a:noFill/>
          <a:ln w="9525">
            <a:noFill/>
            <a:miter lim="800000"/>
            <a:headEnd/>
            <a:tailEnd/>
          </a:ln>
          <a:effectLst/>
        </p:spPr>
        <p:txBody>
          <a:bodyPr anchor="ctr">
            <a:spAutoFit/>
          </a:bodyPr>
          <a:lstStyle/>
          <a:p>
            <a:pPr>
              <a:lnSpc>
                <a:spcPct val="150000"/>
              </a:lnSpc>
              <a:buFont typeface="Wingdings" pitchFamily="2" charset="2"/>
              <a:buChar char="q"/>
              <a:defRPr/>
            </a:pPr>
            <a:r>
              <a:rPr lang="en-US" dirty="0">
                <a:solidFill>
                  <a:schemeClr val="accent2"/>
                </a:solidFill>
              </a:rPr>
              <a:t> No free Lunch (NFL) Theorem</a:t>
            </a:r>
          </a:p>
          <a:p>
            <a:pPr>
              <a:lnSpc>
                <a:spcPct val="150000"/>
              </a:lnSpc>
              <a:buFont typeface="Wingdings" pitchFamily="2" charset="2"/>
              <a:buChar char="q"/>
              <a:defRPr/>
            </a:pPr>
            <a:r>
              <a:rPr lang="en-US" dirty="0"/>
              <a:t>16 test functions</a:t>
            </a:r>
          </a:p>
          <a:p>
            <a:pPr>
              <a:lnSpc>
                <a:spcPct val="150000"/>
              </a:lnSpc>
              <a:buFont typeface="Wingdings" pitchFamily="2" charset="2"/>
              <a:buChar char="q"/>
              <a:defRPr/>
            </a:pPr>
            <a:r>
              <a:rPr lang="en-US" dirty="0"/>
              <a:t> Parameters considered for performance analysis are: </a:t>
            </a:r>
          </a:p>
          <a:p>
            <a:pPr lvl="1">
              <a:lnSpc>
                <a:spcPct val="150000"/>
              </a:lnSpc>
              <a:buFont typeface="Wingdings" pitchFamily="2" charset="2"/>
              <a:buChar char="ü"/>
              <a:defRPr/>
            </a:pPr>
            <a:r>
              <a:rPr lang="en-US" dirty="0"/>
              <a:t> </a:t>
            </a:r>
            <a:r>
              <a:rPr lang="en-US" b="1" dirty="0"/>
              <a:t>Efficacy </a:t>
            </a:r>
            <a:r>
              <a:rPr lang="en-US" dirty="0"/>
              <a:t>of algorithm is decided by mean of best fitness (M) and Standard Deviation (SD). </a:t>
            </a:r>
          </a:p>
          <a:p>
            <a:pPr lvl="1">
              <a:lnSpc>
                <a:spcPct val="150000"/>
              </a:lnSpc>
              <a:buFont typeface="Wingdings" pitchFamily="2" charset="2"/>
              <a:buChar char="ü"/>
              <a:defRPr/>
            </a:pPr>
            <a:r>
              <a:rPr lang="en-US" dirty="0"/>
              <a:t> </a:t>
            </a:r>
            <a:r>
              <a:rPr lang="en-US" b="1" dirty="0"/>
              <a:t>Efficiency</a:t>
            </a:r>
            <a:r>
              <a:rPr lang="en-US" dirty="0"/>
              <a:t> is average number of evaluations to an optimum solution (AES). </a:t>
            </a:r>
          </a:p>
          <a:p>
            <a:pPr lvl="1">
              <a:lnSpc>
                <a:spcPct val="150000"/>
              </a:lnSpc>
              <a:buFont typeface="Wingdings" pitchFamily="2" charset="2"/>
              <a:buChar char="ü"/>
              <a:defRPr/>
            </a:pPr>
            <a:r>
              <a:rPr lang="en-US" dirty="0"/>
              <a:t> </a:t>
            </a:r>
            <a:r>
              <a:rPr lang="en-US" b="1" dirty="0"/>
              <a:t>Reliability</a:t>
            </a:r>
            <a:r>
              <a:rPr lang="en-US" dirty="0"/>
              <a:t> of the algorithm is expressed in terms of Success Rate (SR).</a:t>
            </a:r>
          </a:p>
          <a:p>
            <a:pPr lvl="1">
              <a:lnSpc>
                <a:spcPct val="150000"/>
              </a:lnSpc>
              <a:buFont typeface="Wingdings" pitchFamily="2" charset="2"/>
              <a:buChar char="ü"/>
              <a:defRPr/>
            </a:pPr>
            <a:r>
              <a:rPr lang="en-US" b="1" dirty="0"/>
              <a:t> Function Evaluations </a:t>
            </a:r>
            <a:r>
              <a:rPr lang="en-US" dirty="0"/>
              <a:t>(FE/FEBS)</a:t>
            </a:r>
            <a:r>
              <a:rPr lang="en-US" b="1" dirty="0"/>
              <a:t>  </a:t>
            </a:r>
          </a:p>
          <a:p>
            <a:pPr lvl="1">
              <a:lnSpc>
                <a:spcPct val="150000"/>
              </a:lnSpc>
              <a:buFont typeface="Wingdings" pitchFamily="2" charset="2"/>
              <a:buChar char="ü"/>
              <a:defRPr/>
            </a:pPr>
            <a:r>
              <a:rPr lang="en-US" b="1" dirty="0"/>
              <a:t> Best Solution Found </a:t>
            </a:r>
            <a:r>
              <a:rPr lang="en-US" dirty="0"/>
              <a:t>(BSF)</a:t>
            </a:r>
          </a:p>
          <a:p>
            <a:pPr lvl="1">
              <a:lnSpc>
                <a:spcPct val="150000"/>
              </a:lnSpc>
              <a:buFont typeface="Wingdings" pitchFamily="2" charset="2"/>
              <a:buChar char="ü"/>
              <a:defRPr/>
            </a:pPr>
            <a:r>
              <a:rPr lang="en-US" b="1" dirty="0"/>
              <a:t> No. of Generation</a:t>
            </a:r>
            <a:r>
              <a:rPr lang="en-US" dirty="0"/>
              <a:t> (G</a:t>
            </a:r>
            <a:r>
              <a:rPr lang="en-US" b="1" dirty="0"/>
              <a:t>) </a:t>
            </a:r>
            <a:r>
              <a:rPr lang="en-US" dirty="0"/>
              <a:t>for</a:t>
            </a:r>
            <a:r>
              <a:rPr lang="en-US" b="1" dirty="0"/>
              <a:t> </a:t>
            </a:r>
            <a:r>
              <a:rPr lang="en-US" dirty="0"/>
              <a:t>BSF</a:t>
            </a:r>
            <a:r>
              <a:rPr lang="en-US" b="1" dirty="0"/>
              <a:t> </a:t>
            </a:r>
          </a:p>
          <a:p>
            <a:pPr lvl="1">
              <a:lnSpc>
                <a:spcPct val="150000"/>
              </a:lnSpc>
              <a:buFont typeface="Wingdings" pitchFamily="2" charset="2"/>
              <a:buChar char="ü"/>
              <a:defRPr/>
            </a:pPr>
            <a:r>
              <a:rPr lang="en-US" b="1" dirty="0"/>
              <a:t>t-test : </a:t>
            </a:r>
            <a:r>
              <a:rPr lang="en-US" dirty="0"/>
              <a:t>compares two algorithms based M and SD</a:t>
            </a:r>
            <a:endParaRPr lang="en-US" b="1" dirty="0"/>
          </a:p>
          <a:p>
            <a:pPr indent="342900" algn="just" eaLnBrk="0" hangingPunct="0">
              <a:defRPr/>
            </a:pPr>
            <a:endParaRPr lang="en-US" dirty="0"/>
          </a:p>
          <a:p>
            <a:pPr indent="342900" algn="just" eaLnBrk="0" hangingPunct="0">
              <a:defRPr/>
            </a:pPr>
            <a:endParaRPr lang="en-US" dirty="0"/>
          </a:p>
          <a:p>
            <a:pPr indent="342900" algn="just" eaLnBrk="0" hangingPunct="0">
              <a:defRPr/>
            </a:pPr>
            <a:endParaRPr lang="en-US" dirty="0"/>
          </a:p>
        </p:txBody>
      </p:sp>
      <p:sp>
        <p:nvSpPr>
          <p:cNvPr id="4" name="Rectangle 3">
            <a:extLst>
              <a:ext uri="{FF2B5EF4-FFF2-40B4-BE49-F238E27FC236}">
                <a16:creationId xmlns:a16="http://schemas.microsoft.com/office/drawing/2014/main" id="{1A6F559D-EBDD-5AD1-4E21-58D14E0C4477}"/>
              </a:ext>
            </a:extLst>
          </p:cNvPr>
          <p:cNvSpPr>
            <a:spLocks noChangeArrowheads="1"/>
          </p:cNvSpPr>
          <p:nvPr/>
        </p:nvSpPr>
        <p:spPr bwMode="auto">
          <a:xfrm>
            <a:off x="0" y="1"/>
            <a:ext cx="9144000" cy="830997"/>
          </a:xfrm>
          <a:prstGeom prst="rect">
            <a:avLst/>
          </a:prstGeom>
          <a:solidFill>
            <a:schemeClr val="accent2"/>
          </a:solidFill>
          <a:ln w="9525">
            <a:noFill/>
            <a:miter lim="800000"/>
            <a:headEnd/>
            <a:tailEnd/>
          </a:ln>
        </p:spPr>
        <p:txBody>
          <a:bodyPr>
            <a:spAutoFit/>
          </a:bodyPr>
          <a:lstStyle/>
          <a:p>
            <a:pPr algn="ctr">
              <a:defRPr/>
            </a:pPr>
            <a:endParaRPr lang="en-US" sz="2400" cap="all" dirty="0">
              <a:effectLst>
                <a:reflection blurRad="12700" stA="48000" endA="300" endPos="55000" dir="5400000" sy="-90000" algn="bl" rotWithShape="0"/>
              </a:effectLst>
              <a:latin typeface="+mj-lt"/>
              <a:ea typeface="+mj-ea"/>
              <a:cs typeface="+mj-cs"/>
            </a:endParaRPr>
          </a:p>
          <a:p>
            <a:pPr algn="ctr">
              <a:defRPr/>
            </a:pPr>
            <a:endParaRPr lang="en-US" sz="2400" cap="all" dirty="0">
              <a:effectLst>
                <a:reflection blurRad="12700" stA="48000" endA="300" endPos="55000" dir="5400000" sy="-90000" algn="bl" rotWithShape="0"/>
              </a:effectLst>
              <a:latin typeface="+mj-lt"/>
              <a:ea typeface="+mj-ea"/>
              <a:cs typeface="+mj-cs"/>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AA724C7-49EE-86E0-8CC5-B9EB74316E98}"/>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5407615-A26C-47C1-8866-228E7CF12496}" type="slidenum">
              <a:rPr lang="en-US" altLang="en-US">
                <a:solidFill>
                  <a:srgbClr val="898989"/>
                </a:solidFill>
              </a:rPr>
              <a:pPr eaLnBrk="1" hangingPunct="1"/>
              <a:t>46</a:t>
            </a:fld>
            <a:endParaRPr lang="en-US" altLang="en-US">
              <a:solidFill>
                <a:srgbClr val="898989"/>
              </a:solidFill>
            </a:endParaRPr>
          </a:p>
        </p:txBody>
      </p:sp>
      <p:sp>
        <p:nvSpPr>
          <p:cNvPr id="2" name="Title 1">
            <a:extLst>
              <a:ext uri="{FF2B5EF4-FFF2-40B4-BE49-F238E27FC236}">
                <a16:creationId xmlns:a16="http://schemas.microsoft.com/office/drawing/2014/main" id="{2A2FAC53-5EA3-4ECB-C834-9DBDBDD4961F}"/>
              </a:ext>
            </a:extLst>
          </p:cNvPr>
          <p:cNvSpPr>
            <a:spLocks noGrp="1"/>
          </p:cNvSpPr>
          <p:nvPr>
            <p:ph type="title" idx="4294967295"/>
          </p:nvPr>
        </p:nvSpPr>
        <p:spPr>
          <a:xfrm>
            <a:off x="0" y="609600"/>
            <a:ext cx="8686800" cy="838200"/>
          </a:xfrm>
          <a:ln>
            <a:miter lim="800000"/>
            <a:headEnd/>
            <a:tailEnd/>
          </a:ln>
        </p:spPr>
        <p:txBody>
          <a:bodyPr rtlCol="0">
            <a:normAutofit/>
          </a:bodyPr>
          <a:lstStyle/>
          <a:p>
            <a:pPr eaLnBrk="1" fontAlgn="auto" hangingPunct="1">
              <a:spcAft>
                <a:spcPts val="0"/>
              </a:spcAft>
              <a:defRPr/>
            </a:pPr>
            <a:r>
              <a:rPr lang="en-US" sz="2800" b="1" dirty="0"/>
              <a:t>Ideal Performance indices</a:t>
            </a:r>
            <a:r>
              <a:rPr lang="en-US" sz="2800" dirty="0"/>
              <a:t> </a:t>
            </a:r>
            <a:endParaRPr lang="en-US" sz="2800" cap="all" dirty="0">
              <a:effectLst>
                <a:reflection blurRad="12700" stA="48000" endA="300" endPos="55000" dir="5400000" sy="-90000" algn="bl" rotWithShape="0"/>
              </a:effectLst>
            </a:endParaRPr>
          </a:p>
        </p:txBody>
      </p:sp>
      <p:graphicFrame>
        <p:nvGraphicFramePr>
          <p:cNvPr id="5" name="Table 4">
            <a:extLst>
              <a:ext uri="{FF2B5EF4-FFF2-40B4-BE49-F238E27FC236}">
                <a16:creationId xmlns:a16="http://schemas.microsoft.com/office/drawing/2014/main" id="{E11871A0-B0A1-9BFD-4A8B-7CD727D0EF9C}"/>
              </a:ext>
            </a:extLst>
          </p:cNvPr>
          <p:cNvGraphicFramePr>
            <a:graphicFrameLocks noGrp="1"/>
          </p:cNvGraphicFramePr>
          <p:nvPr/>
        </p:nvGraphicFramePr>
        <p:xfrm>
          <a:off x="533400" y="1447800"/>
          <a:ext cx="8229600" cy="4144965"/>
        </p:xfrm>
        <a:graphic>
          <a:graphicData uri="http://schemas.openxmlformats.org/drawingml/2006/table">
            <a:tbl>
              <a:tblPr>
                <a:tableStyleId>{5940675A-B579-460E-94D1-54222C63F5DA}</a:tableStyleId>
              </a:tblPr>
              <a:tblGrid>
                <a:gridCol w="4495800">
                  <a:extLst>
                    <a:ext uri="{9D8B030D-6E8A-4147-A177-3AD203B41FA5}">
                      <a16:colId xmlns:a16="http://schemas.microsoft.com/office/drawing/2014/main" val="20000"/>
                    </a:ext>
                  </a:extLst>
                </a:gridCol>
                <a:gridCol w="3733800">
                  <a:extLst>
                    <a:ext uri="{9D8B030D-6E8A-4147-A177-3AD203B41FA5}">
                      <a16:colId xmlns:a16="http://schemas.microsoft.com/office/drawing/2014/main" val="20001"/>
                    </a:ext>
                  </a:extLst>
                </a:gridCol>
              </a:tblGrid>
              <a:tr h="435611">
                <a:tc>
                  <a:txBody>
                    <a:bodyPr/>
                    <a:lstStyle/>
                    <a:p>
                      <a:pPr marL="0" marR="0" algn="just">
                        <a:lnSpc>
                          <a:spcPct val="115000"/>
                        </a:lnSpc>
                        <a:spcBef>
                          <a:spcPts val="0"/>
                        </a:spcBef>
                        <a:spcAft>
                          <a:spcPts val="1000"/>
                        </a:spcAft>
                      </a:pPr>
                      <a:r>
                        <a:rPr lang="en-US" sz="1600" b="1" kern="1200" dirty="0"/>
                        <a:t>Performance Indices (PI)</a:t>
                      </a:r>
                      <a:endParaRPr lang="en-US" sz="1600" b="1" kern="1200" dirty="0">
                        <a:solidFill>
                          <a:srgbClr val="000000"/>
                        </a:solidFill>
                        <a:latin typeface="Times New Roman"/>
                        <a:ea typeface="Calibri"/>
                        <a:cs typeface="Times New Roman"/>
                      </a:endParaRPr>
                    </a:p>
                  </a:txBody>
                  <a:tcPr marL="68580" marR="68580" marT="0" marB="0"/>
                </a:tc>
                <a:tc>
                  <a:txBody>
                    <a:bodyPr/>
                    <a:lstStyle/>
                    <a:p>
                      <a:pPr marL="0" marR="0" algn="just">
                        <a:lnSpc>
                          <a:spcPct val="115000"/>
                        </a:lnSpc>
                        <a:spcBef>
                          <a:spcPts val="0"/>
                        </a:spcBef>
                        <a:spcAft>
                          <a:spcPts val="1000"/>
                        </a:spcAft>
                      </a:pPr>
                      <a:r>
                        <a:rPr lang="en-US" sz="1600" b="1" kern="1200" dirty="0"/>
                        <a:t>Expected </a:t>
                      </a:r>
                      <a:endParaRPr lang="en-US" sz="1600" b="1" kern="1200" dirty="0">
                        <a:solidFill>
                          <a:srgbClr val="000000"/>
                        </a:solidFill>
                        <a:latin typeface="Times New Roman"/>
                        <a:ea typeface="Calibri"/>
                        <a:cs typeface="Times New Roman"/>
                      </a:endParaRPr>
                    </a:p>
                  </a:txBody>
                  <a:tcPr marL="68580" marR="68580" marT="0" marB="0"/>
                </a:tc>
                <a:extLst>
                  <a:ext uri="{0D108BD9-81ED-4DB2-BD59-A6C34878D82A}">
                    <a16:rowId xmlns:a16="http://schemas.microsoft.com/office/drawing/2014/main" val="10000"/>
                  </a:ext>
                </a:extLst>
              </a:tr>
              <a:tr h="435611">
                <a:tc>
                  <a:txBody>
                    <a:bodyPr/>
                    <a:lstStyle/>
                    <a:p>
                      <a:pPr marL="0" marR="0" algn="just">
                        <a:lnSpc>
                          <a:spcPct val="115000"/>
                        </a:lnSpc>
                        <a:spcBef>
                          <a:spcPts val="0"/>
                        </a:spcBef>
                        <a:spcAft>
                          <a:spcPts val="1000"/>
                        </a:spcAft>
                      </a:pPr>
                      <a:r>
                        <a:rPr lang="en-US" sz="1600" kern="1200" dirty="0"/>
                        <a:t>Mean (M) /</a:t>
                      </a:r>
                      <a:r>
                        <a:rPr lang="en-US" sz="1600" b="1" dirty="0"/>
                        <a:t>Efficacy</a:t>
                      </a:r>
                      <a:endParaRPr lang="en-US" sz="1600" b="1" kern="1200" dirty="0">
                        <a:solidFill>
                          <a:srgbClr val="000000"/>
                        </a:solidFill>
                        <a:latin typeface="Times New Roman"/>
                        <a:ea typeface="Calibri"/>
                        <a:cs typeface="Times New Roman"/>
                      </a:endParaRPr>
                    </a:p>
                  </a:txBody>
                  <a:tcPr marL="68580" marR="68580" marT="0" marB="0"/>
                </a:tc>
                <a:tc>
                  <a:txBody>
                    <a:bodyPr/>
                    <a:lstStyle/>
                    <a:p>
                      <a:pPr marL="0" marR="0" algn="just">
                        <a:lnSpc>
                          <a:spcPct val="115000"/>
                        </a:lnSpc>
                        <a:spcBef>
                          <a:spcPts val="0"/>
                        </a:spcBef>
                        <a:spcAft>
                          <a:spcPts val="1000"/>
                        </a:spcAft>
                      </a:pPr>
                      <a:r>
                        <a:rPr lang="en-US" sz="1600" kern="1200" dirty="0"/>
                        <a:t>Minimum (Ideal value of Test function)</a:t>
                      </a:r>
                      <a:endParaRPr lang="en-US" sz="1600" b="1" kern="1200" dirty="0">
                        <a:solidFill>
                          <a:srgbClr val="000000"/>
                        </a:solidFill>
                        <a:latin typeface="Times New Roman"/>
                        <a:ea typeface="Calibri"/>
                        <a:cs typeface="Times New Roman"/>
                      </a:endParaRPr>
                    </a:p>
                  </a:txBody>
                  <a:tcPr marL="68580" marR="68580" marT="0" marB="0"/>
                </a:tc>
                <a:extLst>
                  <a:ext uri="{0D108BD9-81ED-4DB2-BD59-A6C34878D82A}">
                    <a16:rowId xmlns:a16="http://schemas.microsoft.com/office/drawing/2014/main" val="10001"/>
                  </a:ext>
                </a:extLst>
              </a:tr>
              <a:tr h="435611">
                <a:tc>
                  <a:txBody>
                    <a:bodyPr/>
                    <a:lstStyle/>
                    <a:p>
                      <a:pPr marL="0" marR="0" algn="just">
                        <a:lnSpc>
                          <a:spcPct val="115000"/>
                        </a:lnSpc>
                        <a:spcBef>
                          <a:spcPts val="0"/>
                        </a:spcBef>
                        <a:spcAft>
                          <a:spcPts val="1000"/>
                        </a:spcAft>
                      </a:pPr>
                      <a:r>
                        <a:rPr lang="en-US" sz="1600" kern="1200" dirty="0"/>
                        <a:t>Standard Deviation (SD) /</a:t>
                      </a:r>
                      <a:r>
                        <a:rPr lang="en-US" sz="1600" b="1" dirty="0"/>
                        <a:t>Efficacy</a:t>
                      </a:r>
                      <a:endParaRPr lang="en-US" sz="1600" b="1" kern="1200" dirty="0">
                        <a:solidFill>
                          <a:srgbClr val="000000"/>
                        </a:solidFill>
                        <a:latin typeface="Times New Roman"/>
                        <a:ea typeface="Calibri"/>
                        <a:cs typeface="Times New Roman"/>
                      </a:endParaRPr>
                    </a:p>
                  </a:txBody>
                  <a:tcPr marL="68580" marR="68580" marT="0" marB="0"/>
                </a:tc>
                <a:tc>
                  <a:txBody>
                    <a:bodyPr/>
                    <a:lstStyle/>
                    <a:p>
                      <a:pPr marL="0" marR="0" algn="just">
                        <a:lnSpc>
                          <a:spcPct val="115000"/>
                        </a:lnSpc>
                        <a:spcBef>
                          <a:spcPts val="0"/>
                        </a:spcBef>
                        <a:spcAft>
                          <a:spcPts val="1000"/>
                        </a:spcAft>
                      </a:pPr>
                      <a:r>
                        <a:rPr lang="en-US" sz="1600" kern="1200" dirty="0"/>
                        <a:t>Minimum</a:t>
                      </a:r>
                      <a:endParaRPr lang="en-US" sz="1600" b="1" kern="1200" dirty="0">
                        <a:solidFill>
                          <a:srgbClr val="000000"/>
                        </a:solidFill>
                        <a:latin typeface="Times New Roman"/>
                        <a:ea typeface="Calibri"/>
                        <a:cs typeface="Times New Roman"/>
                      </a:endParaRPr>
                    </a:p>
                  </a:txBody>
                  <a:tcPr marL="68580" marR="68580" marT="0" marB="0"/>
                </a:tc>
                <a:extLst>
                  <a:ext uri="{0D108BD9-81ED-4DB2-BD59-A6C34878D82A}">
                    <a16:rowId xmlns:a16="http://schemas.microsoft.com/office/drawing/2014/main" val="10002"/>
                  </a:ext>
                </a:extLst>
              </a:tr>
              <a:tr h="547844">
                <a:tc>
                  <a:txBody>
                    <a:bodyPr/>
                    <a:lstStyle/>
                    <a:p>
                      <a:pPr marL="0" marR="0" algn="just">
                        <a:lnSpc>
                          <a:spcPct val="115000"/>
                        </a:lnSpc>
                        <a:spcBef>
                          <a:spcPts val="0"/>
                        </a:spcBef>
                        <a:spcAft>
                          <a:spcPts val="1000"/>
                        </a:spcAft>
                      </a:pPr>
                      <a:r>
                        <a:rPr lang="en-US" sz="1600" kern="1200" dirty="0"/>
                        <a:t>Average number of Evaluations to an optimum Solution (AES or AES*2 for DPGA) /</a:t>
                      </a:r>
                      <a:r>
                        <a:rPr lang="en-US" sz="1600" b="1" dirty="0"/>
                        <a:t>Efficiency</a:t>
                      </a:r>
                      <a:endParaRPr lang="en-US" sz="1600" b="1" kern="1200" dirty="0">
                        <a:solidFill>
                          <a:srgbClr val="000000"/>
                        </a:solidFill>
                        <a:latin typeface="Times New Roman"/>
                        <a:ea typeface="Calibri"/>
                        <a:cs typeface="Times New Roman"/>
                      </a:endParaRPr>
                    </a:p>
                  </a:txBody>
                  <a:tcPr marL="68580" marR="68580" marT="0" marB="0"/>
                </a:tc>
                <a:tc>
                  <a:txBody>
                    <a:bodyPr/>
                    <a:lstStyle/>
                    <a:p>
                      <a:pPr marL="0" marR="0" algn="just">
                        <a:lnSpc>
                          <a:spcPct val="115000"/>
                        </a:lnSpc>
                        <a:spcBef>
                          <a:spcPts val="0"/>
                        </a:spcBef>
                        <a:spcAft>
                          <a:spcPts val="1000"/>
                        </a:spcAft>
                      </a:pPr>
                      <a:r>
                        <a:rPr lang="en-US" sz="1600" kern="1200" dirty="0"/>
                        <a:t>Minimum</a:t>
                      </a:r>
                      <a:endParaRPr lang="en-US" sz="1600" b="1" kern="1200" dirty="0">
                        <a:solidFill>
                          <a:srgbClr val="000000"/>
                        </a:solidFill>
                        <a:latin typeface="Times New Roman"/>
                        <a:ea typeface="Calibri"/>
                        <a:cs typeface="Times New Roman"/>
                      </a:endParaRPr>
                    </a:p>
                  </a:txBody>
                  <a:tcPr marL="68580" marR="68580" marT="0" marB="0"/>
                </a:tc>
                <a:extLst>
                  <a:ext uri="{0D108BD9-81ED-4DB2-BD59-A6C34878D82A}">
                    <a16:rowId xmlns:a16="http://schemas.microsoft.com/office/drawing/2014/main" val="10003"/>
                  </a:ext>
                </a:extLst>
              </a:tr>
              <a:tr h="435611">
                <a:tc>
                  <a:txBody>
                    <a:bodyPr/>
                    <a:lstStyle/>
                    <a:p>
                      <a:pPr marL="0" marR="0" algn="just">
                        <a:lnSpc>
                          <a:spcPct val="115000"/>
                        </a:lnSpc>
                        <a:spcBef>
                          <a:spcPts val="0"/>
                        </a:spcBef>
                        <a:spcAft>
                          <a:spcPts val="1000"/>
                        </a:spcAft>
                      </a:pPr>
                      <a:r>
                        <a:rPr lang="en-US" sz="1600" kern="1200" dirty="0"/>
                        <a:t>Function Evaluations (FE/FEBS)</a:t>
                      </a:r>
                      <a:endParaRPr lang="en-US" sz="1600" b="1" kern="1200" dirty="0">
                        <a:solidFill>
                          <a:srgbClr val="000000"/>
                        </a:solidFill>
                        <a:latin typeface="Times New Roman"/>
                        <a:ea typeface="Calibri"/>
                        <a:cs typeface="Times New Roman"/>
                      </a:endParaRPr>
                    </a:p>
                  </a:txBody>
                  <a:tcPr marL="68580" marR="68580" marT="0" marB="0"/>
                </a:tc>
                <a:tc>
                  <a:txBody>
                    <a:bodyPr/>
                    <a:lstStyle/>
                    <a:p>
                      <a:pPr marL="0" marR="0" algn="just">
                        <a:lnSpc>
                          <a:spcPct val="115000"/>
                        </a:lnSpc>
                        <a:spcBef>
                          <a:spcPts val="0"/>
                        </a:spcBef>
                        <a:spcAft>
                          <a:spcPts val="1000"/>
                        </a:spcAft>
                      </a:pPr>
                      <a:r>
                        <a:rPr lang="en-US" sz="1600" kern="1200" dirty="0"/>
                        <a:t>Minimum</a:t>
                      </a:r>
                      <a:endParaRPr lang="en-US" sz="1600" b="1" kern="1200" dirty="0">
                        <a:solidFill>
                          <a:srgbClr val="000000"/>
                        </a:solidFill>
                        <a:latin typeface="Times New Roman"/>
                        <a:ea typeface="Calibri"/>
                        <a:cs typeface="Times New Roman"/>
                      </a:endParaRPr>
                    </a:p>
                  </a:txBody>
                  <a:tcPr marL="68580" marR="68580" marT="0" marB="0"/>
                </a:tc>
                <a:extLst>
                  <a:ext uri="{0D108BD9-81ED-4DB2-BD59-A6C34878D82A}">
                    <a16:rowId xmlns:a16="http://schemas.microsoft.com/office/drawing/2014/main" val="10004"/>
                  </a:ext>
                </a:extLst>
              </a:tr>
              <a:tr h="435611">
                <a:tc>
                  <a:txBody>
                    <a:bodyPr/>
                    <a:lstStyle/>
                    <a:p>
                      <a:pPr marL="0" marR="0" algn="just">
                        <a:lnSpc>
                          <a:spcPct val="115000"/>
                        </a:lnSpc>
                        <a:spcBef>
                          <a:spcPts val="0"/>
                        </a:spcBef>
                        <a:spcAft>
                          <a:spcPts val="1000"/>
                        </a:spcAft>
                      </a:pPr>
                      <a:r>
                        <a:rPr lang="en-US" sz="1600" kern="1200" dirty="0"/>
                        <a:t>Success Rate  (SR)/</a:t>
                      </a:r>
                      <a:r>
                        <a:rPr lang="en-US" sz="1600" b="1" kern="1200" dirty="0"/>
                        <a:t> Reliability</a:t>
                      </a:r>
                      <a:endParaRPr lang="en-US" sz="1600" b="1" kern="1200" dirty="0">
                        <a:solidFill>
                          <a:srgbClr val="000000"/>
                        </a:solidFill>
                        <a:latin typeface="Times New Roman"/>
                        <a:ea typeface="Calibri"/>
                        <a:cs typeface="Times New Roman"/>
                      </a:endParaRPr>
                    </a:p>
                  </a:txBody>
                  <a:tcPr marL="68580" marR="68580" marT="0" marB="0"/>
                </a:tc>
                <a:tc>
                  <a:txBody>
                    <a:bodyPr/>
                    <a:lstStyle/>
                    <a:p>
                      <a:pPr marL="0" marR="0" algn="just">
                        <a:lnSpc>
                          <a:spcPct val="115000"/>
                        </a:lnSpc>
                        <a:spcBef>
                          <a:spcPts val="0"/>
                        </a:spcBef>
                        <a:spcAft>
                          <a:spcPts val="1000"/>
                        </a:spcAft>
                      </a:pPr>
                      <a:r>
                        <a:rPr lang="en-US" sz="1600" kern="1200" dirty="0"/>
                        <a:t>Maximum (100%)</a:t>
                      </a:r>
                      <a:endParaRPr lang="en-US" sz="1600" b="1" kern="1200" dirty="0">
                        <a:solidFill>
                          <a:srgbClr val="000000"/>
                        </a:solidFill>
                        <a:latin typeface="Times New Roman"/>
                        <a:ea typeface="Calibri"/>
                        <a:cs typeface="Times New Roman"/>
                      </a:endParaRPr>
                    </a:p>
                  </a:txBody>
                  <a:tcPr marL="68580" marR="68580" marT="0" marB="0"/>
                </a:tc>
                <a:extLst>
                  <a:ext uri="{0D108BD9-81ED-4DB2-BD59-A6C34878D82A}">
                    <a16:rowId xmlns:a16="http://schemas.microsoft.com/office/drawing/2014/main" val="10005"/>
                  </a:ext>
                </a:extLst>
              </a:tr>
              <a:tr h="435611">
                <a:tc>
                  <a:txBody>
                    <a:bodyPr/>
                    <a:lstStyle/>
                    <a:p>
                      <a:pPr marL="0" marR="0" algn="just">
                        <a:lnSpc>
                          <a:spcPct val="115000"/>
                        </a:lnSpc>
                        <a:spcBef>
                          <a:spcPts val="0"/>
                        </a:spcBef>
                        <a:spcAft>
                          <a:spcPts val="1000"/>
                        </a:spcAft>
                      </a:pPr>
                      <a:r>
                        <a:rPr lang="en-US" sz="1600" kern="1200" dirty="0"/>
                        <a:t>Variance (SD*SD) </a:t>
                      </a:r>
                      <a:endParaRPr lang="en-US" sz="1600" b="1" kern="1200" dirty="0">
                        <a:solidFill>
                          <a:srgbClr val="000000"/>
                        </a:solidFill>
                        <a:latin typeface="Times New Roman"/>
                        <a:ea typeface="Calibri"/>
                        <a:cs typeface="Times New Roman"/>
                      </a:endParaRPr>
                    </a:p>
                  </a:txBody>
                  <a:tcPr marL="68580" marR="68580" marT="0" marB="0"/>
                </a:tc>
                <a:tc>
                  <a:txBody>
                    <a:bodyPr/>
                    <a:lstStyle/>
                    <a:p>
                      <a:pPr marL="0" marR="0" algn="just">
                        <a:lnSpc>
                          <a:spcPct val="115000"/>
                        </a:lnSpc>
                        <a:spcBef>
                          <a:spcPts val="0"/>
                        </a:spcBef>
                        <a:spcAft>
                          <a:spcPts val="1000"/>
                        </a:spcAft>
                      </a:pPr>
                      <a:r>
                        <a:rPr lang="en-US" sz="1600" kern="1200" dirty="0"/>
                        <a:t>Minimum</a:t>
                      </a:r>
                      <a:endParaRPr lang="en-US" sz="1600" b="1" kern="1200" dirty="0">
                        <a:solidFill>
                          <a:srgbClr val="000000"/>
                        </a:solidFill>
                        <a:latin typeface="Times New Roman"/>
                        <a:ea typeface="Calibri"/>
                        <a:cs typeface="Times New Roman"/>
                      </a:endParaRPr>
                    </a:p>
                  </a:txBody>
                  <a:tcPr marL="68580" marR="68580" marT="0" marB="0"/>
                </a:tc>
                <a:extLst>
                  <a:ext uri="{0D108BD9-81ED-4DB2-BD59-A6C34878D82A}">
                    <a16:rowId xmlns:a16="http://schemas.microsoft.com/office/drawing/2014/main" val="10006"/>
                  </a:ext>
                </a:extLst>
              </a:tr>
              <a:tr h="547844">
                <a:tc>
                  <a:txBody>
                    <a:bodyPr/>
                    <a:lstStyle/>
                    <a:p>
                      <a:pPr marL="0" marR="0" algn="just">
                        <a:lnSpc>
                          <a:spcPct val="115000"/>
                        </a:lnSpc>
                        <a:spcBef>
                          <a:spcPts val="0"/>
                        </a:spcBef>
                        <a:spcAft>
                          <a:spcPts val="1000"/>
                        </a:spcAft>
                      </a:pPr>
                      <a:r>
                        <a:rPr lang="en-US" sz="1600" kern="1200" dirty="0"/>
                        <a:t>Best Solution Found (BSF) </a:t>
                      </a:r>
                      <a:endParaRPr lang="en-US" sz="1600" b="1" kern="1200" dirty="0">
                        <a:solidFill>
                          <a:srgbClr val="000000"/>
                        </a:solidFill>
                        <a:latin typeface="Times New Roman"/>
                        <a:ea typeface="Calibri"/>
                        <a:cs typeface="Times New Roman"/>
                      </a:endParaRPr>
                    </a:p>
                  </a:txBody>
                  <a:tcPr marL="68580" marR="68580" marT="0" marB="0"/>
                </a:tc>
                <a:tc>
                  <a:txBody>
                    <a:bodyPr/>
                    <a:lstStyle/>
                    <a:p>
                      <a:pPr marL="0" marR="0" algn="just">
                        <a:lnSpc>
                          <a:spcPct val="115000"/>
                        </a:lnSpc>
                        <a:spcBef>
                          <a:spcPts val="0"/>
                        </a:spcBef>
                        <a:spcAft>
                          <a:spcPts val="1000"/>
                        </a:spcAft>
                      </a:pPr>
                      <a:r>
                        <a:rPr lang="en-US" sz="1600" kern="1200" dirty="0"/>
                        <a:t>Minimum/Maximum depending on objective.</a:t>
                      </a:r>
                      <a:endParaRPr lang="en-US" sz="1600" b="1" kern="1200" dirty="0">
                        <a:solidFill>
                          <a:srgbClr val="000000"/>
                        </a:solidFill>
                        <a:latin typeface="Times New Roman"/>
                        <a:ea typeface="Calibri"/>
                        <a:cs typeface="Times New Roman"/>
                      </a:endParaRPr>
                    </a:p>
                  </a:txBody>
                  <a:tcPr marL="68580" marR="68580" marT="0" marB="0"/>
                </a:tc>
                <a:extLst>
                  <a:ext uri="{0D108BD9-81ED-4DB2-BD59-A6C34878D82A}">
                    <a16:rowId xmlns:a16="http://schemas.microsoft.com/office/drawing/2014/main" val="10007"/>
                  </a:ext>
                </a:extLst>
              </a:tr>
              <a:tr h="435611">
                <a:tc>
                  <a:txBody>
                    <a:bodyPr/>
                    <a:lstStyle/>
                    <a:p>
                      <a:pPr marL="0" marR="0" algn="just">
                        <a:lnSpc>
                          <a:spcPct val="115000"/>
                        </a:lnSpc>
                        <a:spcBef>
                          <a:spcPts val="0"/>
                        </a:spcBef>
                        <a:spcAft>
                          <a:spcPts val="1000"/>
                        </a:spcAft>
                      </a:pPr>
                      <a:r>
                        <a:rPr lang="en-US" sz="1600" kern="1200" dirty="0"/>
                        <a:t>Generation (G)</a:t>
                      </a:r>
                      <a:endParaRPr lang="en-US" sz="1600" b="1" kern="1200" dirty="0">
                        <a:solidFill>
                          <a:srgbClr val="000000"/>
                        </a:solidFill>
                        <a:latin typeface="Times New Roman"/>
                        <a:ea typeface="Calibri"/>
                        <a:cs typeface="Times New Roman"/>
                      </a:endParaRPr>
                    </a:p>
                  </a:txBody>
                  <a:tcPr marL="68580" marR="68580" marT="0" marB="0"/>
                </a:tc>
                <a:tc>
                  <a:txBody>
                    <a:bodyPr/>
                    <a:lstStyle/>
                    <a:p>
                      <a:pPr marL="0" marR="0" algn="just">
                        <a:lnSpc>
                          <a:spcPct val="115000"/>
                        </a:lnSpc>
                        <a:spcBef>
                          <a:spcPts val="0"/>
                        </a:spcBef>
                        <a:spcAft>
                          <a:spcPts val="1000"/>
                        </a:spcAft>
                      </a:pPr>
                      <a:r>
                        <a:rPr lang="en-US" sz="1600" kern="1200" dirty="0"/>
                        <a:t>Minimum</a:t>
                      </a:r>
                      <a:endParaRPr lang="en-US" sz="1600" b="1" kern="1200" dirty="0">
                        <a:solidFill>
                          <a:srgbClr val="000000"/>
                        </a:solidFill>
                        <a:latin typeface="Times New Roman"/>
                        <a:ea typeface="Calibri"/>
                        <a:cs typeface="Times New Roman"/>
                      </a:endParaRPr>
                    </a:p>
                  </a:txBody>
                  <a:tcPr marL="68580" marR="68580" marT="0" marB="0"/>
                </a:tc>
                <a:extLst>
                  <a:ext uri="{0D108BD9-81ED-4DB2-BD59-A6C34878D82A}">
                    <a16:rowId xmlns:a16="http://schemas.microsoft.com/office/drawing/2014/main" val="10008"/>
                  </a:ext>
                </a:extLst>
              </a:tr>
            </a:tbl>
          </a:graphicData>
        </a:graphic>
      </p:graphicFrame>
      <p:sp>
        <p:nvSpPr>
          <p:cNvPr id="4" name="Title 1">
            <a:extLst>
              <a:ext uri="{FF2B5EF4-FFF2-40B4-BE49-F238E27FC236}">
                <a16:creationId xmlns:a16="http://schemas.microsoft.com/office/drawing/2014/main" id="{EFCAEA35-E5F9-2FFF-4B10-248CEE014F5C}"/>
              </a:ext>
            </a:extLst>
          </p:cNvPr>
          <p:cNvSpPr txBox="1">
            <a:spLocks/>
          </p:cNvSpPr>
          <p:nvPr/>
        </p:nvSpPr>
        <p:spPr bwMode="auto">
          <a:xfrm>
            <a:off x="0" y="0"/>
            <a:ext cx="9144000" cy="838200"/>
          </a:xfrm>
          <a:prstGeom prst="rect">
            <a:avLst/>
          </a:prstGeom>
          <a:solidFill>
            <a:schemeClr val="accent2"/>
          </a:solidFill>
          <a:ln w="9525">
            <a:noFill/>
            <a:miter lim="800000"/>
            <a:headEnd/>
            <a:tailEnd/>
          </a:ln>
        </p:spPr>
        <p:txBody>
          <a:bodyPr anchor="ctr">
            <a:normAutofit/>
          </a:bodyPr>
          <a:lstStyle/>
          <a:p>
            <a:pPr algn="ctr">
              <a:defRPr/>
            </a:pPr>
            <a:r>
              <a:rPr lang="en-US" sz="2800" cap="all" dirty="0">
                <a:effectLst>
                  <a:reflection blurRad="12700" stA="48000" endA="300" endPos="55000" dir="5400000" sy="-90000" algn="bl" rotWithShape="0"/>
                </a:effectLst>
                <a:latin typeface="+mj-lt"/>
                <a:ea typeface="+mj-ea"/>
                <a:cs typeface="+mj-cs"/>
              </a:rPr>
              <a:t>Statistical analysis of algorithm</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20">
            <a:extLst>
              <a:ext uri="{FF2B5EF4-FFF2-40B4-BE49-F238E27FC236}">
                <a16:creationId xmlns:a16="http://schemas.microsoft.com/office/drawing/2014/main" id="{1C3FE637-3D11-4CC6-AD41-D9A0B0F3F594}"/>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83F7230-DC21-40AB-84D5-67E7A848DDB3}" type="slidenum">
              <a:rPr lang="en-US" altLang="en-US">
                <a:solidFill>
                  <a:srgbClr val="898989"/>
                </a:solidFill>
              </a:rPr>
              <a:pPr eaLnBrk="1" hangingPunct="1"/>
              <a:t>47</a:t>
            </a:fld>
            <a:endParaRPr lang="en-US" altLang="en-US">
              <a:solidFill>
                <a:srgbClr val="898989"/>
              </a:solidFill>
            </a:endParaRPr>
          </a:p>
        </p:txBody>
      </p:sp>
      <p:sp>
        <p:nvSpPr>
          <p:cNvPr id="2" name="Title 1">
            <a:extLst>
              <a:ext uri="{FF2B5EF4-FFF2-40B4-BE49-F238E27FC236}">
                <a16:creationId xmlns:a16="http://schemas.microsoft.com/office/drawing/2014/main" id="{6355AFC7-21E6-895B-713B-B999A7BAC5D4}"/>
              </a:ext>
            </a:extLst>
          </p:cNvPr>
          <p:cNvSpPr>
            <a:spLocks noGrp="1"/>
          </p:cNvSpPr>
          <p:nvPr>
            <p:ph type="title" idx="4294967295"/>
          </p:nvPr>
        </p:nvSpPr>
        <p:spPr>
          <a:xfrm>
            <a:off x="0" y="0"/>
            <a:ext cx="9144000" cy="838200"/>
          </a:xfrm>
          <a:solidFill>
            <a:schemeClr val="accent2"/>
          </a:solidFill>
          <a:ln>
            <a:miter lim="800000"/>
            <a:headEnd/>
            <a:tailEnd/>
          </a:ln>
        </p:spPr>
        <p:txBody>
          <a:bodyPr rtlCol="0">
            <a:normAutofit/>
          </a:bodyPr>
          <a:lstStyle/>
          <a:p>
            <a:pPr eaLnBrk="1" fontAlgn="auto" hangingPunct="1">
              <a:spcAft>
                <a:spcPts val="0"/>
              </a:spcAft>
              <a:defRPr/>
            </a:pPr>
            <a:r>
              <a:rPr lang="en-US" sz="2800" cap="all" dirty="0">
                <a:effectLst>
                  <a:reflection blurRad="12700" stA="48000" endA="300" endPos="55000" dir="5400000" sy="-90000" algn="bl" rotWithShape="0"/>
                </a:effectLst>
              </a:rPr>
              <a:t>Standard Unimodal test functions considered</a:t>
            </a:r>
          </a:p>
        </p:txBody>
      </p:sp>
      <p:graphicFrame>
        <p:nvGraphicFramePr>
          <p:cNvPr id="8" name="Table 7">
            <a:extLst>
              <a:ext uri="{FF2B5EF4-FFF2-40B4-BE49-F238E27FC236}">
                <a16:creationId xmlns:a16="http://schemas.microsoft.com/office/drawing/2014/main" id="{603F164F-35B8-51D2-6604-9B16E7AE2796}"/>
              </a:ext>
            </a:extLst>
          </p:cNvPr>
          <p:cNvGraphicFramePr>
            <a:graphicFrameLocks noGrp="1"/>
          </p:cNvGraphicFramePr>
          <p:nvPr/>
        </p:nvGraphicFramePr>
        <p:xfrm>
          <a:off x="228600" y="1295400"/>
          <a:ext cx="8762999" cy="4800600"/>
        </p:xfrm>
        <a:graphic>
          <a:graphicData uri="http://schemas.openxmlformats.org/drawingml/2006/table">
            <a:tbl>
              <a:tblPr>
                <a:tableStyleId>{5940675A-B579-460E-94D1-54222C63F5DA}</a:tableStyleId>
              </a:tblPr>
              <a:tblGrid>
                <a:gridCol w="16764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761999">
                  <a:extLst>
                    <a:ext uri="{9D8B030D-6E8A-4147-A177-3AD203B41FA5}">
                      <a16:colId xmlns:a16="http://schemas.microsoft.com/office/drawing/2014/main" val="20004"/>
                    </a:ext>
                  </a:extLst>
                </a:gridCol>
              </a:tblGrid>
              <a:tr h="364124">
                <a:tc>
                  <a:txBody>
                    <a:bodyPr/>
                    <a:lstStyle/>
                    <a:p>
                      <a:pPr marL="0" marR="0">
                        <a:lnSpc>
                          <a:spcPct val="150000"/>
                        </a:lnSpc>
                        <a:spcBef>
                          <a:spcPts val="300"/>
                        </a:spcBef>
                        <a:spcAft>
                          <a:spcPts val="0"/>
                        </a:spcAft>
                      </a:pPr>
                      <a:r>
                        <a:rPr lang="en-US" sz="1400" b="1" dirty="0"/>
                        <a:t>Test Function (F)</a:t>
                      </a:r>
                      <a:endParaRPr lang="en-US" sz="1400" b="1" dirty="0">
                        <a:latin typeface="Times"/>
                        <a:ea typeface="Times New Roman"/>
                        <a:cs typeface="Times New Roman"/>
                      </a:endParaRPr>
                    </a:p>
                  </a:txBody>
                  <a:tcPr marL="68580" marR="68580" marT="0" marB="0"/>
                </a:tc>
                <a:tc>
                  <a:txBody>
                    <a:bodyPr/>
                    <a:lstStyle/>
                    <a:p>
                      <a:pPr marL="0" marR="0">
                        <a:lnSpc>
                          <a:spcPct val="150000"/>
                        </a:lnSpc>
                        <a:spcBef>
                          <a:spcPts val="300"/>
                        </a:spcBef>
                        <a:spcAft>
                          <a:spcPts val="0"/>
                        </a:spcAft>
                      </a:pPr>
                      <a:r>
                        <a:rPr lang="en-US" sz="1400" b="1" dirty="0"/>
                        <a:t>Function</a:t>
                      </a:r>
                      <a:endParaRPr lang="en-US" sz="1400" b="1" dirty="0">
                        <a:latin typeface="Times"/>
                        <a:ea typeface="Times New Roman"/>
                        <a:cs typeface="Times New Roman"/>
                      </a:endParaRPr>
                    </a:p>
                  </a:txBody>
                  <a:tcPr marL="68580" marR="68580" marT="0" marB="0"/>
                </a:tc>
                <a:tc>
                  <a:txBody>
                    <a:bodyPr/>
                    <a:lstStyle/>
                    <a:p>
                      <a:pPr marL="0" marR="0">
                        <a:lnSpc>
                          <a:spcPct val="150000"/>
                        </a:lnSpc>
                        <a:spcBef>
                          <a:spcPts val="300"/>
                        </a:spcBef>
                        <a:spcAft>
                          <a:spcPts val="0"/>
                        </a:spcAft>
                      </a:pPr>
                      <a:r>
                        <a:rPr lang="en-US" sz="1400" b="1" dirty="0">
                          <a:latin typeface="Times"/>
                          <a:ea typeface="Times New Roman"/>
                          <a:cs typeface="Times New Roman"/>
                        </a:rPr>
                        <a:t>2D-Image</a:t>
                      </a:r>
                    </a:p>
                  </a:txBody>
                  <a:tcPr marL="68580" marR="68580" marT="0" marB="0"/>
                </a:tc>
                <a:tc>
                  <a:txBody>
                    <a:bodyPr/>
                    <a:lstStyle/>
                    <a:p>
                      <a:pPr marL="0" marR="0" algn="just">
                        <a:lnSpc>
                          <a:spcPct val="150000"/>
                        </a:lnSpc>
                        <a:spcBef>
                          <a:spcPts val="300"/>
                        </a:spcBef>
                        <a:spcAft>
                          <a:spcPts val="0"/>
                        </a:spcAft>
                      </a:pPr>
                      <a:r>
                        <a:rPr lang="en-US" sz="1400" b="1" dirty="0"/>
                        <a:t>Range</a:t>
                      </a:r>
                      <a:endParaRPr lang="en-US" sz="1400" b="1" dirty="0">
                        <a:latin typeface="Times"/>
                        <a:ea typeface="Times New Roman"/>
                        <a:cs typeface="Times New Roman"/>
                      </a:endParaRPr>
                    </a:p>
                  </a:txBody>
                  <a:tcPr marL="68580" marR="68580" marT="0" marB="0"/>
                </a:tc>
                <a:tc>
                  <a:txBody>
                    <a:bodyPr/>
                    <a:lstStyle/>
                    <a:p>
                      <a:pPr marL="0" marR="0">
                        <a:lnSpc>
                          <a:spcPct val="150000"/>
                        </a:lnSpc>
                        <a:spcBef>
                          <a:spcPts val="300"/>
                        </a:spcBef>
                        <a:spcAft>
                          <a:spcPts val="0"/>
                        </a:spcAft>
                      </a:pPr>
                      <a:r>
                        <a:rPr lang="en-US" sz="1400" b="1" dirty="0"/>
                        <a:t>F(x)</a:t>
                      </a:r>
                      <a:endParaRPr lang="en-US" sz="1400" b="1" dirty="0">
                        <a:latin typeface="Times"/>
                        <a:ea typeface="Times New Roman"/>
                        <a:cs typeface="Times New Roman"/>
                      </a:endParaRPr>
                    </a:p>
                  </a:txBody>
                  <a:tcPr marL="68580" marR="68580" marT="0" marB="0"/>
                </a:tc>
                <a:extLst>
                  <a:ext uri="{0D108BD9-81ED-4DB2-BD59-A6C34878D82A}">
                    <a16:rowId xmlns:a16="http://schemas.microsoft.com/office/drawing/2014/main" val="10000"/>
                  </a:ext>
                </a:extLst>
              </a:tr>
              <a:tr h="626476">
                <a:tc>
                  <a:txBody>
                    <a:bodyPr/>
                    <a:lstStyle/>
                    <a:p>
                      <a:pPr marL="0" marR="0">
                        <a:lnSpc>
                          <a:spcPct val="150000"/>
                        </a:lnSpc>
                        <a:spcBef>
                          <a:spcPts val="300"/>
                        </a:spcBef>
                        <a:spcAft>
                          <a:spcPts val="0"/>
                        </a:spcAft>
                      </a:pPr>
                      <a:r>
                        <a:rPr lang="en-US" sz="1200" b="1" dirty="0"/>
                        <a:t>De-jong</a:t>
                      </a:r>
                      <a:endParaRPr lang="en-US" sz="1200" b="1" dirty="0">
                        <a:latin typeface="Times"/>
                        <a:ea typeface="Times New Roman"/>
                        <a:cs typeface="Times New Roman"/>
                      </a:endParaRPr>
                    </a:p>
                  </a:txBody>
                  <a:tcPr marL="68580" marR="68580" marT="0" marB="0"/>
                </a:tc>
                <a:tc>
                  <a:txBody>
                    <a:bodyPr/>
                    <a:lstStyle/>
                    <a:p>
                      <a:pPr marL="0" marR="0" indent="0" algn="l" defTabSz="914400" rtl="0" eaLnBrk="1" fontAlgn="auto" latinLnBrk="0" hangingPunct="1">
                        <a:lnSpc>
                          <a:spcPct val="150000"/>
                        </a:lnSpc>
                        <a:spcBef>
                          <a:spcPts val="300"/>
                        </a:spcBef>
                        <a:spcAft>
                          <a:spcPts val="1000"/>
                        </a:spcAft>
                        <a:buClrTx/>
                        <a:buSzTx/>
                        <a:buFontTx/>
                        <a:buNone/>
                        <a:tabLst/>
                        <a:defRPr/>
                      </a:pPr>
                      <a:endParaRPr lang="en-US" sz="800" b="1" dirty="0">
                        <a:solidFill>
                          <a:srgbClr val="000000"/>
                        </a:solidFill>
                        <a:latin typeface="Times New Roman"/>
                        <a:ea typeface="Times New Roman"/>
                        <a:cs typeface="Times New Roman"/>
                      </a:endParaRPr>
                    </a:p>
                  </a:txBody>
                  <a:tcPr marL="68580" marR="68580" marT="0" marB="0"/>
                </a:tc>
                <a:tc>
                  <a:txBody>
                    <a:bodyPr/>
                    <a:lstStyle/>
                    <a:p>
                      <a:pPr marL="0" marR="0" indent="0" algn="l" defTabSz="914400" rtl="0" eaLnBrk="1" fontAlgn="auto" latinLnBrk="0" hangingPunct="1">
                        <a:lnSpc>
                          <a:spcPct val="150000"/>
                        </a:lnSpc>
                        <a:spcBef>
                          <a:spcPts val="300"/>
                        </a:spcBef>
                        <a:spcAft>
                          <a:spcPts val="1000"/>
                        </a:spcAft>
                        <a:buClrTx/>
                        <a:buSzTx/>
                        <a:buFontTx/>
                        <a:buNone/>
                        <a:tabLst/>
                        <a:defRPr/>
                      </a:pPr>
                      <a:endParaRPr lang="en-US" sz="800" b="1" dirty="0">
                        <a:solidFill>
                          <a:srgbClr val="000000"/>
                        </a:solidFill>
                        <a:latin typeface="Times New Roman"/>
                        <a:ea typeface="Times New Roman"/>
                        <a:cs typeface="Times New Roman"/>
                      </a:endParaRPr>
                    </a:p>
                  </a:txBody>
                  <a:tcPr marL="68580" marR="68580" marT="0" marB="0"/>
                </a:tc>
                <a:tc>
                  <a:txBody>
                    <a:bodyPr/>
                    <a:lstStyle/>
                    <a:p>
                      <a:pPr marL="0" marR="0" algn="just">
                        <a:lnSpc>
                          <a:spcPct val="150000"/>
                        </a:lnSpc>
                        <a:spcBef>
                          <a:spcPts val="300"/>
                        </a:spcBef>
                        <a:spcAft>
                          <a:spcPts val="0"/>
                        </a:spcAft>
                      </a:pPr>
                      <a:r>
                        <a:rPr lang="en-US" sz="1200" b="1"/>
                        <a:t>[-5.12, 5.12]</a:t>
                      </a:r>
                      <a:endParaRPr lang="en-US" sz="1200" b="1">
                        <a:latin typeface="Times"/>
                        <a:ea typeface="Times New Roman"/>
                        <a:cs typeface="Times New Roman"/>
                      </a:endParaRPr>
                    </a:p>
                  </a:txBody>
                  <a:tcPr marL="68580" marR="68580" marT="0" marB="0"/>
                </a:tc>
                <a:tc>
                  <a:txBody>
                    <a:bodyPr/>
                    <a:lstStyle/>
                    <a:p>
                      <a:pPr marL="0" marR="0">
                        <a:lnSpc>
                          <a:spcPct val="150000"/>
                        </a:lnSpc>
                        <a:spcBef>
                          <a:spcPts val="300"/>
                        </a:spcBef>
                        <a:spcAft>
                          <a:spcPts val="0"/>
                        </a:spcAft>
                      </a:pPr>
                      <a:r>
                        <a:rPr lang="en-US" sz="1200" b="1"/>
                        <a:t>0</a:t>
                      </a:r>
                      <a:endParaRPr lang="en-US" sz="1200" b="1">
                        <a:latin typeface="Times"/>
                        <a:ea typeface="Times New Roman"/>
                        <a:cs typeface="Times New Roman"/>
                      </a:endParaRPr>
                    </a:p>
                  </a:txBody>
                  <a:tcPr marL="68580" marR="68580" marT="0" marB="0"/>
                </a:tc>
                <a:extLst>
                  <a:ext uri="{0D108BD9-81ED-4DB2-BD59-A6C34878D82A}">
                    <a16:rowId xmlns:a16="http://schemas.microsoft.com/office/drawing/2014/main" val="10001"/>
                  </a:ext>
                </a:extLst>
              </a:tr>
              <a:tr h="609600">
                <a:tc>
                  <a:txBody>
                    <a:bodyPr/>
                    <a:lstStyle/>
                    <a:p>
                      <a:pPr marL="0" marR="0">
                        <a:lnSpc>
                          <a:spcPct val="150000"/>
                        </a:lnSpc>
                        <a:spcBef>
                          <a:spcPts val="300"/>
                        </a:spcBef>
                        <a:spcAft>
                          <a:spcPts val="0"/>
                        </a:spcAft>
                      </a:pPr>
                      <a:r>
                        <a:rPr lang="en-US" sz="1200" b="1" dirty="0"/>
                        <a:t>Axis parallel hyper-ellipsoid</a:t>
                      </a:r>
                      <a:endParaRPr lang="en-US" sz="1200" b="1" dirty="0">
                        <a:latin typeface="Times"/>
                        <a:ea typeface="Times New Roman"/>
                        <a:cs typeface="Times New Roman"/>
                      </a:endParaRPr>
                    </a:p>
                  </a:txBody>
                  <a:tcPr marL="68580" marR="68580" marT="0" marB="0"/>
                </a:tc>
                <a:tc>
                  <a:txBody>
                    <a:bodyPr/>
                    <a:lstStyle/>
                    <a:p>
                      <a:pPr marL="0" marR="0">
                        <a:lnSpc>
                          <a:spcPct val="150000"/>
                        </a:lnSpc>
                        <a:spcBef>
                          <a:spcPts val="300"/>
                        </a:spcBef>
                        <a:spcAft>
                          <a:spcPts val="1000"/>
                        </a:spcAft>
                      </a:pPr>
                      <a:endParaRPr lang="en-US" sz="1200" b="1" dirty="0">
                        <a:solidFill>
                          <a:srgbClr val="000000"/>
                        </a:solidFill>
                        <a:latin typeface="Times New Roman"/>
                        <a:ea typeface="Times New Roman"/>
                        <a:cs typeface="Times New Roman"/>
                      </a:endParaRPr>
                    </a:p>
                  </a:txBody>
                  <a:tcPr marL="68580" marR="68580" marT="0" marB="0"/>
                </a:tc>
                <a:tc>
                  <a:txBody>
                    <a:bodyPr/>
                    <a:lstStyle/>
                    <a:p>
                      <a:pPr marL="0" marR="0">
                        <a:lnSpc>
                          <a:spcPct val="150000"/>
                        </a:lnSpc>
                        <a:spcBef>
                          <a:spcPts val="300"/>
                        </a:spcBef>
                        <a:spcAft>
                          <a:spcPts val="1000"/>
                        </a:spcAft>
                      </a:pPr>
                      <a:endParaRPr lang="en-US" sz="1200" b="1" dirty="0">
                        <a:solidFill>
                          <a:srgbClr val="000000"/>
                        </a:solidFill>
                        <a:latin typeface="Times New Roman"/>
                        <a:ea typeface="Times New Roman"/>
                        <a:cs typeface="Times New Roman"/>
                      </a:endParaRPr>
                    </a:p>
                  </a:txBody>
                  <a:tcPr marL="68580" marR="68580" marT="0" marB="0"/>
                </a:tc>
                <a:tc>
                  <a:txBody>
                    <a:bodyPr/>
                    <a:lstStyle/>
                    <a:p>
                      <a:pPr marL="0" marR="0" algn="just">
                        <a:lnSpc>
                          <a:spcPct val="150000"/>
                        </a:lnSpc>
                        <a:spcBef>
                          <a:spcPts val="300"/>
                        </a:spcBef>
                        <a:spcAft>
                          <a:spcPts val="0"/>
                        </a:spcAft>
                      </a:pPr>
                      <a:r>
                        <a:rPr lang="en-US" sz="1200" b="1" dirty="0"/>
                        <a:t>[-5.12, 5.12]</a:t>
                      </a:r>
                      <a:endParaRPr lang="en-US" sz="1200" b="1" dirty="0">
                        <a:latin typeface="Times"/>
                        <a:ea typeface="Times New Roman"/>
                        <a:cs typeface="Times New Roman"/>
                      </a:endParaRPr>
                    </a:p>
                  </a:txBody>
                  <a:tcPr marL="68580" marR="68580" marT="0" marB="0"/>
                </a:tc>
                <a:tc>
                  <a:txBody>
                    <a:bodyPr/>
                    <a:lstStyle/>
                    <a:p>
                      <a:pPr marL="0" marR="0">
                        <a:lnSpc>
                          <a:spcPct val="150000"/>
                        </a:lnSpc>
                        <a:spcBef>
                          <a:spcPts val="300"/>
                        </a:spcBef>
                        <a:spcAft>
                          <a:spcPts val="0"/>
                        </a:spcAft>
                      </a:pPr>
                      <a:r>
                        <a:rPr lang="en-US" sz="1200" b="1"/>
                        <a:t>0</a:t>
                      </a:r>
                      <a:endParaRPr lang="en-US" sz="1200" b="1">
                        <a:latin typeface="Times"/>
                        <a:ea typeface="Times New Roman"/>
                        <a:cs typeface="Times New Roman"/>
                      </a:endParaRPr>
                    </a:p>
                  </a:txBody>
                  <a:tcPr marL="68580" marR="68580" marT="0" marB="0"/>
                </a:tc>
                <a:extLst>
                  <a:ext uri="{0D108BD9-81ED-4DB2-BD59-A6C34878D82A}">
                    <a16:rowId xmlns:a16="http://schemas.microsoft.com/office/drawing/2014/main" val="10002"/>
                  </a:ext>
                </a:extLst>
              </a:tr>
              <a:tr h="609600">
                <a:tc>
                  <a:txBody>
                    <a:bodyPr/>
                    <a:lstStyle/>
                    <a:p>
                      <a:pPr marL="0" marR="0">
                        <a:lnSpc>
                          <a:spcPct val="150000"/>
                        </a:lnSpc>
                        <a:spcBef>
                          <a:spcPts val="300"/>
                        </a:spcBef>
                        <a:spcAft>
                          <a:spcPts val="0"/>
                        </a:spcAft>
                      </a:pPr>
                      <a:r>
                        <a:rPr lang="en-US" sz="1200" b="1" dirty="0"/>
                        <a:t>Rotated hyper-ellipsoid</a:t>
                      </a:r>
                      <a:endParaRPr lang="en-US" sz="1200" b="1" dirty="0">
                        <a:latin typeface="Times"/>
                        <a:ea typeface="Times New Roman"/>
                        <a:cs typeface="Times New Roman"/>
                      </a:endParaRPr>
                    </a:p>
                  </a:txBody>
                  <a:tcPr marL="68580" marR="68580" marT="0" marB="0"/>
                </a:tc>
                <a:tc>
                  <a:txBody>
                    <a:bodyPr/>
                    <a:lstStyle/>
                    <a:p>
                      <a:pPr marL="0" marR="0">
                        <a:lnSpc>
                          <a:spcPct val="150000"/>
                        </a:lnSpc>
                        <a:spcBef>
                          <a:spcPts val="300"/>
                        </a:spcBef>
                        <a:spcAft>
                          <a:spcPts val="1000"/>
                        </a:spcAft>
                      </a:pPr>
                      <a:endParaRPr lang="en-US" sz="1200" b="1" dirty="0">
                        <a:solidFill>
                          <a:srgbClr val="000000"/>
                        </a:solidFill>
                        <a:latin typeface="Times New Roman"/>
                        <a:ea typeface="Times New Roman"/>
                        <a:cs typeface="Times New Roman"/>
                      </a:endParaRPr>
                    </a:p>
                  </a:txBody>
                  <a:tcPr marL="68580" marR="68580" marT="0" marB="0"/>
                </a:tc>
                <a:tc>
                  <a:txBody>
                    <a:bodyPr/>
                    <a:lstStyle/>
                    <a:p>
                      <a:pPr marL="0" marR="0">
                        <a:lnSpc>
                          <a:spcPct val="150000"/>
                        </a:lnSpc>
                        <a:spcBef>
                          <a:spcPts val="300"/>
                        </a:spcBef>
                        <a:spcAft>
                          <a:spcPts val="1000"/>
                        </a:spcAft>
                      </a:pPr>
                      <a:endParaRPr lang="en-US" sz="1200" b="1" dirty="0">
                        <a:solidFill>
                          <a:srgbClr val="000000"/>
                        </a:solidFill>
                        <a:latin typeface="Times New Roman"/>
                        <a:ea typeface="Times New Roman"/>
                        <a:cs typeface="Times New Roman"/>
                      </a:endParaRPr>
                    </a:p>
                  </a:txBody>
                  <a:tcPr marL="68580" marR="68580" marT="0" marB="0"/>
                </a:tc>
                <a:tc>
                  <a:txBody>
                    <a:bodyPr/>
                    <a:lstStyle/>
                    <a:p>
                      <a:pPr marL="0" marR="0" algn="just">
                        <a:lnSpc>
                          <a:spcPct val="150000"/>
                        </a:lnSpc>
                        <a:spcBef>
                          <a:spcPts val="300"/>
                        </a:spcBef>
                        <a:spcAft>
                          <a:spcPts val="0"/>
                        </a:spcAft>
                      </a:pPr>
                      <a:r>
                        <a:rPr lang="en-US" sz="1200" b="1" dirty="0"/>
                        <a:t>[-65.536, 65.536]</a:t>
                      </a:r>
                      <a:endParaRPr lang="en-US" sz="1200" b="1" dirty="0">
                        <a:latin typeface="Times"/>
                        <a:ea typeface="Times New Roman"/>
                        <a:cs typeface="Times New Roman"/>
                      </a:endParaRPr>
                    </a:p>
                  </a:txBody>
                  <a:tcPr marL="68580" marR="68580" marT="0" marB="0"/>
                </a:tc>
                <a:tc>
                  <a:txBody>
                    <a:bodyPr/>
                    <a:lstStyle/>
                    <a:p>
                      <a:pPr marL="0" marR="0">
                        <a:lnSpc>
                          <a:spcPct val="150000"/>
                        </a:lnSpc>
                        <a:spcBef>
                          <a:spcPts val="300"/>
                        </a:spcBef>
                        <a:spcAft>
                          <a:spcPts val="0"/>
                        </a:spcAft>
                      </a:pPr>
                      <a:r>
                        <a:rPr lang="en-US" sz="1200" b="1"/>
                        <a:t>0</a:t>
                      </a:r>
                      <a:endParaRPr lang="en-US" sz="1200" b="1">
                        <a:latin typeface="Times"/>
                        <a:ea typeface="Times New Roman"/>
                        <a:cs typeface="Times New Roman"/>
                      </a:endParaRPr>
                    </a:p>
                  </a:txBody>
                  <a:tcPr marL="68580" marR="68580" marT="0" marB="0"/>
                </a:tc>
                <a:extLst>
                  <a:ext uri="{0D108BD9-81ED-4DB2-BD59-A6C34878D82A}">
                    <a16:rowId xmlns:a16="http://schemas.microsoft.com/office/drawing/2014/main" val="10003"/>
                  </a:ext>
                </a:extLst>
              </a:tr>
              <a:tr h="685800">
                <a:tc>
                  <a:txBody>
                    <a:bodyPr/>
                    <a:lstStyle/>
                    <a:p>
                      <a:pPr marL="0" marR="0">
                        <a:lnSpc>
                          <a:spcPct val="150000"/>
                        </a:lnSpc>
                        <a:spcBef>
                          <a:spcPts val="300"/>
                        </a:spcBef>
                        <a:spcAft>
                          <a:spcPts val="0"/>
                        </a:spcAft>
                      </a:pPr>
                      <a:r>
                        <a:rPr lang="en-US" sz="1200" b="1" dirty="0"/>
                        <a:t>Sum of different power</a:t>
                      </a:r>
                      <a:endParaRPr lang="en-US" sz="1200" b="1" dirty="0">
                        <a:latin typeface="Times"/>
                        <a:ea typeface="Times New Roman"/>
                        <a:cs typeface="Times New Roman"/>
                      </a:endParaRPr>
                    </a:p>
                  </a:txBody>
                  <a:tcPr marL="68580" marR="68580" marT="0" marB="0"/>
                </a:tc>
                <a:tc>
                  <a:txBody>
                    <a:bodyPr/>
                    <a:lstStyle/>
                    <a:p>
                      <a:pPr marL="0" marR="0">
                        <a:lnSpc>
                          <a:spcPct val="150000"/>
                        </a:lnSpc>
                        <a:spcBef>
                          <a:spcPts val="300"/>
                        </a:spcBef>
                        <a:spcAft>
                          <a:spcPts val="1000"/>
                        </a:spcAft>
                      </a:pPr>
                      <a:endParaRPr lang="en-US" sz="1200" b="1" dirty="0">
                        <a:solidFill>
                          <a:srgbClr val="000000"/>
                        </a:solidFill>
                        <a:latin typeface="Times New Roman"/>
                        <a:ea typeface="Times New Roman"/>
                        <a:cs typeface="Times New Roman"/>
                      </a:endParaRPr>
                    </a:p>
                  </a:txBody>
                  <a:tcPr marL="68580" marR="68580" marT="0" marB="0"/>
                </a:tc>
                <a:tc>
                  <a:txBody>
                    <a:bodyPr/>
                    <a:lstStyle/>
                    <a:p>
                      <a:pPr marL="0" marR="0">
                        <a:lnSpc>
                          <a:spcPct val="150000"/>
                        </a:lnSpc>
                        <a:spcBef>
                          <a:spcPts val="300"/>
                        </a:spcBef>
                        <a:spcAft>
                          <a:spcPts val="1000"/>
                        </a:spcAft>
                      </a:pPr>
                      <a:endParaRPr lang="en-US" sz="1200" b="1" dirty="0">
                        <a:solidFill>
                          <a:srgbClr val="000000"/>
                        </a:solidFill>
                        <a:latin typeface="Times New Roman"/>
                        <a:ea typeface="Times New Roman"/>
                        <a:cs typeface="Times New Roman"/>
                      </a:endParaRPr>
                    </a:p>
                  </a:txBody>
                  <a:tcPr marL="68580" marR="68580" marT="0" marB="0"/>
                </a:tc>
                <a:tc>
                  <a:txBody>
                    <a:bodyPr/>
                    <a:lstStyle/>
                    <a:p>
                      <a:pPr marL="0" marR="0" algn="just">
                        <a:lnSpc>
                          <a:spcPct val="150000"/>
                        </a:lnSpc>
                        <a:spcBef>
                          <a:spcPts val="300"/>
                        </a:spcBef>
                        <a:spcAft>
                          <a:spcPts val="0"/>
                        </a:spcAft>
                      </a:pPr>
                      <a:r>
                        <a:rPr lang="en-US" sz="1200" b="1" dirty="0"/>
                        <a:t>[-1, 1]</a:t>
                      </a:r>
                      <a:endParaRPr lang="en-US" sz="1200" b="1" dirty="0">
                        <a:latin typeface="Times"/>
                        <a:ea typeface="Times New Roman"/>
                        <a:cs typeface="Times New Roman"/>
                      </a:endParaRPr>
                    </a:p>
                  </a:txBody>
                  <a:tcPr marL="68580" marR="68580" marT="0" marB="0"/>
                </a:tc>
                <a:tc>
                  <a:txBody>
                    <a:bodyPr/>
                    <a:lstStyle/>
                    <a:p>
                      <a:pPr marL="0" marR="0">
                        <a:lnSpc>
                          <a:spcPct val="150000"/>
                        </a:lnSpc>
                        <a:spcBef>
                          <a:spcPts val="300"/>
                        </a:spcBef>
                        <a:spcAft>
                          <a:spcPts val="0"/>
                        </a:spcAft>
                      </a:pPr>
                      <a:r>
                        <a:rPr lang="en-US" sz="1200" b="1"/>
                        <a:t>0</a:t>
                      </a:r>
                      <a:endParaRPr lang="en-US" sz="1200" b="1">
                        <a:latin typeface="Times"/>
                        <a:ea typeface="Times New Roman"/>
                        <a:cs typeface="Times New Roman"/>
                      </a:endParaRPr>
                    </a:p>
                  </a:txBody>
                  <a:tcPr marL="68580" marR="68580" marT="0" marB="0"/>
                </a:tc>
                <a:extLst>
                  <a:ext uri="{0D108BD9-81ED-4DB2-BD59-A6C34878D82A}">
                    <a16:rowId xmlns:a16="http://schemas.microsoft.com/office/drawing/2014/main" val="10004"/>
                  </a:ext>
                </a:extLst>
              </a:tr>
              <a:tr h="609600">
                <a:tc>
                  <a:txBody>
                    <a:bodyPr/>
                    <a:lstStyle/>
                    <a:p>
                      <a:pPr marL="0" marR="0">
                        <a:lnSpc>
                          <a:spcPct val="150000"/>
                        </a:lnSpc>
                        <a:spcBef>
                          <a:spcPts val="300"/>
                        </a:spcBef>
                        <a:spcAft>
                          <a:spcPts val="0"/>
                        </a:spcAft>
                      </a:pPr>
                      <a:r>
                        <a:rPr lang="en-US" sz="1200" b="1" dirty="0"/>
                        <a:t>Branins</a:t>
                      </a:r>
                      <a:endParaRPr lang="en-US" sz="1200" b="1" dirty="0">
                        <a:latin typeface="Times"/>
                        <a:ea typeface="Times New Roman"/>
                        <a:cs typeface="Times New Roman"/>
                      </a:endParaRPr>
                    </a:p>
                  </a:txBody>
                  <a:tcPr marL="68580" marR="68580" marT="0" marB="0"/>
                </a:tc>
                <a:tc>
                  <a:txBody>
                    <a:bodyPr/>
                    <a:lstStyle/>
                    <a:p>
                      <a:pPr marL="0" marR="0">
                        <a:lnSpc>
                          <a:spcPct val="150000"/>
                        </a:lnSpc>
                        <a:spcBef>
                          <a:spcPts val="300"/>
                        </a:spcBef>
                        <a:spcAft>
                          <a:spcPts val="1000"/>
                        </a:spcAft>
                      </a:pPr>
                      <a:endParaRPr lang="en-US" sz="1200" b="1" dirty="0">
                        <a:solidFill>
                          <a:srgbClr val="000000"/>
                        </a:solidFill>
                        <a:latin typeface="Times New Roman"/>
                        <a:ea typeface="Times New Roman"/>
                        <a:cs typeface="Times New Roman"/>
                      </a:endParaRPr>
                    </a:p>
                  </a:txBody>
                  <a:tcPr marL="68580" marR="68580" marT="0" marB="0"/>
                </a:tc>
                <a:tc>
                  <a:txBody>
                    <a:bodyPr/>
                    <a:lstStyle/>
                    <a:p>
                      <a:pPr marL="0" marR="0">
                        <a:lnSpc>
                          <a:spcPct val="150000"/>
                        </a:lnSpc>
                        <a:spcBef>
                          <a:spcPts val="300"/>
                        </a:spcBef>
                        <a:spcAft>
                          <a:spcPts val="1000"/>
                        </a:spcAft>
                      </a:pPr>
                      <a:endParaRPr lang="en-US" sz="1200" b="1" dirty="0">
                        <a:solidFill>
                          <a:srgbClr val="000000"/>
                        </a:solidFill>
                        <a:latin typeface="Times New Roman"/>
                        <a:ea typeface="Times New Roman"/>
                        <a:cs typeface="Times New Roman"/>
                      </a:endParaRPr>
                    </a:p>
                  </a:txBody>
                  <a:tcPr marL="68580" marR="68580" marT="0" marB="0"/>
                </a:tc>
                <a:tc>
                  <a:txBody>
                    <a:bodyPr/>
                    <a:lstStyle/>
                    <a:p>
                      <a:pPr marL="0" marR="0" algn="just">
                        <a:lnSpc>
                          <a:spcPct val="150000"/>
                        </a:lnSpc>
                        <a:spcBef>
                          <a:spcPts val="300"/>
                        </a:spcBef>
                        <a:spcAft>
                          <a:spcPts val="0"/>
                        </a:spcAft>
                      </a:pPr>
                      <a:r>
                        <a:rPr lang="en-US" sz="1200" b="1" dirty="0"/>
                        <a:t>[-5, 10]x</a:t>
                      </a:r>
                    </a:p>
                    <a:p>
                      <a:pPr marL="0" marR="0" algn="just">
                        <a:lnSpc>
                          <a:spcPct val="150000"/>
                        </a:lnSpc>
                        <a:spcBef>
                          <a:spcPts val="300"/>
                        </a:spcBef>
                        <a:spcAft>
                          <a:spcPts val="0"/>
                        </a:spcAft>
                      </a:pPr>
                      <a:r>
                        <a:rPr lang="en-US" sz="1200" b="1" dirty="0"/>
                        <a:t>[0, 15]</a:t>
                      </a:r>
                      <a:endParaRPr lang="en-US" sz="1200" b="1" dirty="0">
                        <a:latin typeface="Times"/>
                        <a:ea typeface="Times New Roman"/>
                        <a:cs typeface="Times New Roman"/>
                      </a:endParaRPr>
                    </a:p>
                  </a:txBody>
                  <a:tcPr marL="68580" marR="68580" marT="0" marB="0"/>
                </a:tc>
                <a:tc>
                  <a:txBody>
                    <a:bodyPr/>
                    <a:lstStyle/>
                    <a:p>
                      <a:pPr marL="0" marR="0">
                        <a:lnSpc>
                          <a:spcPct val="150000"/>
                        </a:lnSpc>
                        <a:spcBef>
                          <a:spcPts val="300"/>
                        </a:spcBef>
                        <a:spcAft>
                          <a:spcPts val="0"/>
                        </a:spcAft>
                      </a:pPr>
                      <a:r>
                        <a:rPr lang="en-US" sz="1200" b="1" dirty="0"/>
                        <a:t>5/4  i.e.</a:t>
                      </a:r>
                    </a:p>
                    <a:p>
                      <a:pPr marL="0" marR="0">
                        <a:lnSpc>
                          <a:spcPct val="150000"/>
                        </a:lnSpc>
                        <a:spcBef>
                          <a:spcPts val="300"/>
                        </a:spcBef>
                        <a:spcAft>
                          <a:spcPts val="0"/>
                        </a:spcAft>
                      </a:pPr>
                      <a:r>
                        <a:rPr lang="en-US" sz="1200" b="1" dirty="0"/>
                        <a:t>(0.39788)</a:t>
                      </a:r>
                      <a:endParaRPr lang="en-US" sz="1200" b="1" dirty="0">
                        <a:latin typeface="Times"/>
                        <a:ea typeface="Times New Roman"/>
                        <a:cs typeface="Times New Roman"/>
                      </a:endParaRPr>
                    </a:p>
                  </a:txBody>
                  <a:tcPr marL="68580" marR="68580" marT="0" marB="0"/>
                </a:tc>
                <a:extLst>
                  <a:ext uri="{0D108BD9-81ED-4DB2-BD59-A6C34878D82A}">
                    <a16:rowId xmlns:a16="http://schemas.microsoft.com/office/drawing/2014/main" val="10005"/>
                  </a:ext>
                </a:extLst>
              </a:tr>
              <a:tr h="609600">
                <a:tc>
                  <a:txBody>
                    <a:bodyPr/>
                    <a:lstStyle/>
                    <a:p>
                      <a:pPr marL="0" marR="0">
                        <a:lnSpc>
                          <a:spcPct val="150000"/>
                        </a:lnSpc>
                        <a:spcBef>
                          <a:spcPts val="300"/>
                        </a:spcBef>
                        <a:spcAft>
                          <a:spcPts val="0"/>
                        </a:spcAft>
                      </a:pPr>
                      <a:r>
                        <a:rPr lang="en-US" sz="1200" b="1" dirty="0"/>
                        <a:t>Easom</a:t>
                      </a:r>
                      <a:endParaRPr lang="en-US" sz="1200" b="1" dirty="0">
                        <a:latin typeface="Times"/>
                        <a:ea typeface="Times New Roman"/>
                        <a:cs typeface="Times New Roman"/>
                      </a:endParaRPr>
                    </a:p>
                  </a:txBody>
                  <a:tcPr marL="68580" marR="68580" marT="0" marB="0"/>
                </a:tc>
                <a:tc>
                  <a:txBody>
                    <a:bodyPr/>
                    <a:lstStyle/>
                    <a:p>
                      <a:pPr marL="0" marR="0" indent="0" algn="l" defTabSz="914400" rtl="0" eaLnBrk="1" fontAlgn="auto" latinLnBrk="0" hangingPunct="1">
                        <a:lnSpc>
                          <a:spcPct val="150000"/>
                        </a:lnSpc>
                        <a:spcBef>
                          <a:spcPts val="300"/>
                        </a:spcBef>
                        <a:spcAft>
                          <a:spcPts val="1000"/>
                        </a:spcAft>
                        <a:buClrTx/>
                        <a:buSzTx/>
                        <a:buFontTx/>
                        <a:buNone/>
                        <a:tabLst/>
                        <a:defRPr/>
                      </a:pPr>
                      <a:endParaRPr lang="en-US" sz="100" b="1" dirty="0">
                        <a:solidFill>
                          <a:srgbClr val="000000"/>
                        </a:solidFill>
                        <a:latin typeface="Times New Roman"/>
                        <a:ea typeface="Times New Roman"/>
                        <a:cs typeface="Times New Roman"/>
                      </a:endParaRPr>
                    </a:p>
                    <a:p>
                      <a:pPr marL="0" marR="0" indent="0" algn="l" defTabSz="914400" rtl="0" eaLnBrk="1" fontAlgn="auto" latinLnBrk="0" hangingPunct="1">
                        <a:lnSpc>
                          <a:spcPct val="150000"/>
                        </a:lnSpc>
                        <a:spcBef>
                          <a:spcPts val="300"/>
                        </a:spcBef>
                        <a:spcAft>
                          <a:spcPts val="1000"/>
                        </a:spcAft>
                        <a:buClrTx/>
                        <a:buSzTx/>
                        <a:buFontTx/>
                        <a:buNone/>
                        <a:tabLst/>
                        <a:defRPr/>
                      </a:pPr>
                      <a:endParaRPr lang="en-US" sz="100" b="1" dirty="0">
                        <a:solidFill>
                          <a:srgbClr val="000000"/>
                        </a:solidFill>
                        <a:latin typeface="Times New Roman"/>
                        <a:ea typeface="Times New Roman"/>
                        <a:cs typeface="Times New Roman"/>
                      </a:endParaRPr>
                    </a:p>
                  </a:txBody>
                  <a:tcPr marL="68580" marR="68580" marT="0" marB="0"/>
                </a:tc>
                <a:tc>
                  <a:txBody>
                    <a:bodyPr/>
                    <a:lstStyle/>
                    <a:p>
                      <a:pPr marL="0" marR="0" indent="0" algn="l" defTabSz="914400" rtl="0" eaLnBrk="1" fontAlgn="auto" latinLnBrk="0" hangingPunct="1">
                        <a:lnSpc>
                          <a:spcPct val="150000"/>
                        </a:lnSpc>
                        <a:spcBef>
                          <a:spcPts val="300"/>
                        </a:spcBef>
                        <a:spcAft>
                          <a:spcPts val="1000"/>
                        </a:spcAft>
                        <a:buClrTx/>
                        <a:buSzTx/>
                        <a:buFontTx/>
                        <a:buNone/>
                        <a:tabLst/>
                        <a:defRPr/>
                      </a:pPr>
                      <a:endParaRPr lang="en-US" sz="100" b="1" dirty="0">
                        <a:solidFill>
                          <a:srgbClr val="000000"/>
                        </a:solidFill>
                        <a:latin typeface="Times New Roman"/>
                        <a:ea typeface="Times New Roman"/>
                        <a:cs typeface="Times New Roman"/>
                      </a:endParaRPr>
                    </a:p>
                  </a:txBody>
                  <a:tcPr marL="68580" marR="68580" marT="0" marB="0"/>
                </a:tc>
                <a:tc>
                  <a:txBody>
                    <a:bodyPr/>
                    <a:lstStyle/>
                    <a:p>
                      <a:pPr marL="0" marR="0" algn="just">
                        <a:lnSpc>
                          <a:spcPct val="150000"/>
                        </a:lnSpc>
                        <a:spcBef>
                          <a:spcPts val="300"/>
                        </a:spcBef>
                        <a:spcAft>
                          <a:spcPts val="0"/>
                        </a:spcAft>
                      </a:pPr>
                      <a:r>
                        <a:rPr lang="en-US" sz="1200" b="1" dirty="0"/>
                        <a:t>[-100 ,100]</a:t>
                      </a:r>
                      <a:endParaRPr lang="en-US" sz="1200" b="1" dirty="0">
                        <a:latin typeface="Times"/>
                        <a:ea typeface="Times New Roman"/>
                        <a:cs typeface="Times New Roman"/>
                      </a:endParaRPr>
                    </a:p>
                  </a:txBody>
                  <a:tcPr marL="68580" marR="68580" marT="0" marB="0"/>
                </a:tc>
                <a:tc>
                  <a:txBody>
                    <a:bodyPr/>
                    <a:lstStyle/>
                    <a:p>
                      <a:pPr marL="0" marR="0">
                        <a:lnSpc>
                          <a:spcPct val="150000"/>
                        </a:lnSpc>
                        <a:spcBef>
                          <a:spcPts val="300"/>
                        </a:spcBef>
                        <a:spcAft>
                          <a:spcPts val="0"/>
                        </a:spcAft>
                      </a:pPr>
                      <a:r>
                        <a:rPr lang="en-US" sz="1200" b="1" dirty="0"/>
                        <a:t>-1</a:t>
                      </a:r>
                      <a:endParaRPr lang="en-US" sz="1200" b="1" dirty="0">
                        <a:latin typeface="Times"/>
                        <a:ea typeface="Times New Roman"/>
                        <a:cs typeface="Times New Roman"/>
                      </a:endParaRPr>
                    </a:p>
                  </a:txBody>
                  <a:tcPr marL="68580" marR="68580" marT="0" marB="0"/>
                </a:tc>
                <a:extLst>
                  <a:ext uri="{0D108BD9-81ED-4DB2-BD59-A6C34878D82A}">
                    <a16:rowId xmlns:a16="http://schemas.microsoft.com/office/drawing/2014/main" val="10006"/>
                  </a:ext>
                </a:extLst>
              </a:tr>
              <a:tr h="685800">
                <a:tc>
                  <a:txBody>
                    <a:bodyPr/>
                    <a:lstStyle/>
                    <a:p>
                      <a:pPr marL="0" marR="0">
                        <a:lnSpc>
                          <a:spcPct val="150000"/>
                        </a:lnSpc>
                        <a:spcBef>
                          <a:spcPts val="300"/>
                        </a:spcBef>
                        <a:spcAft>
                          <a:spcPts val="0"/>
                        </a:spcAft>
                      </a:pPr>
                      <a:r>
                        <a:rPr lang="en-US" sz="1200" b="1" dirty="0"/>
                        <a:t>Goldstein-Price </a:t>
                      </a:r>
                      <a:endParaRPr lang="en-US" sz="1200" b="1" dirty="0">
                        <a:latin typeface="Times"/>
                        <a:ea typeface="Times New Roman"/>
                        <a:cs typeface="Times New Roman"/>
                      </a:endParaRPr>
                    </a:p>
                  </a:txBody>
                  <a:tcPr marL="68580" marR="68580" marT="0" marB="0"/>
                </a:tc>
                <a:tc>
                  <a:txBody>
                    <a:bodyPr/>
                    <a:lstStyle/>
                    <a:p>
                      <a:pPr marL="0" marR="0">
                        <a:lnSpc>
                          <a:spcPct val="150000"/>
                        </a:lnSpc>
                        <a:spcBef>
                          <a:spcPts val="300"/>
                        </a:spcBef>
                        <a:spcAft>
                          <a:spcPts val="1000"/>
                        </a:spcAft>
                      </a:pPr>
                      <a:endParaRPr lang="en-US" sz="1200" b="1" dirty="0">
                        <a:latin typeface="Calibri"/>
                        <a:ea typeface="Calibri"/>
                        <a:cs typeface="Times New Roman"/>
                      </a:endParaRPr>
                    </a:p>
                  </a:txBody>
                  <a:tcPr marL="68580" marR="68580" marT="0" marB="0"/>
                </a:tc>
                <a:tc>
                  <a:txBody>
                    <a:bodyPr/>
                    <a:lstStyle/>
                    <a:p>
                      <a:pPr marL="0" marR="0">
                        <a:lnSpc>
                          <a:spcPct val="150000"/>
                        </a:lnSpc>
                        <a:spcBef>
                          <a:spcPts val="300"/>
                        </a:spcBef>
                        <a:spcAft>
                          <a:spcPts val="1000"/>
                        </a:spcAft>
                      </a:pPr>
                      <a:endParaRPr lang="en-US" sz="1200" b="1" dirty="0">
                        <a:latin typeface="Calibri"/>
                        <a:ea typeface="Calibri"/>
                        <a:cs typeface="Times New Roman"/>
                      </a:endParaRPr>
                    </a:p>
                  </a:txBody>
                  <a:tcPr marL="68580" marR="68580" marT="0" marB="0"/>
                </a:tc>
                <a:tc>
                  <a:txBody>
                    <a:bodyPr/>
                    <a:lstStyle/>
                    <a:p>
                      <a:pPr marL="0" marR="0" algn="just">
                        <a:lnSpc>
                          <a:spcPct val="150000"/>
                        </a:lnSpc>
                        <a:spcBef>
                          <a:spcPts val="300"/>
                        </a:spcBef>
                        <a:spcAft>
                          <a:spcPts val="0"/>
                        </a:spcAft>
                      </a:pPr>
                      <a:r>
                        <a:rPr lang="en-US" sz="1200" b="1"/>
                        <a:t>[-2, 2]</a:t>
                      </a:r>
                      <a:endParaRPr lang="en-US" sz="1200" b="1">
                        <a:latin typeface="Times"/>
                        <a:ea typeface="Times New Roman"/>
                        <a:cs typeface="Times New Roman"/>
                      </a:endParaRPr>
                    </a:p>
                  </a:txBody>
                  <a:tcPr marL="68580" marR="68580" marT="0" marB="0"/>
                </a:tc>
                <a:tc>
                  <a:txBody>
                    <a:bodyPr/>
                    <a:lstStyle/>
                    <a:p>
                      <a:pPr marL="0" marR="0">
                        <a:lnSpc>
                          <a:spcPct val="150000"/>
                        </a:lnSpc>
                        <a:spcBef>
                          <a:spcPts val="300"/>
                        </a:spcBef>
                        <a:spcAft>
                          <a:spcPts val="0"/>
                        </a:spcAft>
                      </a:pPr>
                      <a:r>
                        <a:rPr lang="en-US" sz="1200" b="1" dirty="0"/>
                        <a:t>3</a:t>
                      </a:r>
                      <a:endParaRPr lang="en-US" sz="1200" b="1" dirty="0">
                        <a:latin typeface="Times"/>
                        <a:ea typeface="Times New Roman"/>
                        <a:cs typeface="Times New Roman"/>
                      </a:endParaRPr>
                    </a:p>
                  </a:txBody>
                  <a:tcPr marL="68580" marR="68580" marT="0" marB="0"/>
                </a:tc>
                <a:extLst>
                  <a:ext uri="{0D108BD9-81ED-4DB2-BD59-A6C34878D82A}">
                    <a16:rowId xmlns:a16="http://schemas.microsoft.com/office/drawing/2014/main" val="10007"/>
                  </a:ext>
                </a:extLst>
              </a:tr>
            </a:tbl>
          </a:graphicData>
        </a:graphic>
      </p:graphicFrame>
      <p:sp>
        <p:nvSpPr>
          <p:cNvPr id="49212" name="Rectangle 18">
            <a:extLst>
              <a:ext uri="{FF2B5EF4-FFF2-40B4-BE49-F238E27FC236}">
                <a16:creationId xmlns:a16="http://schemas.microsoft.com/office/drawing/2014/main" id="{B0A5202D-6685-B4B5-26CB-21F3C9830D6F}"/>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zh-CN" altLang="zh-CN"/>
          </a:p>
        </p:txBody>
      </p:sp>
      <p:pic>
        <p:nvPicPr>
          <p:cNvPr id="49213" name="Picture 17">
            <a:extLst>
              <a:ext uri="{FF2B5EF4-FFF2-40B4-BE49-F238E27FC236}">
                <a16:creationId xmlns:a16="http://schemas.microsoft.com/office/drawing/2014/main" id="{41966F49-D1BC-F3EE-BB25-8128F967DDA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57400" y="1752600"/>
            <a:ext cx="91440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214" name="Picture 15">
            <a:extLst>
              <a:ext uri="{FF2B5EF4-FFF2-40B4-BE49-F238E27FC236}">
                <a16:creationId xmlns:a16="http://schemas.microsoft.com/office/drawing/2014/main" id="{B3D42057-D599-FC47-D560-A92F21B57982}"/>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57400" y="2362200"/>
            <a:ext cx="9906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215" name="Picture 14">
            <a:extLst>
              <a:ext uri="{FF2B5EF4-FFF2-40B4-BE49-F238E27FC236}">
                <a16:creationId xmlns:a16="http://schemas.microsoft.com/office/drawing/2014/main" id="{B3AEA13E-312C-A753-EA64-D61E3CE1B28F}"/>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57400" y="2971800"/>
            <a:ext cx="1028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216" name="Picture 13">
            <a:extLst>
              <a:ext uri="{FF2B5EF4-FFF2-40B4-BE49-F238E27FC236}">
                <a16:creationId xmlns:a16="http://schemas.microsoft.com/office/drawing/2014/main" id="{668764A0-B12C-71CD-A3F1-11816EFD4E38}"/>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57400" y="3581400"/>
            <a:ext cx="1071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217" name="Picture 19" descr="Axis">
            <a:extLst>
              <a:ext uri="{FF2B5EF4-FFF2-40B4-BE49-F238E27FC236}">
                <a16:creationId xmlns:a16="http://schemas.microsoft.com/office/drawing/2014/main" id="{9F19C6C9-CA0B-F785-A5FD-CE3813B72CC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0" y="1676400"/>
            <a:ext cx="914400"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218" name="Picture 16" descr="Dejong">
            <a:extLst>
              <a:ext uri="{FF2B5EF4-FFF2-40B4-BE49-F238E27FC236}">
                <a16:creationId xmlns:a16="http://schemas.microsoft.com/office/drawing/2014/main" id="{D771009E-1DAF-D172-6A00-B873B92378D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9813" y="2286000"/>
            <a:ext cx="890587"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219" name="Picture 22" descr="Rotatedhyper">
            <a:extLst>
              <a:ext uri="{FF2B5EF4-FFF2-40B4-BE49-F238E27FC236}">
                <a16:creationId xmlns:a16="http://schemas.microsoft.com/office/drawing/2014/main" id="{F86DC287-E8E8-33C6-B980-373152BD5C3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72200" y="29718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220" name="Picture 37" descr="sum">
            <a:extLst>
              <a:ext uri="{FF2B5EF4-FFF2-40B4-BE49-F238E27FC236}">
                <a16:creationId xmlns:a16="http://schemas.microsoft.com/office/drawing/2014/main" id="{566955B6-BDF7-B772-B12F-FB975B5E926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96000" y="3581400"/>
            <a:ext cx="762000"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221" name="Picture 45">
            <a:extLst>
              <a:ext uri="{FF2B5EF4-FFF2-40B4-BE49-F238E27FC236}">
                <a16:creationId xmlns:a16="http://schemas.microsoft.com/office/drawing/2014/main" id="{DC03E433-7847-AE26-93BB-0A7094E767B8}"/>
              </a:ext>
            </a:extLst>
          </p:cNvPr>
          <p:cNvPicPr>
            <a:picLocks noChangeAspect="1" noChangeArrowheads="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57400" y="4343400"/>
            <a:ext cx="33147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222" name="Picture 49" descr="branin">
            <a:extLst>
              <a:ext uri="{FF2B5EF4-FFF2-40B4-BE49-F238E27FC236}">
                <a16:creationId xmlns:a16="http://schemas.microsoft.com/office/drawing/2014/main" id="{45D2E621-DB0D-9D01-F43B-67F4539055C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96000" y="4267200"/>
            <a:ext cx="692150"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223" name="Picture 47">
            <a:extLst>
              <a:ext uri="{FF2B5EF4-FFF2-40B4-BE49-F238E27FC236}">
                <a16:creationId xmlns:a16="http://schemas.microsoft.com/office/drawing/2014/main" id="{ED91A674-F229-DADE-C3BF-A4B3F939533C}"/>
              </a:ext>
            </a:extLst>
          </p:cNvPr>
          <p:cNvPicPr>
            <a:picLocks noChangeAspect="1" noChangeArrowheads="1"/>
          </p:cNvPicPr>
          <p:nvPr/>
        </p:nvPicPr>
        <p:blipFill>
          <a:blip r:embed="rId1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57400" y="5029200"/>
            <a:ext cx="3133725"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224" name="Picture 25" descr="Easom">
            <a:extLst>
              <a:ext uri="{FF2B5EF4-FFF2-40B4-BE49-F238E27FC236}">
                <a16:creationId xmlns:a16="http://schemas.microsoft.com/office/drawing/2014/main" id="{D950C498-90D4-ABE6-0CE6-9BFABCE2647F}"/>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172200" y="4854575"/>
            <a:ext cx="6858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225" name="Picture 49">
            <a:extLst>
              <a:ext uri="{FF2B5EF4-FFF2-40B4-BE49-F238E27FC236}">
                <a16:creationId xmlns:a16="http://schemas.microsoft.com/office/drawing/2014/main" id="{8BDA8E9B-DFD0-F7B6-3CBB-C5519C42D638}"/>
              </a:ext>
            </a:extLst>
          </p:cNvPr>
          <p:cNvPicPr>
            <a:picLocks noChangeAspect="1" noChangeArrowheads="1"/>
          </p:cNvPicPr>
          <p:nvPr/>
        </p:nvPicPr>
        <p:blipFill>
          <a:blip r:embed="rId1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57400" y="5486400"/>
            <a:ext cx="1476375"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226" name="Picture 50">
            <a:extLst>
              <a:ext uri="{FF2B5EF4-FFF2-40B4-BE49-F238E27FC236}">
                <a16:creationId xmlns:a16="http://schemas.microsoft.com/office/drawing/2014/main" id="{FC191A81-B343-4783-3DF8-F5A0DCB5FFDB}"/>
              </a:ext>
            </a:extLst>
          </p:cNvPr>
          <p:cNvPicPr>
            <a:picLocks noChangeAspect="1" noChangeArrowheads="1"/>
          </p:cNvPicPr>
          <p:nvPr/>
        </p:nvPicPr>
        <p:blipFill>
          <a:blip r:embed="rId1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81400" y="5486400"/>
            <a:ext cx="2238375"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227" name="Picture 51">
            <a:extLst>
              <a:ext uri="{FF2B5EF4-FFF2-40B4-BE49-F238E27FC236}">
                <a16:creationId xmlns:a16="http://schemas.microsoft.com/office/drawing/2014/main" id="{56074FFC-F4DB-7082-6D3C-A1358473F71A}"/>
              </a:ext>
            </a:extLst>
          </p:cNvPr>
          <p:cNvPicPr>
            <a:picLocks noChangeAspect="1" noChangeArrowheads="1"/>
          </p:cNvPicPr>
          <p:nvPr/>
        </p:nvPicPr>
        <p:blipFill>
          <a:blip r:embed="rId1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362200" y="5791200"/>
            <a:ext cx="3448050"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228" name="Picture 34" descr="Goldstein">
            <a:extLst>
              <a:ext uri="{FF2B5EF4-FFF2-40B4-BE49-F238E27FC236}">
                <a16:creationId xmlns:a16="http://schemas.microsoft.com/office/drawing/2014/main" id="{A8C97308-BC3F-C79F-9297-69BADAEAB763}"/>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096000" y="5486400"/>
            <a:ext cx="731838"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ide Number Placeholder 23">
            <a:extLst>
              <a:ext uri="{FF2B5EF4-FFF2-40B4-BE49-F238E27FC236}">
                <a16:creationId xmlns:a16="http://schemas.microsoft.com/office/drawing/2014/main" id="{4B342117-C116-58E6-DC37-D447F4B625A7}"/>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282D933-5A67-48AD-ABB6-4FF31426EE2E}" type="slidenum">
              <a:rPr lang="en-US" altLang="en-US">
                <a:solidFill>
                  <a:srgbClr val="898989"/>
                </a:solidFill>
              </a:rPr>
              <a:pPr eaLnBrk="1" hangingPunct="1"/>
              <a:t>48</a:t>
            </a:fld>
            <a:endParaRPr lang="en-US" altLang="en-US">
              <a:solidFill>
                <a:srgbClr val="898989"/>
              </a:solidFill>
            </a:endParaRPr>
          </a:p>
        </p:txBody>
      </p:sp>
      <p:sp>
        <p:nvSpPr>
          <p:cNvPr id="2" name="Title 1">
            <a:extLst>
              <a:ext uri="{FF2B5EF4-FFF2-40B4-BE49-F238E27FC236}">
                <a16:creationId xmlns:a16="http://schemas.microsoft.com/office/drawing/2014/main" id="{E5100A4D-0462-C826-9441-8BB517CA8FE4}"/>
              </a:ext>
            </a:extLst>
          </p:cNvPr>
          <p:cNvSpPr>
            <a:spLocks noGrp="1"/>
          </p:cNvSpPr>
          <p:nvPr>
            <p:ph type="title" idx="4294967295"/>
          </p:nvPr>
        </p:nvSpPr>
        <p:spPr>
          <a:xfrm>
            <a:off x="0" y="0"/>
            <a:ext cx="9144000" cy="838200"/>
          </a:xfrm>
          <a:solidFill>
            <a:schemeClr val="accent2"/>
          </a:solidFill>
          <a:ln>
            <a:miter lim="800000"/>
            <a:headEnd/>
            <a:tailEnd/>
          </a:ln>
        </p:spPr>
        <p:txBody>
          <a:bodyPr rtlCol="0">
            <a:normAutofit/>
          </a:bodyPr>
          <a:lstStyle/>
          <a:p>
            <a:pPr eaLnBrk="1" fontAlgn="auto" hangingPunct="1">
              <a:spcAft>
                <a:spcPts val="0"/>
              </a:spcAft>
              <a:defRPr/>
            </a:pPr>
            <a:r>
              <a:rPr lang="en-US" sz="2800" cap="all" dirty="0">
                <a:effectLst>
                  <a:reflection blurRad="12700" stA="48000" endA="300" endPos="55000" dir="5400000" sy="-90000" algn="bl" rotWithShape="0"/>
                </a:effectLst>
              </a:rPr>
              <a:t>Standard Multimodal 16 test functions considered</a:t>
            </a:r>
          </a:p>
        </p:txBody>
      </p:sp>
      <p:graphicFrame>
        <p:nvGraphicFramePr>
          <p:cNvPr id="8" name="Table 7">
            <a:extLst>
              <a:ext uri="{FF2B5EF4-FFF2-40B4-BE49-F238E27FC236}">
                <a16:creationId xmlns:a16="http://schemas.microsoft.com/office/drawing/2014/main" id="{BEADE930-8962-6B61-4281-73EFED90EF58}"/>
              </a:ext>
            </a:extLst>
          </p:cNvPr>
          <p:cNvGraphicFramePr>
            <a:graphicFrameLocks noGrp="1"/>
          </p:cNvGraphicFramePr>
          <p:nvPr/>
        </p:nvGraphicFramePr>
        <p:xfrm>
          <a:off x="228600" y="914400"/>
          <a:ext cx="8763000" cy="6140118"/>
        </p:xfrm>
        <a:graphic>
          <a:graphicData uri="http://schemas.openxmlformats.org/drawingml/2006/table">
            <a:tbl>
              <a:tblPr>
                <a:tableStyleId>{5940675A-B579-460E-94D1-54222C63F5DA}</a:tableStyleId>
              </a:tblPr>
              <a:tblGrid>
                <a:gridCol w="13716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gridCol w="914400">
                  <a:extLst>
                    <a:ext uri="{9D8B030D-6E8A-4147-A177-3AD203B41FA5}">
                      <a16:colId xmlns:a16="http://schemas.microsoft.com/office/drawing/2014/main" val="20004"/>
                    </a:ext>
                  </a:extLst>
                </a:gridCol>
              </a:tblGrid>
              <a:tr h="343194">
                <a:tc>
                  <a:txBody>
                    <a:bodyPr/>
                    <a:lstStyle/>
                    <a:p>
                      <a:pPr marL="0" marR="0">
                        <a:lnSpc>
                          <a:spcPct val="150000"/>
                        </a:lnSpc>
                        <a:spcBef>
                          <a:spcPts val="300"/>
                        </a:spcBef>
                        <a:spcAft>
                          <a:spcPts val="0"/>
                        </a:spcAft>
                      </a:pPr>
                      <a:r>
                        <a:rPr lang="en-US" sz="1500" b="1" dirty="0"/>
                        <a:t>Test Function (F)</a:t>
                      </a:r>
                      <a:endParaRPr lang="en-US" sz="1500" b="1" dirty="0">
                        <a:latin typeface="Times"/>
                        <a:ea typeface="Times New Roman"/>
                        <a:cs typeface="Times New Roman"/>
                      </a:endParaRPr>
                    </a:p>
                  </a:txBody>
                  <a:tcPr marL="68580" marR="68580" marT="0" marB="0"/>
                </a:tc>
                <a:tc>
                  <a:txBody>
                    <a:bodyPr/>
                    <a:lstStyle/>
                    <a:p>
                      <a:pPr marL="0" marR="0" indent="0" algn="ctr" defTabSz="914400" rtl="0" eaLnBrk="1" latinLnBrk="0" hangingPunct="1">
                        <a:lnSpc>
                          <a:spcPct val="150000"/>
                        </a:lnSpc>
                        <a:spcBef>
                          <a:spcPts val="0"/>
                        </a:spcBef>
                        <a:spcAft>
                          <a:spcPts val="0"/>
                        </a:spcAft>
                      </a:pPr>
                      <a:r>
                        <a:rPr lang="en-US" sz="1500" b="1" kern="1200" dirty="0">
                          <a:solidFill>
                            <a:srgbClr val="000000"/>
                          </a:solidFill>
                          <a:latin typeface="Times"/>
                          <a:ea typeface="Calibri"/>
                          <a:cs typeface="Times New Roman"/>
                        </a:rPr>
                        <a:t>Function</a:t>
                      </a:r>
                    </a:p>
                  </a:txBody>
                  <a:tcPr marL="68580" marR="68580" marT="0" marB="0"/>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sz="1500" b="1" dirty="0">
                          <a:latin typeface="Times"/>
                          <a:ea typeface="Times New Roman"/>
                          <a:cs typeface="Times New Roman"/>
                        </a:rPr>
                        <a:t>2D-Image</a:t>
                      </a:r>
                    </a:p>
                  </a:txBody>
                  <a:tcPr marL="68580" marR="68580" marT="0" marB="0"/>
                </a:tc>
                <a:tc>
                  <a:txBody>
                    <a:bodyPr/>
                    <a:lstStyle/>
                    <a:p>
                      <a:pPr marL="0" marR="0" indent="0" algn="ctr" defTabSz="914400" rtl="0" eaLnBrk="1" latinLnBrk="0" hangingPunct="1">
                        <a:lnSpc>
                          <a:spcPct val="150000"/>
                        </a:lnSpc>
                        <a:spcBef>
                          <a:spcPts val="0"/>
                        </a:spcBef>
                        <a:spcAft>
                          <a:spcPts val="0"/>
                        </a:spcAft>
                      </a:pPr>
                      <a:r>
                        <a:rPr lang="en-US" sz="1500" b="1" kern="1200">
                          <a:solidFill>
                            <a:srgbClr val="000000"/>
                          </a:solidFill>
                          <a:latin typeface="Times"/>
                          <a:ea typeface="Calibri"/>
                          <a:cs typeface="Times New Roman"/>
                        </a:rPr>
                        <a:t>Range</a:t>
                      </a:r>
                    </a:p>
                  </a:txBody>
                  <a:tcPr marL="68580" marR="68580" marT="0" marB="0"/>
                </a:tc>
                <a:tc>
                  <a:txBody>
                    <a:bodyPr/>
                    <a:lstStyle/>
                    <a:p>
                      <a:pPr marL="0" marR="0" indent="0" algn="ctr" defTabSz="914400" rtl="0" eaLnBrk="1" latinLnBrk="0" hangingPunct="1">
                        <a:lnSpc>
                          <a:spcPct val="150000"/>
                        </a:lnSpc>
                        <a:spcBef>
                          <a:spcPts val="0"/>
                        </a:spcBef>
                        <a:spcAft>
                          <a:spcPts val="0"/>
                        </a:spcAft>
                      </a:pPr>
                      <a:r>
                        <a:rPr lang="en-US" sz="1500" b="1" kern="1200">
                          <a:solidFill>
                            <a:srgbClr val="000000"/>
                          </a:solidFill>
                          <a:latin typeface="Times"/>
                          <a:ea typeface="Calibri"/>
                          <a:cs typeface="Times New Roman"/>
                        </a:rPr>
                        <a:t>F(x)</a:t>
                      </a:r>
                    </a:p>
                  </a:txBody>
                  <a:tcPr marL="68580" marR="68580" marT="0" marB="0"/>
                </a:tc>
                <a:extLst>
                  <a:ext uri="{0D108BD9-81ED-4DB2-BD59-A6C34878D82A}">
                    <a16:rowId xmlns:a16="http://schemas.microsoft.com/office/drawing/2014/main" val="10000"/>
                  </a:ext>
                </a:extLst>
              </a:tr>
              <a:tr h="556523">
                <a:tc>
                  <a:txBody>
                    <a:bodyPr/>
                    <a:lstStyle/>
                    <a:p>
                      <a:pPr marL="0" marR="0" indent="0" algn="ctr" defTabSz="914400" rtl="0" eaLnBrk="1" latinLnBrk="0" hangingPunct="1">
                        <a:lnSpc>
                          <a:spcPct val="150000"/>
                        </a:lnSpc>
                        <a:spcBef>
                          <a:spcPts val="0"/>
                        </a:spcBef>
                        <a:spcAft>
                          <a:spcPts val="0"/>
                        </a:spcAft>
                      </a:pPr>
                      <a:r>
                        <a:rPr lang="en-US" sz="1300" b="1" kern="1200" dirty="0">
                          <a:solidFill>
                            <a:srgbClr val="000000"/>
                          </a:solidFill>
                          <a:latin typeface="Times"/>
                          <a:ea typeface="Calibri"/>
                          <a:cs typeface="Times New Roman"/>
                        </a:rPr>
                        <a:t>Rastrigin</a:t>
                      </a:r>
                    </a:p>
                  </a:txBody>
                  <a:tcPr marL="68580" marR="68580" marT="0" marB="0"/>
                </a:tc>
                <a:tc>
                  <a:txBody>
                    <a:bodyPr/>
                    <a:lstStyle/>
                    <a:p>
                      <a:pPr marL="0" marR="0" indent="0" algn="ctr" defTabSz="914400" rtl="0" eaLnBrk="1" latinLnBrk="0" hangingPunct="1">
                        <a:lnSpc>
                          <a:spcPct val="150000"/>
                        </a:lnSpc>
                        <a:spcBef>
                          <a:spcPts val="0"/>
                        </a:spcBef>
                        <a:spcAft>
                          <a:spcPts val="0"/>
                        </a:spcAft>
                      </a:pPr>
                      <a:endParaRPr lang="en-US" sz="1500" b="1" kern="1200" dirty="0">
                        <a:solidFill>
                          <a:srgbClr val="000000"/>
                        </a:solidFill>
                        <a:latin typeface="Times"/>
                        <a:ea typeface="Calibri"/>
                        <a:cs typeface="Times New Roman"/>
                      </a:endParaRPr>
                    </a:p>
                  </a:txBody>
                  <a:tcPr marL="68580" marR="68580" marT="0" marB="0"/>
                </a:tc>
                <a:tc>
                  <a:txBody>
                    <a:bodyPr/>
                    <a:lstStyle/>
                    <a:p>
                      <a:pPr marL="0" marR="0" indent="0" algn="ctr" defTabSz="914400" rtl="0" eaLnBrk="1" latinLnBrk="0" hangingPunct="1">
                        <a:lnSpc>
                          <a:spcPct val="150000"/>
                        </a:lnSpc>
                        <a:spcBef>
                          <a:spcPts val="0"/>
                        </a:spcBef>
                        <a:spcAft>
                          <a:spcPts val="0"/>
                        </a:spcAft>
                      </a:pPr>
                      <a:endParaRPr lang="en-US" sz="1500" b="1" kern="1200" dirty="0">
                        <a:solidFill>
                          <a:srgbClr val="000000"/>
                        </a:solidFill>
                        <a:latin typeface="Times"/>
                        <a:ea typeface="Calibri"/>
                        <a:cs typeface="Times New Roman"/>
                      </a:endParaRPr>
                    </a:p>
                  </a:txBody>
                  <a:tcPr marL="68580" marR="68580" marT="0" marB="0"/>
                </a:tc>
                <a:tc>
                  <a:txBody>
                    <a:bodyPr/>
                    <a:lstStyle/>
                    <a:p>
                      <a:pPr marL="0" marR="0" indent="0" algn="ctr" defTabSz="914400" rtl="0" eaLnBrk="1" latinLnBrk="0" hangingPunct="1">
                        <a:lnSpc>
                          <a:spcPct val="150000"/>
                        </a:lnSpc>
                        <a:spcBef>
                          <a:spcPts val="0"/>
                        </a:spcBef>
                        <a:spcAft>
                          <a:spcPts val="0"/>
                        </a:spcAft>
                      </a:pPr>
                      <a:r>
                        <a:rPr lang="en-US" sz="1300" b="1" kern="1200" dirty="0">
                          <a:solidFill>
                            <a:srgbClr val="000000"/>
                          </a:solidFill>
                          <a:latin typeface="Times"/>
                          <a:ea typeface="Calibri"/>
                          <a:cs typeface="Times New Roman"/>
                        </a:rPr>
                        <a:t>[ -5.12, 5.12]</a:t>
                      </a:r>
                    </a:p>
                  </a:txBody>
                  <a:tcPr marL="68580" marR="68580" marT="0" marB="0"/>
                </a:tc>
                <a:tc>
                  <a:txBody>
                    <a:bodyPr/>
                    <a:lstStyle/>
                    <a:p>
                      <a:pPr marL="0" marR="0" indent="0" algn="ctr" defTabSz="914400" rtl="0" eaLnBrk="1" latinLnBrk="0" hangingPunct="1">
                        <a:lnSpc>
                          <a:spcPct val="150000"/>
                        </a:lnSpc>
                        <a:spcBef>
                          <a:spcPts val="0"/>
                        </a:spcBef>
                        <a:spcAft>
                          <a:spcPts val="0"/>
                        </a:spcAft>
                      </a:pPr>
                      <a:r>
                        <a:rPr lang="en-US" sz="1300" b="1" kern="1200" dirty="0">
                          <a:solidFill>
                            <a:srgbClr val="000000"/>
                          </a:solidFill>
                          <a:latin typeface="Times"/>
                          <a:ea typeface="Calibri"/>
                          <a:cs typeface="Times New Roman"/>
                        </a:rPr>
                        <a:t>0</a:t>
                      </a:r>
                    </a:p>
                  </a:txBody>
                  <a:tcPr marL="68580" marR="68580" marT="0" marB="0"/>
                </a:tc>
                <a:extLst>
                  <a:ext uri="{0D108BD9-81ED-4DB2-BD59-A6C34878D82A}">
                    <a16:rowId xmlns:a16="http://schemas.microsoft.com/office/drawing/2014/main" val="10001"/>
                  </a:ext>
                </a:extLst>
              </a:tr>
              <a:tr h="566411">
                <a:tc>
                  <a:txBody>
                    <a:bodyPr/>
                    <a:lstStyle/>
                    <a:p>
                      <a:pPr marL="0" marR="0" indent="0" algn="ctr" defTabSz="914400" rtl="0" eaLnBrk="1" latinLnBrk="0" hangingPunct="1">
                        <a:lnSpc>
                          <a:spcPct val="150000"/>
                        </a:lnSpc>
                        <a:spcBef>
                          <a:spcPts val="0"/>
                        </a:spcBef>
                        <a:spcAft>
                          <a:spcPts val="0"/>
                        </a:spcAft>
                      </a:pPr>
                      <a:r>
                        <a:rPr lang="en-US" sz="1300" b="1" kern="1200" dirty="0">
                          <a:solidFill>
                            <a:srgbClr val="000000"/>
                          </a:solidFill>
                          <a:latin typeface="Times"/>
                          <a:ea typeface="Calibri"/>
                          <a:cs typeface="Times New Roman"/>
                        </a:rPr>
                        <a:t>Rosenbrock</a:t>
                      </a:r>
                    </a:p>
                  </a:txBody>
                  <a:tcPr marL="68580" marR="68580" marT="0" marB="0"/>
                </a:tc>
                <a:tc>
                  <a:txBody>
                    <a:bodyPr/>
                    <a:lstStyle/>
                    <a:p>
                      <a:pPr marL="0" marR="0" indent="0" algn="ctr" defTabSz="914400" rtl="0" eaLnBrk="1" latinLnBrk="0" hangingPunct="1">
                        <a:lnSpc>
                          <a:spcPct val="150000"/>
                        </a:lnSpc>
                        <a:spcBef>
                          <a:spcPts val="0"/>
                        </a:spcBef>
                        <a:spcAft>
                          <a:spcPts val="0"/>
                        </a:spcAft>
                      </a:pPr>
                      <a:endParaRPr lang="en-US" sz="1500" b="1" kern="1200" dirty="0">
                        <a:solidFill>
                          <a:srgbClr val="000000"/>
                        </a:solidFill>
                        <a:latin typeface="Times"/>
                        <a:ea typeface="Calibri"/>
                        <a:cs typeface="Times New Roman"/>
                      </a:endParaRPr>
                    </a:p>
                  </a:txBody>
                  <a:tcPr marL="68580" marR="68580" marT="0" marB="0"/>
                </a:tc>
                <a:tc>
                  <a:txBody>
                    <a:bodyPr/>
                    <a:lstStyle/>
                    <a:p>
                      <a:pPr marL="0" marR="0" indent="0" algn="ctr" defTabSz="914400" rtl="0" eaLnBrk="1" latinLnBrk="0" hangingPunct="1">
                        <a:lnSpc>
                          <a:spcPct val="150000"/>
                        </a:lnSpc>
                        <a:spcBef>
                          <a:spcPts val="0"/>
                        </a:spcBef>
                        <a:spcAft>
                          <a:spcPts val="0"/>
                        </a:spcAft>
                      </a:pPr>
                      <a:endParaRPr lang="en-US" sz="1500" b="1" kern="1200" dirty="0">
                        <a:solidFill>
                          <a:srgbClr val="000000"/>
                        </a:solidFill>
                        <a:latin typeface="Times"/>
                        <a:ea typeface="Calibri"/>
                        <a:cs typeface="Times New Roman"/>
                      </a:endParaRPr>
                    </a:p>
                  </a:txBody>
                  <a:tcPr marL="68580" marR="68580" marT="0" marB="0"/>
                </a:tc>
                <a:tc>
                  <a:txBody>
                    <a:bodyPr/>
                    <a:lstStyle/>
                    <a:p>
                      <a:pPr marL="0" marR="0" indent="0" algn="ctr" defTabSz="914400" rtl="0" eaLnBrk="1" latinLnBrk="0" hangingPunct="1">
                        <a:lnSpc>
                          <a:spcPct val="150000"/>
                        </a:lnSpc>
                        <a:spcBef>
                          <a:spcPts val="0"/>
                        </a:spcBef>
                        <a:spcAft>
                          <a:spcPts val="0"/>
                        </a:spcAft>
                      </a:pPr>
                      <a:r>
                        <a:rPr lang="en-US" sz="1300" b="1" kern="1200" dirty="0">
                          <a:solidFill>
                            <a:srgbClr val="000000"/>
                          </a:solidFill>
                          <a:latin typeface="Times"/>
                          <a:ea typeface="Calibri"/>
                          <a:cs typeface="Times New Roman"/>
                        </a:rPr>
                        <a:t>[-2.048, 2.048]</a:t>
                      </a:r>
                    </a:p>
                  </a:txBody>
                  <a:tcPr marL="68580" marR="68580" marT="0" marB="0"/>
                </a:tc>
                <a:tc>
                  <a:txBody>
                    <a:bodyPr/>
                    <a:lstStyle/>
                    <a:p>
                      <a:pPr marL="0" marR="0" indent="0" algn="ctr" defTabSz="914400" rtl="0" eaLnBrk="1" latinLnBrk="0" hangingPunct="1">
                        <a:lnSpc>
                          <a:spcPct val="150000"/>
                        </a:lnSpc>
                        <a:spcBef>
                          <a:spcPts val="0"/>
                        </a:spcBef>
                        <a:spcAft>
                          <a:spcPts val="0"/>
                        </a:spcAft>
                      </a:pPr>
                      <a:r>
                        <a:rPr lang="en-US" sz="1300" b="1" kern="1200" dirty="0">
                          <a:solidFill>
                            <a:srgbClr val="000000"/>
                          </a:solidFill>
                          <a:latin typeface="Times"/>
                          <a:ea typeface="Calibri"/>
                          <a:cs typeface="Times New Roman"/>
                        </a:rPr>
                        <a:t>0</a:t>
                      </a:r>
                    </a:p>
                  </a:txBody>
                  <a:tcPr marL="68580" marR="68580" marT="0" marB="0"/>
                </a:tc>
                <a:extLst>
                  <a:ext uri="{0D108BD9-81ED-4DB2-BD59-A6C34878D82A}">
                    <a16:rowId xmlns:a16="http://schemas.microsoft.com/office/drawing/2014/main" val="10002"/>
                  </a:ext>
                </a:extLst>
              </a:tr>
              <a:tr h="576300">
                <a:tc>
                  <a:txBody>
                    <a:bodyPr/>
                    <a:lstStyle/>
                    <a:p>
                      <a:pPr marL="0" marR="0" indent="0" algn="ctr" defTabSz="914400" rtl="0" eaLnBrk="1" latinLnBrk="0" hangingPunct="1">
                        <a:lnSpc>
                          <a:spcPct val="150000"/>
                        </a:lnSpc>
                        <a:spcBef>
                          <a:spcPts val="0"/>
                        </a:spcBef>
                        <a:spcAft>
                          <a:spcPts val="0"/>
                        </a:spcAft>
                      </a:pPr>
                      <a:r>
                        <a:rPr lang="en-US" sz="1300" b="1" kern="1200" dirty="0">
                          <a:solidFill>
                            <a:srgbClr val="000000"/>
                          </a:solidFill>
                          <a:latin typeface="Times"/>
                          <a:ea typeface="Calibri"/>
                          <a:cs typeface="Times New Roman"/>
                        </a:rPr>
                        <a:t>Schwefel 2.26</a:t>
                      </a:r>
                    </a:p>
                  </a:txBody>
                  <a:tcPr marL="68580" marR="68580" marT="0" marB="0"/>
                </a:tc>
                <a:tc>
                  <a:txBody>
                    <a:bodyPr/>
                    <a:lstStyle/>
                    <a:p>
                      <a:pPr marL="0" marR="0" indent="0" algn="ctr" defTabSz="914400" rtl="0" eaLnBrk="1" latinLnBrk="0" hangingPunct="1">
                        <a:lnSpc>
                          <a:spcPct val="150000"/>
                        </a:lnSpc>
                        <a:spcBef>
                          <a:spcPts val="0"/>
                        </a:spcBef>
                        <a:spcAft>
                          <a:spcPts val="0"/>
                        </a:spcAft>
                      </a:pPr>
                      <a:endParaRPr lang="en-US" sz="1500" b="1" kern="1200" dirty="0">
                        <a:solidFill>
                          <a:srgbClr val="000000"/>
                        </a:solidFill>
                        <a:latin typeface="Times"/>
                        <a:ea typeface="Calibri"/>
                        <a:cs typeface="Times New Roman"/>
                      </a:endParaRPr>
                    </a:p>
                  </a:txBody>
                  <a:tcPr marL="68580" marR="68580" marT="0" marB="0"/>
                </a:tc>
                <a:tc>
                  <a:txBody>
                    <a:bodyPr/>
                    <a:lstStyle/>
                    <a:p>
                      <a:pPr marL="0" marR="0" indent="0" algn="ctr" defTabSz="914400" rtl="0" eaLnBrk="1" latinLnBrk="0" hangingPunct="1">
                        <a:lnSpc>
                          <a:spcPct val="150000"/>
                        </a:lnSpc>
                        <a:spcBef>
                          <a:spcPts val="0"/>
                        </a:spcBef>
                        <a:spcAft>
                          <a:spcPts val="0"/>
                        </a:spcAft>
                      </a:pPr>
                      <a:endParaRPr lang="en-US" sz="1500" b="1" kern="1200" dirty="0">
                        <a:solidFill>
                          <a:srgbClr val="000000"/>
                        </a:solidFill>
                        <a:latin typeface="Times"/>
                        <a:ea typeface="Calibri"/>
                        <a:cs typeface="Times New Roman"/>
                      </a:endParaRPr>
                    </a:p>
                  </a:txBody>
                  <a:tcPr marL="68580" marR="68580" marT="0" marB="0"/>
                </a:tc>
                <a:tc>
                  <a:txBody>
                    <a:bodyPr/>
                    <a:lstStyle/>
                    <a:p>
                      <a:pPr marL="0" marR="0" indent="0" algn="ctr" defTabSz="914400" rtl="0" eaLnBrk="1" latinLnBrk="0" hangingPunct="1">
                        <a:lnSpc>
                          <a:spcPct val="150000"/>
                        </a:lnSpc>
                        <a:spcBef>
                          <a:spcPts val="0"/>
                        </a:spcBef>
                        <a:spcAft>
                          <a:spcPts val="0"/>
                        </a:spcAft>
                      </a:pPr>
                      <a:r>
                        <a:rPr lang="en-US" sz="1300" b="1" kern="1200" dirty="0">
                          <a:solidFill>
                            <a:srgbClr val="000000"/>
                          </a:solidFill>
                          <a:latin typeface="Times"/>
                          <a:ea typeface="Calibri"/>
                          <a:cs typeface="Times New Roman"/>
                        </a:rPr>
                        <a:t>[-500, 500]</a:t>
                      </a:r>
                    </a:p>
                  </a:txBody>
                  <a:tcPr marL="68580" marR="68580" marT="0" marB="0"/>
                </a:tc>
                <a:tc>
                  <a:txBody>
                    <a:bodyPr/>
                    <a:lstStyle/>
                    <a:p>
                      <a:pPr marL="0" marR="0" indent="0" algn="ctr" defTabSz="914400" rtl="0" eaLnBrk="1" latinLnBrk="0" hangingPunct="1">
                        <a:lnSpc>
                          <a:spcPct val="150000"/>
                        </a:lnSpc>
                        <a:spcBef>
                          <a:spcPts val="0"/>
                        </a:spcBef>
                        <a:spcAft>
                          <a:spcPts val="0"/>
                        </a:spcAft>
                      </a:pPr>
                      <a:r>
                        <a:rPr lang="en-US" sz="1300" b="1" kern="1200" dirty="0">
                          <a:solidFill>
                            <a:srgbClr val="000000"/>
                          </a:solidFill>
                          <a:latin typeface="Times"/>
                          <a:ea typeface="Calibri"/>
                          <a:cs typeface="Times New Roman"/>
                        </a:rPr>
                        <a:t>-418.9</a:t>
                      </a:r>
                    </a:p>
                  </a:txBody>
                  <a:tcPr marL="68580" marR="68580" marT="0" marB="0"/>
                </a:tc>
                <a:extLst>
                  <a:ext uri="{0D108BD9-81ED-4DB2-BD59-A6C34878D82A}">
                    <a16:rowId xmlns:a16="http://schemas.microsoft.com/office/drawing/2014/main" val="10003"/>
                  </a:ext>
                </a:extLst>
              </a:tr>
              <a:tr h="586189">
                <a:tc>
                  <a:txBody>
                    <a:bodyPr/>
                    <a:lstStyle/>
                    <a:p>
                      <a:pPr marL="0" marR="0" indent="0" algn="ctr" defTabSz="914400" rtl="0" eaLnBrk="1" latinLnBrk="0" hangingPunct="1">
                        <a:lnSpc>
                          <a:spcPct val="150000"/>
                        </a:lnSpc>
                        <a:spcBef>
                          <a:spcPts val="0"/>
                        </a:spcBef>
                        <a:spcAft>
                          <a:spcPts val="0"/>
                        </a:spcAft>
                      </a:pPr>
                      <a:r>
                        <a:rPr lang="en-US" sz="1300" b="1" kern="1200" dirty="0">
                          <a:solidFill>
                            <a:srgbClr val="000000"/>
                          </a:solidFill>
                          <a:latin typeface="Times"/>
                          <a:ea typeface="Calibri"/>
                          <a:cs typeface="Times New Roman"/>
                        </a:rPr>
                        <a:t>Griewangk</a:t>
                      </a:r>
                    </a:p>
                  </a:txBody>
                  <a:tcPr marL="68580" marR="68580" marT="0" marB="0"/>
                </a:tc>
                <a:tc>
                  <a:txBody>
                    <a:bodyPr/>
                    <a:lstStyle/>
                    <a:p>
                      <a:pPr marL="0" marR="0" indent="0" algn="ctr" defTabSz="914400" rtl="0" eaLnBrk="1" latinLnBrk="0" hangingPunct="1">
                        <a:lnSpc>
                          <a:spcPct val="150000"/>
                        </a:lnSpc>
                        <a:spcBef>
                          <a:spcPts val="0"/>
                        </a:spcBef>
                        <a:spcAft>
                          <a:spcPts val="0"/>
                        </a:spcAft>
                      </a:pPr>
                      <a:endParaRPr lang="en-US" sz="1500" b="1" kern="1200" dirty="0">
                        <a:solidFill>
                          <a:srgbClr val="000000"/>
                        </a:solidFill>
                        <a:latin typeface="Times"/>
                        <a:ea typeface="Calibri"/>
                        <a:cs typeface="Times New Roman"/>
                      </a:endParaRPr>
                    </a:p>
                  </a:txBody>
                  <a:tcPr marL="68580" marR="68580" marT="0" marB="0"/>
                </a:tc>
                <a:tc>
                  <a:txBody>
                    <a:bodyPr/>
                    <a:lstStyle/>
                    <a:p>
                      <a:pPr marL="0" marR="0" indent="0" algn="ctr" defTabSz="914400" rtl="0" eaLnBrk="1" latinLnBrk="0" hangingPunct="1">
                        <a:lnSpc>
                          <a:spcPct val="150000"/>
                        </a:lnSpc>
                        <a:spcBef>
                          <a:spcPts val="0"/>
                        </a:spcBef>
                        <a:spcAft>
                          <a:spcPts val="0"/>
                        </a:spcAft>
                      </a:pPr>
                      <a:endParaRPr lang="en-US" sz="1500" b="1" kern="1200" dirty="0">
                        <a:solidFill>
                          <a:srgbClr val="000000"/>
                        </a:solidFill>
                        <a:latin typeface="Times"/>
                        <a:ea typeface="Calibri"/>
                        <a:cs typeface="Times New Roman"/>
                      </a:endParaRPr>
                    </a:p>
                  </a:txBody>
                  <a:tcPr marL="68580" marR="68580" marT="0" marB="0"/>
                </a:tc>
                <a:tc>
                  <a:txBody>
                    <a:bodyPr/>
                    <a:lstStyle/>
                    <a:p>
                      <a:pPr marL="0" marR="0" indent="0" algn="ctr" defTabSz="914400" rtl="0" eaLnBrk="1" latinLnBrk="0" hangingPunct="1">
                        <a:lnSpc>
                          <a:spcPct val="150000"/>
                        </a:lnSpc>
                        <a:spcBef>
                          <a:spcPts val="0"/>
                        </a:spcBef>
                        <a:spcAft>
                          <a:spcPts val="0"/>
                        </a:spcAft>
                      </a:pPr>
                      <a:r>
                        <a:rPr lang="en-US" sz="1300" b="1" kern="1200" dirty="0">
                          <a:solidFill>
                            <a:srgbClr val="000000"/>
                          </a:solidFill>
                          <a:latin typeface="Times"/>
                          <a:ea typeface="Calibri"/>
                          <a:cs typeface="Times New Roman"/>
                        </a:rPr>
                        <a:t>[-600, 600]</a:t>
                      </a:r>
                    </a:p>
                  </a:txBody>
                  <a:tcPr marL="68580" marR="68580" marT="0" marB="0"/>
                </a:tc>
                <a:tc>
                  <a:txBody>
                    <a:bodyPr/>
                    <a:lstStyle/>
                    <a:p>
                      <a:pPr marL="0" marR="0" indent="0" algn="ctr" defTabSz="914400" rtl="0" eaLnBrk="1" latinLnBrk="0" hangingPunct="1">
                        <a:lnSpc>
                          <a:spcPct val="150000"/>
                        </a:lnSpc>
                        <a:spcBef>
                          <a:spcPts val="0"/>
                        </a:spcBef>
                        <a:spcAft>
                          <a:spcPts val="0"/>
                        </a:spcAft>
                      </a:pPr>
                      <a:r>
                        <a:rPr lang="en-US" sz="1300" b="1" kern="1200" dirty="0">
                          <a:solidFill>
                            <a:srgbClr val="000000"/>
                          </a:solidFill>
                          <a:latin typeface="Times"/>
                          <a:ea typeface="Calibri"/>
                          <a:cs typeface="Times New Roman"/>
                        </a:rPr>
                        <a:t>0</a:t>
                      </a:r>
                    </a:p>
                  </a:txBody>
                  <a:tcPr marL="68580" marR="68580" marT="0" marB="0"/>
                </a:tc>
                <a:extLst>
                  <a:ext uri="{0D108BD9-81ED-4DB2-BD59-A6C34878D82A}">
                    <a16:rowId xmlns:a16="http://schemas.microsoft.com/office/drawing/2014/main" val="10004"/>
                  </a:ext>
                </a:extLst>
              </a:tr>
              <a:tr h="808189">
                <a:tc>
                  <a:txBody>
                    <a:bodyPr/>
                    <a:lstStyle/>
                    <a:p>
                      <a:pPr marL="0" marR="0" indent="0" algn="ctr" defTabSz="914400" rtl="0" eaLnBrk="1" latinLnBrk="0" hangingPunct="1">
                        <a:lnSpc>
                          <a:spcPct val="150000"/>
                        </a:lnSpc>
                        <a:spcBef>
                          <a:spcPts val="0"/>
                        </a:spcBef>
                        <a:spcAft>
                          <a:spcPts val="0"/>
                        </a:spcAft>
                      </a:pPr>
                      <a:r>
                        <a:rPr lang="en-US" sz="1300" b="1" kern="1200" dirty="0">
                          <a:solidFill>
                            <a:srgbClr val="000000"/>
                          </a:solidFill>
                          <a:latin typeface="Times"/>
                          <a:ea typeface="Calibri"/>
                          <a:cs typeface="Times New Roman"/>
                        </a:rPr>
                        <a:t>Ackley</a:t>
                      </a:r>
                    </a:p>
                  </a:txBody>
                  <a:tcPr marL="68580" marR="68580" marT="0" marB="0"/>
                </a:tc>
                <a:tc>
                  <a:txBody>
                    <a:bodyPr/>
                    <a:lstStyle/>
                    <a:p>
                      <a:pPr marL="0" marR="0" indent="0" algn="ctr" defTabSz="914400" rtl="0" eaLnBrk="1" latinLnBrk="0" hangingPunct="1">
                        <a:lnSpc>
                          <a:spcPct val="150000"/>
                        </a:lnSpc>
                        <a:spcBef>
                          <a:spcPts val="0"/>
                        </a:spcBef>
                        <a:spcAft>
                          <a:spcPts val="0"/>
                        </a:spcAft>
                      </a:pPr>
                      <a:endParaRPr lang="en-US" sz="1500" b="1" kern="1200" dirty="0">
                        <a:solidFill>
                          <a:srgbClr val="000000"/>
                        </a:solidFill>
                        <a:latin typeface="Times"/>
                        <a:ea typeface="Calibri"/>
                        <a:cs typeface="Times New Roman"/>
                      </a:endParaRPr>
                    </a:p>
                  </a:txBody>
                  <a:tcPr marL="68580" marR="68580" marT="0" marB="0"/>
                </a:tc>
                <a:tc>
                  <a:txBody>
                    <a:bodyPr/>
                    <a:lstStyle/>
                    <a:p>
                      <a:pPr marL="0" marR="0" indent="0" algn="ctr" defTabSz="914400" rtl="0" eaLnBrk="1" latinLnBrk="0" hangingPunct="1">
                        <a:lnSpc>
                          <a:spcPct val="150000"/>
                        </a:lnSpc>
                        <a:spcBef>
                          <a:spcPts val="0"/>
                        </a:spcBef>
                        <a:spcAft>
                          <a:spcPts val="0"/>
                        </a:spcAft>
                      </a:pPr>
                      <a:endParaRPr lang="en-US" sz="1500" b="1" kern="1200" dirty="0">
                        <a:solidFill>
                          <a:srgbClr val="000000"/>
                        </a:solidFill>
                        <a:latin typeface="Times"/>
                        <a:ea typeface="Calibri"/>
                        <a:cs typeface="Times New Roman"/>
                      </a:endParaRPr>
                    </a:p>
                  </a:txBody>
                  <a:tcPr marL="68580" marR="68580" marT="0" marB="0"/>
                </a:tc>
                <a:tc>
                  <a:txBody>
                    <a:bodyPr/>
                    <a:lstStyle/>
                    <a:p>
                      <a:pPr marL="0" marR="0" indent="0" algn="ctr" defTabSz="914400" rtl="0" eaLnBrk="1" latinLnBrk="0" hangingPunct="1">
                        <a:lnSpc>
                          <a:spcPct val="150000"/>
                        </a:lnSpc>
                        <a:spcBef>
                          <a:spcPts val="0"/>
                        </a:spcBef>
                        <a:spcAft>
                          <a:spcPts val="0"/>
                        </a:spcAft>
                      </a:pPr>
                      <a:r>
                        <a:rPr lang="en-US" sz="1300" b="1" kern="1200" dirty="0">
                          <a:solidFill>
                            <a:srgbClr val="000000"/>
                          </a:solidFill>
                          <a:latin typeface="Times"/>
                          <a:ea typeface="Calibri"/>
                          <a:cs typeface="Times New Roman"/>
                        </a:rPr>
                        <a:t>[-32.768, 32.768]</a:t>
                      </a:r>
                    </a:p>
                  </a:txBody>
                  <a:tcPr marL="68580" marR="68580" marT="0" marB="0"/>
                </a:tc>
                <a:tc>
                  <a:txBody>
                    <a:bodyPr/>
                    <a:lstStyle/>
                    <a:p>
                      <a:pPr marL="0" marR="0" indent="0" algn="ctr" defTabSz="914400" rtl="0" eaLnBrk="1" latinLnBrk="0" hangingPunct="1">
                        <a:lnSpc>
                          <a:spcPct val="150000"/>
                        </a:lnSpc>
                        <a:spcBef>
                          <a:spcPts val="0"/>
                        </a:spcBef>
                        <a:spcAft>
                          <a:spcPts val="0"/>
                        </a:spcAft>
                      </a:pPr>
                      <a:r>
                        <a:rPr lang="en-US" sz="1300" b="1" kern="1200" dirty="0">
                          <a:solidFill>
                            <a:srgbClr val="000000"/>
                          </a:solidFill>
                          <a:latin typeface="Times"/>
                          <a:ea typeface="Calibri"/>
                          <a:cs typeface="Times New Roman"/>
                        </a:rPr>
                        <a:t>0</a:t>
                      </a:r>
                    </a:p>
                  </a:txBody>
                  <a:tcPr marL="68580" marR="68580" marT="0" marB="0"/>
                </a:tc>
                <a:extLst>
                  <a:ext uri="{0D108BD9-81ED-4DB2-BD59-A6C34878D82A}">
                    <a16:rowId xmlns:a16="http://schemas.microsoft.com/office/drawing/2014/main" val="10005"/>
                  </a:ext>
                </a:extLst>
              </a:tr>
              <a:tr h="572891">
                <a:tc>
                  <a:txBody>
                    <a:bodyPr/>
                    <a:lstStyle/>
                    <a:p>
                      <a:pPr marL="0" marR="0" indent="0" algn="ctr" defTabSz="914400" rtl="0" eaLnBrk="1" latinLnBrk="0" hangingPunct="1">
                        <a:lnSpc>
                          <a:spcPct val="150000"/>
                        </a:lnSpc>
                        <a:spcBef>
                          <a:spcPts val="0"/>
                        </a:spcBef>
                        <a:spcAft>
                          <a:spcPts val="0"/>
                        </a:spcAft>
                      </a:pPr>
                      <a:r>
                        <a:rPr lang="en-US" sz="1300" b="1" kern="1200" dirty="0">
                          <a:solidFill>
                            <a:srgbClr val="000000"/>
                          </a:solidFill>
                          <a:latin typeface="Times"/>
                          <a:ea typeface="Calibri"/>
                          <a:cs typeface="Times New Roman"/>
                        </a:rPr>
                        <a:t>Michalewicz 5</a:t>
                      </a:r>
                    </a:p>
                  </a:txBody>
                  <a:tcPr marL="68580" marR="68580" marT="0" marB="0"/>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endParaRPr lang="en-US" sz="1500" b="1" kern="1200" dirty="0">
                        <a:solidFill>
                          <a:srgbClr val="000000"/>
                        </a:solidFill>
                        <a:latin typeface="Times"/>
                        <a:ea typeface="Calibri"/>
                        <a:cs typeface="Times New Roman"/>
                      </a:endParaRPr>
                    </a:p>
                  </a:txBody>
                  <a:tcPr marL="68580" marR="68580" marT="0" marB="0"/>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endParaRPr lang="en-US" sz="1500" b="1" kern="1200" dirty="0">
                        <a:solidFill>
                          <a:srgbClr val="000000"/>
                        </a:solidFill>
                        <a:latin typeface="Times"/>
                        <a:ea typeface="Calibri"/>
                        <a:cs typeface="Times New Roman"/>
                      </a:endParaRPr>
                    </a:p>
                  </a:txBody>
                  <a:tcPr marL="68580" marR="68580" marT="0" marB="0"/>
                </a:tc>
                <a:tc>
                  <a:txBody>
                    <a:bodyPr/>
                    <a:lstStyle/>
                    <a:p>
                      <a:pPr marL="0" marR="0" indent="0" algn="ctr" defTabSz="914400" rtl="0" eaLnBrk="1" latinLnBrk="0" hangingPunct="1">
                        <a:lnSpc>
                          <a:spcPct val="150000"/>
                        </a:lnSpc>
                        <a:spcBef>
                          <a:spcPts val="0"/>
                        </a:spcBef>
                        <a:spcAft>
                          <a:spcPts val="0"/>
                        </a:spcAft>
                      </a:pPr>
                      <a:r>
                        <a:rPr lang="en-US" sz="1300" b="1" kern="1200" dirty="0">
                          <a:solidFill>
                            <a:srgbClr val="000000"/>
                          </a:solidFill>
                          <a:latin typeface="Times"/>
                          <a:ea typeface="Calibri"/>
                          <a:cs typeface="Times New Roman"/>
                        </a:rPr>
                        <a:t>[ -3.1428 , 3.1428 ]</a:t>
                      </a:r>
                    </a:p>
                  </a:txBody>
                  <a:tcPr marL="68580" marR="68580" marT="0" marB="0"/>
                </a:tc>
                <a:tc>
                  <a:txBody>
                    <a:bodyPr/>
                    <a:lstStyle/>
                    <a:p>
                      <a:pPr marL="0" marR="0" indent="0" algn="ctr" defTabSz="914400" rtl="0" eaLnBrk="1" latinLnBrk="0" hangingPunct="1">
                        <a:lnSpc>
                          <a:spcPct val="150000"/>
                        </a:lnSpc>
                        <a:spcBef>
                          <a:spcPts val="0"/>
                        </a:spcBef>
                        <a:spcAft>
                          <a:spcPts val="0"/>
                        </a:spcAft>
                      </a:pPr>
                      <a:r>
                        <a:rPr lang="en-US" sz="1300" b="1" kern="1200" dirty="0">
                          <a:solidFill>
                            <a:srgbClr val="000000"/>
                          </a:solidFill>
                          <a:latin typeface="Times"/>
                          <a:ea typeface="Calibri"/>
                          <a:cs typeface="Times New Roman"/>
                        </a:rPr>
                        <a:t>-4.687  D=5</a:t>
                      </a:r>
                    </a:p>
                  </a:txBody>
                  <a:tcPr marL="68580" marR="68580" marT="0" marB="0"/>
                </a:tc>
                <a:extLst>
                  <a:ext uri="{0D108BD9-81ED-4DB2-BD59-A6C34878D82A}">
                    <a16:rowId xmlns:a16="http://schemas.microsoft.com/office/drawing/2014/main" val="10006"/>
                  </a:ext>
                </a:extLst>
              </a:tr>
              <a:tr h="553931">
                <a:tc>
                  <a:txBody>
                    <a:bodyPr/>
                    <a:lstStyle/>
                    <a:p>
                      <a:pPr marL="0" marR="0" indent="0" algn="ctr" defTabSz="914400" rtl="0" eaLnBrk="1" latinLnBrk="0" hangingPunct="1">
                        <a:lnSpc>
                          <a:spcPct val="150000"/>
                        </a:lnSpc>
                        <a:spcBef>
                          <a:spcPts val="0"/>
                        </a:spcBef>
                        <a:spcAft>
                          <a:spcPts val="0"/>
                        </a:spcAft>
                      </a:pPr>
                      <a:r>
                        <a:rPr lang="en-US" sz="1300" b="1" kern="1200" dirty="0">
                          <a:solidFill>
                            <a:srgbClr val="000000"/>
                          </a:solidFill>
                          <a:latin typeface="Times"/>
                          <a:ea typeface="Calibri"/>
                          <a:cs typeface="Times New Roman"/>
                        </a:rPr>
                        <a:t>Six-hump camel back </a:t>
                      </a:r>
                    </a:p>
                  </a:txBody>
                  <a:tcPr marL="68580" marR="68580" marT="0" marB="0"/>
                </a:tc>
                <a:tc>
                  <a:txBody>
                    <a:bodyPr/>
                    <a:lstStyle/>
                    <a:p>
                      <a:pPr marL="0" marR="0" indent="0" algn="ctr" defTabSz="914400" rtl="0" eaLnBrk="1" latinLnBrk="0" hangingPunct="1">
                        <a:lnSpc>
                          <a:spcPct val="150000"/>
                        </a:lnSpc>
                        <a:spcBef>
                          <a:spcPts val="0"/>
                        </a:spcBef>
                        <a:spcAft>
                          <a:spcPts val="0"/>
                        </a:spcAft>
                      </a:pPr>
                      <a:endParaRPr lang="en-US" sz="1500" b="1" kern="1200" dirty="0">
                        <a:solidFill>
                          <a:srgbClr val="000000"/>
                        </a:solidFill>
                        <a:latin typeface="Times"/>
                        <a:ea typeface="Calibri"/>
                        <a:cs typeface="Times New Roman"/>
                      </a:endParaRPr>
                    </a:p>
                  </a:txBody>
                  <a:tcPr marL="68580" marR="68580" marT="0" marB="0"/>
                </a:tc>
                <a:tc>
                  <a:txBody>
                    <a:bodyPr/>
                    <a:lstStyle/>
                    <a:p>
                      <a:pPr marL="0" marR="0" indent="0" algn="ctr" defTabSz="914400" rtl="0" eaLnBrk="1" latinLnBrk="0" hangingPunct="1">
                        <a:lnSpc>
                          <a:spcPct val="150000"/>
                        </a:lnSpc>
                        <a:spcBef>
                          <a:spcPts val="0"/>
                        </a:spcBef>
                        <a:spcAft>
                          <a:spcPts val="0"/>
                        </a:spcAft>
                      </a:pPr>
                      <a:endParaRPr lang="en-US" sz="1500" b="1" kern="1200" dirty="0">
                        <a:solidFill>
                          <a:srgbClr val="000000"/>
                        </a:solidFill>
                        <a:latin typeface="Times"/>
                        <a:ea typeface="Calibri"/>
                        <a:cs typeface="Times New Roman"/>
                      </a:endParaRPr>
                    </a:p>
                  </a:txBody>
                  <a:tcPr marL="68580" marR="68580" marT="0" marB="0"/>
                </a:tc>
                <a:tc>
                  <a:txBody>
                    <a:bodyPr/>
                    <a:lstStyle/>
                    <a:p>
                      <a:pPr marL="0" marR="0" indent="0" algn="ctr" defTabSz="914400" rtl="0" eaLnBrk="1" latinLnBrk="0" hangingPunct="1">
                        <a:lnSpc>
                          <a:spcPct val="150000"/>
                        </a:lnSpc>
                        <a:spcBef>
                          <a:spcPts val="0"/>
                        </a:spcBef>
                        <a:spcAft>
                          <a:spcPts val="0"/>
                        </a:spcAft>
                      </a:pPr>
                      <a:r>
                        <a:rPr lang="en-US" sz="1300" b="1" kern="1200" dirty="0">
                          <a:solidFill>
                            <a:srgbClr val="000000"/>
                          </a:solidFill>
                          <a:latin typeface="Times"/>
                          <a:ea typeface="Calibri"/>
                          <a:cs typeface="Times New Roman"/>
                        </a:rPr>
                        <a:t>[-5, 5]                                                                                                                                                                                                                                                                                                                                                                                                                                                                                                                                                                                                                                                                                                                                                                                                                                                                                                                                                                                                                                                                                                                                                              </a:t>
                      </a:r>
                    </a:p>
                  </a:txBody>
                  <a:tcPr marL="68580" marR="68580" marT="0" marB="0"/>
                </a:tc>
                <a:tc>
                  <a:txBody>
                    <a:bodyPr/>
                    <a:lstStyle/>
                    <a:p>
                      <a:pPr marL="0" marR="0" indent="0" algn="ctr" defTabSz="914400" rtl="0" eaLnBrk="1" latinLnBrk="0" hangingPunct="1">
                        <a:lnSpc>
                          <a:spcPct val="150000"/>
                        </a:lnSpc>
                        <a:spcBef>
                          <a:spcPts val="0"/>
                        </a:spcBef>
                        <a:spcAft>
                          <a:spcPts val="0"/>
                        </a:spcAft>
                      </a:pPr>
                      <a:r>
                        <a:rPr lang="en-US" sz="1300" b="1" kern="1200" dirty="0">
                          <a:solidFill>
                            <a:srgbClr val="000000"/>
                          </a:solidFill>
                          <a:latin typeface="Times"/>
                          <a:ea typeface="Calibri"/>
                          <a:cs typeface="Times New Roman"/>
                        </a:rPr>
                        <a:t>-1.0316</a:t>
                      </a:r>
                    </a:p>
                  </a:txBody>
                  <a:tcPr marL="68580" marR="68580" marT="0" marB="0"/>
                </a:tc>
                <a:extLst>
                  <a:ext uri="{0D108BD9-81ED-4DB2-BD59-A6C34878D82A}">
                    <a16:rowId xmlns:a16="http://schemas.microsoft.com/office/drawing/2014/main" val="10007"/>
                  </a:ext>
                </a:extLst>
              </a:tr>
              <a:tr h="553931">
                <a:tc>
                  <a:txBody>
                    <a:bodyPr/>
                    <a:lstStyle/>
                    <a:p>
                      <a:pPr marL="0" marR="0" indent="0" algn="ctr" defTabSz="914400" rtl="0" eaLnBrk="1" latinLnBrk="0" hangingPunct="1">
                        <a:lnSpc>
                          <a:spcPct val="150000"/>
                        </a:lnSpc>
                        <a:spcBef>
                          <a:spcPts val="0"/>
                        </a:spcBef>
                        <a:spcAft>
                          <a:spcPts val="0"/>
                        </a:spcAft>
                      </a:pPr>
                      <a:r>
                        <a:rPr lang="en-US" sz="1300" b="1" kern="1200" dirty="0">
                          <a:solidFill>
                            <a:srgbClr val="000000"/>
                          </a:solidFill>
                          <a:latin typeface="Times"/>
                          <a:ea typeface="Calibri"/>
                          <a:cs typeface="Times New Roman"/>
                        </a:rPr>
                        <a:t>Shubert</a:t>
                      </a:r>
                    </a:p>
                  </a:txBody>
                  <a:tcPr marL="68580" marR="68580" marT="0" marB="0"/>
                </a:tc>
                <a:tc>
                  <a:txBody>
                    <a:bodyPr/>
                    <a:lstStyle/>
                    <a:p>
                      <a:pPr marL="0" marR="0" indent="0" algn="ctr" defTabSz="914400" rtl="0" eaLnBrk="1" latinLnBrk="0" hangingPunct="1">
                        <a:lnSpc>
                          <a:spcPct val="150000"/>
                        </a:lnSpc>
                        <a:spcBef>
                          <a:spcPts val="0"/>
                        </a:spcBef>
                        <a:spcAft>
                          <a:spcPts val="0"/>
                        </a:spcAft>
                      </a:pPr>
                      <a:endParaRPr lang="en-US" sz="1500" b="1" kern="1200" dirty="0">
                        <a:solidFill>
                          <a:srgbClr val="000000"/>
                        </a:solidFill>
                        <a:latin typeface="Times"/>
                        <a:ea typeface="Calibri"/>
                        <a:cs typeface="Times New Roman"/>
                      </a:endParaRPr>
                    </a:p>
                  </a:txBody>
                  <a:tcPr marL="68580" marR="68580" marT="0" marB="0"/>
                </a:tc>
                <a:tc>
                  <a:txBody>
                    <a:bodyPr/>
                    <a:lstStyle/>
                    <a:p>
                      <a:pPr marL="0" marR="0" indent="0" algn="ctr" defTabSz="914400" rtl="0" eaLnBrk="1" latinLnBrk="0" hangingPunct="1">
                        <a:lnSpc>
                          <a:spcPct val="150000"/>
                        </a:lnSpc>
                        <a:spcBef>
                          <a:spcPts val="0"/>
                        </a:spcBef>
                        <a:spcAft>
                          <a:spcPts val="0"/>
                        </a:spcAft>
                      </a:pPr>
                      <a:endParaRPr lang="en-US" sz="1500" b="1" kern="1200" dirty="0">
                        <a:solidFill>
                          <a:srgbClr val="000000"/>
                        </a:solidFill>
                        <a:latin typeface="Times"/>
                        <a:ea typeface="Calibri"/>
                        <a:cs typeface="Times New Roman"/>
                      </a:endParaRPr>
                    </a:p>
                  </a:txBody>
                  <a:tcPr marL="68580" marR="68580" marT="0" marB="0"/>
                </a:tc>
                <a:tc>
                  <a:txBody>
                    <a:bodyPr/>
                    <a:lstStyle/>
                    <a:p>
                      <a:pPr marL="0" marR="0" indent="0" algn="ctr" defTabSz="914400" rtl="0" eaLnBrk="1" latinLnBrk="0" hangingPunct="1">
                        <a:lnSpc>
                          <a:spcPct val="150000"/>
                        </a:lnSpc>
                        <a:spcBef>
                          <a:spcPts val="0"/>
                        </a:spcBef>
                        <a:spcAft>
                          <a:spcPts val="0"/>
                        </a:spcAft>
                      </a:pPr>
                      <a:r>
                        <a:rPr lang="en-US" sz="1300" b="1" kern="1200" dirty="0">
                          <a:solidFill>
                            <a:srgbClr val="000000"/>
                          </a:solidFill>
                          <a:latin typeface="Times"/>
                          <a:ea typeface="Calibri"/>
                          <a:cs typeface="Times New Roman"/>
                        </a:rPr>
                        <a:t>[-10, 10]</a:t>
                      </a:r>
                    </a:p>
                  </a:txBody>
                  <a:tcPr marL="68580" marR="68580" marT="0" marB="0"/>
                </a:tc>
                <a:tc>
                  <a:txBody>
                    <a:bodyPr/>
                    <a:lstStyle/>
                    <a:p>
                      <a:pPr marL="0" marR="0" indent="0" algn="ctr" defTabSz="914400" rtl="0" eaLnBrk="1" latinLnBrk="0" hangingPunct="1">
                        <a:lnSpc>
                          <a:spcPct val="150000"/>
                        </a:lnSpc>
                        <a:spcBef>
                          <a:spcPts val="0"/>
                        </a:spcBef>
                        <a:spcAft>
                          <a:spcPts val="0"/>
                        </a:spcAft>
                      </a:pPr>
                      <a:r>
                        <a:rPr lang="en-US" sz="1300" b="1" kern="1200" dirty="0">
                          <a:solidFill>
                            <a:srgbClr val="000000"/>
                          </a:solidFill>
                          <a:latin typeface="Times"/>
                          <a:ea typeface="Calibri"/>
                          <a:cs typeface="Times New Roman"/>
                        </a:rPr>
                        <a:t>-186.73 D=5</a:t>
                      </a:r>
                    </a:p>
                  </a:txBody>
                  <a:tcPr marL="68580" marR="68580" marT="0" marB="0"/>
                </a:tc>
                <a:extLst>
                  <a:ext uri="{0D108BD9-81ED-4DB2-BD59-A6C34878D82A}">
                    <a16:rowId xmlns:a16="http://schemas.microsoft.com/office/drawing/2014/main" val="10008"/>
                  </a:ext>
                </a:extLst>
              </a:tr>
              <a:tr h="706980">
                <a:tc>
                  <a:txBody>
                    <a:bodyPr/>
                    <a:lstStyle/>
                    <a:p>
                      <a:pPr marL="0" marR="0" indent="0" algn="ctr" defTabSz="914400" rtl="0" eaLnBrk="1" latinLnBrk="0" hangingPunct="1">
                        <a:lnSpc>
                          <a:spcPct val="150000"/>
                        </a:lnSpc>
                        <a:spcBef>
                          <a:spcPts val="0"/>
                        </a:spcBef>
                        <a:spcAft>
                          <a:spcPts val="0"/>
                        </a:spcAft>
                      </a:pPr>
                      <a:r>
                        <a:rPr lang="en-US" sz="1300" b="1" kern="1200" dirty="0">
                          <a:solidFill>
                            <a:srgbClr val="000000"/>
                          </a:solidFill>
                          <a:latin typeface="Times"/>
                          <a:ea typeface="Calibri"/>
                          <a:cs typeface="Times New Roman"/>
                        </a:rPr>
                        <a:t>Drop wave</a:t>
                      </a:r>
                    </a:p>
                  </a:txBody>
                  <a:tcPr marL="68580" marR="68580" marT="0" marB="0"/>
                </a:tc>
                <a:tc>
                  <a:txBody>
                    <a:bodyPr/>
                    <a:lstStyle/>
                    <a:p>
                      <a:pPr marL="0" marR="0" indent="0" algn="ctr" defTabSz="914400" rtl="0" eaLnBrk="1" latinLnBrk="0" hangingPunct="1">
                        <a:lnSpc>
                          <a:spcPct val="150000"/>
                        </a:lnSpc>
                        <a:spcBef>
                          <a:spcPts val="0"/>
                        </a:spcBef>
                        <a:spcAft>
                          <a:spcPts val="0"/>
                        </a:spcAft>
                      </a:pPr>
                      <a:endParaRPr lang="en-US" sz="1500" b="1" kern="1200" dirty="0">
                        <a:solidFill>
                          <a:srgbClr val="000000"/>
                        </a:solidFill>
                        <a:latin typeface="Times"/>
                        <a:ea typeface="Calibri"/>
                        <a:cs typeface="Times New Roman"/>
                      </a:endParaRPr>
                    </a:p>
                  </a:txBody>
                  <a:tcPr marL="68580" marR="68580" marT="0" marB="0"/>
                </a:tc>
                <a:tc>
                  <a:txBody>
                    <a:bodyPr/>
                    <a:lstStyle/>
                    <a:p>
                      <a:pPr marL="0" marR="0" indent="0" algn="ctr" defTabSz="914400" rtl="0" eaLnBrk="1" latinLnBrk="0" hangingPunct="1">
                        <a:lnSpc>
                          <a:spcPct val="150000"/>
                        </a:lnSpc>
                        <a:spcBef>
                          <a:spcPts val="0"/>
                        </a:spcBef>
                        <a:spcAft>
                          <a:spcPts val="0"/>
                        </a:spcAft>
                      </a:pPr>
                      <a:endParaRPr lang="en-US" sz="1500" b="1" kern="1200" dirty="0">
                        <a:solidFill>
                          <a:srgbClr val="000000"/>
                        </a:solidFill>
                        <a:latin typeface="Times"/>
                        <a:ea typeface="Calibri"/>
                        <a:cs typeface="Times New Roman"/>
                      </a:endParaRPr>
                    </a:p>
                  </a:txBody>
                  <a:tcPr marL="68580" marR="68580" marT="0" marB="0"/>
                </a:tc>
                <a:tc>
                  <a:txBody>
                    <a:bodyPr/>
                    <a:lstStyle/>
                    <a:p>
                      <a:pPr marL="0" marR="0" indent="0" algn="ctr" defTabSz="914400" rtl="0" eaLnBrk="1" latinLnBrk="0" hangingPunct="1">
                        <a:lnSpc>
                          <a:spcPct val="150000"/>
                        </a:lnSpc>
                        <a:spcBef>
                          <a:spcPts val="0"/>
                        </a:spcBef>
                        <a:spcAft>
                          <a:spcPts val="0"/>
                        </a:spcAft>
                      </a:pPr>
                      <a:r>
                        <a:rPr lang="en-US" sz="1300" b="1" kern="1200" dirty="0">
                          <a:solidFill>
                            <a:srgbClr val="000000"/>
                          </a:solidFill>
                          <a:latin typeface="Times"/>
                          <a:ea typeface="Calibri"/>
                          <a:cs typeface="Times New Roman"/>
                        </a:rPr>
                        <a:t>[-5.12, 5.12]</a:t>
                      </a:r>
                    </a:p>
                  </a:txBody>
                  <a:tcPr marL="68580" marR="68580" marT="0" marB="0"/>
                </a:tc>
                <a:tc>
                  <a:txBody>
                    <a:bodyPr/>
                    <a:lstStyle/>
                    <a:p>
                      <a:pPr marL="0" marR="0" indent="0" algn="ctr" defTabSz="914400" rtl="0" eaLnBrk="1" latinLnBrk="0" hangingPunct="1">
                        <a:lnSpc>
                          <a:spcPct val="150000"/>
                        </a:lnSpc>
                        <a:spcBef>
                          <a:spcPts val="0"/>
                        </a:spcBef>
                        <a:spcAft>
                          <a:spcPts val="0"/>
                        </a:spcAft>
                      </a:pPr>
                      <a:r>
                        <a:rPr lang="en-US" sz="1300" b="1" kern="1200" dirty="0">
                          <a:solidFill>
                            <a:srgbClr val="000000"/>
                          </a:solidFill>
                          <a:latin typeface="Times"/>
                          <a:ea typeface="Calibri"/>
                          <a:cs typeface="Times New Roman"/>
                        </a:rPr>
                        <a:t>-2.1933 </a:t>
                      </a:r>
                    </a:p>
                  </a:txBody>
                  <a:tcPr marL="68580" marR="68580" marT="0" marB="0"/>
                </a:tc>
                <a:extLst>
                  <a:ext uri="{0D108BD9-81ED-4DB2-BD59-A6C34878D82A}">
                    <a16:rowId xmlns:a16="http://schemas.microsoft.com/office/drawing/2014/main" val="10009"/>
                  </a:ext>
                </a:extLst>
              </a:tr>
            </a:tbl>
          </a:graphicData>
        </a:graphic>
      </p:graphicFrame>
      <p:sp>
        <p:nvSpPr>
          <p:cNvPr id="50248" name="Rectangle 18">
            <a:extLst>
              <a:ext uri="{FF2B5EF4-FFF2-40B4-BE49-F238E27FC236}">
                <a16:creationId xmlns:a16="http://schemas.microsoft.com/office/drawing/2014/main" id="{20B663A7-F65E-A29D-1A38-87133648847D}"/>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zh-CN" altLang="zh-CN"/>
          </a:p>
        </p:txBody>
      </p:sp>
      <p:pic>
        <p:nvPicPr>
          <p:cNvPr id="50249" name="Picture 47">
            <a:extLst>
              <a:ext uri="{FF2B5EF4-FFF2-40B4-BE49-F238E27FC236}">
                <a16:creationId xmlns:a16="http://schemas.microsoft.com/office/drawing/2014/main" id="{FC0A1557-54C0-B7AE-D901-0F879A5F2AF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85925" y="4572000"/>
            <a:ext cx="189547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250" name="Picture 48">
            <a:extLst>
              <a:ext uri="{FF2B5EF4-FFF2-40B4-BE49-F238E27FC236}">
                <a16:creationId xmlns:a16="http://schemas.microsoft.com/office/drawing/2014/main" id="{B8359277-C986-DB5F-04B6-A78BE6E95971}"/>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76400" y="1609725"/>
            <a:ext cx="220027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251" name="Picture 49">
            <a:extLst>
              <a:ext uri="{FF2B5EF4-FFF2-40B4-BE49-F238E27FC236}">
                <a16:creationId xmlns:a16="http://schemas.microsoft.com/office/drawing/2014/main" id="{75623219-1D03-EF97-43BF-E0565EFB9EF9}"/>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04975" y="2209800"/>
            <a:ext cx="233362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252" name="Picture 50">
            <a:extLst>
              <a:ext uri="{FF2B5EF4-FFF2-40B4-BE49-F238E27FC236}">
                <a16:creationId xmlns:a16="http://schemas.microsoft.com/office/drawing/2014/main" id="{FC1410BF-21D5-8961-F738-22AE77DA9703}"/>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66875" y="2743200"/>
            <a:ext cx="183832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253" name="Picture 51">
            <a:extLst>
              <a:ext uri="{FF2B5EF4-FFF2-40B4-BE49-F238E27FC236}">
                <a16:creationId xmlns:a16="http://schemas.microsoft.com/office/drawing/2014/main" id="{4E9530FB-977F-F4A9-B1D5-A6D3521B27C0}"/>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95450" y="3276600"/>
            <a:ext cx="219075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254" name="Picture 53">
            <a:extLst>
              <a:ext uri="{FF2B5EF4-FFF2-40B4-BE49-F238E27FC236}">
                <a16:creationId xmlns:a16="http://schemas.microsoft.com/office/drawing/2014/main" id="{EE389A15-8208-256C-6FD7-0C70F32B4BF3}"/>
              </a:ext>
            </a:extLst>
          </p:cNvPr>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52600" y="3810000"/>
            <a:ext cx="18097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255" name="Picture 54">
            <a:extLst>
              <a:ext uri="{FF2B5EF4-FFF2-40B4-BE49-F238E27FC236}">
                <a16:creationId xmlns:a16="http://schemas.microsoft.com/office/drawing/2014/main" id="{C35B3E42-2735-8BE5-A748-BAA009A0B180}"/>
              </a:ext>
            </a:extLst>
          </p:cNvPr>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629025" y="4191000"/>
            <a:ext cx="200977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256" name="Picture 55">
            <a:extLst>
              <a:ext uri="{FF2B5EF4-FFF2-40B4-BE49-F238E27FC236}">
                <a16:creationId xmlns:a16="http://schemas.microsoft.com/office/drawing/2014/main" id="{9FC2ADBC-028F-7C10-FCB6-E1579B0D0224}"/>
              </a:ext>
            </a:extLst>
          </p:cNvPr>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04975" y="5105400"/>
            <a:ext cx="286702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257" name="Picture 56">
            <a:extLst>
              <a:ext uri="{FF2B5EF4-FFF2-40B4-BE49-F238E27FC236}">
                <a16:creationId xmlns:a16="http://schemas.microsoft.com/office/drawing/2014/main" id="{7B0CE3A3-4E14-2F16-06A9-02C13E427BE1}"/>
              </a:ext>
            </a:extLst>
          </p:cNvPr>
          <p:cNvPicPr>
            <a:picLocks noChangeAspect="1" noChangeArrowheads="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66875" y="5648325"/>
            <a:ext cx="305752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258" name="Picture 57">
            <a:extLst>
              <a:ext uri="{FF2B5EF4-FFF2-40B4-BE49-F238E27FC236}">
                <a16:creationId xmlns:a16="http://schemas.microsoft.com/office/drawing/2014/main" id="{60AB4440-9FBB-2F6D-6DB1-81E0E051CC99}"/>
              </a:ext>
            </a:extLst>
          </p:cNvPr>
          <p:cNvPicPr>
            <a:picLocks noChangeAspect="1" noChangeArrowheads="1"/>
          </p:cNvPicPr>
          <p:nvPr/>
        </p:nvPicPr>
        <p:blipFill>
          <a:blip r:embed="rId1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76400" y="6229350"/>
            <a:ext cx="17145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259" name="Picture 13" descr="Rastrigin">
            <a:extLst>
              <a:ext uri="{FF2B5EF4-FFF2-40B4-BE49-F238E27FC236}">
                <a16:creationId xmlns:a16="http://schemas.microsoft.com/office/drawing/2014/main" id="{80F6CC1F-BBB8-B549-7A2C-65767A18D1B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867400" y="1676400"/>
            <a:ext cx="7080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260" name="Picture 1" descr="Rosenbrock">
            <a:extLst>
              <a:ext uri="{FF2B5EF4-FFF2-40B4-BE49-F238E27FC236}">
                <a16:creationId xmlns:a16="http://schemas.microsoft.com/office/drawing/2014/main" id="{BFBCB18E-6FD9-8031-7A41-2ED0BFE5918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791200" y="2206625"/>
            <a:ext cx="731838"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261" name="Picture 10" descr="Schwefel">
            <a:extLst>
              <a:ext uri="{FF2B5EF4-FFF2-40B4-BE49-F238E27FC236}">
                <a16:creationId xmlns:a16="http://schemas.microsoft.com/office/drawing/2014/main" id="{8ECBABB6-E269-0B00-3F8D-33CFA2107E7B}"/>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791200" y="2743200"/>
            <a:ext cx="71596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262" name="Picture 7" descr="Griewank">
            <a:extLst>
              <a:ext uri="{FF2B5EF4-FFF2-40B4-BE49-F238E27FC236}">
                <a16:creationId xmlns:a16="http://schemas.microsoft.com/office/drawing/2014/main" id="{5DD0F423-48D7-CA54-90AF-AA476B64E3F5}"/>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791200" y="3276600"/>
            <a:ext cx="708025"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263" name="Picture 4" descr="Ackley">
            <a:extLst>
              <a:ext uri="{FF2B5EF4-FFF2-40B4-BE49-F238E27FC236}">
                <a16:creationId xmlns:a16="http://schemas.microsoft.com/office/drawing/2014/main" id="{68164680-036A-821C-9533-0D513C466007}"/>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791200" y="3810000"/>
            <a:ext cx="77152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264" name="Picture 28" descr="Michalewicz">
            <a:extLst>
              <a:ext uri="{FF2B5EF4-FFF2-40B4-BE49-F238E27FC236}">
                <a16:creationId xmlns:a16="http://schemas.microsoft.com/office/drawing/2014/main" id="{433B6306-5BDD-E1EE-B830-92B4563B3C22}"/>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867400" y="4572000"/>
            <a:ext cx="609600"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265" name="Picture 40" descr="shubert">
            <a:extLst>
              <a:ext uri="{FF2B5EF4-FFF2-40B4-BE49-F238E27FC236}">
                <a16:creationId xmlns:a16="http://schemas.microsoft.com/office/drawing/2014/main" id="{9762546D-580E-9C40-1344-E9B1E63EDF89}"/>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791200" y="5638800"/>
            <a:ext cx="71596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266" name="Picture 31" descr="Sixhump">
            <a:extLst>
              <a:ext uri="{FF2B5EF4-FFF2-40B4-BE49-F238E27FC236}">
                <a16:creationId xmlns:a16="http://schemas.microsoft.com/office/drawing/2014/main" id="{B5A903C1-78A1-ECA3-ECFB-5A179A5A2876}"/>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867400" y="5105400"/>
            <a:ext cx="609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267" name="Picture 43" descr="Dropwave">
            <a:extLst>
              <a:ext uri="{FF2B5EF4-FFF2-40B4-BE49-F238E27FC236}">
                <a16:creationId xmlns:a16="http://schemas.microsoft.com/office/drawing/2014/main" id="{5EC3CEB0-950E-DF33-E9A5-F3E20BA2AE50}"/>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791200" y="6172200"/>
            <a:ext cx="66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6674E77-8752-056D-C453-0A451EA7B31F}"/>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FBE1F49-1486-4512-9500-B64AD192765E}" type="slidenum">
              <a:rPr lang="en-US" altLang="en-US">
                <a:solidFill>
                  <a:srgbClr val="898989"/>
                </a:solidFill>
              </a:rPr>
              <a:pPr eaLnBrk="1" hangingPunct="1"/>
              <a:t>49</a:t>
            </a:fld>
            <a:endParaRPr lang="en-US" altLang="en-US">
              <a:solidFill>
                <a:srgbClr val="898989"/>
              </a:solidFill>
            </a:endParaRPr>
          </a:p>
        </p:txBody>
      </p:sp>
      <p:sp>
        <p:nvSpPr>
          <p:cNvPr id="2" name="Title 1">
            <a:extLst>
              <a:ext uri="{FF2B5EF4-FFF2-40B4-BE49-F238E27FC236}">
                <a16:creationId xmlns:a16="http://schemas.microsoft.com/office/drawing/2014/main" id="{908F92CF-E42A-2AFB-BB0F-60E445330ED8}"/>
              </a:ext>
            </a:extLst>
          </p:cNvPr>
          <p:cNvSpPr>
            <a:spLocks noGrp="1"/>
          </p:cNvSpPr>
          <p:nvPr>
            <p:ph type="title" idx="4294967295"/>
          </p:nvPr>
        </p:nvSpPr>
        <p:spPr>
          <a:xfrm>
            <a:off x="0" y="0"/>
            <a:ext cx="9144000" cy="838200"/>
          </a:xfrm>
          <a:solidFill>
            <a:schemeClr val="accent2"/>
          </a:solidFill>
          <a:ln>
            <a:miter lim="800000"/>
            <a:headEnd/>
            <a:tailEnd/>
          </a:ln>
        </p:spPr>
        <p:txBody>
          <a:bodyPr rtlCol="0">
            <a:normAutofit/>
          </a:bodyPr>
          <a:lstStyle/>
          <a:p>
            <a:pPr eaLnBrk="1" fontAlgn="auto" hangingPunct="1">
              <a:spcAft>
                <a:spcPts val="0"/>
              </a:spcAft>
              <a:defRPr/>
            </a:pPr>
            <a:r>
              <a:rPr lang="en-US" sz="2800" cap="all" dirty="0">
                <a:effectLst>
                  <a:reflection blurRad="12700" stA="48000" endA="300" endPos="55000" dir="5400000" sy="-90000" algn="bl" rotWithShape="0"/>
                </a:effectLst>
              </a:rPr>
              <a:t>Parameter setting for SGA, SDPGA and MPDPGA</a:t>
            </a:r>
          </a:p>
        </p:txBody>
      </p:sp>
      <p:graphicFrame>
        <p:nvGraphicFramePr>
          <p:cNvPr id="5" name="Table 4">
            <a:extLst>
              <a:ext uri="{FF2B5EF4-FFF2-40B4-BE49-F238E27FC236}">
                <a16:creationId xmlns:a16="http://schemas.microsoft.com/office/drawing/2014/main" id="{4BBE1469-B0B2-CC42-06C8-57EAB0C9CAD8}"/>
              </a:ext>
            </a:extLst>
          </p:cNvPr>
          <p:cNvGraphicFramePr>
            <a:graphicFrameLocks noGrp="1"/>
          </p:cNvGraphicFramePr>
          <p:nvPr/>
        </p:nvGraphicFramePr>
        <p:xfrm>
          <a:off x="609600" y="1143000"/>
          <a:ext cx="8077200" cy="6163629"/>
        </p:xfrm>
        <a:graphic>
          <a:graphicData uri="http://schemas.openxmlformats.org/drawingml/2006/table">
            <a:tbl>
              <a:tblPr>
                <a:tableStyleId>{5940675A-B579-460E-94D1-54222C63F5DA}</a:tableStyleId>
              </a:tblPr>
              <a:tblGrid>
                <a:gridCol w="1758678">
                  <a:extLst>
                    <a:ext uri="{9D8B030D-6E8A-4147-A177-3AD203B41FA5}">
                      <a16:colId xmlns:a16="http://schemas.microsoft.com/office/drawing/2014/main" val="20000"/>
                    </a:ext>
                  </a:extLst>
                </a:gridCol>
                <a:gridCol w="1697904">
                  <a:extLst>
                    <a:ext uri="{9D8B030D-6E8A-4147-A177-3AD203B41FA5}">
                      <a16:colId xmlns:a16="http://schemas.microsoft.com/office/drawing/2014/main" val="20001"/>
                    </a:ext>
                  </a:extLst>
                </a:gridCol>
                <a:gridCol w="1667050">
                  <a:extLst>
                    <a:ext uri="{9D8B030D-6E8A-4147-A177-3AD203B41FA5}">
                      <a16:colId xmlns:a16="http://schemas.microsoft.com/office/drawing/2014/main" val="20002"/>
                    </a:ext>
                  </a:extLst>
                </a:gridCol>
                <a:gridCol w="1670790">
                  <a:extLst>
                    <a:ext uri="{9D8B030D-6E8A-4147-A177-3AD203B41FA5}">
                      <a16:colId xmlns:a16="http://schemas.microsoft.com/office/drawing/2014/main" val="20003"/>
                    </a:ext>
                  </a:extLst>
                </a:gridCol>
                <a:gridCol w="1282778">
                  <a:extLst>
                    <a:ext uri="{9D8B030D-6E8A-4147-A177-3AD203B41FA5}">
                      <a16:colId xmlns:a16="http://schemas.microsoft.com/office/drawing/2014/main" val="20004"/>
                    </a:ext>
                  </a:extLst>
                </a:gridCol>
              </a:tblGrid>
              <a:tr h="340949">
                <a:tc>
                  <a:txBody>
                    <a:bodyPr/>
                    <a:lstStyle/>
                    <a:p>
                      <a:pPr marL="0" marR="0" indent="0" algn="ctr">
                        <a:lnSpc>
                          <a:spcPct val="150000"/>
                        </a:lnSpc>
                        <a:spcBef>
                          <a:spcPts val="300"/>
                        </a:spcBef>
                        <a:spcAft>
                          <a:spcPts val="0"/>
                        </a:spcAft>
                      </a:pPr>
                      <a:r>
                        <a:rPr lang="en-US" sz="1500" b="1" kern="1200" dirty="0">
                          <a:solidFill>
                            <a:schemeClr val="tx1"/>
                          </a:solidFill>
                          <a:latin typeface="+mn-lt"/>
                          <a:ea typeface="+mn-ea"/>
                          <a:cs typeface="+mn-cs"/>
                        </a:rPr>
                        <a:t>Operator/parameter</a:t>
                      </a:r>
                    </a:p>
                  </a:txBody>
                  <a:tcPr marL="68580" marR="68580" marT="0" marB="0"/>
                </a:tc>
                <a:tc>
                  <a:txBody>
                    <a:bodyPr/>
                    <a:lstStyle/>
                    <a:p>
                      <a:pPr marL="0" marR="0" indent="0" algn="ctr">
                        <a:lnSpc>
                          <a:spcPct val="150000"/>
                        </a:lnSpc>
                        <a:spcBef>
                          <a:spcPts val="300"/>
                        </a:spcBef>
                        <a:spcAft>
                          <a:spcPts val="0"/>
                        </a:spcAft>
                      </a:pPr>
                      <a:r>
                        <a:rPr lang="en-US" sz="1500" b="1" kern="1200" dirty="0">
                          <a:solidFill>
                            <a:schemeClr val="tx1"/>
                          </a:solidFill>
                          <a:latin typeface="+mn-lt"/>
                          <a:ea typeface="+mn-ea"/>
                          <a:cs typeface="+mn-cs"/>
                        </a:rPr>
                        <a:t>MPDPGA</a:t>
                      </a:r>
                    </a:p>
                  </a:txBody>
                  <a:tcPr marL="68580" marR="68580" marT="0" marB="0"/>
                </a:tc>
                <a:tc>
                  <a:txBody>
                    <a:bodyPr/>
                    <a:lstStyle/>
                    <a:p>
                      <a:pPr marL="0" marR="0" indent="-20955" algn="ctr">
                        <a:lnSpc>
                          <a:spcPct val="150000"/>
                        </a:lnSpc>
                        <a:spcBef>
                          <a:spcPts val="300"/>
                        </a:spcBef>
                        <a:spcAft>
                          <a:spcPts val="0"/>
                        </a:spcAft>
                      </a:pPr>
                      <a:r>
                        <a:rPr lang="en-US" sz="1500" b="1" kern="1200" dirty="0">
                          <a:solidFill>
                            <a:schemeClr val="tx1"/>
                          </a:solidFill>
                          <a:latin typeface="+mn-lt"/>
                          <a:ea typeface="+mn-ea"/>
                          <a:cs typeface="+mn-cs"/>
                        </a:rPr>
                        <a:t>SDPGA</a:t>
                      </a:r>
                    </a:p>
                  </a:txBody>
                  <a:tcPr marL="68580" marR="68580" marT="0" marB="0"/>
                </a:tc>
                <a:tc>
                  <a:txBody>
                    <a:bodyPr/>
                    <a:lstStyle/>
                    <a:p>
                      <a:pPr marL="0" marR="0" indent="-18415" algn="ctr">
                        <a:lnSpc>
                          <a:spcPct val="150000"/>
                        </a:lnSpc>
                        <a:spcBef>
                          <a:spcPts val="300"/>
                        </a:spcBef>
                        <a:spcAft>
                          <a:spcPts val="0"/>
                        </a:spcAft>
                      </a:pPr>
                      <a:r>
                        <a:rPr lang="en-US" sz="1500" b="1" kern="1200" dirty="0">
                          <a:solidFill>
                            <a:schemeClr val="tx1"/>
                          </a:solidFill>
                          <a:latin typeface="+mn-lt"/>
                          <a:ea typeface="+mn-ea"/>
                          <a:cs typeface="+mn-cs"/>
                        </a:rPr>
                        <a:t>SGA</a:t>
                      </a:r>
                    </a:p>
                  </a:txBody>
                  <a:tcPr marL="68580" marR="68580" marT="0" marB="0"/>
                </a:tc>
                <a:tc>
                  <a:txBody>
                    <a:bodyPr/>
                    <a:lstStyle/>
                    <a:p>
                      <a:pPr marL="0" marR="0" indent="0" algn="ctr">
                        <a:lnSpc>
                          <a:spcPct val="150000"/>
                        </a:lnSpc>
                        <a:spcBef>
                          <a:spcPts val="300"/>
                        </a:spcBef>
                        <a:spcAft>
                          <a:spcPts val="0"/>
                        </a:spcAft>
                      </a:pPr>
                      <a:r>
                        <a:rPr lang="en-US" sz="1500" b="1" kern="1200" dirty="0">
                          <a:solidFill>
                            <a:schemeClr val="tx1"/>
                          </a:solidFill>
                          <a:latin typeface="+mn-lt"/>
                          <a:ea typeface="+mn-ea"/>
                          <a:cs typeface="+mn-cs"/>
                        </a:rPr>
                        <a:t>DPGA</a:t>
                      </a:r>
                      <a:r>
                        <a:rPr lang="en-US" sz="1500" b="1" kern="1200" baseline="30000" dirty="0">
                          <a:solidFill>
                            <a:schemeClr val="tx1"/>
                          </a:solidFill>
                          <a:latin typeface="+mn-lt"/>
                          <a:ea typeface="+mn-ea"/>
                          <a:cs typeface="+mn-cs"/>
                        </a:rPr>
                        <a:t>l</a:t>
                      </a:r>
                    </a:p>
                  </a:txBody>
                  <a:tcPr marL="68580" marR="68580" marT="0" marB="0"/>
                </a:tc>
                <a:extLst>
                  <a:ext uri="{0D108BD9-81ED-4DB2-BD59-A6C34878D82A}">
                    <a16:rowId xmlns:a16="http://schemas.microsoft.com/office/drawing/2014/main" val="10000"/>
                  </a:ext>
                </a:extLst>
              </a:tr>
              <a:tr h="323061">
                <a:tc>
                  <a:txBody>
                    <a:bodyPr/>
                    <a:lstStyle/>
                    <a:p>
                      <a:pPr marL="0" marR="0" indent="0" algn="ctr">
                        <a:lnSpc>
                          <a:spcPct val="150000"/>
                        </a:lnSpc>
                        <a:spcBef>
                          <a:spcPts val="300"/>
                        </a:spcBef>
                        <a:spcAft>
                          <a:spcPts val="0"/>
                        </a:spcAft>
                      </a:pPr>
                      <a:r>
                        <a:rPr lang="en-US" sz="1500" b="0" kern="1200" dirty="0">
                          <a:solidFill>
                            <a:schemeClr val="tx1"/>
                          </a:solidFill>
                          <a:latin typeface="+mn-lt"/>
                          <a:ea typeface="+mn-ea"/>
                          <a:cs typeface="+mn-cs"/>
                        </a:rPr>
                        <a:t>Initialization</a:t>
                      </a:r>
                    </a:p>
                  </a:txBody>
                  <a:tcPr marL="68580" marR="68580" marT="0" marB="0"/>
                </a:tc>
                <a:tc>
                  <a:txBody>
                    <a:bodyPr/>
                    <a:lstStyle/>
                    <a:p>
                      <a:pPr marL="0" marR="0" indent="0" algn="ctr">
                        <a:lnSpc>
                          <a:spcPct val="150000"/>
                        </a:lnSpc>
                        <a:spcBef>
                          <a:spcPts val="300"/>
                        </a:spcBef>
                        <a:spcAft>
                          <a:spcPts val="0"/>
                        </a:spcAft>
                      </a:pPr>
                      <a:r>
                        <a:rPr lang="en-US" sz="1500" b="0" kern="1200" dirty="0">
                          <a:solidFill>
                            <a:schemeClr val="tx1"/>
                          </a:solidFill>
                          <a:latin typeface="+mn-lt"/>
                          <a:ea typeface="+mn-ea"/>
                          <a:cs typeface="+mn-cs"/>
                        </a:rPr>
                        <a:t>Random</a:t>
                      </a:r>
                    </a:p>
                  </a:txBody>
                  <a:tcPr marL="68580" marR="68580" marT="0" marB="0"/>
                </a:tc>
                <a:tc>
                  <a:txBody>
                    <a:bodyPr/>
                    <a:lstStyle/>
                    <a:p>
                      <a:pPr marL="0" marR="0" indent="-20955" algn="ctr">
                        <a:lnSpc>
                          <a:spcPct val="150000"/>
                        </a:lnSpc>
                        <a:spcBef>
                          <a:spcPts val="300"/>
                        </a:spcBef>
                        <a:spcAft>
                          <a:spcPts val="0"/>
                        </a:spcAft>
                      </a:pPr>
                      <a:r>
                        <a:rPr lang="en-US" sz="1500" b="0" kern="1200" dirty="0">
                          <a:solidFill>
                            <a:schemeClr val="tx1"/>
                          </a:solidFill>
                          <a:latin typeface="+mn-lt"/>
                          <a:ea typeface="+mn-ea"/>
                          <a:cs typeface="+mn-cs"/>
                        </a:rPr>
                        <a:t>Random</a:t>
                      </a:r>
                    </a:p>
                  </a:txBody>
                  <a:tcPr marL="68580" marR="68580" marT="0" marB="0"/>
                </a:tc>
                <a:tc>
                  <a:txBody>
                    <a:bodyPr/>
                    <a:lstStyle/>
                    <a:p>
                      <a:pPr marL="0" marR="0" indent="-18415" algn="ctr">
                        <a:lnSpc>
                          <a:spcPct val="150000"/>
                        </a:lnSpc>
                        <a:spcBef>
                          <a:spcPts val="300"/>
                        </a:spcBef>
                        <a:spcAft>
                          <a:spcPts val="0"/>
                        </a:spcAft>
                      </a:pPr>
                      <a:r>
                        <a:rPr lang="en-US" sz="1500" b="0" kern="1200" dirty="0">
                          <a:solidFill>
                            <a:schemeClr val="tx1"/>
                          </a:solidFill>
                          <a:latin typeface="+mn-lt"/>
                          <a:ea typeface="+mn-ea"/>
                          <a:cs typeface="+mn-cs"/>
                        </a:rPr>
                        <a:t>Random</a:t>
                      </a:r>
                    </a:p>
                  </a:txBody>
                  <a:tcPr marL="68580" marR="68580" marT="0" marB="0"/>
                </a:tc>
                <a:tc>
                  <a:txBody>
                    <a:bodyPr/>
                    <a:lstStyle/>
                    <a:p>
                      <a:pPr marL="0" marR="0" indent="0" algn="ctr">
                        <a:lnSpc>
                          <a:spcPct val="150000"/>
                        </a:lnSpc>
                        <a:spcBef>
                          <a:spcPts val="300"/>
                        </a:spcBef>
                        <a:spcAft>
                          <a:spcPts val="0"/>
                        </a:spcAft>
                      </a:pPr>
                      <a:r>
                        <a:rPr lang="en-US" sz="1500" b="0" kern="1200" dirty="0">
                          <a:solidFill>
                            <a:schemeClr val="tx1"/>
                          </a:solidFill>
                          <a:latin typeface="+mn-lt"/>
                          <a:ea typeface="+mn-ea"/>
                          <a:cs typeface="+mn-cs"/>
                        </a:rPr>
                        <a:t>Random</a:t>
                      </a:r>
                    </a:p>
                  </a:txBody>
                  <a:tcPr marL="68580" marR="68580" marT="0" marB="0"/>
                </a:tc>
                <a:extLst>
                  <a:ext uri="{0D108BD9-81ED-4DB2-BD59-A6C34878D82A}">
                    <a16:rowId xmlns:a16="http://schemas.microsoft.com/office/drawing/2014/main" val="10001"/>
                  </a:ext>
                </a:extLst>
              </a:tr>
              <a:tr h="630716">
                <a:tc>
                  <a:txBody>
                    <a:bodyPr/>
                    <a:lstStyle/>
                    <a:p>
                      <a:pPr marL="0" marR="0" indent="0" algn="ctr">
                        <a:lnSpc>
                          <a:spcPct val="150000"/>
                        </a:lnSpc>
                        <a:spcBef>
                          <a:spcPts val="300"/>
                        </a:spcBef>
                        <a:spcAft>
                          <a:spcPts val="0"/>
                        </a:spcAft>
                      </a:pPr>
                      <a:r>
                        <a:rPr lang="en-US" sz="1500" b="0" kern="1200" dirty="0">
                          <a:solidFill>
                            <a:schemeClr val="tx1"/>
                          </a:solidFill>
                          <a:latin typeface="+mn-lt"/>
                          <a:ea typeface="+mn-ea"/>
                          <a:cs typeface="+mn-cs"/>
                        </a:rPr>
                        <a:t>Main Population size ( MP )</a:t>
                      </a:r>
                    </a:p>
                  </a:txBody>
                  <a:tcPr marL="68580" marR="68580" marT="0" marB="0"/>
                </a:tc>
                <a:tc>
                  <a:txBody>
                    <a:bodyPr/>
                    <a:lstStyle/>
                    <a:p>
                      <a:pPr marL="0" marR="0" indent="0" algn="ctr">
                        <a:lnSpc>
                          <a:spcPct val="150000"/>
                        </a:lnSpc>
                        <a:spcBef>
                          <a:spcPts val="300"/>
                        </a:spcBef>
                        <a:spcAft>
                          <a:spcPts val="0"/>
                        </a:spcAft>
                      </a:pPr>
                      <a:r>
                        <a:rPr lang="en-US" sz="1500" b="0" kern="1200" dirty="0">
                          <a:solidFill>
                            <a:schemeClr val="tx1"/>
                          </a:solidFill>
                          <a:latin typeface="+mn-lt"/>
                          <a:ea typeface="+mn-ea"/>
                          <a:cs typeface="+mn-cs"/>
                        </a:rPr>
                        <a:t>50</a:t>
                      </a:r>
                    </a:p>
                  </a:txBody>
                  <a:tcPr marL="68580" marR="68580" marT="0" marB="0"/>
                </a:tc>
                <a:tc>
                  <a:txBody>
                    <a:bodyPr/>
                    <a:lstStyle/>
                    <a:p>
                      <a:pPr marL="0" marR="0" indent="-20955" algn="ctr">
                        <a:lnSpc>
                          <a:spcPct val="150000"/>
                        </a:lnSpc>
                        <a:spcBef>
                          <a:spcPts val="300"/>
                        </a:spcBef>
                        <a:spcAft>
                          <a:spcPts val="0"/>
                        </a:spcAft>
                      </a:pPr>
                      <a:r>
                        <a:rPr lang="en-US" sz="1500" b="0" kern="1200" dirty="0">
                          <a:solidFill>
                            <a:schemeClr val="tx1"/>
                          </a:solidFill>
                          <a:latin typeface="+mn-lt"/>
                          <a:ea typeface="+mn-ea"/>
                          <a:cs typeface="+mn-cs"/>
                        </a:rPr>
                        <a:t>50</a:t>
                      </a:r>
                    </a:p>
                  </a:txBody>
                  <a:tcPr marL="68580" marR="68580" marT="0" marB="0"/>
                </a:tc>
                <a:tc>
                  <a:txBody>
                    <a:bodyPr/>
                    <a:lstStyle/>
                    <a:p>
                      <a:pPr marL="0" marR="0" indent="-18415" algn="ctr">
                        <a:lnSpc>
                          <a:spcPct val="150000"/>
                        </a:lnSpc>
                        <a:spcBef>
                          <a:spcPts val="300"/>
                        </a:spcBef>
                        <a:spcAft>
                          <a:spcPts val="0"/>
                        </a:spcAft>
                      </a:pPr>
                      <a:r>
                        <a:rPr lang="en-US" sz="1500" b="0" kern="1200" dirty="0">
                          <a:solidFill>
                            <a:schemeClr val="tx1"/>
                          </a:solidFill>
                          <a:latin typeface="+mn-lt"/>
                          <a:ea typeface="+mn-ea"/>
                          <a:cs typeface="+mn-cs"/>
                        </a:rPr>
                        <a:t>100</a:t>
                      </a:r>
                    </a:p>
                  </a:txBody>
                  <a:tcPr marL="68580" marR="68580" marT="0" marB="0"/>
                </a:tc>
                <a:tc>
                  <a:txBody>
                    <a:bodyPr/>
                    <a:lstStyle/>
                    <a:p>
                      <a:pPr marL="0" marR="0" indent="0" algn="ctr">
                        <a:lnSpc>
                          <a:spcPct val="150000"/>
                        </a:lnSpc>
                        <a:spcBef>
                          <a:spcPts val="300"/>
                        </a:spcBef>
                        <a:spcAft>
                          <a:spcPts val="0"/>
                        </a:spcAft>
                      </a:pPr>
                      <a:r>
                        <a:rPr lang="en-US" sz="1500" b="0" kern="1200" dirty="0">
                          <a:solidFill>
                            <a:schemeClr val="tx1"/>
                          </a:solidFill>
                          <a:latin typeface="+mn-lt"/>
                          <a:ea typeface="+mn-ea"/>
                          <a:cs typeface="+mn-cs"/>
                        </a:rPr>
                        <a:t>50</a:t>
                      </a:r>
                    </a:p>
                  </a:txBody>
                  <a:tcPr marL="68580" marR="68580" marT="0" marB="0"/>
                </a:tc>
                <a:extLst>
                  <a:ext uri="{0D108BD9-81ED-4DB2-BD59-A6C34878D82A}">
                    <a16:rowId xmlns:a16="http://schemas.microsoft.com/office/drawing/2014/main" val="10002"/>
                  </a:ext>
                </a:extLst>
              </a:tr>
              <a:tr h="630716">
                <a:tc>
                  <a:txBody>
                    <a:bodyPr/>
                    <a:lstStyle/>
                    <a:p>
                      <a:pPr marL="0" marR="0" indent="0" algn="ctr">
                        <a:lnSpc>
                          <a:spcPct val="150000"/>
                        </a:lnSpc>
                        <a:spcBef>
                          <a:spcPts val="300"/>
                        </a:spcBef>
                        <a:spcAft>
                          <a:spcPts val="0"/>
                        </a:spcAft>
                      </a:pPr>
                      <a:r>
                        <a:rPr lang="en-US" sz="1500" b="0" kern="1200" dirty="0">
                          <a:solidFill>
                            <a:schemeClr val="tx1"/>
                          </a:solidFill>
                          <a:latin typeface="+mn-lt"/>
                          <a:ea typeface="+mn-ea"/>
                          <a:cs typeface="+mn-cs"/>
                        </a:rPr>
                        <a:t>Reserve Population size ( RP )</a:t>
                      </a:r>
                    </a:p>
                  </a:txBody>
                  <a:tcPr marL="68580" marR="68580" marT="0" marB="0"/>
                </a:tc>
                <a:tc>
                  <a:txBody>
                    <a:bodyPr/>
                    <a:lstStyle/>
                    <a:p>
                      <a:pPr marL="0" marR="0" indent="0" algn="ctr">
                        <a:lnSpc>
                          <a:spcPct val="150000"/>
                        </a:lnSpc>
                        <a:spcBef>
                          <a:spcPts val="300"/>
                        </a:spcBef>
                        <a:spcAft>
                          <a:spcPts val="0"/>
                        </a:spcAft>
                      </a:pPr>
                      <a:r>
                        <a:rPr lang="en-US" sz="1500" b="0" kern="1200" dirty="0">
                          <a:solidFill>
                            <a:schemeClr val="tx1"/>
                          </a:solidFill>
                          <a:latin typeface="+mn-lt"/>
                          <a:ea typeface="+mn-ea"/>
                          <a:cs typeface="+mn-cs"/>
                        </a:rPr>
                        <a:t>50</a:t>
                      </a:r>
                    </a:p>
                  </a:txBody>
                  <a:tcPr marL="68580" marR="68580" marT="0" marB="0"/>
                </a:tc>
                <a:tc>
                  <a:txBody>
                    <a:bodyPr/>
                    <a:lstStyle/>
                    <a:p>
                      <a:pPr marL="0" marR="0" indent="-20955" algn="ctr">
                        <a:lnSpc>
                          <a:spcPct val="150000"/>
                        </a:lnSpc>
                        <a:spcBef>
                          <a:spcPts val="300"/>
                        </a:spcBef>
                        <a:spcAft>
                          <a:spcPts val="0"/>
                        </a:spcAft>
                      </a:pPr>
                      <a:r>
                        <a:rPr lang="en-US" sz="1500" b="0" kern="1200" dirty="0">
                          <a:solidFill>
                            <a:schemeClr val="tx1"/>
                          </a:solidFill>
                          <a:latin typeface="+mn-lt"/>
                          <a:ea typeface="+mn-ea"/>
                          <a:cs typeface="+mn-cs"/>
                        </a:rPr>
                        <a:t>50</a:t>
                      </a:r>
                    </a:p>
                  </a:txBody>
                  <a:tcPr marL="68580" marR="68580" marT="0" marB="0"/>
                </a:tc>
                <a:tc>
                  <a:txBody>
                    <a:bodyPr/>
                    <a:lstStyle/>
                    <a:p>
                      <a:pPr marL="0" marR="0" indent="-18415" algn="ctr">
                        <a:lnSpc>
                          <a:spcPct val="150000"/>
                        </a:lnSpc>
                        <a:spcBef>
                          <a:spcPts val="300"/>
                        </a:spcBef>
                        <a:spcAft>
                          <a:spcPts val="0"/>
                        </a:spcAft>
                      </a:pPr>
                      <a:r>
                        <a:rPr lang="en-US" sz="1500" b="0" kern="1200" dirty="0">
                          <a:solidFill>
                            <a:schemeClr val="tx1"/>
                          </a:solidFill>
                          <a:latin typeface="+mn-lt"/>
                          <a:ea typeface="+mn-ea"/>
                          <a:cs typeface="+mn-cs"/>
                        </a:rPr>
                        <a:t>--</a:t>
                      </a:r>
                    </a:p>
                  </a:txBody>
                  <a:tcPr marL="68580" marR="68580" marT="0" marB="0"/>
                </a:tc>
                <a:tc>
                  <a:txBody>
                    <a:bodyPr/>
                    <a:lstStyle/>
                    <a:p>
                      <a:pPr marL="0" marR="0" indent="0" algn="ctr">
                        <a:lnSpc>
                          <a:spcPct val="150000"/>
                        </a:lnSpc>
                        <a:spcBef>
                          <a:spcPts val="300"/>
                        </a:spcBef>
                        <a:spcAft>
                          <a:spcPts val="0"/>
                        </a:spcAft>
                      </a:pPr>
                      <a:r>
                        <a:rPr lang="en-US" sz="1500" b="0" kern="1200" dirty="0">
                          <a:solidFill>
                            <a:schemeClr val="tx1"/>
                          </a:solidFill>
                          <a:latin typeface="+mn-lt"/>
                          <a:ea typeface="+mn-ea"/>
                          <a:cs typeface="+mn-cs"/>
                        </a:rPr>
                        <a:t>10</a:t>
                      </a:r>
                    </a:p>
                  </a:txBody>
                  <a:tcPr marL="68580" marR="68580" marT="0" marB="0"/>
                </a:tc>
                <a:extLst>
                  <a:ext uri="{0D108BD9-81ED-4DB2-BD59-A6C34878D82A}">
                    <a16:rowId xmlns:a16="http://schemas.microsoft.com/office/drawing/2014/main" val="10003"/>
                  </a:ext>
                </a:extLst>
              </a:tr>
              <a:tr h="323061">
                <a:tc>
                  <a:txBody>
                    <a:bodyPr/>
                    <a:lstStyle/>
                    <a:p>
                      <a:pPr marL="0" marR="0" indent="0" algn="ctr">
                        <a:lnSpc>
                          <a:spcPct val="150000"/>
                        </a:lnSpc>
                        <a:spcBef>
                          <a:spcPts val="300"/>
                        </a:spcBef>
                        <a:spcAft>
                          <a:spcPts val="0"/>
                        </a:spcAft>
                      </a:pPr>
                      <a:r>
                        <a:rPr lang="en-US" sz="1500" b="0" kern="1200" dirty="0">
                          <a:solidFill>
                            <a:schemeClr val="tx1"/>
                          </a:solidFill>
                          <a:latin typeface="+mn-lt"/>
                          <a:ea typeface="+mn-ea"/>
                          <a:cs typeface="+mn-cs"/>
                        </a:rPr>
                        <a:t>Selection</a:t>
                      </a:r>
                    </a:p>
                  </a:txBody>
                  <a:tcPr marL="68580" marR="68580" marT="0" marB="0"/>
                </a:tc>
                <a:tc>
                  <a:txBody>
                    <a:bodyPr/>
                    <a:lstStyle/>
                    <a:p>
                      <a:pPr marL="0" marR="0" indent="0" algn="ctr">
                        <a:lnSpc>
                          <a:spcPct val="150000"/>
                        </a:lnSpc>
                        <a:spcBef>
                          <a:spcPts val="300"/>
                        </a:spcBef>
                        <a:spcAft>
                          <a:spcPts val="0"/>
                        </a:spcAft>
                      </a:pPr>
                      <a:r>
                        <a:rPr lang="en-US" sz="1500" b="0" kern="1200" dirty="0">
                          <a:solidFill>
                            <a:schemeClr val="tx1"/>
                          </a:solidFill>
                          <a:latin typeface="+mn-lt"/>
                          <a:ea typeface="+mn-ea"/>
                          <a:cs typeface="+mn-cs"/>
                        </a:rPr>
                        <a:t>Tournament (sorted)</a:t>
                      </a:r>
                    </a:p>
                  </a:txBody>
                  <a:tcPr marL="68580" marR="68580" marT="0" marB="0"/>
                </a:tc>
                <a:tc>
                  <a:txBody>
                    <a:bodyPr/>
                    <a:lstStyle/>
                    <a:p>
                      <a:pPr marL="0" marR="0" indent="-20955" algn="ctr">
                        <a:lnSpc>
                          <a:spcPct val="150000"/>
                        </a:lnSpc>
                        <a:spcBef>
                          <a:spcPts val="300"/>
                        </a:spcBef>
                        <a:spcAft>
                          <a:spcPts val="0"/>
                        </a:spcAft>
                      </a:pPr>
                      <a:r>
                        <a:rPr lang="en-US" sz="1500" b="0" kern="1200" dirty="0">
                          <a:solidFill>
                            <a:schemeClr val="tx1"/>
                          </a:solidFill>
                          <a:latin typeface="+mn-lt"/>
                          <a:ea typeface="+mn-ea"/>
                          <a:cs typeface="+mn-cs"/>
                        </a:rPr>
                        <a:t>Tournament</a:t>
                      </a:r>
                    </a:p>
                  </a:txBody>
                  <a:tcPr marL="68580" marR="68580" marT="0" marB="0"/>
                </a:tc>
                <a:tc>
                  <a:txBody>
                    <a:bodyPr/>
                    <a:lstStyle/>
                    <a:p>
                      <a:pPr marL="0" marR="0" indent="-18415" algn="ctr">
                        <a:lnSpc>
                          <a:spcPct val="150000"/>
                        </a:lnSpc>
                        <a:spcBef>
                          <a:spcPts val="300"/>
                        </a:spcBef>
                        <a:spcAft>
                          <a:spcPts val="0"/>
                        </a:spcAft>
                      </a:pPr>
                      <a:r>
                        <a:rPr lang="en-US" sz="1500" b="0" kern="1200" dirty="0">
                          <a:solidFill>
                            <a:schemeClr val="tx1"/>
                          </a:solidFill>
                          <a:latin typeface="+mn-lt"/>
                          <a:ea typeface="+mn-ea"/>
                          <a:cs typeface="+mn-cs"/>
                        </a:rPr>
                        <a:t>Tournament</a:t>
                      </a:r>
                    </a:p>
                  </a:txBody>
                  <a:tcPr marL="68580" marR="68580" marT="0" marB="0"/>
                </a:tc>
                <a:tc>
                  <a:txBody>
                    <a:bodyPr/>
                    <a:lstStyle/>
                    <a:p>
                      <a:pPr marL="0" marR="0" indent="0" algn="ctr">
                        <a:lnSpc>
                          <a:spcPct val="150000"/>
                        </a:lnSpc>
                        <a:spcBef>
                          <a:spcPts val="300"/>
                        </a:spcBef>
                        <a:spcAft>
                          <a:spcPts val="0"/>
                        </a:spcAft>
                      </a:pPr>
                      <a:r>
                        <a:rPr lang="en-US" sz="1500" b="0" kern="1200" dirty="0">
                          <a:solidFill>
                            <a:schemeClr val="tx1"/>
                          </a:solidFill>
                          <a:latin typeface="+mn-lt"/>
                          <a:ea typeface="+mn-ea"/>
                          <a:cs typeface="+mn-cs"/>
                        </a:rPr>
                        <a:t>Tournament</a:t>
                      </a:r>
                    </a:p>
                  </a:txBody>
                  <a:tcPr marL="68580" marR="68580" marT="0" marB="0"/>
                </a:tc>
                <a:extLst>
                  <a:ext uri="{0D108BD9-81ED-4DB2-BD59-A6C34878D82A}">
                    <a16:rowId xmlns:a16="http://schemas.microsoft.com/office/drawing/2014/main" val="10004"/>
                  </a:ext>
                </a:extLst>
              </a:tr>
              <a:tr h="323061">
                <a:tc>
                  <a:txBody>
                    <a:bodyPr/>
                    <a:lstStyle/>
                    <a:p>
                      <a:pPr marL="0" marR="0" indent="0" algn="ctr">
                        <a:lnSpc>
                          <a:spcPct val="150000"/>
                        </a:lnSpc>
                        <a:spcBef>
                          <a:spcPts val="300"/>
                        </a:spcBef>
                        <a:spcAft>
                          <a:spcPts val="0"/>
                        </a:spcAft>
                      </a:pPr>
                      <a:r>
                        <a:rPr lang="en-US" sz="1500" b="0" kern="1200" dirty="0">
                          <a:solidFill>
                            <a:schemeClr val="tx1"/>
                          </a:solidFill>
                          <a:latin typeface="+mn-lt"/>
                          <a:ea typeface="+mn-ea"/>
                          <a:cs typeface="+mn-cs"/>
                        </a:rPr>
                        <a:t>Crossover type</a:t>
                      </a:r>
                    </a:p>
                  </a:txBody>
                  <a:tcPr marL="68580" marR="68580" marT="0" marB="0"/>
                </a:tc>
                <a:tc>
                  <a:txBody>
                    <a:bodyPr/>
                    <a:lstStyle/>
                    <a:p>
                      <a:pPr marL="0" marR="0" indent="0" algn="ctr">
                        <a:lnSpc>
                          <a:spcPct val="150000"/>
                        </a:lnSpc>
                        <a:spcBef>
                          <a:spcPts val="300"/>
                        </a:spcBef>
                        <a:spcAft>
                          <a:spcPts val="0"/>
                        </a:spcAft>
                      </a:pPr>
                      <a:r>
                        <a:rPr lang="en-US" sz="1500" b="0" kern="1200" dirty="0">
                          <a:solidFill>
                            <a:schemeClr val="tx1"/>
                          </a:solidFill>
                          <a:latin typeface="+mn-lt"/>
                          <a:ea typeface="+mn-ea"/>
                          <a:cs typeface="+mn-cs"/>
                        </a:rPr>
                        <a:t>K-point</a:t>
                      </a:r>
                    </a:p>
                  </a:txBody>
                  <a:tcPr marL="68580" marR="68580" marT="0" marB="0"/>
                </a:tc>
                <a:tc>
                  <a:txBody>
                    <a:bodyPr/>
                    <a:lstStyle/>
                    <a:p>
                      <a:pPr marL="0" marR="0" indent="-20955" algn="ctr">
                        <a:lnSpc>
                          <a:spcPct val="150000"/>
                        </a:lnSpc>
                        <a:spcBef>
                          <a:spcPts val="300"/>
                        </a:spcBef>
                        <a:spcAft>
                          <a:spcPts val="0"/>
                        </a:spcAft>
                      </a:pPr>
                      <a:r>
                        <a:rPr lang="en-US" sz="1500" b="0" kern="1200" dirty="0">
                          <a:solidFill>
                            <a:schemeClr val="tx1"/>
                          </a:solidFill>
                          <a:latin typeface="+mn-lt"/>
                          <a:ea typeface="+mn-ea"/>
                          <a:cs typeface="+mn-cs"/>
                        </a:rPr>
                        <a:t>K-point</a:t>
                      </a:r>
                    </a:p>
                  </a:txBody>
                  <a:tcPr marL="68580" marR="68580" marT="0" marB="0"/>
                </a:tc>
                <a:tc>
                  <a:txBody>
                    <a:bodyPr/>
                    <a:lstStyle/>
                    <a:p>
                      <a:pPr marL="0" marR="0" indent="-18415" algn="ctr">
                        <a:lnSpc>
                          <a:spcPct val="150000"/>
                        </a:lnSpc>
                        <a:spcBef>
                          <a:spcPts val="300"/>
                        </a:spcBef>
                        <a:spcAft>
                          <a:spcPts val="0"/>
                        </a:spcAft>
                      </a:pPr>
                      <a:r>
                        <a:rPr lang="en-US" sz="1500" b="0" kern="1200" dirty="0">
                          <a:solidFill>
                            <a:schemeClr val="tx1"/>
                          </a:solidFill>
                          <a:latin typeface="+mn-lt"/>
                          <a:ea typeface="+mn-ea"/>
                          <a:cs typeface="+mn-cs"/>
                        </a:rPr>
                        <a:t>K-point</a:t>
                      </a:r>
                    </a:p>
                  </a:txBody>
                  <a:tcPr marL="68580" marR="68580" marT="0" marB="0"/>
                </a:tc>
                <a:tc>
                  <a:txBody>
                    <a:bodyPr/>
                    <a:lstStyle/>
                    <a:p>
                      <a:pPr marL="0" marR="0" indent="0" algn="ctr">
                        <a:lnSpc>
                          <a:spcPct val="150000"/>
                        </a:lnSpc>
                        <a:spcBef>
                          <a:spcPts val="300"/>
                        </a:spcBef>
                        <a:spcAft>
                          <a:spcPts val="0"/>
                        </a:spcAft>
                      </a:pPr>
                      <a:r>
                        <a:rPr lang="en-US" sz="1500" b="0" kern="1200" dirty="0">
                          <a:solidFill>
                            <a:schemeClr val="tx1"/>
                          </a:solidFill>
                          <a:latin typeface="+mn-lt"/>
                          <a:ea typeface="+mn-ea"/>
                          <a:cs typeface="+mn-cs"/>
                        </a:rPr>
                        <a:t>Two-point</a:t>
                      </a:r>
                    </a:p>
                  </a:txBody>
                  <a:tcPr marL="68580" marR="68580" marT="0" marB="0"/>
                </a:tc>
                <a:extLst>
                  <a:ext uri="{0D108BD9-81ED-4DB2-BD59-A6C34878D82A}">
                    <a16:rowId xmlns:a16="http://schemas.microsoft.com/office/drawing/2014/main" val="10005"/>
                  </a:ext>
                </a:extLst>
              </a:tr>
              <a:tr h="323061">
                <a:tc>
                  <a:txBody>
                    <a:bodyPr/>
                    <a:lstStyle/>
                    <a:p>
                      <a:pPr marL="0" marR="0" indent="0" algn="ctr">
                        <a:lnSpc>
                          <a:spcPct val="150000"/>
                        </a:lnSpc>
                        <a:spcBef>
                          <a:spcPts val="300"/>
                        </a:spcBef>
                        <a:spcAft>
                          <a:spcPts val="0"/>
                        </a:spcAft>
                      </a:pPr>
                      <a:r>
                        <a:rPr lang="en-US" sz="1500" b="0" kern="1200" dirty="0">
                          <a:solidFill>
                            <a:schemeClr val="tx1"/>
                          </a:solidFill>
                          <a:latin typeface="+mn-lt"/>
                          <a:ea typeface="+mn-ea"/>
                          <a:cs typeface="+mn-cs"/>
                        </a:rPr>
                        <a:t>Crossover point K</a:t>
                      </a:r>
                    </a:p>
                  </a:txBody>
                  <a:tcPr marL="68580" marR="68580" marT="0" marB="0"/>
                </a:tc>
                <a:tc>
                  <a:txBody>
                    <a:bodyPr/>
                    <a:lstStyle/>
                    <a:p>
                      <a:pPr marL="0" marR="0" indent="0" algn="ctr">
                        <a:lnSpc>
                          <a:spcPct val="150000"/>
                        </a:lnSpc>
                        <a:spcBef>
                          <a:spcPts val="300"/>
                        </a:spcBef>
                        <a:spcAft>
                          <a:spcPts val="0"/>
                        </a:spcAft>
                      </a:pPr>
                      <a:r>
                        <a:rPr lang="en-US" sz="1500" b="0" kern="1200" dirty="0">
                          <a:solidFill>
                            <a:schemeClr val="tx1"/>
                          </a:solidFill>
                          <a:latin typeface="+mn-lt"/>
                          <a:ea typeface="+mn-ea"/>
                          <a:cs typeface="+mn-cs"/>
                        </a:rPr>
                        <a:t>5</a:t>
                      </a:r>
                    </a:p>
                  </a:txBody>
                  <a:tcPr marL="68580" marR="68580" marT="0" marB="0"/>
                </a:tc>
                <a:tc>
                  <a:txBody>
                    <a:bodyPr/>
                    <a:lstStyle/>
                    <a:p>
                      <a:pPr marL="0" marR="0" indent="-20955" algn="ctr">
                        <a:lnSpc>
                          <a:spcPct val="150000"/>
                        </a:lnSpc>
                        <a:spcBef>
                          <a:spcPts val="300"/>
                        </a:spcBef>
                        <a:spcAft>
                          <a:spcPts val="0"/>
                        </a:spcAft>
                      </a:pPr>
                      <a:r>
                        <a:rPr lang="en-US" sz="1500" b="0" kern="1200" dirty="0">
                          <a:solidFill>
                            <a:schemeClr val="tx1"/>
                          </a:solidFill>
                          <a:latin typeface="+mn-lt"/>
                          <a:ea typeface="+mn-ea"/>
                          <a:cs typeface="+mn-cs"/>
                        </a:rPr>
                        <a:t>5</a:t>
                      </a:r>
                    </a:p>
                  </a:txBody>
                  <a:tcPr marL="68580" marR="68580" marT="0" marB="0"/>
                </a:tc>
                <a:tc>
                  <a:txBody>
                    <a:bodyPr/>
                    <a:lstStyle/>
                    <a:p>
                      <a:pPr marL="0" marR="0" indent="-18415" algn="ctr">
                        <a:lnSpc>
                          <a:spcPct val="150000"/>
                        </a:lnSpc>
                        <a:spcBef>
                          <a:spcPts val="300"/>
                        </a:spcBef>
                        <a:spcAft>
                          <a:spcPts val="0"/>
                        </a:spcAft>
                      </a:pPr>
                      <a:r>
                        <a:rPr lang="en-US" sz="1500" b="0" kern="1200" dirty="0">
                          <a:solidFill>
                            <a:schemeClr val="tx1"/>
                          </a:solidFill>
                          <a:latin typeface="+mn-lt"/>
                          <a:ea typeface="+mn-ea"/>
                          <a:cs typeface="+mn-cs"/>
                        </a:rPr>
                        <a:t>5</a:t>
                      </a:r>
                    </a:p>
                  </a:txBody>
                  <a:tcPr marL="68580" marR="68580" marT="0" marB="0"/>
                </a:tc>
                <a:tc>
                  <a:txBody>
                    <a:bodyPr/>
                    <a:lstStyle/>
                    <a:p>
                      <a:pPr marL="0" marR="0" indent="0" algn="ctr">
                        <a:lnSpc>
                          <a:spcPct val="150000"/>
                        </a:lnSpc>
                        <a:spcBef>
                          <a:spcPts val="300"/>
                        </a:spcBef>
                        <a:spcAft>
                          <a:spcPts val="0"/>
                        </a:spcAft>
                      </a:pPr>
                      <a:r>
                        <a:rPr lang="en-US" sz="1500" b="0" kern="1200" dirty="0">
                          <a:solidFill>
                            <a:schemeClr val="tx1"/>
                          </a:solidFill>
                          <a:latin typeface="+mn-lt"/>
                          <a:ea typeface="+mn-ea"/>
                          <a:cs typeface="+mn-cs"/>
                        </a:rPr>
                        <a:t>2</a:t>
                      </a:r>
                    </a:p>
                  </a:txBody>
                  <a:tcPr marL="68580" marR="68580" marT="0" marB="0"/>
                </a:tc>
                <a:extLst>
                  <a:ext uri="{0D108BD9-81ED-4DB2-BD59-A6C34878D82A}">
                    <a16:rowId xmlns:a16="http://schemas.microsoft.com/office/drawing/2014/main" val="10006"/>
                  </a:ext>
                </a:extLst>
              </a:tr>
              <a:tr h="323061">
                <a:tc>
                  <a:txBody>
                    <a:bodyPr/>
                    <a:lstStyle/>
                    <a:p>
                      <a:pPr marL="0" marR="0" indent="0" algn="ctr">
                        <a:lnSpc>
                          <a:spcPct val="150000"/>
                        </a:lnSpc>
                        <a:spcBef>
                          <a:spcPts val="300"/>
                        </a:spcBef>
                        <a:spcAft>
                          <a:spcPts val="0"/>
                        </a:spcAft>
                      </a:pPr>
                      <a:r>
                        <a:rPr lang="en-US" sz="1500" b="0" kern="1200" dirty="0">
                          <a:solidFill>
                            <a:schemeClr val="tx1"/>
                          </a:solidFill>
                          <a:latin typeface="+mn-lt"/>
                          <a:ea typeface="+mn-ea"/>
                          <a:cs typeface="+mn-cs"/>
                        </a:rPr>
                        <a:t>Mutation  type</a:t>
                      </a:r>
                    </a:p>
                  </a:txBody>
                  <a:tcPr marL="68580" marR="68580" marT="0" marB="0"/>
                </a:tc>
                <a:tc>
                  <a:txBody>
                    <a:bodyPr/>
                    <a:lstStyle/>
                    <a:p>
                      <a:pPr marL="0" marR="0" indent="0" algn="ctr">
                        <a:lnSpc>
                          <a:spcPct val="150000"/>
                        </a:lnSpc>
                        <a:spcBef>
                          <a:spcPts val="300"/>
                        </a:spcBef>
                        <a:spcAft>
                          <a:spcPts val="0"/>
                        </a:spcAft>
                      </a:pPr>
                      <a:r>
                        <a:rPr lang="en-US" sz="1500" b="0" kern="1200" dirty="0">
                          <a:solidFill>
                            <a:schemeClr val="tx1"/>
                          </a:solidFill>
                          <a:latin typeface="+mn-lt"/>
                          <a:ea typeface="+mn-ea"/>
                          <a:cs typeface="+mn-cs"/>
                        </a:rPr>
                        <a:t>Flip bit</a:t>
                      </a:r>
                    </a:p>
                  </a:txBody>
                  <a:tcPr marL="68580" marR="68580" marT="0" marB="0"/>
                </a:tc>
                <a:tc>
                  <a:txBody>
                    <a:bodyPr/>
                    <a:lstStyle/>
                    <a:p>
                      <a:pPr marL="0" marR="0" indent="-20955" algn="ctr">
                        <a:lnSpc>
                          <a:spcPct val="150000"/>
                        </a:lnSpc>
                        <a:spcBef>
                          <a:spcPts val="300"/>
                        </a:spcBef>
                        <a:spcAft>
                          <a:spcPts val="0"/>
                        </a:spcAft>
                      </a:pPr>
                      <a:r>
                        <a:rPr lang="en-US" sz="1500" b="0" kern="1200" dirty="0">
                          <a:solidFill>
                            <a:schemeClr val="tx1"/>
                          </a:solidFill>
                          <a:latin typeface="+mn-lt"/>
                          <a:ea typeface="+mn-ea"/>
                          <a:cs typeface="+mn-cs"/>
                        </a:rPr>
                        <a:t>Flip bit</a:t>
                      </a:r>
                    </a:p>
                  </a:txBody>
                  <a:tcPr marL="68580" marR="68580" marT="0" marB="0"/>
                </a:tc>
                <a:tc>
                  <a:txBody>
                    <a:bodyPr/>
                    <a:lstStyle/>
                    <a:p>
                      <a:pPr marL="0" marR="0" indent="-18415" algn="ctr">
                        <a:lnSpc>
                          <a:spcPct val="150000"/>
                        </a:lnSpc>
                        <a:spcBef>
                          <a:spcPts val="300"/>
                        </a:spcBef>
                        <a:spcAft>
                          <a:spcPts val="0"/>
                        </a:spcAft>
                      </a:pPr>
                      <a:r>
                        <a:rPr lang="en-US" sz="1500" b="0" kern="1200" dirty="0">
                          <a:solidFill>
                            <a:schemeClr val="tx1"/>
                          </a:solidFill>
                          <a:latin typeface="+mn-lt"/>
                          <a:ea typeface="+mn-ea"/>
                          <a:cs typeface="+mn-cs"/>
                        </a:rPr>
                        <a:t>Flip bit</a:t>
                      </a:r>
                    </a:p>
                  </a:txBody>
                  <a:tcPr marL="68580" marR="68580" marT="0" marB="0"/>
                </a:tc>
                <a:tc>
                  <a:txBody>
                    <a:bodyPr/>
                    <a:lstStyle/>
                    <a:p>
                      <a:pPr marL="0" marR="0" indent="0" algn="ctr">
                        <a:lnSpc>
                          <a:spcPct val="150000"/>
                        </a:lnSpc>
                        <a:spcBef>
                          <a:spcPts val="300"/>
                        </a:spcBef>
                        <a:spcAft>
                          <a:spcPts val="0"/>
                        </a:spcAft>
                      </a:pPr>
                      <a:r>
                        <a:rPr lang="en-US" sz="1500" b="0" kern="1200" dirty="0">
                          <a:solidFill>
                            <a:schemeClr val="tx1"/>
                          </a:solidFill>
                          <a:latin typeface="+mn-lt"/>
                          <a:ea typeface="+mn-ea"/>
                          <a:cs typeface="+mn-cs"/>
                        </a:rPr>
                        <a:t>Bitwise</a:t>
                      </a:r>
                    </a:p>
                  </a:txBody>
                  <a:tcPr marL="68580" marR="68580" marT="0" marB="0"/>
                </a:tc>
                <a:extLst>
                  <a:ext uri="{0D108BD9-81ED-4DB2-BD59-A6C34878D82A}">
                    <a16:rowId xmlns:a16="http://schemas.microsoft.com/office/drawing/2014/main" val="10007"/>
                  </a:ext>
                </a:extLst>
              </a:tr>
              <a:tr h="323061">
                <a:tc>
                  <a:txBody>
                    <a:bodyPr/>
                    <a:lstStyle/>
                    <a:p>
                      <a:pPr marL="0" marR="0" indent="0" algn="ctr">
                        <a:lnSpc>
                          <a:spcPct val="150000"/>
                        </a:lnSpc>
                        <a:spcBef>
                          <a:spcPts val="300"/>
                        </a:spcBef>
                        <a:spcAft>
                          <a:spcPts val="0"/>
                        </a:spcAft>
                      </a:pPr>
                      <a:r>
                        <a:rPr lang="en-US" sz="1500" b="0" kern="1200" dirty="0">
                          <a:solidFill>
                            <a:schemeClr val="tx1"/>
                          </a:solidFill>
                          <a:latin typeface="+mn-lt"/>
                          <a:ea typeface="+mn-ea"/>
                          <a:cs typeface="+mn-cs"/>
                        </a:rPr>
                        <a:t>Crossover rate </a:t>
                      </a:r>
                    </a:p>
                  </a:txBody>
                  <a:tcPr marL="68580" marR="68580" marT="0" marB="0"/>
                </a:tc>
                <a:tc>
                  <a:txBody>
                    <a:bodyPr/>
                    <a:lstStyle/>
                    <a:p>
                      <a:pPr marL="0" marR="0" indent="0" algn="ctr">
                        <a:lnSpc>
                          <a:spcPct val="150000"/>
                        </a:lnSpc>
                        <a:spcBef>
                          <a:spcPts val="300"/>
                        </a:spcBef>
                        <a:spcAft>
                          <a:spcPts val="0"/>
                        </a:spcAft>
                      </a:pPr>
                      <a:r>
                        <a:rPr lang="en-US" sz="1500" b="0" kern="1200" dirty="0">
                          <a:solidFill>
                            <a:schemeClr val="tx1"/>
                          </a:solidFill>
                          <a:latin typeface="+mn-lt"/>
                          <a:ea typeface="+mn-ea"/>
                          <a:cs typeface="+mn-cs"/>
                        </a:rPr>
                        <a:t>0.7</a:t>
                      </a:r>
                    </a:p>
                  </a:txBody>
                  <a:tcPr marL="68580" marR="68580" marT="0" marB="0"/>
                </a:tc>
                <a:tc>
                  <a:txBody>
                    <a:bodyPr/>
                    <a:lstStyle/>
                    <a:p>
                      <a:pPr marL="0" marR="0" indent="-20955" algn="ctr">
                        <a:lnSpc>
                          <a:spcPct val="150000"/>
                        </a:lnSpc>
                        <a:spcBef>
                          <a:spcPts val="300"/>
                        </a:spcBef>
                        <a:spcAft>
                          <a:spcPts val="0"/>
                        </a:spcAft>
                      </a:pPr>
                      <a:r>
                        <a:rPr lang="en-US" sz="1500" b="0" kern="1200" dirty="0">
                          <a:solidFill>
                            <a:schemeClr val="tx1"/>
                          </a:solidFill>
                          <a:latin typeface="+mn-lt"/>
                          <a:ea typeface="+mn-ea"/>
                          <a:cs typeface="+mn-cs"/>
                        </a:rPr>
                        <a:t>0.7</a:t>
                      </a:r>
                    </a:p>
                  </a:txBody>
                  <a:tcPr marL="68580" marR="68580" marT="0" marB="0"/>
                </a:tc>
                <a:tc>
                  <a:txBody>
                    <a:bodyPr/>
                    <a:lstStyle/>
                    <a:p>
                      <a:pPr marL="0" marR="0" indent="-18415" algn="ctr">
                        <a:lnSpc>
                          <a:spcPct val="150000"/>
                        </a:lnSpc>
                        <a:spcBef>
                          <a:spcPts val="300"/>
                        </a:spcBef>
                        <a:spcAft>
                          <a:spcPts val="0"/>
                        </a:spcAft>
                      </a:pPr>
                      <a:r>
                        <a:rPr lang="en-US" sz="1500" b="0" kern="1200" dirty="0">
                          <a:solidFill>
                            <a:schemeClr val="tx1"/>
                          </a:solidFill>
                          <a:latin typeface="+mn-lt"/>
                          <a:ea typeface="+mn-ea"/>
                          <a:cs typeface="+mn-cs"/>
                        </a:rPr>
                        <a:t>0.7</a:t>
                      </a:r>
                    </a:p>
                  </a:txBody>
                  <a:tcPr marL="68580" marR="68580" marT="0" marB="0"/>
                </a:tc>
                <a:tc>
                  <a:txBody>
                    <a:bodyPr/>
                    <a:lstStyle/>
                    <a:p>
                      <a:pPr marL="0" marR="0" indent="0" algn="ctr">
                        <a:lnSpc>
                          <a:spcPct val="150000"/>
                        </a:lnSpc>
                        <a:spcBef>
                          <a:spcPts val="300"/>
                        </a:spcBef>
                        <a:spcAft>
                          <a:spcPts val="0"/>
                        </a:spcAft>
                      </a:pPr>
                      <a:r>
                        <a:rPr lang="en-US" sz="1500" b="0" kern="1200" dirty="0">
                          <a:solidFill>
                            <a:schemeClr val="tx1"/>
                          </a:solidFill>
                          <a:latin typeface="+mn-lt"/>
                          <a:ea typeface="+mn-ea"/>
                          <a:cs typeface="+mn-cs"/>
                        </a:rPr>
                        <a:t>1.0</a:t>
                      </a:r>
                    </a:p>
                  </a:txBody>
                  <a:tcPr marL="68580" marR="68580" marT="0" marB="0"/>
                </a:tc>
                <a:extLst>
                  <a:ext uri="{0D108BD9-81ED-4DB2-BD59-A6C34878D82A}">
                    <a16:rowId xmlns:a16="http://schemas.microsoft.com/office/drawing/2014/main" val="10008"/>
                  </a:ext>
                </a:extLst>
              </a:tr>
              <a:tr h="323061">
                <a:tc>
                  <a:txBody>
                    <a:bodyPr/>
                    <a:lstStyle/>
                    <a:p>
                      <a:pPr marL="0" marR="0" indent="0" algn="ctr">
                        <a:lnSpc>
                          <a:spcPct val="150000"/>
                        </a:lnSpc>
                        <a:spcBef>
                          <a:spcPts val="300"/>
                        </a:spcBef>
                        <a:spcAft>
                          <a:spcPts val="0"/>
                        </a:spcAft>
                      </a:pPr>
                      <a:r>
                        <a:rPr lang="en-US" sz="1500" b="0" kern="1200" dirty="0">
                          <a:solidFill>
                            <a:schemeClr val="tx1"/>
                          </a:solidFill>
                          <a:latin typeface="+mn-lt"/>
                          <a:ea typeface="+mn-ea"/>
                          <a:cs typeface="+mn-cs"/>
                        </a:rPr>
                        <a:t>Mutation rate</a:t>
                      </a:r>
                    </a:p>
                  </a:txBody>
                  <a:tcPr marL="68580" marR="68580" marT="0" marB="0"/>
                </a:tc>
                <a:tc>
                  <a:txBody>
                    <a:bodyPr/>
                    <a:lstStyle/>
                    <a:p>
                      <a:pPr marL="0" marR="0" indent="0" algn="ctr">
                        <a:lnSpc>
                          <a:spcPct val="150000"/>
                        </a:lnSpc>
                        <a:spcBef>
                          <a:spcPts val="300"/>
                        </a:spcBef>
                        <a:spcAft>
                          <a:spcPts val="0"/>
                        </a:spcAft>
                      </a:pPr>
                      <a:r>
                        <a:rPr lang="en-US" sz="1500" b="0" kern="1200" dirty="0">
                          <a:solidFill>
                            <a:schemeClr val="tx1"/>
                          </a:solidFill>
                          <a:latin typeface="+mn-lt"/>
                          <a:ea typeface="+mn-ea"/>
                          <a:cs typeface="+mn-cs"/>
                        </a:rPr>
                        <a:t>0.01</a:t>
                      </a:r>
                    </a:p>
                  </a:txBody>
                  <a:tcPr marL="68580" marR="68580" marT="0" marB="0"/>
                </a:tc>
                <a:tc>
                  <a:txBody>
                    <a:bodyPr/>
                    <a:lstStyle/>
                    <a:p>
                      <a:pPr marL="0" marR="0" indent="-20955" algn="ctr">
                        <a:lnSpc>
                          <a:spcPct val="150000"/>
                        </a:lnSpc>
                        <a:spcBef>
                          <a:spcPts val="300"/>
                        </a:spcBef>
                        <a:spcAft>
                          <a:spcPts val="0"/>
                        </a:spcAft>
                      </a:pPr>
                      <a:r>
                        <a:rPr lang="en-US" sz="1500" b="0" kern="1200" dirty="0">
                          <a:solidFill>
                            <a:schemeClr val="tx1"/>
                          </a:solidFill>
                          <a:latin typeface="+mn-lt"/>
                          <a:ea typeface="+mn-ea"/>
                          <a:cs typeface="+mn-cs"/>
                        </a:rPr>
                        <a:t>0.01</a:t>
                      </a:r>
                    </a:p>
                  </a:txBody>
                  <a:tcPr marL="68580" marR="68580" marT="0" marB="0"/>
                </a:tc>
                <a:tc>
                  <a:txBody>
                    <a:bodyPr/>
                    <a:lstStyle/>
                    <a:p>
                      <a:pPr marL="0" marR="0" indent="-18415" algn="ctr">
                        <a:lnSpc>
                          <a:spcPct val="150000"/>
                        </a:lnSpc>
                        <a:spcBef>
                          <a:spcPts val="300"/>
                        </a:spcBef>
                        <a:spcAft>
                          <a:spcPts val="0"/>
                        </a:spcAft>
                      </a:pPr>
                      <a:r>
                        <a:rPr lang="en-US" sz="1500" b="0" kern="1200" dirty="0">
                          <a:solidFill>
                            <a:schemeClr val="tx1"/>
                          </a:solidFill>
                          <a:latin typeface="+mn-lt"/>
                          <a:ea typeface="+mn-ea"/>
                          <a:cs typeface="+mn-cs"/>
                        </a:rPr>
                        <a:t>0.01</a:t>
                      </a:r>
                    </a:p>
                  </a:txBody>
                  <a:tcPr marL="68580" marR="68580" marT="0" marB="0"/>
                </a:tc>
                <a:tc>
                  <a:txBody>
                    <a:bodyPr/>
                    <a:lstStyle/>
                    <a:p>
                      <a:pPr marL="0" marR="0" indent="0" algn="ctr">
                        <a:lnSpc>
                          <a:spcPct val="150000"/>
                        </a:lnSpc>
                        <a:spcBef>
                          <a:spcPts val="300"/>
                        </a:spcBef>
                        <a:spcAft>
                          <a:spcPts val="0"/>
                        </a:spcAft>
                      </a:pPr>
                      <a:r>
                        <a:rPr lang="en-US" sz="1500" b="0" kern="1200" dirty="0">
                          <a:solidFill>
                            <a:schemeClr val="tx1"/>
                          </a:solidFill>
                          <a:latin typeface="+mn-lt"/>
                          <a:ea typeface="+mn-ea"/>
                          <a:cs typeface="+mn-cs"/>
                        </a:rPr>
                        <a:t>1 / l</a:t>
                      </a:r>
                    </a:p>
                  </a:txBody>
                  <a:tcPr marL="68580" marR="68580" marT="0" marB="0"/>
                </a:tc>
                <a:extLst>
                  <a:ext uri="{0D108BD9-81ED-4DB2-BD59-A6C34878D82A}">
                    <a16:rowId xmlns:a16="http://schemas.microsoft.com/office/drawing/2014/main" val="10009"/>
                  </a:ext>
                </a:extLst>
              </a:tr>
              <a:tr h="323061">
                <a:tc>
                  <a:txBody>
                    <a:bodyPr/>
                    <a:lstStyle/>
                    <a:p>
                      <a:pPr marL="0" marR="0" indent="0" algn="ctr">
                        <a:lnSpc>
                          <a:spcPct val="150000"/>
                        </a:lnSpc>
                        <a:spcBef>
                          <a:spcPts val="300"/>
                        </a:spcBef>
                        <a:spcAft>
                          <a:spcPts val="0"/>
                        </a:spcAft>
                      </a:pPr>
                      <a:r>
                        <a:rPr lang="en-US" sz="1500" b="0" kern="1200" dirty="0">
                          <a:solidFill>
                            <a:schemeClr val="tx1"/>
                          </a:solidFill>
                          <a:latin typeface="+mn-lt"/>
                          <a:ea typeface="+mn-ea"/>
                          <a:cs typeface="+mn-cs"/>
                        </a:rPr>
                        <a:t>Distance measure</a:t>
                      </a:r>
                    </a:p>
                  </a:txBody>
                  <a:tcPr marL="68580" marR="68580" marT="0" marB="0"/>
                </a:tc>
                <a:tc>
                  <a:txBody>
                    <a:bodyPr/>
                    <a:lstStyle/>
                    <a:p>
                      <a:pPr marL="0" marR="0" indent="0" algn="ctr">
                        <a:lnSpc>
                          <a:spcPct val="150000"/>
                        </a:lnSpc>
                        <a:spcBef>
                          <a:spcPts val="300"/>
                        </a:spcBef>
                        <a:spcAft>
                          <a:spcPts val="0"/>
                        </a:spcAft>
                      </a:pPr>
                      <a:r>
                        <a:rPr lang="en-US" sz="1500" b="0" kern="1200" dirty="0">
                          <a:solidFill>
                            <a:schemeClr val="tx1"/>
                          </a:solidFill>
                          <a:latin typeface="+mn-lt"/>
                          <a:ea typeface="+mn-ea"/>
                          <a:cs typeface="+mn-cs"/>
                        </a:rPr>
                        <a:t>Hamming</a:t>
                      </a:r>
                    </a:p>
                  </a:txBody>
                  <a:tcPr marL="68580" marR="68580" marT="0" marB="0"/>
                </a:tc>
                <a:tc>
                  <a:txBody>
                    <a:bodyPr/>
                    <a:lstStyle/>
                    <a:p>
                      <a:pPr marL="0" marR="0" indent="-20955" algn="ctr">
                        <a:lnSpc>
                          <a:spcPct val="150000"/>
                        </a:lnSpc>
                        <a:spcBef>
                          <a:spcPts val="300"/>
                        </a:spcBef>
                        <a:spcAft>
                          <a:spcPts val="0"/>
                        </a:spcAft>
                      </a:pPr>
                      <a:r>
                        <a:rPr lang="en-US" sz="1500" b="0" kern="1200" dirty="0">
                          <a:solidFill>
                            <a:schemeClr val="tx1"/>
                          </a:solidFill>
                          <a:latin typeface="+mn-lt"/>
                          <a:ea typeface="+mn-ea"/>
                          <a:cs typeface="+mn-cs"/>
                        </a:rPr>
                        <a:t>Hamming</a:t>
                      </a:r>
                    </a:p>
                  </a:txBody>
                  <a:tcPr marL="68580" marR="68580" marT="0" marB="0"/>
                </a:tc>
                <a:tc>
                  <a:txBody>
                    <a:bodyPr/>
                    <a:lstStyle/>
                    <a:p>
                      <a:pPr marL="0" marR="0" indent="-18415" algn="ctr">
                        <a:lnSpc>
                          <a:spcPct val="150000"/>
                        </a:lnSpc>
                        <a:spcBef>
                          <a:spcPts val="300"/>
                        </a:spcBef>
                        <a:spcAft>
                          <a:spcPts val="0"/>
                        </a:spcAft>
                      </a:pPr>
                      <a:r>
                        <a:rPr lang="en-US" sz="1500" b="0" kern="1200" dirty="0">
                          <a:solidFill>
                            <a:schemeClr val="tx1"/>
                          </a:solidFill>
                          <a:latin typeface="+mn-lt"/>
                          <a:ea typeface="+mn-ea"/>
                          <a:cs typeface="+mn-cs"/>
                        </a:rPr>
                        <a:t>---</a:t>
                      </a:r>
                    </a:p>
                  </a:txBody>
                  <a:tcPr marL="68580" marR="68580" marT="0" marB="0"/>
                </a:tc>
                <a:tc>
                  <a:txBody>
                    <a:bodyPr/>
                    <a:lstStyle/>
                    <a:p>
                      <a:pPr marL="0" marR="0" indent="0" algn="ctr">
                        <a:lnSpc>
                          <a:spcPct val="150000"/>
                        </a:lnSpc>
                        <a:spcBef>
                          <a:spcPts val="300"/>
                        </a:spcBef>
                        <a:spcAft>
                          <a:spcPts val="0"/>
                        </a:spcAft>
                      </a:pPr>
                      <a:r>
                        <a:rPr lang="en-US" sz="1500" b="0" kern="1200" dirty="0">
                          <a:solidFill>
                            <a:schemeClr val="tx1"/>
                          </a:solidFill>
                          <a:latin typeface="+mn-lt"/>
                          <a:ea typeface="+mn-ea"/>
                          <a:cs typeface="+mn-cs"/>
                        </a:rPr>
                        <a:t>Hamming </a:t>
                      </a:r>
                    </a:p>
                  </a:txBody>
                  <a:tcPr marL="68580" marR="68580" marT="0" marB="0"/>
                </a:tc>
                <a:extLst>
                  <a:ext uri="{0D108BD9-81ED-4DB2-BD59-A6C34878D82A}">
                    <a16:rowId xmlns:a16="http://schemas.microsoft.com/office/drawing/2014/main" val="10010"/>
                  </a:ext>
                </a:extLst>
              </a:tr>
              <a:tr h="630716">
                <a:tc>
                  <a:txBody>
                    <a:bodyPr/>
                    <a:lstStyle/>
                    <a:p>
                      <a:pPr marL="0" marR="0" indent="0" algn="ctr">
                        <a:lnSpc>
                          <a:spcPct val="150000"/>
                        </a:lnSpc>
                        <a:spcBef>
                          <a:spcPts val="300"/>
                        </a:spcBef>
                        <a:spcAft>
                          <a:spcPts val="0"/>
                        </a:spcAft>
                      </a:pPr>
                      <a:r>
                        <a:rPr lang="en-US" sz="1500" b="0" kern="1200" dirty="0">
                          <a:solidFill>
                            <a:schemeClr val="tx1"/>
                          </a:solidFill>
                          <a:latin typeface="+mn-lt"/>
                          <a:ea typeface="+mn-ea"/>
                          <a:cs typeface="+mn-cs"/>
                        </a:rPr>
                        <a:t>Diversity Control</a:t>
                      </a:r>
                    </a:p>
                  </a:txBody>
                  <a:tcPr marL="68580" marR="68580" marT="0" marB="0"/>
                </a:tc>
                <a:tc>
                  <a:txBody>
                    <a:bodyPr/>
                    <a:lstStyle/>
                    <a:p>
                      <a:pPr marL="0" marR="0" indent="0" algn="ctr">
                        <a:lnSpc>
                          <a:spcPct val="150000"/>
                        </a:lnSpc>
                        <a:spcBef>
                          <a:spcPts val="300"/>
                        </a:spcBef>
                        <a:spcAft>
                          <a:spcPts val="0"/>
                        </a:spcAft>
                      </a:pPr>
                      <a:r>
                        <a:rPr lang="en-US" sz="1500" b="0" kern="1200" dirty="0">
                          <a:solidFill>
                            <a:schemeClr val="tx1"/>
                          </a:solidFill>
                          <a:latin typeface="+mn-lt"/>
                          <a:ea typeface="+mn-ea"/>
                          <a:cs typeface="+mn-cs"/>
                        </a:rPr>
                        <a:t>Fixed Crossbreeding</a:t>
                      </a:r>
                    </a:p>
                  </a:txBody>
                  <a:tcPr marL="68580" marR="68580" marT="0" marB="0"/>
                </a:tc>
                <a:tc>
                  <a:txBody>
                    <a:bodyPr/>
                    <a:lstStyle/>
                    <a:p>
                      <a:pPr marL="0" marR="0" indent="-20955" algn="ctr">
                        <a:lnSpc>
                          <a:spcPct val="150000"/>
                        </a:lnSpc>
                        <a:spcBef>
                          <a:spcPts val="300"/>
                        </a:spcBef>
                        <a:spcAft>
                          <a:spcPts val="0"/>
                        </a:spcAft>
                      </a:pPr>
                      <a:r>
                        <a:rPr lang="en-US" sz="1500" b="0" kern="1200" dirty="0">
                          <a:solidFill>
                            <a:schemeClr val="tx1"/>
                          </a:solidFill>
                          <a:latin typeface="+mn-lt"/>
                          <a:ea typeface="+mn-ea"/>
                          <a:cs typeface="+mn-cs"/>
                        </a:rPr>
                        <a:t>Fixed Crossbreeding</a:t>
                      </a:r>
                    </a:p>
                  </a:txBody>
                  <a:tcPr marL="68580" marR="68580" marT="0" marB="0"/>
                </a:tc>
                <a:tc>
                  <a:txBody>
                    <a:bodyPr/>
                    <a:lstStyle/>
                    <a:p>
                      <a:pPr marL="0" marR="0" indent="-18415" algn="ctr">
                        <a:lnSpc>
                          <a:spcPct val="150000"/>
                        </a:lnSpc>
                        <a:spcBef>
                          <a:spcPts val="300"/>
                        </a:spcBef>
                        <a:spcAft>
                          <a:spcPts val="0"/>
                        </a:spcAft>
                      </a:pPr>
                      <a:r>
                        <a:rPr lang="en-US" sz="1500" b="0" kern="1200" dirty="0">
                          <a:solidFill>
                            <a:schemeClr val="tx1"/>
                          </a:solidFill>
                          <a:latin typeface="+mn-lt"/>
                          <a:ea typeface="+mn-ea"/>
                          <a:cs typeface="+mn-cs"/>
                        </a:rPr>
                        <a:t>---</a:t>
                      </a:r>
                    </a:p>
                  </a:txBody>
                  <a:tcPr marL="68580" marR="68580" marT="0" marB="0"/>
                </a:tc>
                <a:tc>
                  <a:txBody>
                    <a:bodyPr/>
                    <a:lstStyle/>
                    <a:p>
                      <a:pPr marL="0" marR="0" indent="0" algn="ctr">
                        <a:lnSpc>
                          <a:spcPct val="150000"/>
                        </a:lnSpc>
                        <a:spcBef>
                          <a:spcPts val="300"/>
                        </a:spcBef>
                        <a:spcAft>
                          <a:spcPts val="0"/>
                        </a:spcAft>
                      </a:pPr>
                      <a:r>
                        <a:rPr lang="en-US" sz="1500" b="0" kern="1200" dirty="0">
                          <a:solidFill>
                            <a:schemeClr val="tx1"/>
                          </a:solidFill>
                          <a:latin typeface="+mn-lt"/>
                          <a:ea typeface="+mn-ea"/>
                          <a:cs typeface="+mn-cs"/>
                        </a:rPr>
                        <a:t>Adaptive Crossbreeding</a:t>
                      </a:r>
                    </a:p>
                  </a:txBody>
                  <a:tcPr marL="68580" marR="68580" marT="0" marB="0"/>
                </a:tc>
                <a:extLst>
                  <a:ext uri="{0D108BD9-81ED-4DB2-BD59-A6C34878D82A}">
                    <a16:rowId xmlns:a16="http://schemas.microsoft.com/office/drawing/2014/main" val="10011"/>
                  </a:ext>
                </a:extLst>
              </a:tr>
              <a:tr h="630716">
                <a:tc>
                  <a:txBody>
                    <a:bodyPr/>
                    <a:lstStyle/>
                    <a:p>
                      <a:pPr marL="0" marR="0" indent="0" algn="ctr">
                        <a:lnSpc>
                          <a:spcPct val="150000"/>
                        </a:lnSpc>
                        <a:spcBef>
                          <a:spcPts val="300"/>
                        </a:spcBef>
                        <a:spcAft>
                          <a:spcPts val="0"/>
                        </a:spcAft>
                      </a:pPr>
                      <a:r>
                        <a:rPr lang="en-US" sz="1500" b="0" kern="1200" dirty="0">
                          <a:solidFill>
                            <a:schemeClr val="tx1"/>
                          </a:solidFill>
                          <a:latin typeface="+mn-lt"/>
                          <a:ea typeface="+mn-ea"/>
                          <a:cs typeface="+mn-cs"/>
                        </a:rPr>
                        <a:t>Stopping criteria</a:t>
                      </a:r>
                    </a:p>
                  </a:txBody>
                  <a:tcPr marL="68580" marR="68580" marT="0" marB="0"/>
                </a:tc>
                <a:tc>
                  <a:txBody>
                    <a:bodyPr/>
                    <a:lstStyle/>
                    <a:p>
                      <a:pPr marL="0" marR="0" indent="0" algn="ctr">
                        <a:lnSpc>
                          <a:spcPct val="150000"/>
                        </a:lnSpc>
                        <a:spcBef>
                          <a:spcPts val="300"/>
                        </a:spcBef>
                        <a:spcAft>
                          <a:spcPts val="0"/>
                        </a:spcAft>
                      </a:pPr>
                      <a:r>
                        <a:rPr lang="en-US" sz="1500" b="0" kern="1200" dirty="0">
                          <a:solidFill>
                            <a:schemeClr val="tx1"/>
                          </a:solidFill>
                          <a:latin typeface="+mn-lt"/>
                          <a:ea typeface="+mn-ea"/>
                          <a:cs typeface="+mn-cs"/>
                        </a:rPr>
                        <a:t>Generation/Optimal solution </a:t>
                      </a:r>
                    </a:p>
                  </a:txBody>
                  <a:tcPr marL="68580" marR="68580" marT="0" marB="0"/>
                </a:tc>
                <a:tc>
                  <a:txBody>
                    <a:bodyPr/>
                    <a:lstStyle/>
                    <a:p>
                      <a:pPr marL="0" marR="0" indent="-20955" algn="ctr">
                        <a:lnSpc>
                          <a:spcPct val="150000"/>
                        </a:lnSpc>
                        <a:spcBef>
                          <a:spcPts val="300"/>
                        </a:spcBef>
                        <a:spcAft>
                          <a:spcPts val="0"/>
                        </a:spcAft>
                      </a:pPr>
                      <a:r>
                        <a:rPr lang="en-US" sz="1500" b="0" kern="1200" dirty="0">
                          <a:solidFill>
                            <a:schemeClr val="tx1"/>
                          </a:solidFill>
                          <a:latin typeface="+mn-lt"/>
                          <a:ea typeface="+mn-ea"/>
                          <a:cs typeface="+mn-cs"/>
                        </a:rPr>
                        <a:t>Generation/Optimal  solution</a:t>
                      </a:r>
                    </a:p>
                  </a:txBody>
                  <a:tcPr marL="68580" marR="68580" marT="0" marB="0"/>
                </a:tc>
                <a:tc>
                  <a:txBody>
                    <a:bodyPr/>
                    <a:lstStyle/>
                    <a:p>
                      <a:pPr marL="0" marR="0" indent="-18415" algn="ctr">
                        <a:lnSpc>
                          <a:spcPct val="150000"/>
                        </a:lnSpc>
                        <a:spcBef>
                          <a:spcPts val="300"/>
                        </a:spcBef>
                        <a:spcAft>
                          <a:spcPts val="0"/>
                        </a:spcAft>
                      </a:pPr>
                      <a:r>
                        <a:rPr lang="en-US" sz="1500" b="0" kern="1200" dirty="0">
                          <a:solidFill>
                            <a:schemeClr val="tx1"/>
                          </a:solidFill>
                          <a:latin typeface="+mn-lt"/>
                          <a:ea typeface="+mn-ea"/>
                          <a:cs typeface="+mn-cs"/>
                        </a:rPr>
                        <a:t>Generation/Optimal  solution</a:t>
                      </a:r>
                    </a:p>
                  </a:txBody>
                  <a:tcPr marL="68580" marR="68580" marT="0" marB="0"/>
                </a:tc>
                <a:tc>
                  <a:txBody>
                    <a:bodyPr/>
                    <a:lstStyle/>
                    <a:p>
                      <a:pPr marL="0" marR="0" indent="0" algn="ctr">
                        <a:lnSpc>
                          <a:spcPct val="150000"/>
                        </a:lnSpc>
                        <a:spcBef>
                          <a:spcPts val="300"/>
                        </a:spcBef>
                        <a:spcAft>
                          <a:spcPts val="0"/>
                        </a:spcAft>
                      </a:pPr>
                      <a:r>
                        <a:rPr lang="en-US" sz="1500" b="0" kern="1200" dirty="0">
                          <a:solidFill>
                            <a:schemeClr val="tx1"/>
                          </a:solidFill>
                          <a:latin typeface="+mn-lt"/>
                          <a:ea typeface="+mn-ea"/>
                          <a:cs typeface="+mn-cs"/>
                        </a:rPr>
                        <a:t>Generation</a:t>
                      </a:r>
                    </a:p>
                  </a:txBody>
                  <a:tcPr marL="68580" marR="68580" marT="0" marB="0"/>
                </a:tc>
                <a:extLst>
                  <a:ext uri="{0D108BD9-81ED-4DB2-BD59-A6C34878D82A}">
                    <a16:rowId xmlns:a16="http://schemas.microsoft.com/office/drawing/2014/main" val="10012"/>
                  </a:ext>
                </a:extLst>
              </a:tr>
            </a:tbl>
          </a:graphicData>
        </a:graphic>
      </p:graphicFrame>
      <p:graphicFrame>
        <p:nvGraphicFramePr>
          <p:cNvPr id="6" name="Table 5">
            <a:extLst>
              <a:ext uri="{FF2B5EF4-FFF2-40B4-BE49-F238E27FC236}">
                <a16:creationId xmlns:a16="http://schemas.microsoft.com/office/drawing/2014/main" id="{A9866F39-B434-053E-5146-E70C537CF318}"/>
              </a:ext>
            </a:extLst>
          </p:cNvPr>
          <p:cNvGraphicFramePr>
            <a:graphicFrameLocks noGrp="1"/>
          </p:cNvGraphicFramePr>
          <p:nvPr/>
        </p:nvGraphicFramePr>
        <p:xfrm>
          <a:off x="4648200" y="6499225"/>
          <a:ext cx="6096000" cy="358990"/>
        </p:xfrm>
        <a:graphic>
          <a:graphicData uri="http://schemas.openxmlformats.org/drawingml/2006/table">
            <a:tbl>
              <a:tblPr/>
              <a:tblGrid>
                <a:gridCol w="6096000">
                  <a:extLst>
                    <a:ext uri="{9D8B030D-6E8A-4147-A177-3AD203B41FA5}">
                      <a16:colId xmlns:a16="http://schemas.microsoft.com/office/drawing/2014/main" val="20000"/>
                    </a:ext>
                  </a:extLst>
                </a:gridCol>
              </a:tblGrid>
              <a:tr h="358775">
                <a:tc>
                  <a:txBody>
                    <a:bodyPr/>
                    <a:lstStyle/>
                    <a:p>
                      <a:pPr marL="342900" marR="0" lvl="0" indent="-342900" algn="l">
                        <a:spcBef>
                          <a:spcPts val="0"/>
                        </a:spcBef>
                        <a:spcAft>
                          <a:spcPts val="200"/>
                        </a:spcAft>
                        <a:buFont typeface="+mj-lt"/>
                        <a:buAutoNum type="alphaLcPeriod" startAt="12"/>
                        <a:tabLst>
                          <a:tab pos="411480" algn="l"/>
                          <a:tab pos="457200" algn="l"/>
                        </a:tabLst>
                      </a:pPr>
                      <a:r>
                        <a:rPr lang="en-US" sz="800" dirty="0">
                          <a:latin typeface="Times New Roman"/>
                          <a:ea typeface="SimSun"/>
                        </a:rPr>
                        <a:t>DPGA and DPGA-ED are work of  Park &amp; Ryu, 2007 [150]</a:t>
                      </a:r>
                    </a:p>
                  </a:txBody>
                  <a:tcPr marL="118745" marR="118745" marT="118535" marB="118535">
                    <a:lnL>
                      <a:noFill/>
                    </a:lnL>
                    <a:lnR>
                      <a:noFill/>
                    </a:lnR>
                    <a:lnT>
                      <a:noFill/>
                    </a:lnT>
                    <a:lnB>
                      <a:noFill/>
                    </a:lnB>
                  </a:tcPr>
                </a:tc>
                <a:extLst>
                  <a:ext uri="{0D108BD9-81ED-4DB2-BD59-A6C34878D82A}">
                    <a16:rowId xmlns:a16="http://schemas.microsoft.com/office/drawing/2014/main" val="10000"/>
                  </a:ext>
                </a:extLst>
              </a:tr>
            </a:tbl>
          </a:graphicData>
        </a:graphic>
      </p:graphicFrame>
      <p:sp>
        <p:nvSpPr>
          <p:cNvPr id="51292" name="Rectangle 55">
            <a:extLst>
              <a:ext uri="{FF2B5EF4-FFF2-40B4-BE49-F238E27FC236}">
                <a16:creationId xmlns:a16="http://schemas.microsoft.com/office/drawing/2014/main" id="{8564FE77-0FE7-CE36-BB22-5D9A4C418E2D}"/>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br>
              <a:rPr lang="en-US" altLang="zh-CN"/>
            </a:br>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26D06-0E1C-C67A-D662-6601E6FB82B0}"/>
              </a:ext>
            </a:extLst>
          </p:cNvPr>
          <p:cNvSpPr>
            <a:spLocks noGrp="1"/>
          </p:cNvSpPr>
          <p:nvPr>
            <p:ph type="title"/>
          </p:nvPr>
        </p:nvSpPr>
        <p:spPr>
          <a:xfrm>
            <a:off x="0" y="0"/>
            <a:ext cx="9144000" cy="838200"/>
          </a:xfrm>
          <a:solidFill>
            <a:schemeClr val="accent2"/>
          </a:solidFill>
        </p:spPr>
        <p:txBody>
          <a:bodyPr rtlCol="0">
            <a:noAutofit/>
          </a:bodyPr>
          <a:lstStyle/>
          <a:p>
            <a:pPr eaLnBrk="1" fontAlgn="auto" hangingPunct="1">
              <a:spcAft>
                <a:spcPts val="0"/>
              </a:spcAft>
              <a:defRPr/>
            </a:pPr>
            <a:r>
              <a:rPr lang="en-US" sz="2400" cap="all" dirty="0"/>
              <a:t>Literature Review*</a:t>
            </a:r>
            <a:br>
              <a:rPr lang="en-US" sz="2400" dirty="0"/>
            </a:br>
            <a:r>
              <a:rPr lang="en-US" sz="2400" dirty="0"/>
              <a:t>GAs, Microprocessors, Computing Technologies &amp; languages</a:t>
            </a:r>
          </a:p>
        </p:txBody>
      </p:sp>
      <p:graphicFrame>
        <p:nvGraphicFramePr>
          <p:cNvPr id="4" name="Content Placeholder 3">
            <a:extLst>
              <a:ext uri="{FF2B5EF4-FFF2-40B4-BE49-F238E27FC236}">
                <a16:creationId xmlns:a16="http://schemas.microsoft.com/office/drawing/2014/main" id="{4AC80608-94DC-2182-FE49-1A9C14B17532}"/>
              </a:ext>
            </a:extLst>
          </p:cNvPr>
          <p:cNvGraphicFramePr>
            <a:graphicFrameLocks noGrp="1"/>
          </p:cNvGraphicFramePr>
          <p:nvPr>
            <p:ph idx="1"/>
          </p:nvPr>
        </p:nvGraphicFramePr>
        <p:xfrm>
          <a:off x="304800" y="914400"/>
          <a:ext cx="8610600" cy="5518150"/>
        </p:xfrm>
        <a:graphic>
          <a:graphicData uri="http://schemas.openxmlformats.org/drawingml/2006/table">
            <a:tbl>
              <a:tblPr firstRow="1" bandRow="1">
                <a:tableStyleId>{5C22544A-7EE6-4342-B048-85BDC9FD1C3A}</a:tableStyleId>
              </a:tblPr>
              <a:tblGrid>
                <a:gridCol w="3266090">
                  <a:extLst>
                    <a:ext uri="{9D8B030D-6E8A-4147-A177-3AD203B41FA5}">
                      <a16:colId xmlns:a16="http://schemas.microsoft.com/office/drawing/2014/main" val="20000"/>
                    </a:ext>
                  </a:extLst>
                </a:gridCol>
                <a:gridCol w="1543970">
                  <a:extLst>
                    <a:ext uri="{9D8B030D-6E8A-4147-A177-3AD203B41FA5}">
                      <a16:colId xmlns:a16="http://schemas.microsoft.com/office/drawing/2014/main" val="20001"/>
                    </a:ext>
                  </a:extLst>
                </a:gridCol>
                <a:gridCol w="1900270">
                  <a:extLst>
                    <a:ext uri="{9D8B030D-6E8A-4147-A177-3AD203B41FA5}">
                      <a16:colId xmlns:a16="http://schemas.microsoft.com/office/drawing/2014/main" val="20002"/>
                    </a:ext>
                  </a:extLst>
                </a:gridCol>
                <a:gridCol w="1900270">
                  <a:extLst>
                    <a:ext uri="{9D8B030D-6E8A-4147-A177-3AD203B41FA5}">
                      <a16:colId xmlns:a16="http://schemas.microsoft.com/office/drawing/2014/main" val="20003"/>
                    </a:ext>
                  </a:extLst>
                </a:gridCol>
              </a:tblGrid>
              <a:tr h="518799">
                <a:tc>
                  <a:txBody>
                    <a:bodyPr/>
                    <a:lstStyle/>
                    <a:p>
                      <a:pPr>
                        <a:lnSpc>
                          <a:spcPct val="80000"/>
                        </a:lnSpc>
                        <a:buFont typeface="Wingdings" pitchFamily="2" charset="2"/>
                        <a:buNone/>
                      </a:pPr>
                      <a:r>
                        <a:rPr lang="en-US" sz="1400" dirty="0"/>
                        <a:t>GAs (Year)</a:t>
                      </a:r>
                    </a:p>
                  </a:txBody>
                  <a:tcPr marT="45726" marB="45726"/>
                </a:tc>
                <a:tc>
                  <a:txBody>
                    <a:bodyPr/>
                    <a:lstStyle/>
                    <a:p>
                      <a:r>
                        <a:rPr lang="en-US" sz="1400" dirty="0"/>
                        <a:t>Microprocessor/ core </a:t>
                      </a:r>
                    </a:p>
                  </a:txBody>
                  <a:tcPr marT="45726" marB="45726"/>
                </a:tc>
                <a:tc>
                  <a:txBody>
                    <a:bodyPr/>
                    <a:lstStyle/>
                    <a:p>
                      <a:r>
                        <a:rPr lang="en-US" sz="1400" dirty="0"/>
                        <a:t>Computing</a:t>
                      </a:r>
                      <a:r>
                        <a:rPr lang="en-US" sz="1400" baseline="0" dirty="0"/>
                        <a:t> </a:t>
                      </a:r>
                      <a:r>
                        <a:rPr lang="en-US" sz="1400" dirty="0"/>
                        <a:t>Technology</a:t>
                      </a:r>
                    </a:p>
                  </a:txBody>
                  <a:tcPr marT="45726" marB="45726"/>
                </a:tc>
                <a:tc>
                  <a:txBody>
                    <a:bodyPr/>
                    <a:lstStyle/>
                    <a:p>
                      <a:r>
                        <a:rPr lang="en-US" sz="1400" dirty="0"/>
                        <a:t>Languages (Year)</a:t>
                      </a:r>
                    </a:p>
                  </a:txBody>
                  <a:tcPr marT="45726" marB="45726"/>
                </a:tc>
                <a:extLst>
                  <a:ext uri="{0D108BD9-81ED-4DB2-BD59-A6C34878D82A}">
                    <a16:rowId xmlns:a16="http://schemas.microsoft.com/office/drawing/2014/main" val="10000"/>
                  </a:ext>
                </a:extLst>
              </a:tr>
              <a:tr h="4999351">
                <a:tc>
                  <a:txBody>
                    <a:bodyPr/>
                    <a:lstStyle/>
                    <a:p>
                      <a:pPr>
                        <a:lnSpc>
                          <a:spcPct val="80000"/>
                        </a:lnSpc>
                        <a:buFont typeface="Wingdings" pitchFamily="2" charset="2"/>
                        <a:buNone/>
                      </a:pPr>
                      <a:r>
                        <a:rPr lang="en-US" sz="1400" dirty="0"/>
                        <a:t>SGA (1989): </a:t>
                      </a:r>
                      <a:r>
                        <a:rPr lang="en-US" sz="1200" dirty="0"/>
                        <a:t>simple genetic algorithm: better exploration</a:t>
                      </a:r>
                    </a:p>
                    <a:p>
                      <a:pPr>
                        <a:lnSpc>
                          <a:spcPct val="80000"/>
                        </a:lnSpc>
                        <a:buFont typeface="Wingdings" pitchFamily="2" charset="2"/>
                        <a:buNone/>
                      </a:pPr>
                      <a:r>
                        <a:rPr lang="en-US" sz="1400" dirty="0"/>
                        <a:t>SSGA: </a:t>
                      </a:r>
                      <a:r>
                        <a:rPr lang="en-US" sz="1200" dirty="0"/>
                        <a:t>Steady state GA: better exploration for solution in population.</a:t>
                      </a:r>
                    </a:p>
                    <a:p>
                      <a:pPr>
                        <a:lnSpc>
                          <a:spcPct val="80000"/>
                        </a:lnSpc>
                        <a:buFont typeface="Wingdings" pitchFamily="2" charset="2"/>
                        <a:buNone/>
                      </a:pPr>
                      <a:r>
                        <a:rPr lang="en-US" sz="1400" dirty="0"/>
                        <a:t>MGA (1989 </a:t>
                      </a:r>
                      <a:r>
                        <a:rPr lang="en-US" sz="1200" dirty="0"/>
                        <a:t>): Messy GA by </a:t>
                      </a:r>
                      <a:r>
                        <a:rPr lang="en-US" sz="1200" dirty="0" err="1"/>
                        <a:t>Golgberg</a:t>
                      </a:r>
                      <a:r>
                        <a:rPr lang="en-US" sz="1200" dirty="0"/>
                        <a:t>, Deb, </a:t>
                      </a:r>
                      <a:r>
                        <a:rPr lang="en-US" sz="1200" dirty="0" err="1"/>
                        <a:t>Krob</a:t>
                      </a:r>
                      <a:r>
                        <a:rPr lang="en-US" sz="1200" dirty="0"/>
                        <a:t> (adaptive GA)</a:t>
                      </a:r>
                    </a:p>
                    <a:p>
                      <a:pPr>
                        <a:lnSpc>
                          <a:spcPct val="80000"/>
                        </a:lnSpc>
                        <a:buFont typeface="Wingdings" pitchFamily="2" charset="2"/>
                        <a:buNone/>
                      </a:pPr>
                      <a:r>
                        <a:rPr lang="en-US" sz="1400" dirty="0"/>
                        <a:t>Binary coded GA</a:t>
                      </a:r>
                    </a:p>
                    <a:p>
                      <a:pPr>
                        <a:lnSpc>
                          <a:spcPct val="80000"/>
                        </a:lnSpc>
                        <a:buFont typeface="Wingdings" pitchFamily="2" charset="2"/>
                        <a:buNone/>
                      </a:pPr>
                      <a:r>
                        <a:rPr lang="en-US" sz="1400" dirty="0"/>
                        <a:t>Real coded GA</a:t>
                      </a:r>
                    </a:p>
                    <a:p>
                      <a:pPr>
                        <a:lnSpc>
                          <a:spcPct val="80000"/>
                        </a:lnSpc>
                        <a:buFont typeface="Wingdings" pitchFamily="2" charset="2"/>
                        <a:buNone/>
                      </a:pPr>
                      <a:r>
                        <a:rPr lang="en-US" sz="1400" dirty="0"/>
                        <a:t>BGA  (1993) : </a:t>
                      </a:r>
                      <a:r>
                        <a:rPr lang="en-US" sz="1200" dirty="0"/>
                        <a:t>Breeder Genetic Algorithm by </a:t>
                      </a:r>
                      <a:r>
                        <a:rPr lang="en-US" sz="1200" dirty="0" err="1"/>
                        <a:t>Miihleiibein</a:t>
                      </a:r>
                      <a:r>
                        <a:rPr lang="en-US" sz="1200" dirty="0"/>
                        <a:t> </a:t>
                      </a:r>
                      <a:r>
                        <a:rPr lang="en-US" sz="1200" b="1" dirty="0"/>
                        <a:t>&amp; </a:t>
                      </a:r>
                      <a:r>
                        <a:rPr lang="en-US" sz="1200" dirty="0" err="1"/>
                        <a:t>Voosen</a:t>
                      </a:r>
                      <a:endParaRPr lang="en-US" sz="1200" dirty="0"/>
                    </a:p>
                    <a:p>
                      <a:pPr>
                        <a:lnSpc>
                          <a:spcPct val="80000"/>
                        </a:lnSpc>
                        <a:buFont typeface="Wingdings" pitchFamily="2" charset="2"/>
                        <a:buNone/>
                      </a:pPr>
                      <a:r>
                        <a:rPr lang="en-US" sz="1400" dirty="0"/>
                        <a:t>CCGA </a:t>
                      </a:r>
                      <a:r>
                        <a:rPr lang="en-US" sz="1200" dirty="0"/>
                        <a:t>:(Co-operative Co evaluation) by De </a:t>
                      </a:r>
                      <a:r>
                        <a:rPr lang="en-US" sz="1200" dirty="0" err="1"/>
                        <a:t>Jong</a:t>
                      </a:r>
                      <a:r>
                        <a:rPr lang="en-US" sz="1200" dirty="0"/>
                        <a:t>  (1994) Tested on Multimodal test function</a:t>
                      </a:r>
                    </a:p>
                    <a:p>
                      <a:pPr>
                        <a:lnSpc>
                          <a:spcPct val="80000"/>
                        </a:lnSpc>
                        <a:buFont typeface="Wingdings" pitchFamily="2" charset="2"/>
                        <a:buNone/>
                      </a:pPr>
                      <a:r>
                        <a:rPr lang="en-US" sz="1400" dirty="0"/>
                        <a:t>SOGA: </a:t>
                      </a:r>
                      <a:r>
                        <a:rPr lang="en-US" sz="1200" dirty="0"/>
                        <a:t>Single Objective GA.</a:t>
                      </a:r>
                    </a:p>
                    <a:p>
                      <a:pPr>
                        <a:lnSpc>
                          <a:spcPct val="80000"/>
                        </a:lnSpc>
                        <a:buFont typeface="Wingdings" pitchFamily="2" charset="2"/>
                        <a:buNone/>
                      </a:pPr>
                      <a:r>
                        <a:rPr lang="en-US" sz="1400" dirty="0" err="1"/>
                        <a:t>dGA</a:t>
                      </a:r>
                      <a:r>
                        <a:rPr lang="en-US" sz="1400" dirty="0"/>
                        <a:t> (1994): dual (diploid ) </a:t>
                      </a:r>
                      <a:r>
                        <a:rPr lang="en-US" sz="1200" dirty="0"/>
                        <a:t>GA : dual chromosome based approach.</a:t>
                      </a:r>
                    </a:p>
                    <a:p>
                      <a:pPr>
                        <a:lnSpc>
                          <a:spcPct val="80000"/>
                        </a:lnSpc>
                        <a:buFont typeface="Wingdings" pitchFamily="2" charset="2"/>
                        <a:buNone/>
                      </a:pPr>
                      <a:r>
                        <a:rPr lang="en-US" sz="1400" dirty="0"/>
                        <a:t>MGA/MPGA  (2000): </a:t>
                      </a:r>
                      <a:r>
                        <a:rPr lang="en-US" sz="1200" dirty="0"/>
                        <a:t>Multi-population GAs</a:t>
                      </a:r>
                    </a:p>
                    <a:p>
                      <a:pPr>
                        <a:lnSpc>
                          <a:spcPct val="80000"/>
                        </a:lnSpc>
                        <a:buFont typeface="Wingdings" pitchFamily="2" charset="2"/>
                        <a:buNone/>
                      </a:pPr>
                      <a:r>
                        <a:rPr lang="en-US" sz="1400" dirty="0"/>
                        <a:t>HGAs (2000):</a:t>
                      </a:r>
                      <a:r>
                        <a:rPr lang="en-US" sz="1200" dirty="0"/>
                        <a:t>Hierarchical Genetic Algorithms </a:t>
                      </a:r>
                    </a:p>
                    <a:p>
                      <a:pPr>
                        <a:lnSpc>
                          <a:spcPct val="80000"/>
                        </a:lnSpc>
                        <a:buFont typeface="Wingdings" pitchFamily="2" charset="2"/>
                        <a:buNone/>
                      </a:pPr>
                      <a:r>
                        <a:rPr lang="en-US" sz="1400" dirty="0"/>
                        <a:t>MOGA (2000) : </a:t>
                      </a:r>
                      <a:r>
                        <a:rPr lang="en-US" sz="1200" dirty="0"/>
                        <a:t>multi Objective GA by </a:t>
                      </a:r>
                      <a:r>
                        <a:rPr lang="en-US" sz="1200" dirty="0" err="1"/>
                        <a:t>Gao</a:t>
                      </a:r>
                      <a:r>
                        <a:rPr lang="en-US" sz="1200" dirty="0"/>
                        <a:t>, Shi &amp; Yao.</a:t>
                      </a:r>
                    </a:p>
                    <a:p>
                      <a:pPr>
                        <a:lnSpc>
                          <a:spcPct val="80000"/>
                        </a:lnSpc>
                        <a:buFont typeface="Wingdings" pitchFamily="2" charset="2"/>
                        <a:buNone/>
                      </a:pPr>
                      <a:r>
                        <a:rPr lang="en-US" sz="1400" dirty="0"/>
                        <a:t>SNSGA:</a:t>
                      </a:r>
                      <a:r>
                        <a:rPr lang="en-US" sz="1200" dirty="0"/>
                        <a:t> Steady state NSGA: by Deb</a:t>
                      </a:r>
                    </a:p>
                    <a:p>
                      <a:pPr>
                        <a:lnSpc>
                          <a:spcPct val="80000"/>
                        </a:lnSpc>
                        <a:buFont typeface="Wingdings" pitchFamily="2" charset="2"/>
                        <a:buNone/>
                      </a:pPr>
                      <a:r>
                        <a:rPr lang="en-US" sz="1400" dirty="0"/>
                        <a:t>NSGA-II (2002): </a:t>
                      </a:r>
                      <a:r>
                        <a:rPr lang="en-US" sz="1200" dirty="0"/>
                        <a:t>Non-dominated sorting GA by Deb</a:t>
                      </a:r>
                    </a:p>
                    <a:p>
                      <a:pPr>
                        <a:lnSpc>
                          <a:spcPct val="80000"/>
                        </a:lnSpc>
                        <a:buFont typeface="Wingdings" pitchFamily="2" charset="2"/>
                        <a:buNone/>
                      </a:pPr>
                      <a:r>
                        <a:rPr lang="en-US" sz="1400" dirty="0"/>
                        <a:t>PGA (2002):</a:t>
                      </a:r>
                      <a:r>
                        <a:rPr lang="en-US" sz="1200" dirty="0"/>
                        <a:t>Parallel GA by Gibson , Burger &amp; Knox.</a:t>
                      </a:r>
                    </a:p>
                    <a:p>
                      <a:pPr>
                        <a:lnSpc>
                          <a:spcPct val="80000"/>
                        </a:lnSpc>
                        <a:buFont typeface="Wingdings" pitchFamily="2" charset="2"/>
                        <a:buNone/>
                      </a:pPr>
                      <a:r>
                        <a:rPr lang="en-US" sz="1400" dirty="0"/>
                        <a:t>MGA [2002]:</a:t>
                      </a:r>
                      <a:r>
                        <a:rPr lang="en-US" sz="1200" dirty="0"/>
                        <a:t>Multi-population GA</a:t>
                      </a:r>
                    </a:p>
                    <a:p>
                      <a:pPr>
                        <a:lnSpc>
                          <a:spcPct val="80000"/>
                        </a:lnSpc>
                        <a:buFont typeface="Wingdings" pitchFamily="2" charset="2"/>
                        <a:buNone/>
                      </a:pPr>
                      <a:r>
                        <a:rPr lang="en-US" sz="1400" dirty="0"/>
                        <a:t>PDGA (2003): </a:t>
                      </a:r>
                      <a:r>
                        <a:rPr lang="en-US" sz="1200" dirty="0"/>
                        <a:t>primal dual GA</a:t>
                      </a:r>
                    </a:p>
                    <a:p>
                      <a:pPr>
                        <a:lnSpc>
                          <a:spcPct val="80000"/>
                        </a:lnSpc>
                        <a:buFont typeface="Wingdings" pitchFamily="2" charset="2"/>
                        <a:buNone/>
                      </a:pPr>
                      <a:r>
                        <a:rPr lang="en-US" sz="1400" dirty="0"/>
                        <a:t>DPGA [2007]:</a:t>
                      </a:r>
                      <a:r>
                        <a:rPr lang="en-US" sz="1200" dirty="0"/>
                        <a:t>Dual population GA/DPGA-ED/DPGA2 by T. Park</a:t>
                      </a:r>
                    </a:p>
                    <a:p>
                      <a:pPr>
                        <a:lnSpc>
                          <a:spcPct val="80000"/>
                        </a:lnSpc>
                        <a:buFont typeface="Wingdings" pitchFamily="2" charset="2"/>
                        <a:buNone/>
                      </a:pPr>
                      <a:r>
                        <a:rPr lang="en-US" sz="1400" dirty="0"/>
                        <a:t>DSGA (2008) :</a:t>
                      </a:r>
                      <a:r>
                        <a:rPr lang="en-US" sz="1200" dirty="0"/>
                        <a:t>Dual Species GA</a:t>
                      </a:r>
                    </a:p>
                    <a:p>
                      <a:pPr>
                        <a:lnSpc>
                          <a:spcPct val="80000"/>
                        </a:lnSpc>
                        <a:buFont typeface="Wingdings" pitchFamily="2" charset="2"/>
                        <a:buNone/>
                      </a:pPr>
                      <a:r>
                        <a:rPr lang="en-US" sz="1400" dirty="0"/>
                        <a:t>DPGA (2011) </a:t>
                      </a:r>
                      <a:r>
                        <a:rPr lang="en-US" sz="1200" dirty="0"/>
                        <a:t>(with adaptive diversity control)</a:t>
                      </a:r>
                    </a:p>
                  </a:txBody>
                  <a:tcPr marT="45726" marB="45726"/>
                </a:tc>
                <a:tc>
                  <a:txBody>
                    <a:bodyPr/>
                    <a:lstStyle/>
                    <a:p>
                      <a:r>
                        <a:rPr lang="en-US" sz="1400" dirty="0"/>
                        <a:t>Intel 80386</a:t>
                      </a:r>
                    </a:p>
                    <a:p>
                      <a:endParaRPr lang="en-US" sz="1400" dirty="0"/>
                    </a:p>
                    <a:p>
                      <a:endParaRPr lang="en-US" sz="1400" dirty="0"/>
                    </a:p>
                    <a:p>
                      <a:r>
                        <a:rPr lang="en-US" sz="1400" dirty="0"/>
                        <a:t>Intel 80486/AMD AM386</a:t>
                      </a:r>
                    </a:p>
                    <a:p>
                      <a:endParaRPr lang="en-US" sz="1400" dirty="0"/>
                    </a:p>
                    <a:p>
                      <a:r>
                        <a:rPr lang="en-US" sz="1400" dirty="0"/>
                        <a:t>Pentium</a:t>
                      </a:r>
                      <a:r>
                        <a:rPr lang="en-US" sz="1400" baseline="0" dirty="0"/>
                        <a:t> (P-I)</a:t>
                      </a:r>
                      <a:endParaRPr lang="en-US" sz="1400" dirty="0"/>
                    </a:p>
                    <a:p>
                      <a:endParaRPr lang="en-US" sz="1400" dirty="0"/>
                    </a:p>
                    <a:p>
                      <a:endParaRPr lang="en-US" sz="1400" dirty="0"/>
                    </a:p>
                    <a:p>
                      <a:r>
                        <a:rPr lang="en-US" sz="1400" dirty="0"/>
                        <a:t>Pentium</a:t>
                      </a:r>
                      <a:r>
                        <a:rPr lang="en-US" sz="1400" baseline="0" dirty="0"/>
                        <a:t>  (P-II/III)/AMD Athlon</a:t>
                      </a:r>
                    </a:p>
                    <a:p>
                      <a:endParaRPr lang="en-US" sz="1400" baseline="0" dirty="0"/>
                    </a:p>
                    <a:p>
                      <a:endParaRPr lang="en-US" sz="1400" baseline="0" dirty="0"/>
                    </a:p>
                    <a:p>
                      <a:endParaRPr lang="en-US" sz="1400" baseline="0" dirty="0"/>
                    </a:p>
                    <a:p>
                      <a:r>
                        <a:rPr lang="en-US" sz="1400" baseline="0" dirty="0"/>
                        <a:t>Pentium (PIV)/AMD Celeron</a:t>
                      </a:r>
                    </a:p>
                    <a:p>
                      <a:endParaRPr lang="en-US" sz="1400" baseline="0" dirty="0"/>
                    </a:p>
                    <a:p>
                      <a:endParaRPr lang="en-US" sz="1400" baseline="0" dirty="0"/>
                    </a:p>
                    <a:p>
                      <a:r>
                        <a:rPr lang="en-US" sz="1400" baseline="0" dirty="0"/>
                        <a:t>Intel Core 2 Duo</a:t>
                      </a:r>
                    </a:p>
                    <a:p>
                      <a:endParaRPr lang="en-US" sz="1400" baseline="0" dirty="0"/>
                    </a:p>
                    <a:p>
                      <a:r>
                        <a:rPr lang="en-US" sz="1400" baseline="0" dirty="0"/>
                        <a:t>2009 onward dual/quad….</a:t>
                      </a:r>
                    </a:p>
                  </a:txBody>
                  <a:tcPr marT="45726" marB="45726"/>
                </a:tc>
                <a:tc>
                  <a:txBody>
                    <a:bodyPr/>
                    <a:lstStyle/>
                    <a:p>
                      <a:pPr>
                        <a:lnSpc>
                          <a:spcPct val="90000"/>
                        </a:lnSpc>
                        <a:buFont typeface="Wingdings" pitchFamily="2" charset="2"/>
                        <a:buNone/>
                      </a:pPr>
                      <a:r>
                        <a:rPr lang="en-US" sz="1400" dirty="0"/>
                        <a:t>SISD</a:t>
                      </a:r>
                    </a:p>
                    <a:p>
                      <a:pPr>
                        <a:lnSpc>
                          <a:spcPct val="90000"/>
                        </a:lnSpc>
                        <a:buFont typeface="Wingdings" pitchFamily="2" charset="2"/>
                        <a:buNone/>
                      </a:pPr>
                      <a:r>
                        <a:rPr lang="en-US" sz="1400" dirty="0"/>
                        <a:t>SIMD	</a:t>
                      </a:r>
                    </a:p>
                    <a:p>
                      <a:pPr>
                        <a:lnSpc>
                          <a:spcPct val="90000"/>
                        </a:lnSpc>
                        <a:buFont typeface="Wingdings" pitchFamily="2" charset="2"/>
                        <a:buNone/>
                      </a:pPr>
                      <a:r>
                        <a:rPr lang="en-US" sz="1400" dirty="0"/>
                        <a:t>MIMD :Flynn’s taxonomy</a:t>
                      </a:r>
                    </a:p>
                    <a:p>
                      <a:pPr>
                        <a:lnSpc>
                          <a:spcPct val="90000"/>
                        </a:lnSpc>
                        <a:buFont typeface="Wingdings" pitchFamily="2" charset="2"/>
                        <a:buNone/>
                      </a:pPr>
                      <a:r>
                        <a:rPr lang="en-US" sz="1400" dirty="0"/>
                        <a:t>	</a:t>
                      </a:r>
                    </a:p>
                    <a:p>
                      <a:pPr>
                        <a:lnSpc>
                          <a:spcPct val="90000"/>
                        </a:lnSpc>
                        <a:buFont typeface="Wingdings" pitchFamily="2" charset="2"/>
                        <a:buNone/>
                      </a:pPr>
                      <a:endParaRPr lang="en-US" sz="1400" dirty="0">
                        <a:solidFill>
                          <a:schemeClr val="tx1"/>
                        </a:solidFill>
                      </a:endParaRPr>
                    </a:p>
                    <a:p>
                      <a:pPr>
                        <a:lnSpc>
                          <a:spcPct val="90000"/>
                        </a:lnSpc>
                        <a:buFont typeface="Wingdings" pitchFamily="2" charset="2"/>
                        <a:buNone/>
                      </a:pPr>
                      <a:endParaRPr lang="en-US" sz="1400" dirty="0">
                        <a:solidFill>
                          <a:schemeClr val="tx1"/>
                        </a:solidFill>
                      </a:endParaRPr>
                    </a:p>
                    <a:p>
                      <a:pPr>
                        <a:lnSpc>
                          <a:spcPct val="90000"/>
                        </a:lnSpc>
                        <a:buFont typeface="Wingdings" pitchFamily="2" charset="2"/>
                        <a:buNone/>
                      </a:pPr>
                      <a:endParaRPr lang="en-US" sz="1400" dirty="0">
                        <a:solidFill>
                          <a:schemeClr val="tx1"/>
                        </a:solidFill>
                      </a:endParaRPr>
                    </a:p>
                    <a:p>
                      <a:pPr>
                        <a:lnSpc>
                          <a:spcPct val="90000"/>
                        </a:lnSpc>
                        <a:buFont typeface="Wingdings" pitchFamily="2" charset="2"/>
                        <a:buNone/>
                      </a:pPr>
                      <a:r>
                        <a:rPr lang="en-US" sz="1400" dirty="0">
                          <a:solidFill>
                            <a:schemeClr val="tx1"/>
                          </a:solidFill>
                        </a:rPr>
                        <a:t>Shared or distributed memory machine (loosely/tightly)</a:t>
                      </a:r>
                      <a:endParaRPr lang="en-US" sz="1400" dirty="0"/>
                    </a:p>
                    <a:p>
                      <a:pPr>
                        <a:lnSpc>
                          <a:spcPct val="90000"/>
                        </a:lnSpc>
                        <a:buFont typeface="Wingdings" pitchFamily="2" charset="2"/>
                        <a:buNone/>
                      </a:pPr>
                      <a:endParaRPr lang="en-US" sz="1400" dirty="0"/>
                    </a:p>
                    <a:p>
                      <a:pPr>
                        <a:lnSpc>
                          <a:spcPct val="90000"/>
                        </a:lnSpc>
                        <a:buFont typeface="Wingdings" pitchFamily="2" charset="2"/>
                        <a:buNone/>
                      </a:pPr>
                      <a:r>
                        <a:rPr lang="en-US" sz="1400" dirty="0"/>
                        <a:t>Master slave</a:t>
                      </a:r>
                    </a:p>
                    <a:p>
                      <a:pPr>
                        <a:lnSpc>
                          <a:spcPct val="90000"/>
                        </a:lnSpc>
                        <a:buFont typeface="Wingdings" pitchFamily="2" charset="2"/>
                        <a:buNone/>
                      </a:pPr>
                      <a:endParaRPr lang="en-US" sz="1400" dirty="0"/>
                    </a:p>
                    <a:p>
                      <a:pPr>
                        <a:lnSpc>
                          <a:spcPct val="90000"/>
                        </a:lnSpc>
                        <a:buFont typeface="Wingdings" pitchFamily="2" charset="2"/>
                        <a:buNone/>
                      </a:pPr>
                      <a:endParaRPr lang="en-US" sz="1400" dirty="0"/>
                    </a:p>
                    <a:p>
                      <a:pPr>
                        <a:lnSpc>
                          <a:spcPct val="90000"/>
                        </a:lnSpc>
                        <a:buFont typeface="Wingdings" pitchFamily="2" charset="2"/>
                        <a:buNone/>
                      </a:pPr>
                      <a:r>
                        <a:rPr lang="en-US" sz="1400" dirty="0"/>
                        <a:t>Grid computing</a:t>
                      </a:r>
                    </a:p>
                    <a:p>
                      <a:pPr>
                        <a:lnSpc>
                          <a:spcPct val="90000"/>
                        </a:lnSpc>
                        <a:buFont typeface="Wingdings" pitchFamily="2" charset="2"/>
                        <a:buNone/>
                      </a:pPr>
                      <a:endParaRPr lang="en-US" sz="1400" dirty="0"/>
                    </a:p>
                    <a:p>
                      <a:pPr>
                        <a:lnSpc>
                          <a:spcPct val="90000"/>
                        </a:lnSpc>
                        <a:buFont typeface="Wingdings" pitchFamily="2" charset="2"/>
                        <a:buNone/>
                      </a:pPr>
                      <a:r>
                        <a:rPr lang="en-US" sz="1400" dirty="0"/>
                        <a:t>Cloud computing</a:t>
                      </a:r>
                    </a:p>
                    <a:p>
                      <a:pPr>
                        <a:lnSpc>
                          <a:spcPct val="90000"/>
                        </a:lnSpc>
                        <a:buFont typeface="Wingdings" pitchFamily="2" charset="2"/>
                        <a:buNone/>
                      </a:pPr>
                      <a:endParaRPr lang="en-US" sz="1400" dirty="0"/>
                    </a:p>
                    <a:p>
                      <a:pPr>
                        <a:lnSpc>
                          <a:spcPct val="90000"/>
                        </a:lnSpc>
                        <a:buFont typeface="Wingdings" pitchFamily="2" charset="2"/>
                        <a:buNone/>
                      </a:pPr>
                      <a:r>
                        <a:rPr lang="en-US" sz="1400" dirty="0"/>
                        <a:t>Cluster computing</a:t>
                      </a:r>
                    </a:p>
                    <a:p>
                      <a:pPr>
                        <a:lnSpc>
                          <a:spcPct val="90000"/>
                        </a:lnSpc>
                        <a:buFont typeface="Wingdings" pitchFamily="2" charset="2"/>
                        <a:buNone/>
                      </a:pPr>
                      <a:endParaRPr lang="en-US" sz="1400" dirty="0"/>
                    </a:p>
                    <a:p>
                      <a:pPr>
                        <a:lnSpc>
                          <a:spcPct val="90000"/>
                        </a:lnSpc>
                        <a:buFont typeface="Wingdings" pitchFamily="2" charset="2"/>
                        <a:buNone/>
                      </a:pPr>
                      <a:r>
                        <a:rPr lang="en-US" sz="1400" dirty="0"/>
                        <a:t>CPU:GPGPU (</a:t>
                      </a:r>
                      <a:r>
                        <a:rPr lang="en-US" sz="1400" dirty="0" err="1"/>
                        <a:t>Nvidia</a:t>
                      </a:r>
                      <a:r>
                        <a:rPr lang="en-US" sz="1400" dirty="0"/>
                        <a:t>)</a:t>
                      </a:r>
                    </a:p>
                    <a:p>
                      <a:pPr>
                        <a:lnSpc>
                          <a:spcPct val="90000"/>
                        </a:lnSpc>
                        <a:buFont typeface="Wingdings" pitchFamily="2" charset="2"/>
                        <a:buNone/>
                      </a:pPr>
                      <a:endParaRPr lang="en-US" sz="1400" dirty="0"/>
                    </a:p>
                    <a:p>
                      <a:pPr>
                        <a:lnSpc>
                          <a:spcPct val="90000"/>
                        </a:lnSpc>
                        <a:buFont typeface="Wingdings" pitchFamily="2" charset="2"/>
                        <a:buNone/>
                      </a:pPr>
                      <a:r>
                        <a:rPr lang="en-US" sz="1400" dirty="0"/>
                        <a:t>Multicore: Dual core, Quad Core, HPC……</a:t>
                      </a:r>
                    </a:p>
                  </a:txBody>
                  <a:tcPr marT="45726" marB="45726"/>
                </a:tc>
                <a:tc>
                  <a:txBody>
                    <a:bodyPr/>
                    <a:lstStyle/>
                    <a:p>
                      <a:r>
                        <a:rPr lang="en-US" sz="1400" dirty="0" err="1"/>
                        <a:t>FortranV</a:t>
                      </a:r>
                      <a:r>
                        <a:rPr lang="en-US" sz="1400" dirty="0"/>
                        <a:t>(1978) , Pascal (1970), C(1978), Cobol</a:t>
                      </a:r>
                      <a:r>
                        <a:rPr lang="en-US" sz="1400" baseline="0" dirty="0"/>
                        <a:t> (1961), C++ (1983)</a:t>
                      </a:r>
                    </a:p>
                    <a:p>
                      <a:endParaRPr lang="en-US" sz="1400" baseline="0" dirty="0"/>
                    </a:p>
                    <a:p>
                      <a:endParaRPr lang="en-US" sz="1400" baseline="0" dirty="0"/>
                    </a:p>
                    <a:p>
                      <a:endParaRPr lang="en-US" sz="1400" baseline="0" dirty="0"/>
                    </a:p>
                    <a:p>
                      <a:r>
                        <a:rPr lang="en-US" sz="1400" baseline="0" dirty="0"/>
                        <a:t>VB 1.0 (1993)</a:t>
                      </a:r>
                    </a:p>
                    <a:p>
                      <a:endParaRPr lang="en-US" sz="1400" baseline="0" dirty="0"/>
                    </a:p>
                    <a:p>
                      <a:endParaRPr lang="en-US" sz="1400" baseline="0" dirty="0"/>
                    </a:p>
                    <a:p>
                      <a:endParaRPr lang="en-US" sz="1400" baseline="0" dirty="0"/>
                    </a:p>
                    <a:p>
                      <a:r>
                        <a:rPr lang="en-US" sz="1400" baseline="0" dirty="0"/>
                        <a:t>Python, C#, Java 2.0, PHP 4.0, </a:t>
                      </a:r>
                    </a:p>
                    <a:p>
                      <a:r>
                        <a:rPr lang="en-US" sz="1400" baseline="0" dirty="0"/>
                        <a:t>Perl 5.6, </a:t>
                      </a:r>
                      <a:r>
                        <a:rPr lang="en-US" sz="1400" baseline="0" dirty="0" err="1"/>
                        <a:t>VB.Net</a:t>
                      </a:r>
                      <a:r>
                        <a:rPr lang="en-US" sz="1400" baseline="0" dirty="0"/>
                        <a:t> (2000)</a:t>
                      </a:r>
                    </a:p>
                    <a:p>
                      <a:endParaRPr lang="en-US" sz="1400" baseline="0" dirty="0"/>
                    </a:p>
                    <a:p>
                      <a:endParaRPr lang="en-US" sz="1400" dirty="0"/>
                    </a:p>
                    <a:p>
                      <a:r>
                        <a:rPr lang="en-US" sz="1400" dirty="0"/>
                        <a:t>Parallel programming libraries/tool like OpenMP and MPI/CUDA/</a:t>
                      </a:r>
                      <a:r>
                        <a:rPr lang="en-US" sz="1400" dirty="0" err="1"/>
                        <a:t>Matlab</a:t>
                      </a:r>
                      <a:r>
                        <a:rPr lang="en-US" sz="1400" dirty="0"/>
                        <a:t>..</a:t>
                      </a:r>
                    </a:p>
                  </a:txBody>
                  <a:tcPr marT="45726" marB="45726"/>
                </a:tc>
                <a:extLst>
                  <a:ext uri="{0D108BD9-81ED-4DB2-BD59-A6C34878D82A}">
                    <a16:rowId xmlns:a16="http://schemas.microsoft.com/office/drawing/2014/main" val="10001"/>
                  </a:ext>
                </a:extLst>
              </a:tr>
            </a:tbl>
          </a:graphicData>
        </a:graphic>
      </p:graphicFrame>
      <p:sp>
        <p:nvSpPr>
          <p:cNvPr id="9236" name="Rectangle 5">
            <a:extLst>
              <a:ext uri="{FF2B5EF4-FFF2-40B4-BE49-F238E27FC236}">
                <a16:creationId xmlns:a16="http://schemas.microsoft.com/office/drawing/2014/main" id="{1AF539B5-00C9-1812-BBE3-787984AEE119}"/>
              </a:ext>
            </a:extLst>
          </p:cNvPr>
          <p:cNvSpPr>
            <a:spLocks noChangeArrowheads="1"/>
          </p:cNvSpPr>
          <p:nvPr/>
        </p:nvSpPr>
        <p:spPr bwMode="auto">
          <a:xfrm>
            <a:off x="381000" y="6477000"/>
            <a:ext cx="8534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1000"/>
              <a:t>Enrique Alba and Marco Tomassini, “Parallelism and Evolutionary Algorithms”, IEEE TRANSACTIONS ON EVOLUTIONARY COMPUTATION, VOL. 6, NO. 5, OCTOBER 2002.                                                                     </a:t>
            </a:r>
            <a:r>
              <a:rPr lang="en-US" altLang="zh-CN" sz="800"/>
              <a:t>*Details of literature review  is in publication of ICTACT Journal and Springer conference  paper</a:t>
            </a:r>
          </a:p>
          <a:p>
            <a:pPr eaLnBrk="1" hangingPunct="1"/>
            <a:endParaRPr lang="en-US" altLang="zh-CN" sz="1000"/>
          </a:p>
          <a:p>
            <a:pPr eaLnBrk="1" hangingPunct="1"/>
            <a:endParaRPr lang="en-US" altLang="zh-CN"/>
          </a:p>
        </p:txBody>
      </p:sp>
    </p:spTree>
  </p:cSld>
  <p:clrMapOvr>
    <a:overrideClrMapping bg1="lt1" tx1="dk1" bg2="lt2" tx2="dk2" accent1="accent1" accent2="accent2" accent3="accent3" accent4="accent4" accent5="accent5" accent6="accent6" hlink="hlink" folHlink="folHlink"/>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542093F-36E4-B22D-76CC-EF6004F62A6D}"/>
              </a:ext>
            </a:extLst>
          </p:cNvPr>
          <p:cNvGraphicFramePr>
            <a:graphicFrameLocks noGrp="1"/>
          </p:cNvGraphicFramePr>
          <p:nvPr/>
        </p:nvGraphicFramePr>
        <p:xfrm>
          <a:off x="533400" y="1219200"/>
          <a:ext cx="8001000" cy="5468938"/>
        </p:xfrm>
        <a:graphic>
          <a:graphicData uri="http://schemas.openxmlformats.org/drawingml/2006/table">
            <a:tbl>
              <a:tblPr/>
              <a:tblGrid>
                <a:gridCol w="533400">
                  <a:extLst>
                    <a:ext uri="{9D8B030D-6E8A-4147-A177-3AD203B41FA5}">
                      <a16:colId xmlns:a16="http://schemas.microsoft.com/office/drawing/2014/main" val="20000"/>
                    </a:ext>
                  </a:extLst>
                </a:gridCol>
                <a:gridCol w="1244600">
                  <a:extLst>
                    <a:ext uri="{9D8B030D-6E8A-4147-A177-3AD203B41FA5}">
                      <a16:colId xmlns:a16="http://schemas.microsoft.com/office/drawing/2014/main" val="20001"/>
                    </a:ext>
                  </a:extLst>
                </a:gridCol>
                <a:gridCol w="889000">
                  <a:extLst>
                    <a:ext uri="{9D8B030D-6E8A-4147-A177-3AD203B41FA5}">
                      <a16:colId xmlns:a16="http://schemas.microsoft.com/office/drawing/2014/main" val="20002"/>
                    </a:ext>
                  </a:extLst>
                </a:gridCol>
                <a:gridCol w="889000">
                  <a:extLst>
                    <a:ext uri="{9D8B030D-6E8A-4147-A177-3AD203B41FA5}">
                      <a16:colId xmlns:a16="http://schemas.microsoft.com/office/drawing/2014/main" val="20003"/>
                    </a:ext>
                  </a:extLst>
                </a:gridCol>
                <a:gridCol w="889000">
                  <a:extLst>
                    <a:ext uri="{9D8B030D-6E8A-4147-A177-3AD203B41FA5}">
                      <a16:colId xmlns:a16="http://schemas.microsoft.com/office/drawing/2014/main" val="20004"/>
                    </a:ext>
                  </a:extLst>
                </a:gridCol>
                <a:gridCol w="889000">
                  <a:extLst>
                    <a:ext uri="{9D8B030D-6E8A-4147-A177-3AD203B41FA5}">
                      <a16:colId xmlns:a16="http://schemas.microsoft.com/office/drawing/2014/main" val="20005"/>
                    </a:ext>
                  </a:extLst>
                </a:gridCol>
                <a:gridCol w="889000">
                  <a:extLst>
                    <a:ext uri="{9D8B030D-6E8A-4147-A177-3AD203B41FA5}">
                      <a16:colId xmlns:a16="http://schemas.microsoft.com/office/drawing/2014/main" val="20006"/>
                    </a:ext>
                  </a:extLst>
                </a:gridCol>
                <a:gridCol w="889000">
                  <a:extLst>
                    <a:ext uri="{9D8B030D-6E8A-4147-A177-3AD203B41FA5}">
                      <a16:colId xmlns:a16="http://schemas.microsoft.com/office/drawing/2014/main" val="20007"/>
                    </a:ext>
                  </a:extLst>
                </a:gridCol>
                <a:gridCol w="889000">
                  <a:extLst>
                    <a:ext uri="{9D8B030D-6E8A-4147-A177-3AD203B41FA5}">
                      <a16:colId xmlns:a16="http://schemas.microsoft.com/office/drawing/2014/main" val="20008"/>
                    </a:ext>
                  </a:extLst>
                </a:gridCol>
              </a:tblGrid>
              <a:tr h="359631">
                <a:tc>
                  <a:txBody>
                    <a:bodyPr/>
                    <a:lstStyle/>
                    <a:p>
                      <a:pPr marL="0" marR="0" algn="l">
                        <a:lnSpc>
                          <a:spcPct val="100000"/>
                        </a:lnSpc>
                        <a:spcBef>
                          <a:spcPts val="300"/>
                        </a:spcBef>
                        <a:spcAft>
                          <a:spcPts val="0"/>
                        </a:spcAft>
                      </a:pPr>
                      <a:r>
                        <a:rPr lang="en-US" sz="1200" b="1" dirty="0">
                          <a:latin typeface="Times New Roman"/>
                          <a:ea typeface="Times New Roman"/>
                          <a:cs typeface="Times New Roman"/>
                        </a:rPr>
                        <a:t>F</a:t>
                      </a:r>
                      <a:endParaRPr lang="en-US" sz="1200" dirty="0">
                        <a:latin typeface="Times"/>
                        <a:ea typeface="Times New Roman"/>
                        <a:cs typeface="Times New Roman"/>
                      </a:endParaRPr>
                    </a:p>
                  </a:txBody>
                  <a:tcPr marL="60673" marR="60673"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lnSpc>
                          <a:spcPct val="100000"/>
                        </a:lnSpc>
                        <a:spcBef>
                          <a:spcPts val="300"/>
                        </a:spcBef>
                        <a:spcAft>
                          <a:spcPts val="0"/>
                        </a:spcAft>
                      </a:pPr>
                      <a:r>
                        <a:rPr lang="en-US" sz="1200" b="1" dirty="0">
                          <a:latin typeface="Times New Roman"/>
                          <a:ea typeface="Times New Roman"/>
                          <a:cs typeface="Times New Roman"/>
                        </a:rPr>
                        <a:t>Algorithm</a:t>
                      </a:r>
                      <a:endParaRPr lang="en-US" sz="1200" dirty="0">
                        <a:latin typeface="Times"/>
                        <a:ea typeface="Times New Roman"/>
                        <a:cs typeface="Times New Roman"/>
                      </a:endParaRPr>
                    </a:p>
                  </a:txBody>
                  <a:tcPr marL="60673" marR="60673"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lnSpc>
                          <a:spcPct val="100000"/>
                        </a:lnSpc>
                        <a:spcBef>
                          <a:spcPts val="300"/>
                        </a:spcBef>
                        <a:spcAft>
                          <a:spcPts val="0"/>
                        </a:spcAft>
                      </a:pPr>
                      <a:r>
                        <a:rPr lang="en-US" sz="1200" b="1">
                          <a:latin typeface="Times New Roman"/>
                          <a:ea typeface="Times New Roman"/>
                          <a:cs typeface="Times New Roman"/>
                        </a:rPr>
                        <a:t>M</a:t>
                      </a:r>
                      <a:endParaRPr lang="en-US" sz="1200">
                        <a:latin typeface="Times"/>
                        <a:ea typeface="Times New Roman"/>
                        <a:cs typeface="Times New Roman"/>
                      </a:endParaRPr>
                    </a:p>
                  </a:txBody>
                  <a:tcPr marL="60673" marR="60673"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lnSpc>
                          <a:spcPct val="100000"/>
                        </a:lnSpc>
                        <a:spcBef>
                          <a:spcPts val="300"/>
                        </a:spcBef>
                        <a:spcAft>
                          <a:spcPts val="0"/>
                        </a:spcAft>
                      </a:pPr>
                      <a:r>
                        <a:rPr lang="en-US" sz="1200" b="1">
                          <a:latin typeface="Times New Roman"/>
                          <a:ea typeface="Times New Roman"/>
                          <a:cs typeface="Times New Roman"/>
                        </a:rPr>
                        <a:t>SD</a:t>
                      </a:r>
                      <a:endParaRPr lang="en-US" sz="1200">
                        <a:latin typeface="Times"/>
                        <a:ea typeface="Times New Roman"/>
                        <a:cs typeface="Times New Roman"/>
                      </a:endParaRPr>
                    </a:p>
                  </a:txBody>
                  <a:tcPr marL="60673" marR="60673"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lnSpc>
                          <a:spcPct val="100000"/>
                        </a:lnSpc>
                        <a:spcBef>
                          <a:spcPts val="300"/>
                        </a:spcBef>
                        <a:spcAft>
                          <a:spcPts val="0"/>
                        </a:spcAft>
                      </a:pPr>
                      <a:r>
                        <a:rPr lang="en-US" sz="1200" b="1">
                          <a:latin typeface="Times New Roman"/>
                          <a:ea typeface="Times New Roman"/>
                          <a:cs typeface="Times New Roman"/>
                        </a:rPr>
                        <a:t>SEM</a:t>
                      </a:r>
                      <a:endParaRPr lang="en-US" sz="1200">
                        <a:latin typeface="Times"/>
                        <a:ea typeface="Times New Roman"/>
                        <a:cs typeface="Times New Roman"/>
                      </a:endParaRPr>
                    </a:p>
                  </a:txBody>
                  <a:tcPr marL="60673" marR="60673"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lnSpc>
                          <a:spcPct val="100000"/>
                        </a:lnSpc>
                        <a:spcBef>
                          <a:spcPts val="300"/>
                        </a:spcBef>
                        <a:spcAft>
                          <a:spcPts val="0"/>
                        </a:spcAft>
                      </a:pPr>
                      <a:r>
                        <a:rPr lang="en-US" sz="1200" b="1">
                          <a:latin typeface="Times New Roman"/>
                          <a:ea typeface="Times New Roman"/>
                          <a:cs typeface="Times New Roman"/>
                        </a:rPr>
                        <a:t> MFE</a:t>
                      </a:r>
                      <a:endParaRPr lang="en-US" sz="1200">
                        <a:latin typeface="Times"/>
                        <a:ea typeface="Times New Roman"/>
                        <a:cs typeface="Times New Roman"/>
                      </a:endParaRPr>
                    </a:p>
                  </a:txBody>
                  <a:tcPr marL="60673" marR="60673"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lnSpc>
                          <a:spcPct val="100000"/>
                        </a:lnSpc>
                        <a:spcBef>
                          <a:spcPts val="300"/>
                        </a:spcBef>
                        <a:spcAft>
                          <a:spcPts val="0"/>
                        </a:spcAft>
                      </a:pPr>
                      <a:r>
                        <a:rPr lang="en-US" sz="1200" b="1">
                          <a:latin typeface="Times New Roman"/>
                          <a:ea typeface="Times New Roman"/>
                          <a:cs typeface="Times New Roman"/>
                        </a:rPr>
                        <a:t>BSF</a:t>
                      </a:r>
                      <a:endParaRPr lang="en-US" sz="1200">
                        <a:latin typeface="Times"/>
                        <a:ea typeface="Times New Roman"/>
                        <a:cs typeface="Times New Roman"/>
                      </a:endParaRPr>
                    </a:p>
                  </a:txBody>
                  <a:tcPr marL="60673" marR="60673"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lnSpc>
                          <a:spcPct val="100000"/>
                        </a:lnSpc>
                        <a:spcBef>
                          <a:spcPts val="300"/>
                        </a:spcBef>
                        <a:spcAft>
                          <a:spcPts val="0"/>
                        </a:spcAft>
                      </a:pPr>
                      <a:r>
                        <a:rPr lang="en-US" sz="1200" b="1">
                          <a:latin typeface="Times New Roman"/>
                          <a:ea typeface="Times New Roman"/>
                          <a:cs typeface="Times New Roman"/>
                        </a:rPr>
                        <a:t>FEBS</a:t>
                      </a:r>
                      <a:endParaRPr lang="en-US" sz="1200">
                        <a:latin typeface="Times"/>
                        <a:ea typeface="Times New Roman"/>
                        <a:cs typeface="Times New Roman"/>
                      </a:endParaRPr>
                    </a:p>
                  </a:txBody>
                  <a:tcPr marL="60673" marR="60673"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lnSpc>
                          <a:spcPct val="100000"/>
                        </a:lnSpc>
                        <a:spcBef>
                          <a:spcPts val="300"/>
                        </a:spcBef>
                        <a:spcAft>
                          <a:spcPts val="0"/>
                        </a:spcAft>
                      </a:pPr>
                      <a:r>
                        <a:rPr lang="en-US" sz="1200" b="1">
                          <a:latin typeface="Times New Roman"/>
                          <a:ea typeface="Times New Roman"/>
                          <a:cs typeface="Times New Roman"/>
                        </a:rPr>
                        <a:t>SR</a:t>
                      </a:r>
                      <a:endParaRPr lang="en-US" sz="1200">
                        <a:latin typeface="Times"/>
                        <a:ea typeface="Times New Roman"/>
                        <a:cs typeface="Times New Roman"/>
                      </a:endParaRPr>
                    </a:p>
                  </a:txBody>
                  <a:tcPr marL="60673" marR="60673"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223330">
                <a:tc rowSpan="3">
                  <a:txBody>
                    <a:bodyPr/>
                    <a:lstStyle/>
                    <a:p>
                      <a:pPr marL="0" marR="0" algn="l">
                        <a:lnSpc>
                          <a:spcPct val="100000"/>
                        </a:lnSpc>
                        <a:spcBef>
                          <a:spcPts val="300"/>
                        </a:spcBef>
                        <a:spcAft>
                          <a:spcPts val="0"/>
                        </a:spcAft>
                      </a:pPr>
                      <a:r>
                        <a:rPr lang="en-US" sz="1200">
                          <a:latin typeface="Times New Roman"/>
                          <a:ea typeface="Times New Roman"/>
                          <a:cs typeface="Times New Roman"/>
                        </a:rPr>
                        <a:t>f1</a:t>
                      </a:r>
                      <a:endParaRPr lang="en-US" sz="1200">
                        <a:latin typeface="Times"/>
                        <a:ea typeface="Times New Roman"/>
                        <a:cs typeface="Times New Roman"/>
                      </a:endParaRPr>
                    </a:p>
                  </a:txBody>
                  <a:tcPr marL="60673" marR="60673"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l">
                        <a:lnSpc>
                          <a:spcPct val="100000"/>
                        </a:lnSpc>
                        <a:spcBef>
                          <a:spcPts val="300"/>
                        </a:spcBef>
                        <a:spcAft>
                          <a:spcPts val="0"/>
                        </a:spcAft>
                      </a:pPr>
                      <a:r>
                        <a:rPr lang="en-US" sz="1200" dirty="0">
                          <a:latin typeface="Times New Roman"/>
                          <a:ea typeface="Times New Roman"/>
                          <a:cs typeface="Times New Roman"/>
                        </a:rPr>
                        <a:t>MPDPGA</a:t>
                      </a:r>
                      <a:endParaRPr lang="en-US" sz="1200" dirty="0">
                        <a:latin typeface="Times"/>
                        <a:ea typeface="Times New Roman"/>
                        <a:cs typeface="Times New Roman"/>
                      </a:endParaRPr>
                    </a:p>
                  </a:txBody>
                  <a:tcPr marL="60673" marR="60673"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l">
                        <a:lnSpc>
                          <a:spcPct val="100000"/>
                        </a:lnSpc>
                        <a:spcBef>
                          <a:spcPts val="0"/>
                        </a:spcBef>
                        <a:spcAft>
                          <a:spcPts val="1000"/>
                        </a:spcAft>
                      </a:pPr>
                      <a:r>
                        <a:rPr lang="en-US" sz="1200" b="1" dirty="0">
                          <a:latin typeface="Times New Roman"/>
                          <a:ea typeface="Calibri"/>
                          <a:cs typeface="Times New Roman"/>
                        </a:rPr>
                        <a:t>0.00E+00</a:t>
                      </a:r>
                      <a:endParaRPr lang="en-US" sz="1200" dirty="0">
                        <a:latin typeface="Calibri"/>
                        <a:ea typeface="Calibri"/>
                        <a:cs typeface="Times New Roman"/>
                      </a:endParaRPr>
                    </a:p>
                  </a:txBody>
                  <a:tcPr marL="60673" marR="60673"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l">
                        <a:lnSpc>
                          <a:spcPct val="100000"/>
                        </a:lnSpc>
                        <a:spcBef>
                          <a:spcPts val="0"/>
                        </a:spcBef>
                        <a:spcAft>
                          <a:spcPts val="1000"/>
                        </a:spcAft>
                      </a:pPr>
                      <a:r>
                        <a:rPr lang="en-US" sz="1200" b="1">
                          <a:latin typeface="Times New Roman"/>
                          <a:ea typeface="Calibri"/>
                          <a:cs typeface="Times New Roman"/>
                        </a:rPr>
                        <a:t>0.00E+00</a:t>
                      </a:r>
                      <a:endParaRPr lang="en-US" sz="1200">
                        <a:latin typeface="Calibri"/>
                        <a:ea typeface="Calibri"/>
                        <a:cs typeface="Times New Roman"/>
                      </a:endParaRPr>
                    </a:p>
                  </a:txBody>
                  <a:tcPr marL="60673" marR="60673"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l">
                        <a:lnSpc>
                          <a:spcPct val="100000"/>
                        </a:lnSpc>
                        <a:spcBef>
                          <a:spcPts val="0"/>
                        </a:spcBef>
                        <a:spcAft>
                          <a:spcPts val="1000"/>
                        </a:spcAft>
                      </a:pPr>
                      <a:r>
                        <a:rPr lang="en-US" sz="1200" b="1">
                          <a:latin typeface="Times New Roman"/>
                          <a:ea typeface="Calibri"/>
                          <a:cs typeface="Times New Roman"/>
                        </a:rPr>
                        <a:t>0.00E+00</a:t>
                      </a:r>
                      <a:endParaRPr lang="en-US" sz="1200">
                        <a:latin typeface="Calibri"/>
                        <a:ea typeface="Calibri"/>
                        <a:cs typeface="Times New Roman"/>
                      </a:endParaRPr>
                    </a:p>
                  </a:txBody>
                  <a:tcPr marL="60673" marR="60673"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l">
                        <a:lnSpc>
                          <a:spcPct val="100000"/>
                        </a:lnSpc>
                        <a:spcBef>
                          <a:spcPts val="0"/>
                        </a:spcBef>
                        <a:spcAft>
                          <a:spcPts val="1000"/>
                        </a:spcAft>
                      </a:pPr>
                      <a:r>
                        <a:rPr lang="en-US" sz="1200" b="1">
                          <a:latin typeface="Times New Roman"/>
                          <a:ea typeface="Calibri"/>
                          <a:cs typeface="Times New Roman"/>
                        </a:rPr>
                        <a:t>35650</a:t>
                      </a:r>
                      <a:endParaRPr lang="en-US" sz="1200">
                        <a:latin typeface="Calibri"/>
                        <a:ea typeface="Calibri"/>
                        <a:cs typeface="Times New Roman"/>
                      </a:endParaRPr>
                    </a:p>
                  </a:txBody>
                  <a:tcPr marL="60673" marR="60673"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l">
                        <a:lnSpc>
                          <a:spcPct val="100000"/>
                        </a:lnSpc>
                        <a:spcBef>
                          <a:spcPts val="0"/>
                        </a:spcBef>
                        <a:spcAft>
                          <a:spcPts val="1000"/>
                        </a:spcAft>
                      </a:pPr>
                      <a:r>
                        <a:rPr lang="en-US" sz="1200" b="1">
                          <a:latin typeface="Times New Roman"/>
                          <a:ea typeface="Calibri"/>
                          <a:cs typeface="Times New Roman"/>
                        </a:rPr>
                        <a:t>0.00E+00</a:t>
                      </a:r>
                      <a:endParaRPr lang="en-US" sz="1200">
                        <a:latin typeface="Calibri"/>
                        <a:ea typeface="Calibri"/>
                        <a:cs typeface="Times New Roman"/>
                      </a:endParaRPr>
                    </a:p>
                  </a:txBody>
                  <a:tcPr marL="60673" marR="60673"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l">
                        <a:lnSpc>
                          <a:spcPct val="100000"/>
                        </a:lnSpc>
                        <a:spcBef>
                          <a:spcPts val="300"/>
                        </a:spcBef>
                        <a:spcAft>
                          <a:spcPts val="0"/>
                        </a:spcAft>
                      </a:pPr>
                      <a:r>
                        <a:rPr lang="en-US" sz="1200" b="1">
                          <a:latin typeface="Times New Roman"/>
                          <a:ea typeface="Times New Roman"/>
                          <a:cs typeface="Times New Roman"/>
                        </a:rPr>
                        <a:t>182</a:t>
                      </a:r>
                      <a:endParaRPr lang="en-US" sz="1200">
                        <a:latin typeface="Times"/>
                        <a:ea typeface="Times New Roman"/>
                        <a:cs typeface="Times New Roman"/>
                      </a:endParaRPr>
                    </a:p>
                  </a:txBody>
                  <a:tcPr marL="60673" marR="60673"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l">
                        <a:lnSpc>
                          <a:spcPct val="100000"/>
                        </a:lnSpc>
                        <a:spcBef>
                          <a:spcPts val="0"/>
                        </a:spcBef>
                        <a:spcAft>
                          <a:spcPts val="1000"/>
                        </a:spcAft>
                      </a:pPr>
                      <a:r>
                        <a:rPr lang="en-US" sz="1200" b="1">
                          <a:latin typeface="Times New Roman"/>
                          <a:ea typeface="Calibri"/>
                          <a:cs typeface="Times New Roman"/>
                        </a:rPr>
                        <a:t>100</a:t>
                      </a:r>
                      <a:endParaRPr lang="en-US" sz="1200">
                        <a:latin typeface="Calibri"/>
                        <a:ea typeface="Calibri"/>
                        <a:cs typeface="Times New Roman"/>
                      </a:endParaRPr>
                    </a:p>
                  </a:txBody>
                  <a:tcPr marL="60673" marR="60673"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0001"/>
                  </a:ext>
                </a:extLst>
              </a:tr>
              <a:tr h="223330">
                <a:tc vMerge="1">
                  <a:txBody>
                    <a:bodyPr/>
                    <a:lstStyle/>
                    <a:p>
                      <a:endParaRPr lang="en-US"/>
                    </a:p>
                  </a:txBody>
                  <a:tcPr/>
                </a:tc>
                <a:tc>
                  <a:txBody>
                    <a:bodyPr/>
                    <a:lstStyle/>
                    <a:p>
                      <a:pPr marL="0" marR="0" algn="l">
                        <a:lnSpc>
                          <a:spcPct val="100000"/>
                        </a:lnSpc>
                        <a:spcBef>
                          <a:spcPts val="300"/>
                        </a:spcBef>
                        <a:spcAft>
                          <a:spcPts val="0"/>
                        </a:spcAft>
                      </a:pPr>
                      <a:r>
                        <a:rPr lang="en-US" sz="1200">
                          <a:latin typeface="Times New Roman"/>
                          <a:ea typeface="Times New Roman"/>
                          <a:cs typeface="Times New Roman"/>
                        </a:rPr>
                        <a:t>SDPGA</a:t>
                      </a:r>
                      <a:endParaRPr lang="en-US" sz="1200">
                        <a:latin typeface="Times"/>
                        <a:ea typeface="Times New Roman"/>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dirty="0">
                          <a:latin typeface="Times New Roman"/>
                          <a:ea typeface="Calibri"/>
                          <a:cs typeface="Times New Roman"/>
                        </a:rPr>
                        <a:t>2.67E-02</a:t>
                      </a:r>
                      <a:endParaRPr lang="en-US" sz="1200" dirty="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a:latin typeface="Times New Roman"/>
                          <a:ea typeface="Calibri"/>
                          <a:cs typeface="Times New Roman"/>
                        </a:rPr>
                        <a:t>4.62E-02</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a:latin typeface="Times New Roman"/>
                          <a:ea typeface="Calibri"/>
                          <a:cs typeface="Times New Roman"/>
                        </a:rPr>
                        <a:t>1.46E-02</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a:latin typeface="Times New Roman"/>
                          <a:ea typeface="Calibri"/>
                          <a:cs typeface="Times New Roman"/>
                        </a:rPr>
                        <a:t>969250</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b="1">
                          <a:latin typeface="Times New Roman"/>
                          <a:ea typeface="Calibri"/>
                          <a:cs typeface="Times New Roman"/>
                        </a:rPr>
                        <a:t>0.00E+00</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300"/>
                        </a:spcBef>
                        <a:spcAft>
                          <a:spcPts val="0"/>
                        </a:spcAft>
                      </a:pPr>
                      <a:r>
                        <a:rPr lang="en-US" sz="1200">
                          <a:latin typeface="Times New Roman"/>
                          <a:ea typeface="Times New Roman"/>
                          <a:cs typeface="Times New Roman"/>
                        </a:rPr>
                        <a:t>40405</a:t>
                      </a:r>
                      <a:endParaRPr lang="en-US" sz="1200">
                        <a:latin typeface="Times"/>
                        <a:ea typeface="Times New Roman"/>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a:latin typeface="Times New Roman"/>
                          <a:ea typeface="Calibri"/>
                          <a:cs typeface="Times New Roman"/>
                        </a:rPr>
                        <a:t>70</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extLst>
                  <a:ext uri="{0D108BD9-81ED-4DB2-BD59-A6C34878D82A}">
                    <a16:rowId xmlns:a16="http://schemas.microsoft.com/office/drawing/2014/main" val="10002"/>
                  </a:ext>
                </a:extLst>
              </a:tr>
              <a:tr h="223330">
                <a:tc vMerge="1">
                  <a:txBody>
                    <a:bodyPr/>
                    <a:lstStyle/>
                    <a:p>
                      <a:endParaRPr lang="en-US"/>
                    </a:p>
                  </a:txBody>
                  <a:tcPr/>
                </a:tc>
                <a:tc>
                  <a:txBody>
                    <a:bodyPr/>
                    <a:lstStyle/>
                    <a:p>
                      <a:pPr marL="0" marR="0" algn="l">
                        <a:lnSpc>
                          <a:spcPct val="100000"/>
                        </a:lnSpc>
                        <a:spcBef>
                          <a:spcPts val="300"/>
                        </a:spcBef>
                        <a:spcAft>
                          <a:spcPts val="0"/>
                        </a:spcAft>
                      </a:pPr>
                      <a:r>
                        <a:rPr lang="en-US" sz="1200">
                          <a:latin typeface="Times New Roman"/>
                          <a:ea typeface="Times New Roman"/>
                          <a:cs typeface="Times New Roman"/>
                        </a:rPr>
                        <a:t>SGA</a:t>
                      </a:r>
                      <a:endParaRPr lang="en-US" sz="1200">
                        <a:latin typeface="Times"/>
                        <a:ea typeface="Times New Roman"/>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dirty="0">
                          <a:latin typeface="Times New Roman"/>
                          <a:ea typeface="Calibri"/>
                          <a:cs typeface="Times New Roman"/>
                        </a:rPr>
                        <a:t>3.75E+00</a:t>
                      </a:r>
                      <a:endParaRPr lang="en-US" sz="1200" dirty="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dirty="0">
                          <a:latin typeface="Times New Roman"/>
                          <a:ea typeface="Calibri"/>
                          <a:cs typeface="Times New Roman"/>
                        </a:rPr>
                        <a:t>2.08E-01</a:t>
                      </a:r>
                      <a:endParaRPr lang="en-US" sz="1200" dirty="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dirty="0">
                          <a:latin typeface="Times New Roman"/>
                          <a:ea typeface="Calibri"/>
                          <a:cs typeface="Times New Roman"/>
                        </a:rPr>
                        <a:t>6.58E-02</a:t>
                      </a:r>
                      <a:endParaRPr lang="en-US" sz="1200" dirty="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a:latin typeface="Times New Roman"/>
                          <a:ea typeface="Calibri"/>
                          <a:cs typeface="Times New Roman"/>
                        </a:rPr>
                        <a:t>6556450</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a:latin typeface="Times New Roman"/>
                          <a:ea typeface="Calibri"/>
                          <a:cs typeface="Times New Roman"/>
                        </a:rPr>
                        <a:t>5.82E-02</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300"/>
                        </a:spcBef>
                        <a:spcAft>
                          <a:spcPts val="0"/>
                        </a:spcAft>
                      </a:pPr>
                      <a:r>
                        <a:rPr lang="en-US" sz="1200">
                          <a:latin typeface="Times New Roman"/>
                          <a:ea typeface="Times New Roman"/>
                          <a:cs typeface="Times New Roman"/>
                        </a:rPr>
                        <a:t>77105</a:t>
                      </a:r>
                      <a:endParaRPr lang="en-US" sz="1200">
                        <a:latin typeface="Times"/>
                        <a:ea typeface="Times New Roman"/>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a:latin typeface="Times New Roman"/>
                          <a:ea typeface="Calibri"/>
                          <a:cs typeface="Times New Roman"/>
                        </a:rPr>
                        <a:t>0</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extLst>
                  <a:ext uri="{0D108BD9-81ED-4DB2-BD59-A6C34878D82A}">
                    <a16:rowId xmlns:a16="http://schemas.microsoft.com/office/drawing/2014/main" val="10003"/>
                  </a:ext>
                </a:extLst>
              </a:tr>
              <a:tr h="223330">
                <a:tc rowSpan="3">
                  <a:txBody>
                    <a:bodyPr/>
                    <a:lstStyle/>
                    <a:p>
                      <a:pPr marL="0" marR="0" algn="l">
                        <a:lnSpc>
                          <a:spcPct val="100000"/>
                        </a:lnSpc>
                        <a:spcBef>
                          <a:spcPts val="300"/>
                        </a:spcBef>
                        <a:spcAft>
                          <a:spcPts val="0"/>
                        </a:spcAft>
                      </a:pPr>
                      <a:r>
                        <a:rPr lang="en-US" sz="1200">
                          <a:latin typeface="Times New Roman"/>
                          <a:ea typeface="Times New Roman"/>
                          <a:cs typeface="Times New Roman"/>
                        </a:rPr>
                        <a:t>f2</a:t>
                      </a:r>
                      <a:endParaRPr lang="en-US" sz="1200">
                        <a:latin typeface="Times"/>
                        <a:ea typeface="Times New Roman"/>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300"/>
                        </a:spcBef>
                        <a:spcAft>
                          <a:spcPts val="0"/>
                        </a:spcAft>
                      </a:pPr>
                      <a:r>
                        <a:rPr lang="en-US" sz="1200">
                          <a:latin typeface="Times New Roman"/>
                          <a:ea typeface="Times New Roman"/>
                          <a:cs typeface="Times New Roman"/>
                        </a:rPr>
                        <a:t>MPDPGA</a:t>
                      </a:r>
                      <a:endParaRPr lang="en-US" sz="1200">
                        <a:latin typeface="Times"/>
                        <a:ea typeface="Times New Roman"/>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b="1">
                          <a:latin typeface="Times New Roman"/>
                          <a:ea typeface="Calibri"/>
                          <a:cs typeface="Times New Roman"/>
                        </a:rPr>
                        <a:t>0.00E+00</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b="1" dirty="0">
                          <a:latin typeface="Times New Roman"/>
                          <a:ea typeface="Calibri"/>
                          <a:cs typeface="Times New Roman"/>
                        </a:rPr>
                        <a:t>0.00E+00</a:t>
                      </a:r>
                      <a:endParaRPr lang="en-US" sz="1200" dirty="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b="1" dirty="0">
                          <a:latin typeface="Times New Roman"/>
                          <a:ea typeface="Calibri"/>
                          <a:cs typeface="Times New Roman"/>
                        </a:rPr>
                        <a:t>0.00E+00</a:t>
                      </a:r>
                      <a:endParaRPr lang="en-US" sz="1200" dirty="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b="1">
                          <a:latin typeface="Times New Roman"/>
                          <a:ea typeface="Calibri"/>
                          <a:cs typeface="Times New Roman"/>
                        </a:rPr>
                        <a:t>18900</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b="1">
                          <a:latin typeface="Times New Roman"/>
                          <a:ea typeface="Calibri"/>
                          <a:cs typeface="Times New Roman"/>
                        </a:rPr>
                        <a:t>0.00E+00</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300"/>
                        </a:spcBef>
                        <a:spcAft>
                          <a:spcPts val="0"/>
                        </a:spcAft>
                      </a:pPr>
                      <a:r>
                        <a:rPr lang="en-US" sz="1200" b="1">
                          <a:latin typeface="Times New Roman"/>
                          <a:ea typeface="Times New Roman"/>
                          <a:cs typeface="Times New Roman"/>
                        </a:rPr>
                        <a:t>168</a:t>
                      </a:r>
                      <a:endParaRPr lang="en-US" sz="1200">
                        <a:latin typeface="Times"/>
                        <a:ea typeface="Times New Roman"/>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b="1">
                          <a:latin typeface="Times New Roman"/>
                          <a:ea typeface="Calibri"/>
                          <a:cs typeface="Times New Roman"/>
                        </a:rPr>
                        <a:t>100</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extLst>
                  <a:ext uri="{0D108BD9-81ED-4DB2-BD59-A6C34878D82A}">
                    <a16:rowId xmlns:a16="http://schemas.microsoft.com/office/drawing/2014/main" val="10004"/>
                  </a:ext>
                </a:extLst>
              </a:tr>
              <a:tr h="223330">
                <a:tc vMerge="1">
                  <a:txBody>
                    <a:bodyPr/>
                    <a:lstStyle/>
                    <a:p>
                      <a:endParaRPr lang="en-US"/>
                    </a:p>
                  </a:txBody>
                  <a:tcPr/>
                </a:tc>
                <a:tc>
                  <a:txBody>
                    <a:bodyPr/>
                    <a:lstStyle/>
                    <a:p>
                      <a:pPr marL="0" marR="0" algn="l">
                        <a:lnSpc>
                          <a:spcPct val="100000"/>
                        </a:lnSpc>
                        <a:spcBef>
                          <a:spcPts val="300"/>
                        </a:spcBef>
                        <a:spcAft>
                          <a:spcPts val="0"/>
                        </a:spcAft>
                      </a:pPr>
                      <a:r>
                        <a:rPr lang="en-US" sz="1200">
                          <a:latin typeface="Times New Roman"/>
                          <a:ea typeface="Times New Roman"/>
                          <a:cs typeface="Times New Roman"/>
                        </a:rPr>
                        <a:t>SDPGA</a:t>
                      </a:r>
                      <a:endParaRPr lang="en-US" sz="1200">
                        <a:latin typeface="Times"/>
                        <a:ea typeface="Times New Roman"/>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dirty="0">
                          <a:latin typeface="Times New Roman"/>
                          <a:ea typeface="Calibri"/>
                          <a:cs typeface="Times New Roman"/>
                        </a:rPr>
                        <a:t>0.00E+00</a:t>
                      </a:r>
                      <a:endParaRPr lang="en-US" sz="1200" dirty="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dirty="0">
                          <a:latin typeface="Times New Roman"/>
                          <a:ea typeface="Calibri"/>
                          <a:cs typeface="Times New Roman"/>
                        </a:rPr>
                        <a:t>0.00E+00</a:t>
                      </a:r>
                      <a:endParaRPr lang="en-US" sz="1200" dirty="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a:latin typeface="Times New Roman"/>
                          <a:ea typeface="Calibri"/>
                          <a:cs typeface="Times New Roman"/>
                        </a:rPr>
                        <a:t>0.00E+00</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dirty="0">
                          <a:latin typeface="Times New Roman"/>
                          <a:ea typeface="Calibri"/>
                          <a:cs typeface="Times New Roman"/>
                        </a:rPr>
                        <a:t>1341950</a:t>
                      </a:r>
                      <a:endParaRPr lang="en-US" sz="1200" dirty="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a:latin typeface="Times New Roman"/>
                          <a:ea typeface="Calibri"/>
                          <a:cs typeface="Times New Roman"/>
                        </a:rPr>
                        <a:t>0.00E+00</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300"/>
                        </a:spcBef>
                        <a:spcAft>
                          <a:spcPts val="0"/>
                        </a:spcAft>
                      </a:pPr>
                      <a:r>
                        <a:rPr lang="en-US" sz="1200">
                          <a:latin typeface="Times New Roman"/>
                          <a:ea typeface="Times New Roman"/>
                          <a:cs typeface="Times New Roman"/>
                        </a:rPr>
                        <a:t>40116</a:t>
                      </a:r>
                      <a:endParaRPr lang="en-US" sz="1200">
                        <a:latin typeface="Times"/>
                        <a:ea typeface="Times New Roman"/>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a:latin typeface="Times New Roman"/>
                          <a:ea typeface="Calibri"/>
                          <a:cs typeface="Times New Roman"/>
                        </a:rPr>
                        <a:t>100</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extLst>
                  <a:ext uri="{0D108BD9-81ED-4DB2-BD59-A6C34878D82A}">
                    <a16:rowId xmlns:a16="http://schemas.microsoft.com/office/drawing/2014/main" val="10005"/>
                  </a:ext>
                </a:extLst>
              </a:tr>
              <a:tr h="223330">
                <a:tc vMerge="1">
                  <a:txBody>
                    <a:bodyPr/>
                    <a:lstStyle/>
                    <a:p>
                      <a:endParaRPr lang="en-US"/>
                    </a:p>
                  </a:txBody>
                  <a:tcPr/>
                </a:tc>
                <a:tc>
                  <a:txBody>
                    <a:bodyPr/>
                    <a:lstStyle/>
                    <a:p>
                      <a:pPr marL="0" marR="0" algn="l">
                        <a:lnSpc>
                          <a:spcPct val="100000"/>
                        </a:lnSpc>
                        <a:spcBef>
                          <a:spcPts val="300"/>
                        </a:spcBef>
                        <a:spcAft>
                          <a:spcPts val="0"/>
                        </a:spcAft>
                      </a:pPr>
                      <a:r>
                        <a:rPr lang="en-US" sz="1200">
                          <a:latin typeface="Times New Roman"/>
                          <a:ea typeface="Times New Roman"/>
                          <a:cs typeface="Times New Roman"/>
                        </a:rPr>
                        <a:t>SGA</a:t>
                      </a:r>
                      <a:endParaRPr lang="en-US" sz="1200">
                        <a:latin typeface="Times"/>
                        <a:ea typeface="Times New Roman"/>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a:latin typeface="Times New Roman"/>
                          <a:ea typeface="Calibri"/>
                          <a:cs typeface="Times New Roman"/>
                        </a:rPr>
                        <a:t>4.65E-01</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a:latin typeface="Times New Roman"/>
                          <a:ea typeface="Calibri"/>
                          <a:cs typeface="Times New Roman"/>
                        </a:rPr>
                        <a:t>5.77E-01</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dirty="0">
                          <a:latin typeface="Times New Roman"/>
                          <a:ea typeface="Calibri"/>
                          <a:cs typeface="Times New Roman"/>
                        </a:rPr>
                        <a:t>1.82E-01</a:t>
                      </a:r>
                      <a:endParaRPr lang="en-US" sz="1200" dirty="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dirty="0">
                          <a:latin typeface="Times New Roman"/>
                          <a:ea typeface="Calibri"/>
                          <a:cs typeface="Times New Roman"/>
                        </a:rPr>
                        <a:t>11130850</a:t>
                      </a:r>
                      <a:endParaRPr lang="en-US" sz="1200" dirty="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a:latin typeface="Times New Roman"/>
                          <a:ea typeface="Calibri"/>
                          <a:cs typeface="Times New Roman"/>
                        </a:rPr>
                        <a:t>1.11E-02</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300"/>
                        </a:spcBef>
                        <a:spcAft>
                          <a:spcPts val="0"/>
                        </a:spcAft>
                      </a:pPr>
                      <a:r>
                        <a:rPr lang="en-US" sz="1200">
                          <a:latin typeface="Times New Roman"/>
                          <a:ea typeface="Times New Roman"/>
                          <a:cs typeface="Times New Roman"/>
                        </a:rPr>
                        <a:t>190503</a:t>
                      </a:r>
                      <a:endParaRPr lang="en-US" sz="1200">
                        <a:latin typeface="Times"/>
                        <a:ea typeface="Times New Roman"/>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a:latin typeface="Times New Roman"/>
                          <a:ea typeface="Calibri"/>
                          <a:cs typeface="Times New Roman"/>
                        </a:rPr>
                        <a:t>0</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extLst>
                  <a:ext uri="{0D108BD9-81ED-4DB2-BD59-A6C34878D82A}">
                    <a16:rowId xmlns:a16="http://schemas.microsoft.com/office/drawing/2014/main" val="10006"/>
                  </a:ext>
                </a:extLst>
              </a:tr>
              <a:tr h="223330">
                <a:tc rowSpan="3">
                  <a:txBody>
                    <a:bodyPr/>
                    <a:lstStyle/>
                    <a:p>
                      <a:pPr marL="0" marR="0" algn="l">
                        <a:lnSpc>
                          <a:spcPct val="100000"/>
                        </a:lnSpc>
                        <a:spcBef>
                          <a:spcPts val="300"/>
                        </a:spcBef>
                        <a:spcAft>
                          <a:spcPts val="0"/>
                        </a:spcAft>
                      </a:pPr>
                      <a:r>
                        <a:rPr lang="en-US" sz="1200">
                          <a:latin typeface="Times New Roman"/>
                          <a:ea typeface="Times New Roman"/>
                          <a:cs typeface="Times New Roman"/>
                        </a:rPr>
                        <a:t>f3</a:t>
                      </a:r>
                      <a:endParaRPr lang="en-US" sz="1200">
                        <a:latin typeface="Times"/>
                        <a:ea typeface="Times New Roman"/>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300"/>
                        </a:spcBef>
                        <a:spcAft>
                          <a:spcPts val="0"/>
                        </a:spcAft>
                      </a:pPr>
                      <a:r>
                        <a:rPr lang="en-US" sz="1200">
                          <a:latin typeface="Times New Roman"/>
                          <a:ea typeface="Times New Roman"/>
                          <a:cs typeface="Times New Roman"/>
                        </a:rPr>
                        <a:t>MPDPGA</a:t>
                      </a:r>
                      <a:endParaRPr lang="en-US" sz="1200">
                        <a:latin typeface="Times"/>
                        <a:ea typeface="Times New Roman"/>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b="1">
                          <a:latin typeface="Times New Roman"/>
                          <a:ea typeface="Calibri"/>
                          <a:cs typeface="Times New Roman"/>
                        </a:rPr>
                        <a:t>0.00E+00</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b="1">
                          <a:latin typeface="Times New Roman"/>
                          <a:ea typeface="Calibri"/>
                          <a:cs typeface="Times New Roman"/>
                        </a:rPr>
                        <a:t>0.00E+00</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b="1" dirty="0">
                          <a:latin typeface="Times New Roman"/>
                          <a:ea typeface="Calibri"/>
                          <a:cs typeface="Times New Roman"/>
                        </a:rPr>
                        <a:t>0.00E+00</a:t>
                      </a:r>
                      <a:endParaRPr lang="en-US" sz="1200" dirty="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b="1" dirty="0">
                          <a:latin typeface="Times New Roman"/>
                          <a:ea typeface="Calibri"/>
                          <a:cs typeface="Times New Roman"/>
                        </a:rPr>
                        <a:t>285450</a:t>
                      </a:r>
                      <a:endParaRPr lang="en-US" sz="1200" dirty="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b="1">
                          <a:latin typeface="Times New Roman"/>
                          <a:ea typeface="Calibri"/>
                          <a:cs typeface="Times New Roman"/>
                        </a:rPr>
                        <a:t>0.00E+00</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300"/>
                        </a:spcBef>
                        <a:spcAft>
                          <a:spcPts val="0"/>
                        </a:spcAft>
                      </a:pPr>
                      <a:r>
                        <a:rPr lang="en-US" sz="1200" b="1">
                          <a:latin typeface="Times New Roman"/>
                          <a:ea typeface="Times New Roman"/>
                          <a:cs typeface="Times New Roman"/>
                        </a:rPr>
                        <a:t>2138</a:t>
                      </a:r>
                      <a:endParaRPr lang="en-US" sz="1200">
                        <a:latin typeface="Times"/>
                        <a:ea typeface="Times New Roman"/>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b="1">
                          <a:latin typeface="Times New Roman"/>
                          <a:ea typeface="Calibri"/>
                          <a:cs typeface="Times New Roman"/>
                        </a:rPr>
                        <a:t>100</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extLst>
                  <a:ext uri="{0D108BD9-81ED-4DB2-BD59-A6C34878D82A}">
                    <a16:rowId xmlns:a16="http://schemas.microsoft.com/office/drawing/2014/main" val="10007"/>
                  </a:ext>
                </a:extLst>
              </a:tr>
              <a:tr h="332037">
                <a:tc vMerge="1">
                  <a:txBody>
                    <a:bodyPr/>
                    <a:lstStyle/>
                    <a:p>
                      <a:endParaRPr lang="en-US"/>
                    </a:p>
                  </a:txBody>
                  <a:tcPr/>
                </a:tc>
                <a:tc>
                  <a:txBody>
                    <a:bodyPr/>
                    <a:lstStyle/>
                    <a:p>
                      <a:pPr marL="0" marR="0" algn="l">
                        <a:lnSpc>
                          <a:spcPct val="100000"/>
                        </a:lnSpc>
                        <a:spcBef>
                          <a:spcPts val="300"/>
                        </a:spcBef>
                        <a:spcAft>
                          <a:spcPts val="0"/>
                        </a:spcAft>
                      </a:pPr>
                      <a:r>
                        <a:rPr lang="en-US" sz="1200">
                          <a:latin typeface="Times New Roman"/>
                          <a:ea typeface="Times New Roman"/>
                          <a:cs typeface="Times New Roman"/>
                        </a:rPr>
                        <a:t>SDPGA</a:t>
                      </a:r>
                      <a:endParaRPr lang="en-US" sz="1200">
                        <a:latin typeface="Times"/>
                        <a:ea typeface="Times New Roman"/>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a:latin typeface="Times New Roman"/>
                          <a:ea typeface="Calibri"/>
                          <a:cs typeface="Times New Roman"/>
                        </a:rPr>
                        <a:t>0.00E+00</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a:latin typeface="Times New Roman"/>
                          <a:ea typeface="Calibri"/>
                          <a:cs typeface="Times New Roman"/>
                        </a:rPr>
                        <a:t>0.00E+00</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dirty="0">
                          <a:latin typeface="Times New Roman"/>
                          <a:ea typeface="Calibri"/>
                          <a:cs typeface="Times New Roman"/>
                        </a:rPr>
                        <a:t>0.00E+00</a:t>
                      </a:r>
                      <a:endParaRPr lang="en-US" sz="1200" dirty="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a:latin typeface="Times New Roman"/>
                          <a:ea typeface="Calibri"/>
                          <a:cs typeface="Times New Roman"/>
                        </a:rPr>
                        <a:t>2681950</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dirty="0">
                          <a:latin typeface="Times New Roman"/>
                          <a:ea typeface="Calibri"/>
                          <a:cs typeface="Times New Roman"/>
                        </a:rPr>
                        <a:t>0.00E+00</a:t>
                      </a:r>
                      <a:endParaRPr lang="en-US" sz="1200" dirty="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300"/>
                        </a:spcBef>
                        <a:spcAft>
                          <a:spcPts val="0"/>
                        </a:spcAft>
                      </a:pPr>
                      <a:r>
                        <a:rPr lang="en-US" sz="1200">
                          <a:latin typeface="Times New Roman"/>
                          <a:ea typeface="Times New Roman"/>
                          <a:cs typeface="Times New Roman"/>
                        </a:rPr>
                        <a:t>80594</a:t>
                      </a:r>
                      <a:endParaRPr lang="en-US" sz="1200">
                        <a:latin typeface="Times"/>
                        <a:ea typeface="Times New Roman"/>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a:latin typeface="Times New Roman"/>
                          <a:ea typeface="Calibri"/>
                          <a:cs typeface="Times New Roman"/>
                        </a:rPr>
                        <a:t>100</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extLst>
                  <a:ext uri="{0D108BD9-81ED-4DB2-BD59-A6C34878D82A}">
                    <a16:rowId xmlns:a16="http://schemas.microsoft.com/office/drawing/2014/main" val="10008"/>
                  </a:ext>
                </a:extLst>
              </a:tr>
              <a:tr h="223330">
                <a:tc vMerge="1">
                  <a:txBody>
                    <a:bodyPr/>
                    <a:lstStyle/>
                    <a:p>
                      <a:endParaRPr lang="en-US"/>
                    </a:p>
                  </a:txBody>
                  <a:tcPr/>
                </a:tc>
                <a:tc>
                  <a:txBody>
                    <a:bodyPr/>
                    <a:lstStyle/>
                    <a:p>
                      <a:pPr marL="0" marR="0" algn="l">
                        <a:lnSpc>
                          <a:spcPct val="100000"/>
                        </a:lnSpc>
                        <a:spcBef>
                          <a:spcPts val="300"/>
                        </a:spcBef>
                        <a:spcAft>
                          <a:spcPts val="0"/>
                        </a:spcAft>
                      </a:pPr>
                      <a:r>
                        <a:rPr lang="en-US" sz="1200">
                          <a:latin typeface="Times New Roman"/>
                          <a:ea typeface="Times New Roman"/>
                          <a:cs typeface="Times New Roman"/>
                        </a:rPr>
                        <a:t>SGA</a:t>
                      </a:r>
                      <a:endParaRPr lang="en-US" sz="1200">
                        <a:latin typeface="Times"/>
                        <a:ea typeface="Times New Roman"/>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a:latin typeface="Times New Roman"/>
                          <a:ea typeface="Calibri"/>
                          <a:cs typeface="Times New Roman"/>
                        </a:rPr>
                        <a:t>0.00E+00</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a:latin typeface="Times New Roman"/>
                          <a:ea typeface="Calibri"/>
                          <a:cs typeface="Times New Roman"/>
                        </a:rPr>
                        <a:t>0.00E+00</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dirty="0">
                          <a:latin typeface="Times New Roman"/>
                          <a:ea typeface="Calibri"/>
                          <a:cs typeface="Times New Roman"/>
                        </a:rPr>
                        <a:t>0.00E+00</a:t>
                      </a:r>
                      <a:endParaRPr lang="en-US" sz="1200" dirty="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a:latin typeface="Times New Roman"/>
                          <a:ea typeface="Calibri"/>
                          <a:cs typeface="Times New Roman"/>
                        </a:rPr>
                        <a:t>7856700</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dirty="0">
                          <a:latin typeface="Times New Roman"/>
                          <a:ea typeface="Calibri"/>
                          <a:cs typeface="Times New Roman"/>
                        </a:rPr>
                        <a:t>0.00E+00</a:t>
                      </a:r>
                      <a:endParaRPr lang="en-US" sz="1200" dirty="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300"/>
                        </a:spcBef>
                        <a:spcAft>
                          <a:spcPts val="0"/>
                        </a:spcAft>
                      </a:pPr>
                      <a:r>
                        <a:rPr lang="en-US" sz="1200">
                          <a:latin typeface="Times New Roman"/>
                          <a:ea typeface="Times New Roman"/>
                          <a:cs typeface="Times New Roman"/>
                        </a:rPr>
                        <a:t>95546</a:t>
                      </a:r>
                      <a:endParaRPr lang="en-US" sz="1200">
                        <a:latin typeface="Times"/>
                        <a:ea typeface="Times New Roman"/>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a:latin typeface="Times New Roman"/>
                          <a:ea typeface="Calibri"/>
                          <a:cs typeface="Times New Roman"/>
                        </a:rPr>
                        <a:t>100</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extLst>
                  <a:ext uri="{0D108BD9-81ED-4DB2-BD59-A6C34878D82A}">
                    <a16:rowId xmlns:a16="http://schemas.microsoft.com/office/drawing/2014/main" val="10009"/>
                  </a:ext>
                </a:extLst>
              </a:tr>
              <a:tr h="223330">
                <a:tc rowSpan="3">
                  <a:txBody>
                    <a:bodyPr/>
                    <a:lstStyle/>
                    <a:p>
                      <a:pPr marL="0" marR="0" algn="l">
                        <a:lnSpc>
                          <a:spcPct val="100000"/>
                        </a:lnSpc>
                        <a:spcBef>
                          <a:spcPts val="300"/>
                        </a:spcBef>
                        <a:spcAft>
                          <a:spcPts val="0"/>
                        </a:spcAft>
                      </a:pPr>
                      <a:r>
                        <a:rPr lang="en-US" sz="1200">
                          <a:latin typeface="Times New Roman"/>
                          <a:ea typeface="Times New Roman"/>
                          <a:cs typeface="Times New Roman"/>
                        </a:rPr>
                        <a:t>f4</a:t>
                      </a:r>
                      <a:endParaRPr lang="en-US" sz="1200">
                        <a:latin typeface="Times"/>
                        <a:ea typeface="Times New Roman"/>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300"/>
                        </a:spcBef>
                        <a:spcAft>
                          <a:spcPts val="0"/>
                        </a:spcAft>
                      </a:pPr>
                      <a:r>
                        <a:rPr lang="en-US" sz="1200">
                          <a:latin typeface="Times New Roman"/>
                          <a:ea typeface="Times New Roman"/>
                          <a:cs typeface="Times New Roman"/>
                        </a:rPr>
                        <a:t>MPDPGA</a:t>
                      </a:r>
                      <a:endParaRPr lang="en-US" sz="1200">
                        <a:latin typeface="Times"/>
                        <a:ea typeface="Times New Roman"/>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b="1">
                          <a:latin typeface="Times New Roman"/>
                          <a:ea typeface="Calibri"/>
                          <a:cs typeface="Times New Roman"/>
                        </a:rPr>
                        <a:t>0.00E+00</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b="1">
                          <a:latin typeface="Times New Roman"/>
                          <a:ea typeface="Calibri"/>
                          <a:cs typeface="Times New Roman"/>
                        </a:rPr>
                        <a:t>0.00E+00</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b="1">
                          <a:latin typeface="Times New Roman"/>
                          <a:ea typeface="Calibri"/>
                          <a:cs typeface="Times New Roman"/>
                        </a:rPr>
                        <a:t>0.00E+00</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b="1" dirty="0">
                          <a:latin typeface="Times New Roman"/>
                          <a:ea typeface="Calibri"/>
                          <a:cs typeface="Times New Roman"/>
                        </a:rPr>
                        <a:t>44850</a:t>
                      </a:r>
                      <a:endParaRPr lang="en-US" sz="1200" dirty="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b="1" dirty="0">
                          <a:latin typeface="Times New Roman"/>
                          <a:ea typeface="Calibri"/>
                          <a:cs typeface="Times New Roman"/>
                        </a:rPr>
                        <a:t>0.00E+00</a:t>
                      </a:r>
                      <a:endParaRPr lang="en-US" sz="1200" dirty="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300"/>
                        </a:spcBef>
                        <a:spcAft>
                          <a:spcPts val="0"/>
                        </a:spcAft>
                      </a:pPr>
                      <a:r>
                        <a:rPr lang="en-US" sz="1200" b="1">
                          <a:latin typeface="Times New Roman"/>
                          <a:ea typeface="Times New Roman"/>
                          <a:cs typeface="Times New Roman"/>
                        </a:rPr>
                        <a:t>300</a:t>
                      </a:r>
                      <a:endParaRPr lang="en-US" sz="1200">
                        <a:latin typeface="Times"/>
                        <a:ea typeface="Times New Roman"/>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b="1">
                          <a:latin typeface="Times New Roman"/>
                          <a:ea typeface="Calibri"/>
                          <a:cs typeface="Times New Roman"/>
                        </a:rPr>
                        <a:t>100</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extLst>
                  <a:ext uri="{0D108BD9-81ED-4DB2-BD59-A6C34878D82A}">
                    <a16:rowId xmlns:a16="http://schemas.microsoft.com/office/drawing/2014/main" val="10010"/>
                  </a:ext>
                </a:extLst>
              </a:tr>
              <a:tr h="223330">
                <a:tc vMerge="1">
                  <a:txBody>
                    <a:bodyPr/>
                    <a:lstStyle/>
                    <a:p>
                      <a:endParaRPr lang="en-US"/>
                    </a:p>
                  </a:txBody>
                  <a:tcPr/>
                </a:tc>
                <a:tc>
                  <a:txBody>
                    <a:bodyPr/>
                    <a:lstStyle/>
                    <a:p>
                      <a:pPr marL="0" marR="0" algn="l">
                        <a:lnSpc>
                          <a:spcPct val="100000"/>
                        </a:lnSpc>
                        <a:spcBef>
                          <a:spcPts val="300"/>
                        </a:spcBef>
                        <a:spcAft>
                          <a:spcPts val="0"/>
                        </a:spcAft>
                      </a:pPr>
                      <a:r>
                        <a:rPr lang="en-US" sz="1200">
                          <a:latin typeface="Times New Roman"/>
                          <a:ea typeface="Times New Roman"/>
                          <a:cs typeface="Times New Roman"/>
                        </a:rPr>
                        <a:t>SDPGA</a:t>
                      </a:r>
                      <a:endParaRPr lang="en-US" sz="1200">
                        <a:latin typeface="Times"/>
                        <a:ea typeface="Times New Roman"/>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a:latin typeface="Times New Roman"/>
                          <a:ea typeface="Calibri"/>
                          <a:cs typeface="Times New Roman"/>
                        </a:rPr>
                        <a:t>3.40E-03</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a:latin typeface="Times New Roman"/>
                          <a:ea typeface="Calibri"/>
                          <a:cs typeface="Times New Roman"/>
                        </a:rPr>
                        <a:t>5.77E-03</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a:latin typeface="Times New Roman"/>
                          <a:ea typeface="Calibri"/>
                          <a:cs typeface="Times New Roman"/>
                        </a:rPr>
                        <a:t>1.82E-03</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dirty="0">
                          <a:latin typeface="Times New Roman"/>
                          <a:ea typeface="Calibri"/>
                          <a:cs typeface="Times New Roman"/>
                        </a:rPr>
                        <a:t>846150</a:t>
                      </a:r>
                      <a:endParaRPr lang="en-US" sz="1200" dirty="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a:latin typeface="Times New Roman"/>
                          <a:ea typeface="Calibri"/>
                          <a:cs typeface="Times New Roman"/>
                        </a:rPr>
                        <a:t>2.00E-06</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300"/>
                        </a:spcBef>
                        <a:spcAft>
                          <a:spcPts val="0"/>
                        </a:spcAft>
                      </a:pPr>
                      <a:r>
                        <a:rPr lang="en-US" sz="1200">
                          <a:latin typeface="Times New Roman"/>
                          <a:ea typeface="Times New Roman"/>
                          <a:cs typeface="Times New Roman"/>
                        </a:rPr>
                        <a:t>30821</a:t>
                      </a:r>
                      <a:endParaRPr lang="en-US" sz="1200">
                        <a:latin typeface="Times"/>
                        <a:ea typeface="Times New Roman"/>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a:latin typeface="Times New Roman"/>
                          <a:ea typeface="Calibri"/>
                          <a:cs typeface="Times New Roman"/>
                        </a:rPr>
                        <a:t>60</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extLst>
                  <a:ext uri="{0D108BD9-81ED-4DB2-BD59-A6C34878D82A}">
                    <a16:rowId xmlns:a16="http://schemas.microsoft.com/office/drawing/2014/main" val="10011"/>
                  </a:ext>
                </a:extLst>
              </a:tr>
              <a:tr h="223330">
                <a:tc vMerge="1">
                  <a:txBody>
                    <a:bodyPr/>
                    <a:lstStyle/>
                    <a:p>
                      <a:endParaRPr lang="en-US"/>
                    </a:p>
                  </a:txBody>
                  <a:tcPr/>
                </a:tc>
                <a:tc>
                  <a:txBody>
                    <a:bodyPr/>
                    <a:lstStyle/>
                    <a:p>
                      <a:pPr marL="0" marR="0" algn="l">
                        <a:lnSpc>
                          <a:spcPct val="100000"/>
                        </a:lnSpc>
                        <a:spcBef>
                          <a:spcPts val="300"/>
                        </a:spcBef>
                        <a:spcAft>
                          <a:spcPts val="0"/>
                        </a:spcAft>
                      </a:pPr>
                      <a:r>
                        <a:rPr lang="en-US" sz="1200">
                          <a:latin typeface="Times New Roman"/>
                          <a:ea typeface="Times New Roman"/>
                          <a:cs typeface="Times New Roman"/>
                        </a:rPr>
                        <a:t>SGA</a:t>
                      </a:r>
                      <a:endParaRPr lang="en-US" sz="1200">
                        <a:latin typeface="Times"/>
                        <a:ea typeface="Times New Roman"/>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a:latin typeface="Times New Roman"/>
                          <a:ea typeface="Calibri"/>
                          <a:cs typeface="Times New Roman"/>
                        </a:rPr>
                        <a:t>1.01E-02</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a:latin typeface="Times New Roman"/>
                          <a:ea typeface="Calibri"/>
                          <a:cs typeface="Times New Roman"/>
                        </a:rPr>
                        <a:t>1.31E-02</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a:latin typeface="Times New Roman"/>
                          <a:ea typeface="Calibri"/>
                          <a:cs typeface="Times New Roman"/>
                        </a:rPr>
                        <a:t>4.14E-03</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dirty="0">
                          <a:latin typeface="Times New Roman"/>
                          <a:ea typeface="Calibri"/>
                          <a:cs typeface="Times New Roman"/>
                        </a:rPr>
                        <a:t>6512700</a:t>
                      </a:r>
                      <a:endParaRPr lang="en-US" sz="1200" dirty="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dirty="0">
                          <a:latin typeface="Times New Roman"/>
                          <a:ea typeface="Calibri"/>
                          <a:cs typeface="Times New Roman"/>
                        </a:rPr>
                        <a:t>0.00E+00</a:t>
                      </a:r>
                      <a:endParaRPr lang="en-US" sz="1200" dirty="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300"/>
                        </a:spcBef>
                        <a:spcAft>
                          <a:spcPts val="0"/>
                        </a:spcAft>
                      </a:pPr>
                      <a:r>
                        <a:rPr lang="en-US" sz="1200">
                          <a:latin typeface="Times New Roman"/>
                          <a:ea typeface="Times New Roman"/>
                          <a:cs typeface="Times New Roman"/>
                        </a:rPr>
                        <a:t>1444</a:t>
                      </a:r>
                      <a:endParaRPr lang="en-US" sz="1200">
                        <a:latin typeface="Times"/>
                        <a:ea typeface="Times New Roman"/>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a:latin typeface="Times New Roman"/>
                          <a:ea typeface="Calibri"/>
                          <a:cs typeface="Times New Roman"/>
                        </a:rPr>
                        <a:t>60</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extLst>
                  <a:ext uri="{0D108BD9-81ED-4DB2-BD59-A6C34878D82A}">
                    <a16:rowId xmlns:a16="http://schemas.microsoft.com/office/drawing/2014/main" val="10012"/>
                  </a:ext>
                </a:extLst>
              </a:tr>
              <a:tr h="223330">
                <a:tc rowSpan="3">
                  <a:txBody>
                    <a:bodyPr/>
                    <a:lstStyle/>
                    <a:p>
                      <a:pPr marL="0" marR="0" algn="l">
                        <a:lnSpc>
                          <a:spcPct val="100000"/>
                        </a:lnSpc>
                        <a:spcBef>
                          <a:spcPts val="300"/>
                        </a:spcBef>
                        <a:spcAft>
                          <a:spcPts val="0"/>
                        </a:spcAft>
                      </a:pPr>
                      <a:r>
                        <a:rPr lang="en-US" sz="1200">
                          <a:latin typeface="Times New Roman"/>
                          <a:ea typeface="Times New Roman"/>
                          <a:cs typeface="Times New Roman"/>
                        </a:rPr>
                        <a:t>f5</a:t>
                      </a:r>
                      <a:endParaRPr lang="en-US" sz="1200">
                        <a:latin typeface="Times"/>
                        <a:ea typeface="Times New Roman"/>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300"/>
                        </a:spcBef>
                        <a:spcAft>
                          <a:spcPts val="0"/>
                        </a:spcAft>
                      </a:pPr>
                      <a:r>
                        <a:rPr lang="en-US" sz="1200">
                          <a:latin typeface="Times New Roman"/>
                          <a:ea typeface="Times New Roman"/>
                          <a:cs typeface="Times New Roman"/>
                        </a:rPr>
                        <a:t>MPDPGA</a:t>
                      </a:r>
                      <a:endParaRPr lang="en-US" sz="1200">
                        <a:latin typeface="Times"/>
                        <a:ea typeface="Times New Roman"/>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b="1">
                          <a:latin typeface="Times New Roman"/>
                          <a:ea typeface="Calibri"/>
                          <a:cs typeface="Times New Roman"/>
                        </a:rPr>
                        <a:t>3.98E-01</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b="1">
                          <a:latin typeface="Times New Roman"/>
                          <a:ea typeface="Calibri"/>
                          <a:cs typeface="Times New Roman"/>
                        </a:rPr>
                        <a:t>4.32E-04</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b="1">
                          <a:latin typeface="Times New Roman"/>
                          <a:ea typeface="Calibri"/>
                          <a:cs typeface="Times New Roman"/>
                        </a:rPr>
                        <a:t>1.37E-04</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b="1" dirty="0">
                          <a:latin typeface="Times New Roman"/>
                          <a:ea typeface="Calibri"/>
                          <a:cs typeface="Times New Roman"/>
                        </a:rPr>
                        <a:t>557050</a:t>
                      </a:r>
                      <a:endParaRPr lang="en-US" sz="1200" dirty="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b="1" dirty="0">
                          <a:latin typeface="Times New Roman"/>
                          <a:ea typeface="Calibri"/>
                          <a:cs typeface="Times New Roman"/>
                        </a:rPr>
                        <a:t>3.98E-01</a:t>
                      </a:r>
                      <a:endParaRPr lang="en-US" sz="1200" dirty="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300"/>
                        </a:spcBef>
                        <a:spcAft>
                          <a:spcPts val="0"/>
                        </a:spcAft>
                      </a:pPr>
                      <a:r>
                        <a:rPr lang="en-US" sz="1200" b="1">
                          <a:latin typeface="Times New Roman"/>
                          <a:ea typeface="Times New Roman"/>
                          <a:cs typeface="Times New Roman"/>
                        </a:rPr>
                        <a:t>122</a:t>
                      </a:r>
                      <a:endParaRPr lang="en-US" sz="1200">
                        <a:latin typeface="Times"/>
                        <a:ea typeface="Times New Roman"/>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b="1">
                          <a:latin typeface="Times New Roman"/>
                          <a:ea typeface="Calibri"/>
                          <a:cs typeface="Times New Roman"/>
                        </a:rPr>
                        <a:t>100</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extLst>
                  <a:ext uri="{0D108BD9-81ED-4DB2-BD59-A6C34878D82A}">
                    <a16:rowId xmlns:a16="http://schemas.microsoft.com/office/drawing/2014/main" val="10013"/>
                  </a:ext>
                </a:extLst>
              </a:tr>
              <a:tr h="223330">
                <a:tc vMerge="1">
                  <a:txBody>
                    <a:bodyPr/>
                    <a:lstStyle/>
                    <a:p>
                      <a:endParaRPr lang="en-US"/>
                    </a:p>
                  </a:txBody>
                  <a:tcPr/>
                </a:tc>
                <a:tc>
                  <a:txBody>
                    <a:bodyPr/>
                    <a:lstStyle/>
                    <a:p>
                      <a:pPr marL="0" marR="0" algn="l">
                        <a:lnSpc>
                          <a:spcPct val="100000"/>
                        </a:lnSpc>
                        <a:spcBef>
                          <a:spcPts val="300"/>
                        </a:spcBef>
                        <a:spcAft>
                          <a:spcPts val="0"/>
                        </a:spcAft>
                      </a:pPr>
                      <a:r>
                        <a:rPr lang="en-US" sz="1200">
                          <a:latin typeface="Times New Roman"/>
                          <a:ea typeface="Times New Roman"/>
                          <a:cs typeface="Times New Roman"/>
                        </a:rPr>
                        <a:t>SDPGA</a:t>
                      </a:r>
                      <a:endParaRPr lang="en-US" sz="1200">
                        <a:latin typeface="Times"/>
                        <a:ea typeface="Times New Roman"/>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a:latin typeface="Times New Roman"/>
                          <a:ea typeface="Calibri"/>
                          <a:cs typeface="Times New Roman"/>
                        </a:rPr>
                        <a:t>7.13E-05</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a:latin typeface="Times New Roman"/>
                          <a:ea typeface="Calibri"/>
                          <a:cs typeface="Times New Roman"/>
                        </a:rPr>
                        <a:t>1.11E-04</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a:latin typeface="Times New Roman"/>
                          <a:ea typeface="Calibri"/>
                          <a:cs typeface="Times New Roman"/>
                        </a:rPr>
                        <a:t>3.51E-05</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dirty="0">
                          <a:latin typeface="Times New Roman"/>
                          <a:ea typeface="Calibri"/>
                          <a:cs typeface="Times New Roman"/>
                        </a:rPr>
                        <a:t>3649450</a:t>
                      </a:r>
                      <a:endParaRPr lang="en-US" sz="1200" dirty="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a:latin typeface="Times New Roman"/>
                          <a:ea typeface="Calibri"/>
                          <a:cs typeface="Times New Roman"/>
                        </a:rPr>
                        <a:t>4.00E-06</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300"/>
                        </a:spcBef>
                        <a:spcAft>
                          <a:spcPts val="0"/>
                        </a:spcAft>
                      </a:pPr>
                      <a:r>
                        <a:rPr lang="en-US" sz="1200">
                          <a:latin typeface="Times New Roman"/>
                          <a:ea typeface="Times New Roman"/>
                          <a:cs typeface="Times New Roman"/>
                        </a:rPr>
                        <a:t>96821</a:t>
                      </a:r>
                      <a:endParaRPr lang="en-US" sz="1200">
                        <a:latin typeface="Times"/>
                        <a:ea typeface="Times New Roman"/>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a:latin typeface="Times New Roman"/>
                          <a:ea typeface="Calibri"/>
                          <a:cs typeface="Times New Roman"/>
                        </a:rPr>
                        <a:t>60</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extLst>
                  <a:ext uri="{0D108BD9-81ED-4DB2-BD59-A6C34878D82A}">
                    <a16:rowId xmlns:a16="http://schemas.microsoft.com/office/drawing/2014/main" val="10014"/>
                  </a:ext>
                </a:extLst>
              </a:tr>
              <a:tr h="223330">
                <a:tc vMerge="1">
                  <a:txBody>
                    <a:bodyPr/>
                    <a:lstStyle/>
                    <a:p>
                      <a:endParaRPr lang="en-US"/>
                    </a:p>
                  </a:txBody>
                  <a:tcPr/>
                </a:tc>
                <a:tc>
                  <a:txBody>
                    <a:bodyPr/>
                    <a:lstStyle/>
                    <a:p>
                      <a:pPr marL="0" marR="0" algn="l">
                        <a:lnSpc>
                          <a:spcPct val="100000"/>
                        </a:lnSpc>
                        <a:spcBef>
                          <a:spcPts val="300"/>
                        </a:spcBef>
                        <a:spcAft>
                          <a:spcPts val="0"/>
                        </a:spcAft>
                      </a:pPr>
                      <a:r>
                        <a:rPr lang="en-US" sz="1200">
                          <a:latin typeface="Times New Roman"/>
                          <a:ea typeface="Times New Roman"/>
                          <a:cs typeface="Times New Roman"/>
                        </a:rPr>
                        <a:t>SGA</a:t>
                      </a:r>
                      <a:endParaRPr lang="en-US" sz="1200">
                        <a:latin typeface="Times"/>
                        <a:ea typeface="Times New Roman"/>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a:latin typeface="Times New Roman"/>
                          <a:ea typeface="Calibri"/>
                          <a:cs typeface="Times New Roman"/>
                        </a:rPr>
                        <a:t>4.00E-01</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a:latin typeface="Times New Roman"/>
                          <a:ea typeface="Calibri"/>
                          <a:cs typeface="Times New Roman"/>
                        </a:rPr>
                        <a:t>2.12E-03</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a:latin typeface="Times New Roman"/>
                          <a:ea typeface="Calibri"/>
                          <a:cs typeface="Times New Roman"/>
                        </a:rPr>
                        <a:t>6.70E-04</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a:latin typeface="Times New Roman"/>
                          <a:ea typeface="Calibri"/>
                          <a:cs typeface="Times New Roman"/>
                        </a:rPr>
                        <a:t>7208700</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dirty="0">
                          <a:latin typeface="Times New Roman"/>
                          <a:ea typeface="Calibri"/>
                          <a:cs typeface="Times New Roman"/>
                        </a:rPr>
                        <a:t>3.99E-01</a:t>
                      </a:r>
                      <a:endParaRPr lang="en-US" sz="1200" dirty="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300"/>
                        </a:spcBef>
                        <a:spcAft>
                          <a:spcPts val="0"/>
                        </a:spcAft>
                      </a:pPr>
                      <a:r>
                        <a:rPr lang="en-US" sz="1200">
                          <a:latin typeface="Times New Roman"/>
                          <a:ea typeface="Times New Roman"/>
                          <a:cs typeface="Times New Roman"/>
                        </a:rPr>
                        <a:t>106411</a:t>
                      </a:r>
                      <a:endParaRPr lang="en-US" sz="1200">
                        <a:latin typeface="Times"/>
                        <a:ea typeface="Times New Roman"/>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a:latin typeface="Times New Roman"/>
                          <a:ea typeface="Calibri"/>
                          <a:cs typeface="Times New Roman"/>
                        </a:rPr>
                        <a:t>0</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extLst>
                  <a:ext uri="{0D108BD9-81ED-4DB2-BD59-A6C34878D82A}">
                    <a16:rowId xmlns:a16="http://schemas.microsoft.com/office/drawing/2014/main" val="10015"/>
                  </a:ext>
                </a:extLst>
              </a:tr>
              <a:tr h="297313">
                <a:tc rowSpan="3">
                  <a:txBody>
                    <a:bodyPr/>
                    <a:lstStyle/>
                    <a:p>
                      <a:pPr marL="0" marR="0" algn="l">
                        <a:lnSpc>
                          <a:spcPct val="100000"/>
                        </a:lnSpc>
                        <a:spcBef>
                          <a:spcPts val="300"/>
                        </a:spcBef>
                        <a:spcAft>
                          <a:spcPts val="0"/>
                        </a:spcAft>
                      </a:pPr>
                      <a:r>
                        <a:rPr lang="en-US" sz="1200">
                          <a:latin typeface="Times New Roman"/>
                          <a:ea typeface="Times New Roman"/>
                          <a:cs typeface="Times New Roman"/>
                        </a:rPr>
                        <a:t>f6</a:t>
                      </a:r>
                      <a:endParaRPr lang="en-US" sz="1200">
                        <a:latin typeface="Times"/>
                        <a:ea typeface="Times New Roman"/>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300"/>
                        </a:spcBef>
                        <a:spcAft>
                          <a:spcPts val="0"/>
                        </a:spcAft>
                      </a:pPr>
                      <a:r>
                        <a:rPr lang="en-US" sz="1200">
                          <a:latin typeface="Times New Roman"/>
                          <a:ea typeface="Times New Roman"/>
                          <a:cs typeface="Times New Roman"/>
                        </a:rPr>
                        <a:t>MPDPGA</a:t>
                      </a:r>
                      <a:endParaRPr lang="en-US" sz="1200">
                        <a:latin typeface="Times"/>
                        <a:ea typeface="Times New Roman"/>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b="1">
                          <a:latin typeface="Times New Roman"/>
                          <a:ea typeface="Calibri"/>
                          <a:cs typeface="Times New Roman"/>
                        </a:rPr>
                        <a:t>-1.00E+00</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b="1">
                          <a:latin typeface="Times New Roman"/>
                          <a:ea typeface="Calibri"/>
                          <a:cs typeface="Times New Roman"/>
                        </a:rPr>
                        <a:t>2.58E-07</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b="1">
                          <a:latin typeface="Times New Roman"/>
                          <a:ea typeface="Calibri"/>
                          <a:cs typeface="Times New Roman"/>
                        </a:rPr>
                        <a:t>8.16E-08</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b="1">
                          <a:latin typeface="Times New Roman"/>
                          <a:ea typeface="Calibri"/>
                          <a:cs typeface="Times New Roman"/>
                        </a:rPr>
                        <a:t>454700</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b="1" dirty="0">
                          <a:latin typeface="Times New Roman"/>
                          <a:ea typeface="Calibri"/>
                          <a:cs typeface="Times New Roman"/>
                        </a:rPr>
                        <a:t>-1.00E+00</a:t>
                      </a:r>
                      <a:endParaRPr lang="en-US" sz="1200" dirty="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300"/>
                        </a:spcBef>
                        <a:spcAft>
                          <a:spcPts val="0"/>
                        </a:spcAft>
                      </a:pPr>
                      <a:r>
                        <a:rPr lang="en-US" sz="1200" b="1" dirty="0">
                          <a:latin typeface="Times New Roman"/>
                          <a:ea typeface="Times New Roman"/>
                          <a:cs typeface="Times New Roman"/>
                        </a:rPr>
                        <a:t>6523</a:t>
                      </a:r>
                      <a:endParaRPr lang="en-US" sz="1200" dirty="0">
                        <a:latin typeface="Times"/>
                        <a:ea typeface="Times New Roman"/>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b="1">
                          <a:latin typeface="Times New Roman"/>
                          <a:ea typeface="Calibri"/>
                          <a:cs typeface="Times New Roman"/>
                        </a:rPr>
                        <a:t>100</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extLst>
                  <a:ext uri="{0D108BD9-81ED-4DB2-BD59-A6C34878D82A}">
                    <a16:rowId xmlns:a16="http://schemas.microsoft.com/office/drawing/2014/main" val="10016"/>
                  </a:ext>
                </a:extLst>
              </a:tr>
              <a:tr h="260103">
                <a:tc vMerge="1">
                  <a:txBody>
                    <a:bodyPr/>
                    <a:lstStyle/>
                    <a:p>
                      <a:endParaRPr lang="en-US"/>
                    </a:p>
                  </a:txBody>
                  <a:tcPr/>
                </a:tc>
                <a:tc>
                  <a:txBody>
                    <a:bodyPr/>
                    <a:lstStyle/>
                    <a:p>
                      <a:pPr marL="0" marR="0" algn="l">
                        <a:lnSpc>
                          <a:spcPct val="100000"/>
                        </a:lnSpc>
                        <a:spcBef>
                          <a:spcPts val="300"/>
                        </a:spcBef>
                        <a:spcAft>
                          <a:spcPts val="0"/>
                        </a:spcAft>
                      </a:pPr>
                      <a:r>
                        <a:rPr lang="en-US" sz="1200">
                          <a:latin typeface="Times New Roman"/>
                          <a:ea typeface="Times New Roman"/>
                          <a:cs typeface="Times New Roman"/>
                        </a:rPr>
                        <a:t>SDPGA</a:t>
                      </a:r>
                      <a:endParaRPr lang="en-US" sz="1200">
                        <a:latin typeface="Times"/>
                        <a:ea typeface="Times New Roman"/>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a:latin typeface="Times New Roman"/>
                          <a:ea typeface="Calibri"/>
                          <a:cs typeface="Times New Roman"/>
                        </a:rPr>
                        <a:t>-4.00E-04</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a:latin typeface="Times New Roman"/>
                          <a:ea typeface="Calibri"/>
                          <a:cs typeface="Times New Roman"/>
                        </a:rPr>
                        <a:t>5.29E-04</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a:latin typeface="Times New Roman"/>
                          <a:ea typeface="Calibri"/>
                          <a:cs typeface="Times New Roman"/>
                        </a:rPr>
                        <a:t>1.67E-04</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a:latin typeface="Times New Roman"/>
                          <a:ea typeface="Calibri"/>
                          <a:cs typeface="Times New Roman"/>
                        </a:rPr>
                        <a:t>678450</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dirty="0">
                          <a:latin typeface="Times New Roman"/>
                          <a:ea typeface="Calibri"/>
                          <a:cs typeface="Times New Roman"/>
                        </a:rPr>
                        <a:t>-1.00E-03</a:t>
                      </a:r>
                      <a:endParaRPr lang="en-US" sz="1200" dirty="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300"/>
                        </a:spcBef>
                        <a:spcAft>
                          <a:spcPts val="0"/>
                        </a:spcAft>
                      </a:pPr>
                      <a:r>
                        <a:rPr lang="en-US" sz="1200">
                          <a:latin typeface="Times New Roman"/>
                          <a:ea typeface="Times New Roman"/>
                          <a:cs typeface="Times New Roman"/>
                        </a:rPr>
                        <a:t>1944</a:t>
                      </a:r>
                      <a:endParaRPr lang="en-US" sz="1200">
                        <a:latin typeface="Times"/>
                        <a:ea typeface="Times New Roman"/>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a:latin typeface="Times New Roman"/>
                          <a:ea typeface="Calibri"/>
                          <a:cs typeface="Times New Roman"/>
                        </a:rPr>
                        <a:t>100</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extLst>
                  <a:ext uri="{0D108BD9-81ED-4DB2-BD59-A6C34878D82A}">
                    <a16:rowId xmlns:a16="http://schemas.microsoft.com/office/drawing/2014/main" val="10017"/>
                  </a:ext>
                </a:extLst>
              </a:tr>
              <a:tr h="330609">
                <a:tc vMerge="1">
                  <a:txBody>
                    <a:bodyPr/>
                    <a:lstStyle/>
                    <a:p>
                      <a:endParaRPr lang="en-US"/>
                    </a:p>
                  </a:txBody>
                  <a:tcPr/>
                </a:tc>
                <a:tc>
                  <a:txBody>
                    <a:bodyPr/>
                    <a:lstStyle/>
                    <a:p>
                      <a:pPr marL="0" marR="0" algn="l">
                        <a:lnSpc>
                          <a:spcPct val="100000"/>
                        </a:lnSpc>
                        <a:spcBef>
                          <a:spcPts val="300"/>
                        </a:spcBef>
                        <a:spcAft>
                          <a:spcPts val="0"/>
                        </a:spcAft>
                      </a:pPr>
                      <a:r>
                        <a:rPr lang="en-US" sz="1200">
                          <a:latin typeface="Times New Roman"/>
                          <a:ea typeface="Times New Roman"/>
                          <a:cs typeface="Times New Roman"/>
                        </a:rPr>
                        <a:t>SGA</a:t>
                      </a:r>
                      <a:endParaRPr lang="en-US" sz="1200">
                        <a:latin typeface="Times"/>
                        <a:ea typeface="Times New Roman"/>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a:latin typeface="Times New Roman"/>
                          <a:ea typeface="Calibri"/>
                          <a:cs typeface="Times New Roman"/>
                        </a:rPr>
                        <a:t>-1.00E+00</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a:latin typeface="Times New Roman"/>
                          <a:ea typeface="Calibri"/>
                          <a:cs typeface="Times New Roman"/>
                        </a:rPr>
                        <a:t>2.48E-07</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a:latin typeface="Times New Roman"/>
                          <a:ea typeface="Calibri"/>
                          <a:cs typeface="Times New Roman"/>
                        </a:rPr>
                        <a:t>7.84E-08</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a:latin typeface="Times New Roman"/>
                          <a:ea typeface="Calibri"/>
                          <a:cs typeface="Times New Roman"/>
                        </a:rPr>
                        <a:t>178200</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dirty="0">
                          <a:latin typeface="Times New Roman"/>
                          <a:ea typeface="Calibri"/>
                          <a:cs typeface="Times New Roman"/>
                        </a:rPr>
                        <a:t>-1.00E+00</a:t>
                      </a:r>
                      <a:endParaRPr lang="en-US" sz="1200" dirty="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300"/>
                        </a:spcBef>
                        <a:spcAft>
                          <a:spcPts val="0"/>
                        </a:spcAft>
                      </a:pPr>
                      <a:r>
                        <a:rPr lang="en-US" sz="1200" dirty="0">
                          <a:latin typeface="Times New Roman"/>
                          <a:ea typeface="Times New Roman"/>
                          <a:cs typeface="Times New Roman"/>
                        </a:rPr>
                        <a:t>195600</a:t>
                      </a:r>
                      <a:endParaRPr lang="en-US" sz="1200" dirty="0">
                        <a:latin typeface="Times"/>
                        <a:ea typeface="Times New Roman"/>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a:latin typeface="Times New Roman"/>
                          <a:ea typeface="Calibri"/>
                          <a:cs typeface="Times New Roman"/>
                        </a:rPr>
                        <a:t>90</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extLst>
                  <a:ext uri="{0D108BD9-81ED-4DB2-BD59-A6C34878D82A}">
                    <a16:rowId xmlns:a16="http://schemas.microsoft.com/office/drawing/2014/main" val="10018"/>
                  </a:ext>
                </a:extLst>
              </a:tr>
              <a:tr h="276806">
                <a:tc rowSpan="3">
                  <a:txBody>
                    <a:bodyPr/>
                    <a:lstStyle/>
                    <a:p>
                      <a:pPr marL="0" marR="0" algn="l">
                        <a:lnSpc>
                          <a:spcPct val="100000"/>
                        </a:lnSpc>
                        <a:spcBef>
                          <a:spcPts val="300"/>
                        </a:spcBef>
                        <a:spcAft>
                          <a:spcPts val="0"/>
                        </a:spcAft>
                      </a:pPr>
                      <a:r>
                        <a:rPr lang="en-US" sz="1200">
                          <a:latin typeface="Times New Roman"/>
                          <a:ea typeface="Times New Roman"/>
                          <a:cs typeface="Times New Roman"/>
                        </a:rPr>
                        <a:t>f7</a:t>
                      </a:r>
                      <a:endParaRPr lang="en-US" sz="1200">
                        <a:latin typeface="Times"/>
                        <a:ea typeface="Times New Roman"/>
                        <a:cs typeface="Times New Roman"/>
                      </a:endParaRPr>
                    </a:p>
                  </a:txBody>
                  <a:tcPr marL="60673" marR="60673"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lnSpc>
                          <a:spcPct val="100000"/>
                        </a:lnSpc>
                        <a:spcBef>
                          <a:spcPts val="300"/>
                        </a:spcBef>
                        <a:spcAft>
                          <a:spcPts val="0"/>
                        </a:spcAft>
                      </a:pPr>
                      <a:r>
                        <a:rPr lang="en-US" sz="1200">
                          <a:latin typeface="Times New Roman"/>
                          <a:ea typeface="Times New Roman"/>
                          <a:cs typeface="Times New Roman"/>
                        </a:rPr>
                        <a:t>MPDPGA</a:t>
                      </a:r>
                      <a:endParaRPr lang="en-US" sz="1200">
                        <a:latin typeface="Times"/>
                        <a:ea typeface="Times New Roman"/>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b="1">
                          <a:latin typeface="Times New Roman"/>
                          <a:ea typeface="Calibri"/>
                          <a:cs typeface="Times New Roman"/>
                        </a:rPr>
                        <a:t>3.01E+00</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b="1">
                          <a:latin typeface="Times New Roman"/>
                          <a:ea typeface="Calibri"/>
                          <a:cs typeface="Times New Roman"/>
                        </a:rPr>
                        <a:t>1.16E-02</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b="1">
                          <a:latin typeface="Times New Roman"/>
                          <a:ea typeface="Calibri"/>
                          <a:cs typeface="Times New Roman"/>
                        </a:rPr>
                        <a:t>3.67E-03</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b="1">
                          <a:latin typeface="Times New Roman"/>
                          <a:ea typeface="Calibri"/>
                          <a:cs typeface="Times New Roman"/>
                        </a:rPr>
                        <a:t>2605400</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b="1">
                          <a:latin typeface="Times New Roman"/>
                          <a:ea typeface="Calibri"/>
                          <a:cs typeface="Times New Roman"/>
                        </a:rPr>
                        <a:t>3.00E+00</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300"/>
                        </a:spcBef>
                        <a:spcAft>
                          <a:spcPts val="0"/>
                        </a:spcAft>
                      </a:pPr>
                      <a:r>
                        <a:rPr lang="en-US" sz="1200" b="1" dirty="0">
                          <a:latin typeface="Times New Roman"/>
                          <a:ea typeface="Times New Roman"/>
                          <a:cs typeface="Times New Roman"/>
                        </a:rPr>
                        <a:t>2668300</a:t>
                      </a:r>
                      <a:endParaRPr lang="en-US" sz="1200" dirty="0">
                        <a:latin typeface="Times"/>
                        <a:ea typeface="Times New Roman"/>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b="1">
                          <a:latin typeface="Times New Roman"/>
                          <a:ea typeface="Calibri"/>
                          <a:cs typeface="Times New Roman"/>
                        </a:rPr>
                        <a:t>100</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extLst>
                  <a:ext uri="{0D108BD9-81ED-4DB2-BD59-A6C34878D82A}">
                    <a16:rowId xmlns:a16="http://schemas.microsoft.com/office/drawing/2014/main" val="10019"/>
                  </a:ext>
                </a:extLst>
              </a:tr>
              <a:tr h="262489">
                <a:tc vMerge="1">
                  <a:txBody>
                    <a:bodyPr/>
                    <a:lstStyle/>
                    <a:p>
                      <a:endParaRPr lang="en-US"/>
                    </a:p>
                  </a:txBody>
                  <a:tcPr/>
                </a:tc>
                <a:tc>
                  <a:txBody>
                    <a:bodyPr/>
                    <a:lstStyle/>
                    <a:p>
                      <a:pPr marL="0" marR="0" algn="l">
                        <a:lnSpc>
                          <a:spcPct val="100000"/>
                        </a:lnSpc>
                        <a:spcBef>
                          <a:spcPts val="300"/>
                        </a:spcBef>
                        <a:spcAft>
                          <a:spcPts val="0"/>
                        </a:spcAft>
                      </a:pPr>
                      <a:r>
                        <a:rPr lang="en-US" sz="1200">
                          <a:latin typeface="Times New Roman"/>
                          <a:ea typeface="Times New Roman"/>
                          <a:cs typeface="Times New Roman"/>
                        </a:rPr>
                        <a:t>SDPGA</a:t>
                      </a:r>
                      <a:endParaRPr lang="en-US" sz="1200">
                        <a:latin typeface="Times"/>
                        <a:ea typeface="Times New Roman"/>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a:latin typeface="Times New Roman"/>
                          <a:ea typeface="Calibri"/>
                          <a:cs typeface="Times New Roman"/>
                        </a:rPr>
                        <a:t>--</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a:latin typeface="Times New Roman"/>
                          <a:ea typeface="Calibri"/>
                          <a:cs typeface="Times New Roman"/>
                        </a:rPr>
                        <a:t>--</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a:latin typeface="Times New Roman"/>
                          <a:ea typeface="Calibri"/>
                          <a:cs typeface="Times New Roman"/>
                        </a:rPr>
                        <a:t>--</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a:latin typeface="Times New Roman"/>
                          <a:ea typeface="Calibri"/>
                          <a:cs typeface="Times New Roman"/>
                        </a:rPr>
                        <a:t>--</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a:latin typeface="Times New Roman"/>
                          <a:ea typeface="Calibri"/>
                          <a:cs typeface="Times New Roman"/>
                        </a:rPr>
                        <a:t>--</a:t>
                      </a:r>
                      <a:endParaRPr lang="en-US" sz="1200">
                        <a:latin typeface="Calibri"/>
                        <a:ea typeface="Calibri"/>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300"/>
                        </a:spcBef>
                        <a:spcAft>
                          <a:spcPts val="0"/>
                        </a:spcAft>
                      </a:pPr>
                      <a:r>
                        <a:rPr lang="en-US" sz="1200" dirty="0">
                          <a:latin typeface="Times New Roman"/>
                          <a:ea typeface="Times New Roman"/>
                          <a:cs typeface="Times New Roman"/>
                        </a:rPr>
                        <a:t>--</a:t>
                      </a:r>
                      <a:endParaRPr lang="en-US" sz="1200" dirty="0">
                        <a:latin typeface="Times"/>
                        <a:ea typeface="Times New Roman"/>
                        <a:cs typeface="Times New Roman"/>
                      </a:endParaRPr>
                    </a:p>
                  </a:txBody>
                  <a:tcPr marL="60673" marR="60673"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200" dirty="0">
                          <a:latin typeface="Times New Roman"/>
                          <a:ea typeface="Calibri"/>
                          <a:cs typeface="Times New Roman"/>
                        </a:rPr>
                        <a:t>--</a:t>
                      </a:r>
                      <a:endParaRPr lang="en-US" sz="1200" dirty="0">
                        <a:latin typeface="Calibri"/>
                        <a:ea typeface="Calibri"/>
                        <a:cs typeface="Times New Roman"/>
                      </a:endParaRPr>
                    </a:p>
                  </a:txBody>
                  <a:tcPr marL="60673" marR="60673" marT="0" marB="0">
                    <a:lnL>
                      <a:noFill/>
                    </a:lnL>
                    <a:lnR>
                      <a:noFill/>
                    </a:lnR>
                    <a:lnT>
                      <a:noFill/>
                    </a:lnT>
                    <a:lnB>
                      <a:noFill/>
                    </a:lnB>
                    <a:solidFill>
                      <a:srgbClr val="FFFFFF"/>
                    </a:solidFill>
                  </a:tcPr>
                </a:tc>
                <a:extLst>
                  <a:ext uri="{0D108BD9-81ED-4DB2-BD59-A6C34878D82A}">
                    <a16:rowId xmlns:a16="http://schemas.microsoft.com/office/drawing/2014/main" val="10020"/>
                  </a:ext>
                </a:extLst>
              </a:tr>
              <a:tr h="223330">
                <a:tc vMerge="1">
                  <a:txBody>
                    <a:bodyPr/>
                    <a:lstStyle/>
                    <a:p>
                      <a:endParaRPr lang="en-US"/>
                    </a:p>
                  </a:txBody>
                  <a:tcPr/>
                </a:tc>
                <a:tc>
                  <a:txBody>
                    <a:bodyPr/>
                    <a:lstStyle/>
                    <a:p>
                      <a:pPr marL="0" marR="0" algn="l">
                        <a:lnSpc>
                          <a:spcPct val="100000"/>
                        </a:lnSpc>
                        <a:spcBef>
                          <a:spcPts val="300"/>
                        </a:spcBef>
                        <a:spcAft>
                          <a:spcPts val="0"/>
                        </a:spcAft>
                      </a:pPr>
                      <a:r>
                        <a:rPr lang="en-US" sz="1200">
                          <a:latin typeface="Times New Roman"/>
                          <a:ea typeface="Times New Roman"/>
                          <a:cs typeface="Times New Roman"/>
                        </a:rPr>
                        <a:t>SGA</a:t>
                      </a:r>
                      <a:endParaRPr lang="en-US" sz="1200">
                        <a:latin typeface="Times"/>
                        <a:ea typeface="Times New Roman"/>
                        <a:cs typeface="Times New Roman"/>
                      </a:endParaRPr>
                    </a:p>
                  </a:txBody>
                  <a:tcPr marL="60673" marR="60673"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lnSpc>
                          <a:spcPct val="100000"/>
                        </a:lnSpc>
                        <a:spcBef>
                          <a:spcPts val="0"/>
                        </a:spcBef>
                        <a:spcAft>
                          <a:spcPts val="1000"/>
                        </a:spcAft>
                      </a:pPr>
                      <a:r>
                        <a:rPr lang="en-US" sz="1200">
                          <a:latin typeface="Times New Roman"/>
                          <a:ea typeface="Calibri"/>
                          <a:cs typeface="Times New Roman"/>
                        </a:rPr>
                        <a:t>3.02E+00</a:t>
                      </a:r>
                      <a:endParaRPr lang="en-US" sz="1200">
                        <a:latin typeface="Calibri"/>
                        <a:ea typeface="Calibri"/>
                        <a:cs typeface="Times New Roman"/>
                      </a:endParaRPr>
                    </a:p>
                  </a:txBody>
                  <a:tcPr marL="60673" marR="60673"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lnSpc>
                          <a:spcPct val="100000"/>
                        </a:lnSpc>
                        <a:spcBef>
                          <a:spcPts val="0"/>
                        </a:spcBef>
                        <a:spcAft>
                          <a:spcPts val="1000"/>
                        </a:spcAft>
                      </a:pPr>
                      <a:r>
                        <a:rPr lang="en-US" sz="1200">
                          <a:latin typeface="Times New Roman"/>
                          <a:ea typeface="Calibri"/>
                          <a:cs typeface="Times New Roman"/>
                        </a:rPr>
                        <a:t>3.96E-03</a:t>
                      </a:r>
                      <a:endParaRPr lang="en-US" sz="1200">
                        <a:latin typeface="Calibri"/>
                        <a:ea typeface="Calibri"/>
                        <a:cs typeface="Times New Roman"/>
                      </a:endParaRPr>
                    </a:p>
                  </a:txBody>
                  <a:tcPr marL="60673" marR="60673"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lnSpc>
                          <a:spcPct val="100000"/>
                        </a:lnSpc>
                        <a:spcBef>
                          <a:spcPts val="0"/>
                        </a:spcBef>
                        <a:spcAft>
                          <a:spcPts val="1000"/>
                        </a:spcAft>
                      </a:pPr>
                      <a:r>
                        <a:rPr lang="en-US" sz="1200">
                          <a:latin typeface="Times New Roman"/>
                          <a:ea typeface="Calibri"/>
                          <a:cs typeface="Times New Roman"/>
                        </a:rPr>
                        <a:t>1.25E-03</a:t>
                      </a:r>
                      <a:endParaRPr lang="en-US" sz="1200">
                        <a:latin typeface="Calibri"/>
                        <a:ea typeface="Calibri"/>
                        <a:cs typeface="Times New Roman"/>
                      </a:endParaRPr>
                    </a:p>
                  </a:txBody>
                  <a:tcPr marL="60673" marR="60673"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lnSpc>
                          <a:spcPct val="100000"/>
                        </a:lnSpc>
                        <a:spcBef>
                          <a:spcPts val="0"/>
                        </a:spcBef>
                        <a:spcAft>
                          <a:spcPts val="1000"/>
                        </a:spcAft>
                      </a:pPr>
                      <a:r>
                        <a:rPr lang="en-US" sz="1200">
                          <a:latin typeface="Times New Roman"/>
                          <a:ea typeface="Calibri"/>
                          <a:cs typeface="Times New Roman"/>
                        </a:rPr>
                        <a:t>6770600</a:t>
                      </a:r>
                      <a:endParaRPr lang="en-US" sz="1200">
                        <a:latin typeface="Calibri"/>
                        <a:ea typeface="Calibri"/>
                        <a:cs typeface="Times New Roman"/>
                      </a:endParaRPr>
                    </a:p>
                  </a:txBody>
                  <a:tcPr marL="60673" marR="60673"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lnSpc>
                          <a:spcPct val="100000"/>
                        </a:lnSpc>
                        <a:spcBef>
                          <a:spcPts val="0"/>
                        </a:spcBef>
                        <a:spcAft>
                          <a:spcPts val="1000"/>
                        </a:spcAft>
                      </a:pPr>
                      <a:r>
                        <a:rPr lang="en-US" sz="1200">
                          <a:latin typeface="Times New Roman"/>
                          <a:ea typeface="Calibri"/>
                          <a:cs typeface="Times New Roman"/>
                        </a:rPr>
                        <a:t>3.01E+00</a:t>
                      </a:r>
                      <a:endParaRPr lang="en-US" sz="1200">
                        <a:latin typeface="Calibri"/>
                        <a:ea typeface="Calibri"/>
                        <a:cs typeface="Times New Roman"/>
                      </a:endParaRPr>
                    </a:p>
                  </a:txBody>
                  <a:tcPr marL="60673" marR="60673"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lnSpc>
                          <a:spcPct val="100000"/>
                        </a:lnSpc>
                        <a:spcBef>
                          <a:spcPts val="300"/>
                        </a:spcBef>
                        <a:spcAft>
                          <a:spcPts val="0"/>
                        </a:spcAft>
                      </a:pPr>
                      <a:r>
                        <a:rPr lang="en-US" sz="1200">
                          <a:latin typeface="Times New Roman"/>
                          <a:ea typeface="Times New Roman"/>
                          <a:cs typeface="Times New Roman"/>
                        </a:rPr>
                        <a:t>12720500</a:t>
                      </a:r>
                      <a:endParaRPr lang="en-US" sz="1200">
                        <a:latin typeface="Times"/>
                        <a:ea typeface="Times New Roman"/>
                        <a:cs typeface="Times New Roman"/>
                      </a:endParaRPr>
                    </a:p>
                  </a:txBody>
                  <a:tcPr marL="60673" marR="60673"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lnSpc>
                          <a:spcPct val="100000"/>
                        </a:lnSpc>
                        <a:spcBef>
                          <a:spcPts val="0"/>
                        </a:spcBef>
                        <a:spcAft>
                          <a:spcPts val="1000"/>
                        </a:spcAft>
                      </a:pPr>
                      <a:r>
                        <a:rPr lang="en-US" sz="1200" dirty="0">
                          <a:latin typeface="Times New Roman"/>
                          <a:ea typeface="Calibri"/>
                          <a:cs typeface="Times New Roman"/>
                        </a:rPr>
                        <a:t>100</a:t>
                      </a:r>
                      <a:endParaRPr lang="en-US" sz="1200" dirty="0">
                        <a:latin typeface="Calibri"/>
                        <a:ea typeface="Calibri"/>
                        <a:cs typeface="Times New Roman"/>
                      </a:endParaRPr>
                    </a:p>
                  </a:txBody>
                  <a:tcPr marL="60673" marR="60673"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21"/>
                  </a:ext>
                </a:extLst>
              </a:tr>
            </a:tbl>
          </a:graphicData>
        </a:graphic>
      </p:graphicFrame>
      <p:sp>
        <p:nvSpPr>
          <p:cNvPr id="3" name="Title 1">
            <a:extLst>
              <a:ext uri="{FF2B5EF4-FFF2-40B4-BE49-F238E27FC236}">
                <a16:creationId xmlns:a16="http://schemas.microsoft.com/office/drawing/2014/main" id="{81A68012-1DEC-6607-C686-E601DA6B1C00}"/>
              </a:ext>
            </a:extLst>
          </p:cNvPr>
          <p:cNvSpPr txBox="1">
            <a:spLocks/>
          </p:cNvSpPr>
          <p:nvPr/>
        </p:nvSpPr>
        <p:spPr bwMode="auto">
          <a:xfrm>
            <a:off x="0" y="0"/>
            <a:ext cx="9144000" cy="838200"/>
          </a:xfrm>
          <a:prstGeom prst="rect">
            <a:avLst/>
          </a:prstGeom>
          <a:solidFill>
            <a:schemeClr val="accent2"/>
          </a:solidFill>
          <a:ln w="9525">
            <a:noFill/>
            <a:miter lim="800000"/>
            <a:headEnd/>
            <a:tailEnd/>
          </a:ln>
        </p:spPr>
        <p:txBody>
          <a:bodyPr anchor="ctr"/>
          <a:lstStyle/>
          <a:p>
            <a:pPr algn="ctr" eaLnBrk="0" fontAlgn="auto" hangingPunct="0">
              <a:spcAft>
                <a:spcPts val="0"/>
              </a:spcAft>
              <a:defRPr/>
            </a:pPr>
            <a:r>
              <a:rPr lang="en-US" sz="2400" cap="all" dirty="0">
                <a:effectLst>
                  <a:reflection blurRad="12700" stA="48000" endA="300" endPos="55000" dir="5400000" sy="-90000" algn="bl" rotWithShape="0"/>
                </a:effectLst>
                <a:latin typeface="+mj-lt"/>
                <a:ea typeface="+mj-ea"/>
                <a:cs typeface="+mj-cs"/>
              </a:rPr>
              <a:t>Comparison based on M, SD, SEM, BSF, FEBS and SR between SGA, SDPGA and MPDPGA  for f1-f7</a:t>
            </a:r>
          </a:p>
        </p:txBody>
      </p:sp>
      <p:sp>
        <p:nvSpPr>
          <p:cNvPr id="4" name="Slide Number Placeholder 3">
            <a:extLst>
              <a:ext uri="{FF2B5EF4-FFF2-40B4-BE49-F238E27FC236}">
                <a16:creationId xmlns:a16="http://schemas.microsoft.com/office/drawing/2014/main" id="{35288790-0BE2-D241-1530-2C66A5A43052}"/>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7BB5A5B-52BC-4F2B-B3C2-6064762FF7C4}" type="slidenum">
              <a:rPr lang="en-US" altLang="en-US">
                <a:solidFill>
                  <a:srgbClr val="898989"/>
                </a:solidFill>
              </a:rPr>
              <a:pPr eaLnBrk="1" hangingPunct="1"/>
              <a:t>50</a:t>
            </a:fld>
            <a:endParaRPr lang="en-US" altLang="en-US">
              <a:solidFill>
                <a:srgbClr val="898989"/>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33294A9-CC8A-697D-0C8D-766B0C3146EB}"/>
              </a:ext>
            </a:extLst>
          </p:cNvPr>
          <p:cNvGraphicFramePr>
            <a:graphicFrameLocks noGrp="1"/>
          </p:cNvGraphicFramePr>
          <p:nvPr/>
        </p:nvGraphicFramePr>
        <p:xfrm>
          <a:off x="685800" y="1371600"/>
          <a:ext cx="7772400" cy="4800598"/>
        </p:xfrm>
        <a:graphic>
          <a:graphicData uri="http://schemas.openxmlformats.org/drawingml/2006/table">
            <a:tbl>
              <a:tblPr/>
              <a:tblGrid>
                <a:gridCol w="863600">
                  <a:extLst>
                    <a:ext uri="{9D8B030D-6E8A-4147-A177-3AD203B41FA5}">
                      <a16:colId xmlns:a16="http://schemas.microsoft.com/office/drawing/2014/main" val="20000"/>
                    </a:ext>
                  </a:extLst>
                </a:gridCol>
                <a:gridCol w="863600">
                  <a:extLst>
                    <a:ext uri="{9D8B030D-6E8A-4147-A177-3AD203B41FA5}">
                      <a16:colId xmlns:a16="http://schemas.microsoft.com/office/drawing/2014/main" val="20001"/>
                    </a:ext>
                  </a:extLst>
                </a:gridCol>
                <a:gridCol w="863600">
                  <a:extLst>
                    <a:ext uri="{9D8B030D-6E8A-4147-A177-3AD203B41FA5}">
                      <a16:colId xmlns:a16="http://schemas.microsoft.com/office/drawing/2014/main" val="20002"/>
                    </a:ext>
                  </a:extLst>
                </a:gridCol>
                <a:gridCol w="863600">
                  <a:extLst>
                    <a:ext uri="{9D8B030D-6E8A-4147-A177-3AD203B41FA5}">
                      <a16:colId xmlns:a16="http://schemas.microsoft.com/office/drawing/2014/main" val="20003"/>
                    </a:ext>
                  </a:extLst>
                </a:gridCol>
                <a:gridCol w="863600">
                  <a:extLst>
                    <a:ext uri="{9D8B030D-6E8A-4147-A177-3AD203B41FA5}">
                      <a16:colId xmlns:a16="http://schemas.microsoft.com/office/drawing/2014/main" val="20004"/>
                    </a:ext>
                  </a:extLst>
                </a:gridCol>
                <a:gridCol w="863600">
                  <a:extLst>
                    <a:ext uri="{9D8B030D-6E8A-4147-A177-3AD203B41FA5}">
                      <a16:colId xmlns:a16="http://schemas.microsoft.com/office/drawing/2014/main" val="20005"/>
                    </a:ext>
                  </a:extLst>
                </a:gridCol>
                <a:gridCol w="863600">
                  <a:extLst>
                    <a:ext uri="{9D8B030D-6E8A-4147-A177-3AD203B41FA5}">
                      <a16:colId xmlns:a16="http://schemas.microsoft.com/office/drawing/2014/main" val="20006"/>
                    </a:ext>
                  </a:extLst>
                </a:gridCol>
                <a:gridCol w="863600">
                  <a:extLst>
                    <a:ext uri="{9D8B030D-6E8A-4147-A177-3AD203B41FA5}">
                      <a16:colId xmlns:a16="http://schemas.microsoft.com/office/drawing/2014/main" val="20007"/>
                    </a:ext>
                  </a:extLst>
                </a:gridCol>
                <a:gridCol w="863600">
                  <a:extLst>
                    <a:ext uri="{9D8B030D-6E8A-4147-A177-3AD203B41FA5}">
                      <a16:colId xmlns:a16="http://schemas.microsoft.com/office/drawing/2014/main" val="20008"/>
                    </a:ext>
                  </a:extLst>
                </a:gridCol>
              </a:tblGrid>
              <a:tr h="219823">
                <a:tc>
                  <a:txBody>
                    <a:bodyPr/>
                    <a:lstStyle/>
                    <a:p>
                      <a:pPr marL="0" marR="0" algn="l">
                        <a:lnSpc>
                          <a:spcPct val="100000"/>
                        </a:lnSpc>
                        <a:spcBef>
                          <a:spcPts val="0"/>
                        </a:spcBef>
                        <a:spcAft>
                          <a:spcPts val="0"/>
                        </a:spcAft>
                      </a:pPr>
                      <a:r>
                        <a:rPr lang="en-US" sz="1000" b="1" dirty="0">
                          <a:latin typeface="Times New Roman"/>
                          <a:ea typeface="Times New Roman"/>
                          <a:cs typeface="Times New Roman"/>
                        </a:rPr>
                        <a:t>F</a:t>
                      </a:r>
                      <a:endParaRPr lang="en-US" sz="1000" dirty="0">
                        <a:latin typeface="Times"/>
                        <a:ea typeface="Times New Roman"/>
                        <a:cs typeface="Times New Roman"/>
                      </a:endParaRPr>
                    </a:p>
                  </a:txBody>
                  <a:tcPr marL="43230" marR="4323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lnSpc>
                          <a:spcPct val="100000"/>
                        </a:lnSpc>
                        <a:spcBef>
                          <a:spcPts val="0"/>
                        </a:spcBef>
                        <a:spcAft>
                          <a:spcPts val="0"/>
                        </a:spcAft>
                      </a:pPr>
                      <a:r>
                        <a:rPr lang="en-US" sz="1000" b="1">
                          <a:latin typeface="Times New Roman"/>
                          <a:ea typeface="Times New Roman"/>
                          <a:cs typeface="Times New Roman"/>
                        </a:rPr>
                        <a:t>Algorithm</a:t>
                      </a:r>
                      <a:endParaRPr lang="en-US" sz="1000">
                        <a:latin typeface="Times"/>
                        <a:ea typeface="Times New Roman"/>
                        <a:cs typeface="Times New Roman"/>
                      </a:endParaRPr>
                    </a:p>
                  </a:txBody>
                  <a:tcPr marL="43230" marR="4323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lnSpc>
                          <a:spcPct val="100000"/>
                        </a:lnSpc>
                        <a:spcBef>
                          <a:spcPts val="0"/>
                        </a:spcBef>
                        <a:spcAft>
                          <a:spcPts val="0"/>
                        </a:spcAft>
                      </a:pPr>
                      <a:r>
                        <a:rPr lang="en-US" sz="1000" b="1">
                          <a:latin typeface="Times New Roman"/>
                          <a:ea typeface="Times New Roman"/>
                          <a:cs typeface="Times New Roman"/>
                        </a:rPr>
                        <a:t>M</a:t>
                      </a:r>
                      <a:endParaRPr lang="en-US" sz="1000">
                        <a:latin typeface="Times"/>
                        <a:ea typeface="Times New Roman"/>
                        <a:cs typeface="Times New Roman"/>
                      </a:endParaRPr>
                    </a:p>
                  </a:txBody>
                  <a:tcPr marL="43230" marR="4323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lnSpc>
                          <a:spcPct val="100000"/>
                        </a:lnSpc>
                        <a:spcBef>
                          <a:spcPts val="0"/>
                        </a:spcBef>
                        <a:spcAft>
                          <a:spcPts val="0"/>
                        </a:spcAft>
                      </a:pPr>
                      <a:r>
                        <a:rPr lang="en-US" sz="1000" b="1">
                          <a:latin typeface="Times New Roman"/>
                          <a:ea typeface="Times New Roman"/>
                          <a:cs typeface="Times New Roman"/>
                        </a:rPr>
                        <a:t>SD</a:t>
                      </a:r>
                      <a:endParaRPr lang="en-US" sz="1000">
                        <a:latin typeface="Times"/>
                        <a:ea typeface="Times New Roman"/>
                        <a:cs typeface="Times New Roman"/>
                      </a:endParaRPr>
                    </a:p>
                  </a:txBody>
                  <a:tcPr marL="43230" marR="4323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lnSpc>
                          <a:spcPct val="100000"/>
                        </a:lnSpc>
                        <a:spcBef>
                          <a:spcPts val="0"/>
                        </a:spcBef>
                        <a:spcAft>
                          <a:spcPts val="0"/>
                        </a:spcAft>
                      </a:pPr>
                      <a:r>
                        <a:rPr lang="en-US" sz="1000" b="1">
                          <a:latin typeface="Times New Roman"/>
                          <a:ea typeface="Times New Roman"/>
                          <a:cs typeface="Times New Roman"/>
                        </a:rPr>
                        <a:t>SEM</a:t>
                      </a:r>
                      <a:endParaRPr lang="en-US" sz="1000">
                        <a:latin typeface="Times"/>
                        <a:ea typeface="Times New Roman"/>
                        <a:cs typeface="Times New Roman"/>
                      </a:endParaRPr>
                    </a:p>
                  </a:txBody>
                  <a:tcPr marL="43230" marR="4323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lnSpc>
                          <a:spcPct val="100000"/>
                        </a:lnSpc>
                        <a:spcBef>
                          <a:spcPts val="0"/>
                        </a:spcBef>
                        <a:spcAft>
                          <a:spcPts val="0"/>
                        </a:spcAft>
                      </a:pPr>
                      <a:r>
                        <a:rPr lang="en-US" sz="1000" b="1">
                          <a:latin typeface="Times New Roman"/>
                          <a:ea typeface="Times New Roman"/>
                          <a:cs typeface="Times New Roman"/>
                        </a:rPr>
                        <a:t> MFE</a:t>
                      </a:r>
                      <a:endParaRPr lang="en-US" sz="1000">
                        <a:latin typeface="Times"/>
                        <a:ea typeface="Times New Roman"/>
                        <a:cs typeface="Times New Roman"/>
                      </a:endParaRPr>
                    </a:p>
                  </a:txBody>
                  <a:tcPr marL="43230" marR="4323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lnSpc>
                          <a:spcPct val="100000"/>
                        </a:lnSpc>
                        <a:spcBef>
                          <a:spcPts val="0"/>
                        </a:spcBef>
                        <a:spcAft>
                          <a:spcPts val="0"/>
                        </a:spcAft>
                      </a:pPr>
                      <a:r>
                        <a:rPr lang="en-US" sz="1000" b="1">
                          <a:latin typeface="Times New Roman"/>
                          <a:ea typeface="Times New Roman"/>
                          <a:cs typeface="Times New Roman"/>
                        </a:rPr>
                        <a:t>BSF</a:t>
                      </a:r>
                      <a:endParaRPr lang="en-US" sz="1000">
                        <a:latin typeface="Times"/>
                        <a:ea typeface="Times New Roman"/>
                        <a:cs typeface="Times New Roman"/>
                      </a:endParaRPr>
                    </a:p>
                  </a:txBody>
                  <a:tcPr marL="43230" marR="4323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lnSpc>
                          <a:spcPct val="100000"/>
                        </a:lnSpc>
                        <a:spcBef>
                          <a:spcPts val="0"/>
                        </a:spcBef>
                        <a:spcAft>
                          <a:spcPts val="0"/>
                        </a:spcAft>
                      </a:pPr>
                      <a:r>
                        <a:rPr lang="en-US" sz="1000" b="1">
                          <a:latin typeface="Times New Roman"/>
                          <a:ea typeface="Times New Roman"/>
                          <a:cs typeface="Times New Roman"/>
                        </a:rPr>
                        <a:t>FEBS</a:t>
                      </a:r>
                      <a:endParaRPr lang="en-US" sz="1000">
                        <a:latin typeface="Times"/>
                        <a:ea typeface="Times New Roman"/>
                        <a:cs typeface="Times New Roman"/>
                      </a:endParaRPr>
                    </a:p>
                  </a:txBody>
                  <a:tcPr marL="43230" marR="4323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lnSpc>
                          <a:spcPct val="100000"/>
                        </a:lnSpc>
                        <a:spcBef>
                          <a:spcPts val="0"/>
                        </a:spcBef>
                        <a:spcAft>
                          <a:spcPts val="0"/>
                        </a:spcAft>
                      </a:pPr>
                      <a:r>
                        <a:rPr lang="en-US" sz="1000" b="1">
                          <a:latin typeface="Times New Roman"/>
                          <a:ea typeface="Times New Roman"/>
                          <a:cs typeface="Times New Roman"/>
                        </a:rPr>
                        <a:t>SR</a:t>
                      </a:r>
                      <a:endParaRPr lang="en-US" sz="1000">
                        <a:latin typeface="Times"/>
                        <a:ea typeface="Times New Roman"/>
                        <a:cs typeface="Times New Roman"/>
                      </a:endParaRPr>
                    </a:p>
                  </a:txBody>
                  <a:tcPr marL="43230" marR="4323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180254">
                <a:tc rowSpan="3">
                  <a:txBody>
                    <a:bodyPr/>
                    <a:lstStyle/>
                    <a:p>
                      <a:pPr marL="0" marR="0" algn="l">
                        <a:lnSpc>
                          <a:spcPct val="100000"/>
                        </a:lnSpc>
                        <a:spcBef>
                          <a:spcPts val="0"/>
                        </a:spcBef>
                        <a:spcAft>
                          <a:spcPts val="0"/>
                        </a:spcAft>
                      </a:pPr>
                      <a:r>
                        <a:rPr lang="en-US" sz="1000" dirty="0">
                          <a:solidFill>
                            <a:srgbClr val="000000"/>
                          </a:solidFill>
                          <a:latin typeface="Times New Roman"/>
                          <a:ea typeface="Times New Roman"/>
                          <a:cs typeface="Times New Roman"/>
                        </a:rPr>
                        <a:t>f8</a:t>
                      </a:r>
                      <a:endParaRPr lang="en-US" sz="1000" dirty="0">
                        <a:latin typeface="Times"/>
                        <a:ea typeface="Times New Roman"/>
                        <a:cs typeface="Times New Roman"/>
                      </a:endParaRPr>
                    </a:p>
                  </a:txBody>
                  <a:tcPr marL="43230" marR="43230"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l">
                        <a:lnSpc>
                          <a:spcPct val="100000"/>
                        </a:lnSpc>
                        <a:spcBef>
                          <a:spcPts val="0"/>
                        </a:spcBef>
                        <a:spcAft>
                          <a:spcPts val="0"/>
                        </a:spcAft>
                      </a:pPr>
                      <a:r>
                        <a:rPr lang="en-US" sz="1000" dirty="0">
                          <a:solidFill>
                            <a:srgbClr val="000000"/>
                          </a:solidFill>
                          <a:latin typeface="Times New Roman"/>
                          <a:ea typeface="Times New Roman"/>
                          <a:cs typeface="Times New Roman"/>
                        </a:rPr>
                        <a:t>MPDPGA</a:t>
                      </a:r>
                      <a:endParaRPr lang="en-US" sz="1000" dirty="0">
                        <a:latin typeface="Times"/>
                        <a:ea typeface="Times New Roman"/>
                        <a:cs typeface="Times New Roman"/>
                      </a:endParaRPr>
                    </a:p>
                  </a:txBody>
                  <a:tcPr marL="43230" marR="43230"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l">
                        <a:lnSpc>
                          <a:spcPct val="100000"/>
                        </a:lnSpc>
                        <a:spcBef>
                          <a:spcPts val="0"/>
                        </a:spcBef>
                        <a:spcAft>
                          <a:spcPts val="1000"/>
                        </a:spcAft>
                      </a:pPr>
                      <a:r>
                        <a:rPr lang="en-US" sz="1000" b="1">
                          <a:latin typeface="Times New Roman"/>
                          <a:ea typeface="Calibri"/>
                          <a:cs typeface="Times New Roman"/>
                        </a:rPr>
                        <a:t>0.00E+00</a:t>
                      </a:r>
                      <a:endParaRPr lang="en-US" sz="1000">
                        <a:latin typeface="Calibri"/>
                        <a:ea typeface="Calibri"/>
                        <a:cs typeface="Times New Roman"/>
                      </a:endParaRPr>
                    </a:p>
                  </a:txBody>
                  <a:tcPr marL="43230" marR="43230"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l">
                        <a:lnSpc>
                          <a:spcPct val="100000"/>
                        </a:lnSpc>
                        <a:spcBef>
                          <a:spcPts val="0"/>
                        </a:spcBef>
                        <a:spcAft>
                          <a:spcPts val="1000"/>
                        </a:spcAft>
                      </a:pPr>
                      <a:r>
                        <a:rPr lang="en-US" sz="1000" b="1">
                          <a:latin typeface="Times New Roman"/>
                          <a:ea typeface="Calibri"/>
                          <a:cs typeface="Times New Roman"/>
                        </a:rPr>
                        <a:t>1.02E-02</a:t>
                      </a:r>
                      <a:endParaRPr lang="en-US" sz="1000">
                        <a:latin typeface="Calibri"/>
                        <a:ea typeface="Calibri"/>
                        <a:cs typeface="Times New Roman"/>
                      </a:endParaRPr>
                    </a:p>
                  </a:txBody>
                  <a:tcPr marL="43230" marR="43230"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l">
                        <a:lnSpc>
                          <a:spcPct val="100000"/>
                        </a:lnSpc>
                        <a:spcBef>
                          <a:spcPts val="0"/>
                        </a:spcBef>
                        <a:spcAft>
                          <a:spcPts val="1000"/>
                        </a:spcAft>
                      </a:pPr>
                      <a:r>
                        <a:rPr lang="en-US" sz="1000" b="1">
                          <a:latin typeface="Times New Roman"/>
                          <a:ea typeface="Calibri"/>
                          <a:cs typeface="Times New Roman"/>
                        </a:rPr>
                        <a:t>3.23E-03</a:t>
                      </a:r>
                      <a:endParaRPr lang="en-US" sz="1000">
                        <a:latin typeface="Calibri"/>
                        <a:ea typeface="Calibri"/>
                        <a:cs typeface="Times New Roman"/>
                      </a:endParaRPr>
                    </a:p>
                  </a:txBody>
                  <a:tcPr marL="43230" marR="43230"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l">
                        <a:lnSpc>
                          <a:spcPct val="100000"/>
                        </a:lnSpc>
                        <a:spcBef>
                          <a:spcPts val="0"/>
                        </a:spcBef>
                        <a:spcAft>
                          <a:spcPts val="1000"/>
                        </a:spcAft>
                      </a:pPr>
                      <a:r>
                        <a:rPr lang="en-US" sz="1000" b="1">
                          <a:latin typeface="Times New Roman"/>
                          <a:ea typeface="Calibri"/>
                          <a:cs typeface="Times New Roman"/>
                        </a:rPr>
                        <a:t>257500</a:t>
                      </a:r>
                      <a:endParaRPr lang="en-US" sz="1000">
                        <a:latin typeface="Calibri"/>
                        <a:ea typeface="Calibri"/>
                        <a:cs typeface="Times New Roman"/>
                      </a:endParaRPr>
                    </a:p>
                  </a:txBody>
                  <a:tcPr marL="43230" marR="43230"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l">
                        <a:lnSpc>
                          <a:spcPct val="100000"/>
                        </a:lnSpc>
                        <a:spcBef>
                          <a:spcPts val="0"/>
                        </a:spcBef>
                        <a:spcAft>
                          <a:spcPts val="1000"/>
                        </a:spcAft>
                      </a:pPr>
                      <a:r>
                        <a:rPr lang="en-US" sz="1000" b="1">
                          <a:latin typeface="Times New Roman"/>
                          <a:ea typeface="Calibri"/>
                          <a:cs typeface="Times New Roman"/>
                        </a:rPr>
                        <a:t>0.00E+00</a:t>
                      </a:r>
                      <a:endParaRPr lang="en-US" sz="1000">
                        <a:latin typeface="Calibri"/>
                        <a:ea typeface="Calibri"/>
                        <a:cs typeface="Times New Roman"/>
                      </a:endParaRPr>
                    </a:p>
                  </a:txBody>
                  <a:tcPr marL="43230" marR="43230"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l">
                        <a:lnSpc>
                          <a:spcPct val="100000"/>
                        </a:lnSpc>
                        <a:spcBef>
                          <a:spcPts val="0"/>
                        </a:spcBef>
                        <a:spcAft>
                          <a:spcPts val="1000"/>
                        </a:spcAft>
                      </a:pPr>
                      <a:r>
                        <a:rPr lang="en-US" sz="1000" b="1">
                          <a:latin typeface="Times New Roman"/>
                          <a:ea typeface="Calibri"/>
                          <a:cs typeface="Times New Roman"/>
                        </a:rPr>
                        <a:t>26600</a:t>
                      </a:r>
                      <a:endParaRPr lang="en-US" sz="1000">
                        <a:latin typeface="Calibri"/>
                        <a:ea typeface="Calibri"/>
                        <a:cs typeface="Times New Roman"/>
                      </a:endParaRPr>
                    </a:p>
                  </a:txBody>
                  <a:tcPr marL="43230" marR="43230"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l">
                        <a:lnSpc>
                          <a:spcPct val="100000"/>
                        </a:lnSpc>
                        <a:spcBef>
                          <a:spcPts val="0"/>
                        </a:spcBef>
                        <a:spcAft>
                          <a:spcPts val="1000"/>
                        </a:spcAft>
                      </a:pPr>
                      <a:r>
                        <a:rPr lang="en-US" sz="1000" b="1">
                          <a:solidFill>
                            <a:srgbClr val="000000"/>
                          </a:solidFill>
                          <a:latin typeface="Times New Roman"/>
                          <a:ea typeface="Calibri"/>
                          <a:cs typeface="Times New Roman"/>
                        </a:rPr>
                        <a:t>100</a:t>
                      </a:r>
                      <a:endParaRPr lang="en-US" sz="1000">
                        <a:latin typeface="Calibri"/>
                        <a:ea typeface="Calibri"/>
                        <a:cs typeface="Times New Roman"/>
                      </a:endParaRPr>
                    </a:p>
                  </a:txBody>
                  <a:tcPr marL="43230" marR="43230"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0001"/>
                  </a:ext>
                </a:extLst>
              </a:tr>
              <a:tr h="189598">
                <a:tc vMerge="1">
                  <a:txBody>
                    <a:bodyPr/>
                    <a:lstStyle/>
                    <a:p>
                      <a:endParaRPr lang="en-US"/>
                    </a:p>
                  </a:txBody>
                  <a:tcPr/>
                </a:tc>
                <a:tc>
                  <a:txBody>
                    <a:bodyPr/>
                    <a:lstStyle/>
                    <a:p>
                      <a:pPr marL="0" marR="0" algn="l">
                        <a:lnSpc>
                          <a:spcPct val="100000"/>
                        </a:lnSpc>
                        <a:spcBef>
                          <a:spcPts val="0"/>
                        </a:spcBef>
                        <a:spcAft>
                          <a:spcPts val="0"/>
                        </a:spcAft>
                      </a:pPr>
                      <a:r>
                        <a:rPr lang="en-US" sz="1000" dirty="0">
                          <a:solidFill>
                            <a:srgbClr val="000000"/>
                          </a:solidFill>
                          <a:latin typeface="Times New Roman"/>
                          <a:ea typeface="Times New Roman"/>
                          <a:cs typeface="Times New Roman"/>
                        </a:rPr>
                        <a:t>SDPGA</a:t>
                      </a:r>
                      <a:endParaRPr lang="en-US" sz="1000" dirty="0">
                        <a:latin typeface="Times"/>
                        <a:ea typeface="Times New Roman"/>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1.98E-02</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2.28E-02</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7.21E-03</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939350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0.00E+00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394900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solidFill>
                            <a:srgbClr val="000000"/>
                          </a:solidFill>
                          <a:latin typeface="Times New Roman"/>
                          <a:ea typeface="Calibri"/>
                          <a:cs typeface="Times New Roman"/>
                        </a:rPr>
                        <a:t>90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extLst>
                  <a:ext uri="{0D108BD9-81ED-4DB2-BD59-A6C34878D82A}">
                    <a16:rowId xmlns:a16="http://schemas.microsoft.com/office/drawing/2014/main" val="10002"/>
                  </a:ext>
                </a:extLst>
              </a:tr>
              <a:tr h="160013">
                <a:tc vMerge="1">
                  <a:txBody>
                    <a:bodyPr/>
                    <a:lstStyle/>
                    <a:p>
                      <a:endParaRPr lang="en-US"/>
                    </a:p>
                  </a:txBody>
                  <a:tcPr/>
                </a:tc>
                <a:tc>
                  <a:txBody>
                    <a:bodyPr/>
                    <a:lstStyle/>
                    <a:p>
                      <a:pPr marL="0" marR="0" algn="l">
                        <a:lnSpc>
                          <a:spcPct val="100000"/>
                        </a:lnSpc>
                        <a:spcBef>
                          <a:spcPts val="0"/>
                        </a:spcBef>
                        <a:spcAft>
                          <a:spcPts val="0"/>
                        </a:spcAft>
                      </a:pPr>
                      <a:r>
                        <a:rPr lang="en-US" sz="1000" dirty="0">
                          <a:solidFill>
                            <a:srgbClr val="000000"/>
                          </a:solidFill>
                          <a:latin typeface="Times New Roman"/>
                          <a:ea typeface="Times New Roman"/>
                          <a:cs typeface="Times New Roman"/>
                        </a:rPr>
                        <a:t>SGA</a:t>
                      </a:r>
                      <a:endParaRPr lang="en-US" sz="1000" dirty="0">
                        <a:latin typeface="Times"/>
                        <a:ea typeface="Times New Roman"/>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dirty="0">
                          <a:latin typeface="Times New Roman"/>
                          <a:ea typeface="Calibri"/>
                          <a:cs typeface="Times New Roman"/>
                        </a:rPr>
                        <a:t>2.38E-02</a:t>
                      </a:r>
                      <a:endParaRPr lang="en-US" sz="1000" dirty="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1.66E-02</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5.25E-03</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2343450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0.00E+00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685000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solidFill>
                            <a:srgbClr val="000000"/>
                          </a:solidFill>
                          <a:latin typeface="Times New Roman"/>
                          <a:ea typeface="Calibri"/>
                          <a:cs typeface="Times New Roman"/>
                        </a:rPr>
                        <a:t>20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extLst>
                  <a:ext uri="{0D108BD9-81ED-4DB2-BD59-A6C34878D82A}">
                    <a16:rowId xmlns:a16="http://schemas.microsoft.com/office/drawing/2014/main" val="10003"/>
                  </a:ext>
                </a:extLst>
              </a:tr>
              <a:tr h="160013">
                <a:tc rowSpan="3">
                  <a:txBody>
                    <a:bodyPr/>
                    <a:lstStyle/>
                    <a:p>
                      <a:pPr marL="0" marR="0" algn="l">
                        <a:lnSpc>
                          <a:spcPct val="100000"/>
                        </a:lnSpc>
                        <a:spcBef>
                          <a:spcPts val="0"/>
                        </a:spcBef>
                        <a:spcAft>
                          <a:spcPts val="0"/>
                        </a:spcAft>
                      </a:pPr>
                      <a:r>
                        <a:rPr lang="en-US" sz="1000">
                          <a:solidFill>
                            <a:srgbClr val="000000"/>
                          </a:solidFill>
                          <a:latin typeface="Times New Roman"/>
                          <a:ea typeface="Times New Roman"/>
                          <a:cs typeface="Times New Roman"/>
                        </a:rPr>
                        <a:t>f9</a:t>
                      </a:r>
                      <a:endParaRPr lang="en-US" sz="1000">
                        <a:latin typeface="Times"/>
                        <a:ea typeface="Times New Roman"/>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0"/>
                        </a:spcAft>
                      </a:pPr>
                      <a:r>
                        <a:rPr lang="en-US" sz="1000">
                          <a:solidFill>
                            <a:srgbClr val="000000"/>
                          </a:solidFill>
                          <a:latin typeface="Times New Roman"/>
                          <a:ea typeface="Times New Roman"/>
                          <a:cs typeface="Times New Roman"/>
                        </a:rPr>
                        <a:t>MPDPGA</a:t>
                      </a:r>
                      <a:endParaRPr lang="en-US" sz="1000">
                        <a:latin typeface="Times"/>
                        <a:ea typeface="Times New Roman"/>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b="1" dirty="0">
                          <a:latin typeface="Times New Roman"/>
                          <a:ea typeface="Calibri"/>
                          <a:cs typeface="Times New Roman"/>
                        </a:rPr>
                        <a:t>0.00E+00</a:t>
                      </a:r>
                      <a:endParaRPr lang="en-US" sz="1000" dirty="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b="1">
                          <a:latin typeface="Times New Roman"/>
                          <a:ea typeface="Calibri"/>
                          <a:cs typeface="Times New Roman"/>
                        </a:rPr>
                        <a:t>0.00E+00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b="1">
                          <a:latin typeface="Times New Roman"/>
                          <a:ea typeface="Calibri"/>
                          <a:cs typeface="Times New Roman"/>
                        </a:rPr>
                        <a:t>0.00E+00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b="1">
                          <a:latin typeface="Times New Roman"/>
                          <a:ea typeface="Calibri"/>
                          <a:cs typeface="Times New Roman"/>
                        </a:rPr>
                        <a:t>327300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b="1">
                          <a:latin typeface="Times New Roman"/>
                          <a:ea typeface="Calibri"/>
                          <a:cs typeface="Times New Roman"/>
                        </a:rPr>
                        <a:t>0.00E+00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b="1">
                          <a:latin typeface="Times New Roman"/>
                          <a:ea typeface="Calibri"/>
                          <a:cs typeface="Times New Roman"/>
                        </a:rPr>
                        <a:t>176700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b="1">
                          <a:solidFill>
                            <a:srgbClr val="000000"/>
                          </a:solidFill>
                          <a:latin typeface="Times New Roman"/>
                          <a:ea typeface="Calibri"/>
                          <a:cs typeface="Times New Roman"/>
                        </a:rPr>
                        <a:t>100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extLst>
                  <a:ext uri="{0D108BD9-81ED-4DB2-BD59-A6C34878D82A}">
                    <a16:rowId xmlns:a16="http://schemas.microsoft.com/office/drawing/2014/main" val="10004"/>
                  </a:ext>
                </a:extLst>
              </a:tr>
              <a:tr h="160013">
                <a:tc vMerge="1">
                  <a:txBody>
                    <a:bodyPr/>
                    <a:lstStyle/>
                    <a:p>
                      <a:endParaRPr lang="en-US"/>
                    </a:p>
                  </a:txBody>
                  <a:tcPr/>
                </a:tc>
                <a:tc>
                  <a:txBody>
                    <a:bodyPr/>
                    <a:lstStyle/>
                    <a:p>
                      <a:pPr marL="0" marR="0" algn="l">
                        <a:lnSpc>
                          <a:spcPct val="100000"/>
                        </a:lnSpc>
                        <a:spcBef>
                          <a:spcPts val="0"/>
                        </a:spcBef>
                        <a:spcAft>
                          <a:spcPts val="0"/>
                        </a:spcAft>
                      </a:pPr>
                      <a:r>
                        <a:rPr lang="en-US" sz="1000">
                          <a:solidFill>
                            <a:srgbClr val="000000"/>
                          </a:solidFill>
                          <a:latin typeface="Times New Roman"/>
                          <a:ea typeface="Times New Roman"/>
                          <a:cs typeface="Times New Roman"/>
                        </a:rPr>
                        <a:t>SDPGA</a:t>
                      </a:r>
                      <a:endParaRPr lang="en-US" sz="1000">
                        <a:latin typeface="Times"/>
                        <a:ea typeface="Times New Roman"/>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3.69E-02</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3.33E-02</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1.05E-02</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13016100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0.00E+00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20739500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solidFill>
                            <a:srgbClr val="000000"/>
                          </a:solidFill>
                          <a:latin typeface="Times New Roman"/>
                          <a:ea typeface="Calibri"/>
                          <a:cs typeface="Times New Roman"/>
                        </a:rPr>
                        <a:t>40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extLst>
                  <a:ext uri="{0D108BD9-81ED-4DB2-BD59-A6C34878D82A}">
                    <a16:rowId xmlns:a16="http://schemas.microsoft.com/office/drawing/2014/main" val="10005"/>
                  </a:ext>
                </a:extLst>
              </a:tr>
              <a:tr h="160013">
                <a:tc vMerge="1">
                  <a:txBody>
                    <a:bodyPr/>
                    <a:lstStyle/>
                    <a:p>
                      <a:endParaRPr lang="en-US"/>
                    </a:p>
                  </a:txBody>
                  <a:tcPr/>
                </a:tc>
                <a:tc>
                  <a:txBody>
                    <a:bodyPr/>
                    <a:lstStyle/>
                    <a:p>
                      <a:pPr marL="0" marR="0" algn="l">
                        <a:lnSpc>
                          <a:spcPct val="100000"/>
                        </a:lnSpc>
                        <a:spcBef>
                          <a:spcPts val="0"/>
                        </a:spcBef>
                        <a:spcAft>
                          <a:spcPts val="0"/>
                        </a:spcAft>
                      </a:pPr>
                      <a:r>
                        <a:rPr lang="en-US" sz="1000" dirty="0">
                          <a:solidFill>
                            <a:srgbClr val="000000"/>
                          </a:solidFill>
                          <a:latin typeface="Times New Roman"/>
                          <a:ea typeface="Times New Roman"/>
                          <a:cs typeface="Times New Roman"/>
                        </a:rPr>
                        <a:t>SGA</a:t>
                      </a:r>
                      <a:endParaRPr lang="en-US" sz="1000" dirty="0">
                        <a:latin typeface="Times"/>
                        <a:ea typeface="Times New Roman"/>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dirty="0">
                          <a:latin typeface="Times New Roman"/>
                          <a:ea typeface="Calibri"/>
                          <a:cs typeface="Times New Roman"/>
                        </a:rPr>
                        <a:t>2.38E-01</a:t>
                      </a:r>
                      <a:endParaRPr lang="en-US" sz="1000" dirty="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dirty="0">
                          <a:latin typeface="Times New Roman"/>
                          <a:ea typeface="Calibri"/>
                          <a:cs typeface="Times New Roman"/>
                        </a:rPr>
                        <a:t>3.64E-02</a:t>
                      </a:r>
                      <a:endParaRPr lang="en-US" sz="1000" dirty="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dirty="0">
                          <a:latin typeface="Times New Roman"/>
                          <a:ea typeface="Calibri"/>
                          <a:cs typeface="Times New Roman"/>
                        </a:rPr>
                        <a:t>1.15E-02</a:t>
                      </a:r>
                      <a:endParaRPr lang="en-US" sz="1000" dirty="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13284600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2.99E-02</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14542000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solidFill>
                            <a:srgbClr val="000000"/>
                          </a:solidFill>
                          <a:latin typeface="Times New Roman"/>
                          <a:ea typeface="Calibri"/>
                          <a:cs typeface="Times New Roman"/>
                        </a:rPr>
                        <a:t>30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extLst>
                  <a:ext uri="{0D108BD9-81ED-4DB2-BD59-A6C34878D82A}">
                    <a16:rowId xmlns:a16="http://schemas.microsoft.com/office/drawing/2014/main" val="10006"/>
                  </a:ext>
                </a:extLst>
              </a:tr>
              <a:tr h="160013">
                <a:tc rowSpan="3">
                  <a:txBody>
                    <a:bodyPr/>
                    <a:lstStyle/>
                    <a:p>
                      <a:pPr marL="0" marR="0" algn="l">
                        <a:lnSpc>
                          <a:spcPct val="100000"/>
                        </a:lnSpc>
                        <a:spcBef>
                          <a:spcPts val="0"/>
                        </a:spcBef>
                        <a:spcAft>
                          <a:spcPts val="0"/>
                        </a:spcAft>
                      </a:pPr>
                      <a:r>
                        <a:rPr lang="en-US" sz="1000">
                          <a:solidFill>
                            <a:srgbClr val="000000"/>
                          </a:solidFill>
                          <a:latin typeface="Times New Roman"/>
                          <a:ea typeface="Times New Roman"/>
                          <a:cs typeface="Times New Roman"/>
                        </a:rPr>
                        <a:t>f10</a:t>
                      </a:r>
                      <a:endParaRPr lang="en-US" sz="1000">
                        <a:latin typeface="Times"/>
                        <a:ea typeface="Times New Roman"/>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0"/>
                        </a:spcAft>
                      </a:pPr>
                      <a:r>
                        <a:rPr lang="en-US" sz="1000">
                          <a:solidFill>
                            <a:srgbClr val="000000"/>
                          </a:solidFill>
                          <a:latin typeface="Times New Roman"/>
                          <a:ea typeface="Times New Roman"/>
                          <a:cs typeface="Times New Roman"/>
                        </a:rPr>
                        <a:t>MPDPGA</a:t>
                      </a:r>
                      <a:endParaRPr lang="en-US" sz="1000">
                        <a:latin typeface="Times"/>
                        <a:ea typeface="Times New Roman"/>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b="1">
                          <a:latin typeface="Times New Roman"/>
                          <a:ea typeface="Calibri"/>
                          <a:cs typeface="Times New Roman"/>
                        </a:rPr>
                        <a:t>-4.19E+02</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b="1">
                          <a:latin typeface="Times New Roman"/>
                          <a:ea typeface="Calibri"/>
                          <a:cs typeface="Times New Roman"/>
                        </a:rPr>
                        <a:t>3.23E-03</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b="1" dirty="0">
                          <a:latin typeface="Times New Roman"/>
                          <a:ea typeface="Calibri"/>
                          <a:cs typeface="Times New Roman"/>
                        </a:rPr>
                        <a:t>1.02E-03</a:t>
                      </a:r>
                      <a:endParaRPr lang="en-US" sz="1000" dirty="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b="1">
                          <a:latin typeface="Times New Roman"/>
                          <a:ea typeface="Calibri"/>
                          <a:cs typeface="Times New Roman"/>
                        </a:rPr>
                        <a:t>287950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b="1">
                          <a:latin typeface="Times New Roman"/>
                          <a:ea typeface="Calibri"/>
                          <a:cs typeface="Times New Roman"/>
                        </a:rPr>
                        <a:t>-4.18E+02</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b="1">
                          <a:latin typeface="Times New Roman"/>
                          <a:ea typeface="Calibri"/>
                          <a:cs typeface="Times New Roman"/>
                        </a:rPr>
                        <a:t>147900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b="1">
                          <a:latin typeface="Times New Roman"/>
                          <a:ea typeface="Calibri"/>
                          <a:cs typeface="Times New Roman"/>
                        </a:rPr>
                        <a:t>100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extLst>
                  <a:ext uri="{0D108BD9-81ED-4DB2-BD59-A6C34878D82A}">
                    <a16:rowId xmlns:a16="http://schemas.microsoft.com/office/drawing/2014/main" val="10007"/>
                  </a:ext>
                </a:extLst>
              </a:tr>
              <a:tr h="160013">
                <a:tc vMerge="1">
                  <a:txBody>
                    <a:bodyPr/>
                    <a:lstStyle/>
                    <a:p>
                      <a:endParaRPr lang="en-US"/>
                    </a:p>
                  </a:txBody>
                  <a:tcPr/>
                </a:tc>
                <a:tc>
                  <a:txBody>
                    <a:bodyPr/>
                    <a:lstStyle/>
                    <a:p>
                      <a:pPr marL="0" marR="0" algn="l">
                        <a:lnSpc>
                          <a:spcPct val="100000"/>
                        </a:lnSpc>
                        <a:spcBef>
                          <a:spcPts val="0"/>
                        </a:spcBef>
                        <a:spcAft>
                          <a:spcPts val="0"/>
                        </a:spcAft>
                      </a:pPr>
                      <a:r>
                        <a:rPr lang="en-US" sz="1000">
                          <a:solidFill>
                            <a:srgbClr val="000000"/>
                          </a:solidFill>
                          <a:latin typeface="Times New Roman"/>
                          <a:ea typeface="Times New Roman"/>
                          <a:cs typeface="Times New Roman"/>
                        </a:rPr>
                        <a:t>SDPGA</a:t>
                      </a:r>
                      <a:endParaRPr lang="en-US" sz="1000">
                        <a:latin typeface="Times"/>
                        <a:ea typeface="Times New Roman"/>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7.00E-03</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1.13E-02</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dirty="0">
                          <a:latin typeface="Times New Roman"/>
                          <a:ea typeface="Calibri"/>
                          <a:cs typeface="Times New Roman"/>
                        </a:rPr>
                        <a:t>3.57E-03</a:t>
                      </a:r>
                      <a:endParaRPr lang="en-US" sz="1000" dirty="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330100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1.00E-05</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860800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extLst>
                  <a:ext uri="{0D108BD9-81ED-4DB2-BD59-A6C34878D82A}">
                    <a16:rowId xmlns:a16="http://schemas.microsoft.com/office/drawing/2014/main" val="10008"/>
                  </a:ext>
                </a:extLst>
              </a:tr>
              <a:tr h="160013">
                <a:tc vMerge="1">
                  <a:txBody>
                    <a:bodyPr/>
                    <a:lstStyle/>
                    <a:p>
                      <a:endParaRPr lang="en-US"/>
                    </a:p>
                  </a:txBody>
                  <a:tcPr/>
                </a:tc>
                <a:tc>
                  <a:txBody>
                    <a:bodyPr/>
                    <a:lstStyle/>
                    <a:p>
                      <a:pPr marL="0" marR="0" algn="l">
                        <a:lnSpc>
                          <a:spcPct val="100000"/>
                        </a:lnSpc>
                        <a:spcBef>
                          <a:spcPts val="0"/>
                        </a:spcBef>
                        <a:spcAft>
                          <a:spcPts val="0"/>
                        </a:spcAft>
                      </a:pPr>
                      <a:r>
                        <a:rPr lang="en-US" sz="1000">
                          <a:solidFill>
                            <a:srgbClr val="000000"/>
                          </a:solidFill>
                          <a:latin typeface="Times New Roman"/>
                          <a:ea typeface="Times New Roman"/>
                          <a:cs typeface="Times New Roman"/>
                        </a:rPr>
                        <a:t>SGA</a:t>
                      </a:r>
                      <a:endParaRPr lang="en-US" sz="1000">
                        <a:latin typeface="Times"/>
                        <a:ea typeface="Times New Roman"/>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dirty="0">
                          <a:latin typeface="Times New Roman"/>
                          <a:ea typeface="Calibri"/>
                          <a:cs typeface="Times New Roman"/>
                        </a:rPr>
                        <a:t>--</a:t>
                      </a:r>
                      <a:endParaRPr lang="en-US" sz="1000" dirty="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dirty="0">
                          <a:latin typeface="Times New Roman"/>
                          <a:ea typeface="Calibri"/>
                          <a:cs typeface="Times New Roman"/>
                        </a:rPr>
                        <a:t>--</a:t>
                      </a:r>
                      <a:endParaRPr lang="en-US" sz="1000" dirty="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solidFill>
                            <a:srgbClr val="000000"/>
                          </a:solidFill>
                          <a:latin typeface="Times New Roman"/>
                          <a:ea typeface="Calibri"/>
                          <a:cs typeface="Times New Roman"/>
                        </a:rPr>
                        <a:t>--</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extLst>
                  <a:ext uri="{0D108BD9-81ED-4DB2-BD59-A6C34878D82A}">
                    <a16:rowId xmlns:a16="http://schemas.microsoft.com/office/drawing/2014/main" val="10009"/>
                  </a:ext>
                </a:extLst>
              </a:tr>
              <a:tr h="219823">
                <a:tc rowSpan="3">
                  <a:txBody>
                    <a:bodyPr/>
                    <a:lstStyle/>
                    <a:p>
                      <a:pPr marL="0" marR="0" algn="l">
                        <a:lnSpc>
                          <a:spcPct val="100000"/>
                        </a:lnSpc>
                        <a:spcBef>
                          <a:spcPts val="0"/>
                        </a:spcBef>
                        <a:spcAft>
                          <a:spcPts val="0"/>
                        </a:spcAft>
                      </a:pPr>
                      <a:r>
                        <a:rPr lang="en-US" sz="1000">
                          <a:solidFill>
                            <a:srgbClr val="000000"/>
                          </a:solidFill>
                          <a:latin typeface="Times New Roman"/>
                          <a:ea typeface="Times New Roman"/>
                          <a:cs typeface="Times New Roman"/>
                        </a:rPr>
                        <a:t>f11</a:t>
                      </a:r>
                      <a:endParaRPr lang="en-US" sz="1000">
                        <a:latin typeface="Times"/>
                        <a:ea typeface="Times New Roman"/>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0"/>
                        </a:spcAft>
                      </a:pPr>
                      <a:r>
                        <a:rPr lang="en-US" sz="1000" b="1">
                          <a:solidFill>
                            <a:srgbClr val="000000"/>
                          </a:solidFill>
                          <a:latin typeface="Times New Roman"/>
                          <a:ea typeface="Times New Roman"/>
                          <a:cs typeface="Times New Roman"/>
                        </a:rPr>
                        <a:t>MPDPGA</a:t>
                      </a:r>
                      <a:endParaRPr lang="en-US" sz="1000">
                        <a:latin typeface="Times"/>
                        <a:ea typeface="Times New Roman"/>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b="1">
                          <a:latin typeface="Times New Roman"/>
                          <a:ea typeface="Calibri"/>
                          <a:cs typeface="Times New Roman"/>
                        </a:rPr>
                        <a:t>0.00E+00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b="1">
                          <a:latin typeface="Times New Roman"/>
                          <a:ea typeface="Calibri"/>
                          <a:cs typeface="Times New Roman"/>
                        </a:rPr>
                        <a:t>2.69E-02</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b="1">
                          <a:latin typeface="Times New Roman"/>
                          <a:ea typeface="Calibri"/>
                          <a:cs typeface="Times New Roman"/>
                        </a:rPr>
                        <a:t>8.51E-03</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b="1" dirty="0">
                          <a:latin typeface="Times New Roman"/>
                          <a:ea typeface="Calibri"/>
                          <a:cs typeface="Times New Roman"/>
                        </a:rPr>
                        <a:t>197450</a:t>
                      </a:r>
                      <a:endParaRPr lang="en-US" sz="1000" dirty="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b="1">
                          <a:latin typeface="Times New Roman"/>
                          <a:ea typeface="Calibri"/>
                          <a:cs typeface="Times New Roman"/>
                        </a:rPr>
                        <a:t>0.00E+00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b="1">
                          <a:latin typeface="Times New Roman"/>
                          <a:ea typeface="Calibri"/>
                          <a:cs typeface="Times New Roman"/>
                        </a:rPr>
                        <a:t>5000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b="1">
                          <a:solidFill>
                            <a:srgbClr val="000000"/>
                          </a:solidFill>
                          <a:latin typeface="Times New Roman"/>
                          <a:ea typeface="Calibri"/>
                          <a:cs typeface="Times New Roman"/>
                        </a:rPr>
                        <a:t>100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extLst>
                  <a:ext uri="{0D108BD9-81ED-4DB2-BD59-A6C34878D82A}">
                    <a16:rowId xmlns:a16="http://schemas.microsoft.com/office/drawing/2014/main" val="10010"/>
                  </a:ext>
                </a:extLst>
              </a:tr>
              <a:tr h="160013">
                <a:tc vMerge="1">
                  <a:txBody>
                    <a:bodyPr/>
                    <a:lstStyle/>
                    <a:p>
                      <a:endParaRPr lang="en-US"/>
                    </a:p>
                  </a:txBody>
                  <a:tcPr/>
                </a:tc>
                <a:tc>
                  <a:txBody>
                    <a:bodyPr/>
                    <a:lstStyle/>
                    <a:p>
                      <a:pPr marL="0" marR="0" algn="l">
                        <a:lnSpc>
                          <a:spcPct val="100000"/>
                        </a:lnSpc>
                        <a:spcBef>
                          <a:spcPts val="0"/>
                        </a:spcBef>
                        <a:spcAft>
                          <a:spcPts val="0"/>
                        </a:spcAft>
                      </a:pPr>
                      <a:r>
                        <a:rPr lang="en-US" sz="1000">
                          <a:solidFill>
                            <a:srgbClr val="000000"/>
                          </a:solidFill>
                          <a:latin typeface="Times New Roman"/>
                          <a:ea typeface="Times New Roman"/>
                          <a:cs typeface="Times New Roman"/>
                        </a:rPr>
                        <a:t>SDPGA</a:t>
                      </a:r>
                      <a:endParaRPr lang="en-US" sz="1000">
                        <a:latin typeface="Times"/>
                        <a:ea typeface="Times New Roman"/>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2.39E-01</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6.15E-02</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1.94E-02</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259050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1.72E-01</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435700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solidFill>
                            <a:srgbClr val="000000"/>
                          </a:solidFill>
                          <a:latin typeface="Times New Roman"/>
                          <a:ea typeface="Calibri"/>
                          <a:cs typeface="Times New Roman"/>
                        </a:rPr>
                        <a:t>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extLst>
                  <a:ext uri="{0D108BD9-81ED-4DB2-BD59-A6C34878D82A}">
                    <a16:rowId xmlns:a16="http://schemas.microsoft.com/office/drawing/2014/main" val="10011"/>
                  </a:ext>
                </a:extLst>
              </a:tr>
              <a:tr h="160013">
                <a:tc vMerge="1">
                  <a:txBody>
                    <a:bodyPr/>
                    <a:lstStyle/>
                    <a:p>
                      <a:endParaRPr lang="en-US"/>
                    </a:p>
                  </a:txBody>
                  <a:tcPr/>
                </a:tc>
                <a:tc>
                  <a:txBody>
                    <a:bodyPr/>
                    <a:lstStyle/>
                    <a:p>
                      <a:pPr marL="0" marR="0" algn="l">
                        <a:lnSpc>
                          <a:spcPct val="100000"/>
                        </a:lnSpc>
                        <a:spcBef>
                          <a:spcPts val="0"/>
                        </a:spcBef>
                        <a:spcAft>
                          <a:spcPts val="0"/>
                        </a:spcAft>
                      </a:pPr>
                      <a:r>
                        <a:rPr lang="en-US" sz="1000">
                          <a:solidFill>
                            <a:srgbClr val="000000"/>
                          </a:solidFill>
                          <a:latin typeface="Times New Roman"/>
                          <a:ea typeface="Times New Roman"/>
                          <a:cs typeface="Times New Roman"/>
                        </a:rPr>
                        <a:t>SGA</a:t>
                      </a:r>
                      <a:endParaRPr lang="en-US" sz="1000">
                        <a:latin typeface="Times"/>
                        <a:ea typeface="Times New Roman"/>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2.60E-01</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2.42E-01</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7.65E-02</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dirty="0">
                          <a:latin typeface="Times New Roman"/>
                          <a:ea typeface="Calibri"/>
                          <a:cs typeface="Times New Roman"/>
                        </a:rPr>
                        <a:t>2523750</a:t>
                      </a:r>
                      <a:endParaRPr lang="en-US" sz="1000" dirty="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dirty="0">
                          <a:latin typeface="Times New Roman"/>
                          <a:ea typeface="Calibri"/>
                          <a:cs typeface="Times New Roman"/>
                        </a:rPr>
                        <a:t>2.35E-02</a:t>
                      </a:r>
                      <a:endParaRPr lang="en-US" sz="1000" dirty="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4794100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solidFill>
                            <a:srgbClr val="000000"/>
                          </a:solidFill>
                          <a:latin typeface="Times New Roman"/>
                          <a:ea typeface="Calibri"/>
                          <a:cs typeface="Times New Roman"/>
                        </a:rPr>
                        <a:t>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extLst>
                  <a:ext uri="{0D108BD9-81ED-4DB2-BD59-A6C34878D82A}">
                    <a16:rowId xmlns:a16="http://schemas.microsoft.com/office/drawing/2014/main" val="10012"/>
                  </a:ext>
                </a:extLst>
              </a:tr>
              <a:tr h="219823">
                <a:tc rowSpan="3">
                  <a:txBody>
                    <a:bodyPr/>
                    <a:lstStyle/>
                    <a:p>
                      <a:pPr marL="0" marR="0" algn="l">
                        <a:lnSpc>
                          <a:spcPct val="100000"/>
                        </a:lnSpc>
                        <a:spcBef>
                          <a:spcPts val="0"/>
                        </a:spcBef>
                        <a:spcAft>
                          <a:spcPts val="0"/>
                        </a:spcAft>
                      </a:pPr>
                      <a:r>
                        <a:rPr lang="en-US" sz="1000">
                          <a:solidFill>
                            <a:srgbClr val="000000"/>
                          </a:solidFill>
                          <a:latin typeface="Times New Roman"/>
                          <a:ea typeface="Times New Roman"/>
                          <a:cs typeface="Times New Roman"/>
                        </a:rPr>
                        <a:t>f12</a:t>
                      </a:r>
                      <a:endParaRPr lang="en-US" sz="1000">
                        <a:latin typeface="Times"/>
                        <a:ea typeface="Times New Roman"/>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0"/>
                        </a:spcAft>
                      </a:pPr>
                      <a:r>
                        <a:rPr lang="en-US" sz="1000" b="1">
                          <a:solidFill>
                            <a:srgbClr val="000000"/>
                          </a:solidFill>
                          <a:latin typeface="Times New Roman"/>
                          <a:ea typeface="Times New Roman"/>
                          <a:cs typeface="Times New Roman"/>
                        </a:rPr>
                        <a:t>MPDPGA</a:t>
                      </a:r>
                      <a:endParaRPr lang="en-US" sz="1000">
                        <a:latin typeface="Times"/>
                        <a:ea typeface="Times New Roman"/>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b="1">
                          <a:latin typeface="Times New Roman"/>
                          <a:ea typeface="Calibri"/>
                          <a:cs typeface="Times New Roman"/>
                        </a:rPr>
                        <a:t>0.00E+00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b="1">
                          <a:latin typeface="Times New Roman"/>
                          <a:ea typeface="Calibri"/>
                          <a:cs typeface="Times New Roman"/>
                        </a:rPr>
                        <a:t>0.00E+00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b="1">
                          <a:latin typeface="Times New Roman"/>
                          <a:ea typeface="Calibri"/>
                          <a:cs typeface="Times New Roman"/>
                        </a:rPr>
                        <a:t>0.00E+00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b="1" dirty="0">
                          <a:latin typeface="Times New Roman"/>
                          <a:ea typeface="Calibri"/>
                          <a:cs typeface="Times New Roman"/>
                        </a:rPr>
                        <a:t>221400</a:t>
                      </a:r>
                      <a:endParaRPr lang="en-US" sz="1000" dirty="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b="1">
                          <a:latin typeface="Times New Roman"/>
                          <a:ea typeface="Calibri"/>
                          <a:cs typeface="Times New Roman"/>
                        </a:rPr>
                        <a:t>0.00E+00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b="1">
                          <a:latin typeface="Times New Roman"/>
                          <a:ea typeface="Calibri"/>
                          <a:cs typeface="Times New Roman"/>
                        </a:rPr>
                        <a:t>64700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b="1">
                          <a:solidFill>
                            <a:srgbClr val="000000"/>
                          </a:solidFill>
                          <a:latin typeface="Times New Roman"/>
                          <a:ea typeface="Calibri"/>
                          <a:cs typeface="Times New Roman"/>
                        </a:rPr>
                        <a:t>100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extLst>
                  <a:ext uri="{0D108BD9-81ED-4DB2-BD59-A6C34878D82A}">
                    <a16:rowId xmlns:a16="http://schemas.microsoft.com/office/drawing/2014/main" val="10013"/>
                  </a:ext>
                </a:extLst>
              </a:tr>
              <a:tr h="160013">
                <a:tc vMerge="1">
                  <a:txBody>
                    <a:bodyPr/>
                    <a:lstStyle/>
                    <a:p>
                      <a:endParaRPr lang="en-US"/>
                    </a:p>
                  </a:txBody>
                  <a:tcPr/>
                </a:tc>
                <a:tc>
                  <a:txBody>
                    <a:bodyPr/>
                    <a:lstStyle/>
                    <a:p>
                      <a:pPr marL="0" marR="0" algn="l">
                        <a:lnSpc>
                          <a:spcPct val="100000"/>
                        </a:lnSpc>
                        <a:spcBef>
                          <a:spcPts val="0"/>
                        </a:spcBef>
                        <a:spcAft>
                          <a:spcPts val="0"/>
                        </a:spcAft>
                      </a:pPr>
                      <a:r>
                        <a:rPr lang="en-US" sz="1000">
                          <a:solidFill>
                            <a:srgbClr val="000000"/>
                          </a:solidFill>
                          <a:latin typeface="Times New Roman"/>
                          <a:ea typeface="Times New Roman"/>
                          <a:cs typeface="Times New Roman"/>
                        </a:rPr>
                        <a:t>SDPGA</a:t>
                      </a:r>
                      <a:endParaRPr lang="en-US" sz="1000">
                        <a:latin typeface="Times"/>
                        <a:ea typeface="Times New Roman"/>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6.22E-02</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5.23E-02</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1.65E-02</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1568600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1.00E-05</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384900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solidFill>
                            <a:srgbClr val="000000"/>
                          </a:solidFill>
                          <a:latin typeface="Times New Roman"/>
                          <a:ea typeface="Calibri"/>
                          <a:cs typeface="Times New Roman"/>
                        </a:rPr>
                        <a:t>20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extLst>
                  <a:ext uri="{0D108BD9-81ED-4DB2-BD59-A6C34878D82A}">
                    <a16:rowId xmlns:a16="http://schemas.microsoft.com/office/drawing/2014/main" val="10014"/>
                  </a:ext>
                </a:extLst>
              </a:tr>
              <a:tr h="160013">
                <a:tc vMerge="1">
                  <a:txBody>
                    <a:bodyPr/>
                    <a:lstStyle/>
                    <a:p>
                      <a:endParaRPr lang="en-US"/>
                    </a:p>
                  </a:txBody>
                  <a:tcPr/>
                </a:tc>
                <a:tc>
                  <a:txBody>
                    <a:bodyPr/>
                    <a:lstStyle/>
                    <a:p>
                      <a:pPr marL="0" marR="0" algn="l">
                        <a:lnSpc>
                          <a:spcPct val="100000"/>
                        </a:lnSpc>
                        <a:spcBef>
                          <a:spcPts val="0"/>
                        </a:spcBef>
                        <a:spcAft>
                          <a:spcPts val="0"/>
                        </a:spcAft>
                      </a:pPr>
                      <a:r>
                        <a:rPr lang="en-US" sz="1000">
                          <a:solidFill>
                            <a:srgbClr val="000000"/>
                          </a:solidFill>
                          <a:latin typeface="Times New Roman"/>
                          <a:ea typeface="Times New Roman"/>
                          <a:cs typeface="Times New Roman"/>
                        </a:rPr>
                        <a:t>SGA</a:t>
                      </a:r>
                      <a:endParaRPr lang="en-US" sz="1000">
                        <a:latin typeface="Times"/>
                        <a:ea typeface="Times New Roman"/>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9.70E-01</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6.51E-01</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2.06E-01</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5164400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dirty="0">
                          <a:latin typeface="Times New Roman"/>
                          <a:ea typeface="Calibri"/>
                          <a:cs typeface="Times New Roman"/>
                        </a:rPr>
                        <a:t>7.76E-01</a:t>
                      </a:r>
                      <a:endParaRPr lang="en-US" sz="1000" dirty="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1320400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solidFill>
                            <a:srgbClr val="000000"/>
                          </a:solidFill>
                          <a:latin typeface="Times New Roman"/>
                          <a:ea typeface="Calibri"/>
                          <a:cs typeface="Times New Roman"/>
                        </a:rPr>
                        <a:t>10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extLst>
                  <a:ext uri="{0D108BD9-81ED-4DB2-BD59-A6C34878D82A}">
                    <a16:rowId xmlns:a16="http://schemas.microsoft.com/office/drawing/2014/main" val="10015"/>
                  </a:ext>
                </a:extLst>
              </a:tr>
              <a:tr h="223018">
                <a:tc rowSpan="3">
                  <a:txBody>
                    <a:bodyPr/>
                    <a:lstStyle/>
                    <a:p>
                      <a:pPr marL="0" marR="0" algn="l">
                        <a:lnSpc>
                          <a:spcPct val="100000"/>
                        </a:lnSpc>
                        <a:spcBef>
                          <a:spcPts val="0"/>
                        </a:spcBef>
                        <a:spcAft>
                          <a:spcPts val="0"/>
                        </a:spcAft>
                      </a:pPr>
                      <a:r>
                        <a:rPr lang="en-US" sz="1000">
                          <a:solidFill>
                            <a:srgbClr val="000000"/>
                          </a:solidFill>
                          <a:latin typeface="Times New Roman"/>
                          <a:ea typeface="Times New Roman"/>
                          <a:cs typeface="Times New Roman"/>
                        </a:rPr>
                        <a:t>f13</a:t>
                      </a:r>
                      <a:endParaRPr lang="en-US" sz="1000">
                        <a:latin typeface="Times"/>
                        <a:ea typeface="Times New Roman"/>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0"/>
                        </a:spcAft>
                      </a:pPr>
                      <a:r>
                        <a:rPr lang="en-US" sz="1000" b="1">
                          <a:solidFill>
                            <a:srgbClr val="000000"/>
                          </a:solidFill>
                          <a:latin typeface="Times New Roman"/>
                          <a:ea typeface="Times New Roman"/>
                          <a:cs typeface="Times New Roman"/>
                        </a:rPr>
                        <a:t>MPDPGA</a:t>
                      </a:r>
                      <a:endParaRPr lang="en-US" sz="1000">
                        <a:latin typeface="Times"/>
                        <a:ea typeface="Times New Roman"/>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b="1">
                          <a:latin typeface="Times New Roman"/>
                          <a:ea typeface="Calibri"/>
                          <a:cs typeface="Times New Roman"/>
                        </a:rPr>
                        <a:t>-3.79E+00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b="1">
                          <a:latin typeface="Times New Roman"/>
                          <a:ea typeface="Calibri"/>
                          <a:cs typeface="Times New Roman"/>
                        </a:rPr>
                        <a:t>1.42E+00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b="1">
                          <a:latin typeface="Times New Roman"/>
                          <a:ea typeface="Calibri"/>
                          <a:cs typeface="Times New Roman"/>
                        </a:rPr>
                        <a:t>4.49E-01</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b="1">
                          <a:latin typeface="Times New Roman"/>
                          <a:ea typeface="Calibri"/>
                          <a:cs typeface="Times New Roman"/>
                        </a:rPr>
                        <a:t>102000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b="1">
                          <a:latin typeface="Times New Roman"/>
                          <a:ea typeface="Calibri"/>
                          <a:cs typeface="Times New Roman"/>
                        </a:rPr>
                        <a:t>4.69E+00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b="1">
                          <a:latin typeface="Times New Roman"/>
                          <a:ea typeface="Calibri"/>
                          <a:cs typeface="Times New Roman"/>
                        </a:rPr>
                        <a:t>157400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b="1">
                          <a:solidFill>
                            <a:srgbClr val="000000"/>
                          </a:solidFill>
                          <a:latin typeface="Times New Roman"/>
                          <a:ea typeface="Calibri"/>
                          <a:cs typeface="Times New Roman"/>
                        </a:rPr>
                        <a:t>70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extLst>
                  <a:ext uri="{0D108BD9-81ED-4DB2-BD59-A6C34878D82A}">
                    <a16:rowId xmlns:a16="http://schemas.microsoft.com/office/drawing/2014/main" val="10016"/>
                  </a:ext>
                </a:extLst>
              </a:tr>
              <a:tr h="160013">
                <a:tc vMerge="1">
                  <a:txBody>
                    <a:bodyPr/>
                    <a:lstStyle/>
                    <a:p>
                      <a:endParaRPr lang="en-US"/>
                    </a:p>
                  </a:txBody>
                  <a:tcPr/>
                </a:tc>
                <a:tc>
                  <a:txBody>
                    <a:bodyPr/>
                    <a:lstStyle/>
                    <a:p>
                      <a:pPr marL="0" marR="0" algn="l">
                        <a:lnSpc>
                          <a:spcPct val="100000"/>
                        </a:lnSpc>
                        <a:spcBef>
                          <a:spcPts val="0"/>
                        </a:spcBef>
                        <a:spcAft>
                          <a:spcPts val="0"/>
                        </a:spcAft>
                      </a:pPr>
                      <a:r>
                        <a:rPr lang="en-US" sz="1000">
                          <a:solidFill>
                            <a:srgbClr val="000000"/>
                          </a:solidFill>
                          <a:latin typeface="Times New Roman"/>
                          <a:ea typeface="Times New Roman"/>
                          <a:cs typeface="Times New Roman"/>
                        </a:rPr>
                        <a:t>SDPGA</a:t>
                      </a:r>
                      <a:endParaRPr lang="en-US" sz="1000">
                        <a:latin typeface="Times"/>
                        <a:ea typeface="Times New Roman"/>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-1.10E-06</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1.15E-07</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3.64E-08</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119850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dirty="0">
                          <a:latin typeface="Times New Roman"/>
                          <a:ea typeface="Calibri"/>
                          <a:cs typeface="Times New Roman"/>
                        </a:rPr>
                        <a:t>-1.00E-07</a:t>
                      </a:r>
                      <a:endParaRPr lang="en-US" sz="1000" dirty="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317000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solidFill>
                            <a:srgbClr val="000000"/>
                          </a:solidFill>
                          <a:latin typeface="Times New Roman"/>
                          <a:ea typeface="Calibri"/>
                          <a:cs typeface="Times New Roman"/>
                        </a:rPr>
                        <a:t>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extLst>
                  <a:ext uri="{0D108BD9-81ED-4DB2-BD59-A6C34878D82A}">
                    <a16:rowId xmlns:a16="http://schemas.microsoft.com/office/drawing/2014/main" val="10017"/>
                  </a:ext>
                </a:extLst>
              </a:tr>
              <a:tr h="160013">
                <a:tc vMerge="1">
                  <a:txBody>
                    <a:bodyPr/>
                    <a:lstStyle/>
                    <a:p>
                      <a:endParaRPr lang="en-US"/>
                    </a:p>
                  </a:txBody>
                  <a:tcPr/>
                </a:tc>
                <a:tc>
                  <a:txBody>
                    <a:bodyPr/>
                    <a:lstStyle/>
                    <a:p>
                      <a:pPr marL="0" marR="0" algn="l">
                        <a:lnSpc>
                          <a:spcPct val="100000"/>
                        </a:lnSpc>
                        <a:spcBef>
                          <a:spcPts val="0"/>
                        </a:spcBef>
                        <a:spcAft>
                          <a:spcPts val="0"/>
                        </a:spcAft>
                      </a:pPr>
                      <a:r>
                        <a:rPr lang="en-US" sz="1000">
                          <a:solidFill>
                            <a:srgbClr val="000000"/>
                          </a:solidFill>
                          <a:latin typeface="Times New Roman"/>
                          <a:ea typeface="Times New Roman"/>
                          <a:cs typeface="Times New Roman"/>
                        </a:rPr>
                        <a:t>SGA</a:t>
                      </a:r>
                      <a:endParaRPr lang="en-US" sz="1000">
                        <a:latin typeface="Times"/>
                        <a:ea typeface="Times New Roman"/>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solidFill>
                            <a:srgbClr val="FF0000"/>
                          </a:solidFill>
                          <a:latin typeface="Times New Roman"/>
                          <a:ea typeface="Calibri"/>
                          <a:cs typeface="Times New Roman"/>
                        </a:rPr>
                        <a:t>--</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extLst>
                  <a:ext uri="{0D108BD9-81ED-4DB2-BD59-A6C34878D82A}">
                    <a16:rowId xmlns:a16="http://schemas.microsoft.com/office/drawing/2014/main" val="10018"/>
                  </a:ext>
                </a:extLst>
              </a:tr>
              <a:tr h="165855">
                <a:tc rowSpan="3">
                  <a:txBody>
                    <a:bodyPr/>
                    <a:lstStyle/>
                    <a:p>
                      <a:pPr marL="0" marR="0" algn="l">
                        <a:lnSpc>
                          <a:spcPct val="100000"/>
                        </a:lnSpc>
                        <a:spcBef>
                          <a:spcPts val="0"/>
                        </a:spcBef>
                        <a:spcAft>
                          <a:spcPts val="0"/>
                        </a:spcAft>
                      </a:pPr>
                      <a:r>
                        <a:rPr lang="en-US" sz="1000">
                          <a:solidFill>
                            <a:srgbClr val="000000"/>
                          </a:solidFill>
                          <a:latin typeface="Times New Roman"/>
                          <a:ea typeface="Times New Roman"/>
                          <a:cs typeface="Times New Roman"/>
                        </a:rPr>
                        <a:t>f14</a:t>
                      </a:r>
                      <a:endParaRPr lang="en-US" sz="1000">
                        <a:latin typeface="Times"/>
                        <a:ea typeface="Times New Roman"/>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0"/>
                        </a:spcAft>
                      </a:pPr>
                      <a:r>
                        <a:rPr lang="en-US" sz="1000" b="1">
                          <a:solidFill>
                            <a:srgbClr val="000000"/>
                          </a:solidFill>
                          <a:latin typeface="Times New Roman"/>
                          <a:ea typeface="Times New Roman"/>
                          <a:cs typeface="Times New Roman"/>
                        </a:rPr>
                        <a:t>MPDPGA</a:t>
                      </a:r>
                      <a:endParaRPr lang="en-US" sz="1000">
                        <a:latin typeface="Times"/>
                        <a:ea typeface="Times New Roman"/>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b="1">
                          <a:latin typeface="Times New Roman"/>
                          <a:ea typeface="Calibri"/>
                          <a:cs typeface="Times New Roman"/>
                        </a:rPr>
                        <a:t>-1.03E+00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b="1">
                          <a:latin typeface="Times New Roman"/>
                          <a:ea typeface="Calibri"/>
                          <a:cs typeface="Times New Roman"/>
                        </a:rPr>
                        <a:t>4.93E-04</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b="1">
                          <a:latin typeface="Times New Roman"/>
                          <a:ea typeface="Calibri"/>
                          <a:cs typeface="Times New Roman"/>
                        </a:rPr>
                        <a:t>1.56E-04</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b="1">
                          <a:latin typeface="Times New Roman"/>
                          <a:ea typeface="Calibri"/>
                          <a:cs typeface="Times New Roman"/>
                        </a:rPr>
                        <a:t>41500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b="1" dirty="0">
                          <a:latin typeface="Times New Roman"/>
                          <a:ea typeface="Calibri"/>
                          <a:cs typeface="Times New Roman"/>
                        </a:rPr>
                        <a:t>-1.03E+00</a:t>
                      </a:r>
                      <a:endParaRPr lang="en-US" sz="1000" dirty="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b="1">
                          <a:latin typeface="Times New Roman"/>
                          <a:ea typeface="Calibri"/>
                          <a:cs typeface="Times New Roman"/>
                        </a:rPr>
                        <a:t>10100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b="1">
                          <a:solidFill>
                            <a:srgbClr val="000000"/>
                          </a:solidFill>
                          <a:latin typeface="Times New Roman"/>
                          <a:ea typeface="Calibri"/>
                          <a:cs typeface="Times New Roman"/>
                        </a:rPr>
                        <a:t>100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extLst>
                  <a:ext uri="{0D108BD9-81ED-4DB2-BD59-A6C34878D82A}">
                    <a16:rowId xmlns:a16="http://schemas.microsoft.com/office/drawing/2014/main" val="10019"/>
                  </a:ext>
                </a:extLst>
              </a:tr>
              <a:tr h="160013">
                <a:tc vMerge="1">
                  <a:txBody>
                    <a:bodyPr/>
                    <a:lstStyle/>
                    <a:p>
                      <a:endParaRPr lang="en-US"/>
                    </a:p>
                  </a:txBody>
                  <a:tcPr/>
                </a:tc>
                <a:tc>
                  <a:txBody>
                    <a:bodyPr/>
                    <a:lstStyle/>
                    <a:p>
                      <a:pPr marL="0" marR="0" algn="l">
                        <a:lnSpc>
                          <a:spcPct val="100000"/>
                        </a:lnSpc>
                        <a:spcBef>
                          <a:spcPts val="0"/>
                        </a:spcBef>
                        <a:spcAft>
                          <a:spcPts val="0"/>
                        </a:spcAft>
                      </a:pPr>
                      <a:r>
                        <a:rPr lang="en-US" sz="1000">
                          <a:solidFill>
                            <a:srgbClr val="000000"/>
                          </a:solidFill>
                          <a:latin typeface="Times New Roman"/>
                          <a:ea typeface="Times New Roman"/>
                          <a:cs typeface="Times New Roman"/>
                        </a:rPr>
                        <a:t>SDPGA</a:t>
                      </a:r>
                      <a:endParaRPr lang="en-US" sz="1000">
                        <a:latin typeface="Times"/>
                        <a:ea typeface="Times New Roman"/>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dirty="0">
                          <a:latin typeface="Times New Roman"/>
                          <a:ea typeface="Calibri"/>
                          <a:cs typeface="Times New Roman"/>
                        </a:rPr>
                        <a:t>--</a:t>
                      </a:r>
                      <a:endParaRPr lang="en-US" sz="1000" dirty="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solidFill>
                            <a:srgbClr val="000000"/>
                          </a:solidFill>
                          <a:latin typeface="Times New Roman"/>
                          <a:ea typeface="Calibri"/>
                          <a:cs typeface="Times New Roman"/>
                        </a:rPr>
                        <a:t>--</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extLst>
                  <a:ext uri="{0D108BD9-81ED-4DB2-BD59-A6C34878D82A}">
                    <a16:rowId xmlns:a16="http://schemas.microsoft.com/office/drawing/2014/main" val="10020"/>
                  </a:ext>
                </a:extLst>
              </a:tr>
              <a:tr h="160013">
                <a:tc vMerge="1">
                  <a:txBody>
                    <a:bodyPr/>
                    <a:lstStyle/>
                    <a:p>
                      <a:endParaRPr lang="en-US"/>
                    </a:p>
                  </a:txBody>
                  <a:tcPr/>
                </a:tc>
                <a:tc>
                  <a:txBody>
                    <a:bodyPr/>
                    <a:lstStyle/>
                    <a:p>
                      <a:pPr marL="0" marR="0" algn="l">
                        <a:lnSpc>
                          <a:spcPct val="100000"/>
                        </a:lnSpc>
                        <a:spcBef>
                          <a:spcPts val="0"/>
                        </a:spcBef>
                        <a:spcAft>
                          <a:spcPts val="0"/>
                        </a:spcAft>
                      </a:pPr>
                      <a:r>
                        <a:rPr lang="en-US" sz="1000">
                          <a:solidFill>
                            <a:srgbClr val="000000"/>
                          </a:solidFill>
                          <a:latin typeface="Times New Roman"/>
                          <a:ea typeface="Times New Roman"/>
                          <a:cs typeface="Times New Roman"/>
                        </a:rPr>
                        <a:t>SGA</a:t>
                      </a:r>
                      <a:endParaRPr lang="en-US" sz="1000">
                        <a:latin typeface="Times"/>
                        <a:ea typeface="Times New Roman"/>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-1.03E+00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1.92E-04</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6.07E-05</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487800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dirty="0">
                          <a:latin typeface="Times New Roman"/>
                          <a:ea typeface="Calibri"/>
                          <a:cs typeface="Times New Roman"/>
                        </a:rPr>
                        <a:t>-1.03E+00</a:t>
                      </a:r>
                      <a:endParaRPr lang="en-US" sz="1000" dirty="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470100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solidFill>
                            <a:srgbClr val="000000"/>
                          </a:solidFill>
                          <a:latin typeface="Times New Roman"/>
                          <a:ea typeface="Calibri"/>
                          <a:cs typeface="Times New Roman"/>
                        </a:rPr>
                        <a:t>90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extLst>
                  <a:ext uri="{0D108BD9-81ED-4DB2-BD59-A6C34878D82A}">
                    <a16:rowId xmlns:a16="http://schemas.microsoft.com/office/drawing/2014/main" val="10021"/>
                  </a:ext>
                </a:extLst>
              </a:tr>
              <a:tr h="180747">
                <a:tc rowSpan="3">
                  <a:txBody>
                    <a:bodyPr/>
                    <a:lstStyle/>
                    <a:p>
                      <a:pPr marL="0" marR="0" algn="l">
                        <a:lnSpc>
                          <a:spcPct val="100000"/>
                        </a:lnSpc>
                        <a:spcBef>
                          <a:spcPts val="0"/>
                        </a:spcBef>
                        <a:spcAft>
                          <a:spcPts val="0"/>
                        </a:spcAft>
                      </a:pPr>
                      <a:r>
                        <a:rPr lang="en-US" sz="1000">
                          <a:solidFill>
                            <a:srgbClr val="000000"/>
                          </a:solidFill>
                          <a:latin typeface="Times New Roman"/>
                          <a:ea typeface="Times New Roman"/>
                          <a:cs typeface="Times New Roman"/>
                        </a:rPr>
                        <a:t>f15</a:t>
                      </a:r>
                      <a:endParaRPr lang="en-US" sz="1000">
                        <a:latin typeface="Times"/>
                        <a:ea typeface="Times New Roman"/>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0"/>
                        </a:spcAft>
                      </a:pPr>
                      <a:r>
                        <a:rPr lang="en-US" sz="1000">
                          <a:solidFill>
                            <a:srgbClr val="000000"/>
                          </a:solidFill>
                          <a:latin typeface="Times New Roman"/>
                          <a:ea typeface="Times New Roman"/>
                          <a:cs typeface="Times New Roman"/>
                        </a:rPr>
                        <a:t>MPDPGA</a:t>
                      </a:r>
                      <a:endParaRPr lang="en-US" sz="1000">
                        <a:latin typeface="Times"/>
                        <a:ea typeface="Times New Roman"/>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b="1">
                          <a:latin typeface="Times New Roman"/>
                          <a:ea typeface="Calibri"/>
                          <a:cs typeface="Times New Roman"/>
                        </a:rPr>
                        <a:t>-1.86E+02</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b="1">
                          <a:latin typeface="Times New Roman"/>
                          <a:ea typeface="Calibri"/>
                          <a:cs typeface="Times New Roman"/>
                        </a:rPr>
                        <a:t>8.02E-02</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b="1">
                          <a:latin typeface="Times New Roman"/>
                          <a:ea typeface="Calibri"/>
                          <a:cs typeface="Times New Roman"/>
                        </a:rPr>
                        <a:t>2.54E-02</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b="1">
                          <a:latin typeface="Times New Roman"/>
                          <a:ea typeface="Calibri"/>
                          <a:cs typeface="Times New Roman"/>
                        </a:rPr>
                        <a:t>254450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b="1" dirty="0">
                          <a:latin typeface="Times New Roman"/>
                          <a:ea typeface="Calibri"/>
                          <a:cs typeface="Times New Roman"/>
                        </a:rPr>
                        <a:t>-1.86E+02</a:t>
                      </a:r>
                      <a:endParaRPr lang="en-US" sz="1000" dirty="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b="1" dirty="0">
                          <a:latin typeface="Times New Roman"/>
                          <a:ea typeface="Calibri"/>
                          <a:cs typeface="Times New Roman"/>
                        </a:rPr>
                        <a:t>43600</a:t>
                      </a:r>
                      <a:endParaRPr lang="en-US" sz="1000" dirty="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b="1">
                          <a:solidFill>
                            <a:srgbClr val="000000"/>
                          </a:solidFill>
                          <a:latin typeface="Times New Roman"/>
                          <a:ea typeface="Calibri"/>
                          <a:cs typeface="Times New Roman"/>
                        </a:rPr>
                        <a:t>100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extLst>
                  <a:ext uri="{0D108BD9-81ED-4DB2-BD59-A6C34878D82A}">
                    <a16:rowId xmlns:a16="http://schemas.microsoft.com/office/drawing/2014/main" val="10022"/>
                  </a:ext>
                </a:extLst>
              </a:tr>
              <a:tr h="160013">
                <a:tc vMerge="1">
                  <a:txBody>
                    <a:bodyPr/>
                    <a:lstStyle/>
                    <a:p>
                      <a:endParaRPr lang="en-US"/>
                    </a:p>
                  </a:txBody>
                  <a:tcPr/>
                </a:tc>
                <a:tc>
                  <a:txBody>
                    <a:bodyPr/>
                    <a:lstStyle/>
                    <a:p>
                      <a:pPr marL="0" marR="0" algn="l">
                        <a:lnSpc>
                          <a:spcPct val="100000"/>
                        </a:lnSpc>
                        <a:spcBef>
                          <a:spcPts val="0"/>
                        </a:spcBef>
                        <a:spcAft>
                          <a:spcPts val="0"/>
                        </a:spcAft>
                      </a:pPr>
                      <a:r>
                        <a:rPr lang="en-US" sz="1000">
                          <a:solidFill>
                            <a:srgbClr val="000000"/>
                          </a:solidFill>
                          <a:latin typeface="Times New Roman"/>
                          <a:ea typeface="Times New Roman"/>
                          <a:cs typeface="Times New Roman"/>
                        </a:rPr>
                        <a:t>SDPGA</a:t>
                      </a:r>
                      <a:endParaRPr lang="en-US" sz="1000">
                        <a:latin typeface="Times"/>
                        <a:ea typeface="Times New Roman"/>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-7.00E-04</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1.13E-03</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3.57E-04</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1979000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-2.00E-03</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dirty="0">
                          <a:latin typeface="Times New Roman"/>
                          <a:ea typeface="Calibri"/>
                          <a:cs typeface="Times New Roman"/>
                        </a:rPr>
                        <a:t>105900</a:t>
                      </a:r>
                      <a:endParaRPr lang="en-US" sz="1000" dirty="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solidFill>
                            <a:srgbClr val="000000"/>
                          </a:solidFill>
                          <a:latin typeface="Times New Roman"/>
                          <a:ea typeface="Calibri"/>
                          <a:cs typeface="Times New Roman"/>
                        </a:rPr>
                        <a:t>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extLst>
                  <a:ext uri="{0D108BD9-81ED-4DB2-BD59-A6C34878D82A}">
                    <a16:rowId xmlns:a16="http://schemas.microsoft.com/office/drawing/2014/main" val="10023"/>
                  </a:ext>
                </a:extLst>
              </a:tr>
              <a:tr h="161410">
                <a:tc vMerge="1">
                  <a:txBody>
                    <a:bodyPr/>
                    <a:lstStyle/>
                    <a:p>
                      <a:endParaRPr lang="en-US"/>
                    </a:p>
                  </a:txBody>
                  <a:tcPr/>
                </a:tc>
                <a:tc>
                  <a:txBody>
                    <a:bodyPr/>
                    <a:lstStyle/>
                    <a:p>
                      <a:pPr marL="0" marR="0" algn="l">
                        <a:lnSpc>
                          <a:spcPct val="100000"/>
                        </a:lnSpc>
                        <a:spcBef>
                          <a:spcPts val="0"/>
                        </a:spcBef>
                        <a:spcAft>
                          <a:spcPts val="0"/>
                        </a:spcAft>
                      </a:pPr>
                      <a:r>
                        <a:rPr lang="en-US" sz="1000">
                          <a:solidFill>
                            <a:srgbClr val="000000"/>
                          </a:solidFill>
                          <a:latin typeface="Times New Roman"/>
                          <a:ea typeface="Times New Roman"/>
                          <a:cs typeface="Times New Roman"/>
                        </a:rPr>
                        <a:t>SGA</a:t>
                      </a:r>
                      <a:endParaRPr lang="en-US" sz="1000">
                        <a:latin typeface="Times"/>
                        <a:ea typeface="Times New Roman"/>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-1.86E+02</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7.02E+01</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2.22E+01</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696500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-1.87E+02</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dirty="0">
                          <a:latin typeface="Times New Roman"/>
                          <a:ea typeface="Calibri"/>
                          <a:cs typeface="Times New Roman"/>
                        </a:rPr>
                        <a:t>1154100</a:t>
                      </a:r>
                      <a:endParaRPr lang="en-US" sz="1000" dirty="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solidFill>
                            <a:srgbClr val="000000"/>
                          </a:solidFill>
                          <a:latin typeface="Times New Roman"/>
                          <a:ea typeface="Calibri"/>
                          <a:cs typeface="Times New Roman"/>
                        </a:rPr>
                        <a:t>70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extLst>
                  <a:ext uri="{0D108BD9-81ED-4DB2-BD59-A6C34878D82A}">
                    <a16:rowId xmlns:a16="http://schemas.microsoft.com/office/drawing/2014/main" val="10024"/>
                  </a:ext>
                </a:extLst>
              </a:tr>
              <a:tr h="160013">
                <a:tc rowSpan="3">
                  <a:txBody>
                    <a:bodyPr/>
                    <a:lstStyle/>
                    <a:p>
                      <a:pPr marL="0" marR="0" algn="l">
                        <a:lnSpc>
                          <a:spcPct val="100000"/>
                        </a:lnSpc>
                        <a:spcBef>
                          <a:spcPts val="0"/>
                        </a:spcBef>
                        <a:spcAft>
                          <a:spcPts val="0"/>
                        </a:spcAft>
                      </a:pPr>
                      <a:r>
                        <a:rPr lang="en-US" sz="1000">
                          <a:solidFill>
                            <a:srgbClr val="000000"/>
                          </a:solidFill>
                          <a:latin typeface="Times New Roman"/>
                          <a:ea typeface="Times New Roman"/>
                          <a:cs typeface="Times New Roman"/>
                        </a:rPr>
                        <a:t>f16</a:t>
                      </a:r>
                      <a:endParaRPr lang="en-US" sz="1000">
                        <a:latin typeface="Times"/>
                        <a:ea typeface="Times New Roman"/>
                        <a:cs typeface="Times New Roman"/>
                      </a:endParaRPr>
                    </a:p>
                  </a:txBody>
                  <a:tcPr marL="43230" marR="4323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lnSpc>
                          <a:spcPct val="100000"/>
                        </a:lnSpc>
                        <a:spcBef>
                          <a:spcPts val="0"/>
                        </a:spcBef>
                        <a:spcAft>
                          <a:spcPts val="0"/>
                        </a:spcAft>
                      </a:pPr>
                      <a:r>
                        <a:rPr lang="en-US" sz="1000">
                          <a:solidFill>
                            <a:srgbClr val="000000"/>
                          </a:solidFill>
                          <a:latin typeface="Times New Roman"/>
                          <a:ea typeface="Times New Roman"/>
                          <a:cs typeface="Times New Roman"/>
                        </a:rPr>
                        <a:t>MPDPGA</a:t>
                      </a:r>
                      <a:endParaRPr lang="en-US" sz="1000">
                        <a:latin typeface="Times"/>
                        <a:ea typeface="Times New Roman"/>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b="1">
                          <a:latin typeface="Times New Roman"/>
                          <a:ea typeface="Calibri"/>
                          <a:cs typeface="Times New Roman"/>
                        </a:rPr>
                        <a:t>-1.00E+00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b="1">
                          <a:latin typeface="Times New Roman"/>
                          <a:ea typeface="Calibri"/>
                          <a:cs typeface="Times New Roman"/>
                        </a:rPr>
                        <a:t>0.00E+00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b="1">
                          <a:latin typeface="Times New Roman"/>
                          <a:ea typeface="Calibri"/>
                          <a:cs typeface="Times New Roman"/>
                        </a:rPr>
                        <a:t>0.00E+00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b="1">
                          <a:latin typeface="Times New Roman"/>
                          <a:ea typeface="Calibri"/>
                          <a:cs typeface="Times New Roman"/>
                        </a:rPr>
                        <a:t>1030200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b="1">
                          <a:latin typeface="Times New Roman"/>
                          <a:ea typeface="Calibri"/>
                          <a:cs typeface="Times New Roman"/>
                        </a:rPr>
                        <a:t>-1.00E+00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b="1" dirty="0">
                          <a:latin typeface="Times New Roman"/>
                          <a:ea typeface="Calibri"/>
                          <a:cs typeface="Times New Roman"/>
                        </a:rPr>
                        <a:t>17500</a:t>
                      </a:r>
                      <a:endParaRPr lang="en-US" sz="1000" dirty="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b="1" dirty="0">
                          <a:solidFill>
                            <a:srgbClr val="000000"/>
                          </a:solidFill>
                          <a:latin typeface="Times New Roman"/>
                          <a:ea typeface="Calibri"/>
                          <a:cs typeface="Times New Roman"/>
                        </a:rPr>
                        <a:t>100</a:t>
                      </a:r>
                      <a:endParaRPr lang="en-US" sz="1000" dirty="0">
                        <a:latin typeface="Calibri"/>
                        <a:ea typeface="Calibri"/>
                        <a:cs typeface="Times New Roman"/>
                      </a:endParaRPr>
                    </a:p>
                  </a:txBody>
                  <a:tcPr marL="43230" marR="43230" marT="0" marB="0">
                    <a:lnL>
                      <a:noFill/>
                    </a:lnL>
                    <a:lnR>
                      <a:noFill/>
                    </a:lnR>
                    <a:lnT>
                      <a:noFill/>
                    </a:lnT>
                    <a:lnB>
                      <a:noFill/>
                    </a:lnB>
                    <a:solidFill>
                      <a:srgbClr val="FFFFFF"/>
                    </a:solidFill>
                  </a:tcPr>
                </a:tc>
                <a:extLst>
                  <a:ext uri="{0D108BD9-81ED-4DB2-BD59-A6C34878D82A}">
                    <a16:rowId xmlns:a16="http://schemas.microsoft.com/office/drawing/2014/main" val="10025"/>
                  </a:ext>
                </a:extLst>
              </a:tr>
              <a:tr h="160013">
                <a:tc vMerge="1">
                  <a:txBody>
                    <a:bodyPr/>
                    <a:lstStyle/>
                    <a:p>
                      <a:endParaRPr lang="en-US"/>
                    </a:p>
                  </a:txBody>
                  <a:tcPr/>
                </a:tc>
                <a:tc>
                  <a:txBody>
                    <a:bodyPr/>
                    <a:lstStyle/>
                    <a:p>
                      <a:pPr marL="0" marR="0" algn="l">
                        <a:lnSpc>
                          <a:spcPct val="100000"/>
                        </a:lnSpc>
                        <a:spcBef>
                          <a:spcPts val="0"/>
                        </a:spcBef>
                        <a:spcAft>
                          <a:spcPts val="0"/>
                        </a:spcAft>
                      </a:pPr>
                      <a:r>
                        <a:rPr lang="en-US" sz="1000">
                          <a:solidFill>
                            <a:srgbClr val="000000"/>
                          </a:solidFill>
                          <a:latin typeface="Times New Roman"/>
                          <a:ea typeface="Times New Roman"/>
                          <a:cs typeface="Times New Roman"/>
                        </a:rPr>
                        <a:t>SDPGA</a:t>
                      </a:r>
                      <a:endParaRPr lang="en-US" sz="1000">
                        <a:latin typeface="Times"/>
                        <a:ea typeface="Times New Roman"/>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-3.41E-06</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5.71E-06</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1.81E-06</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571200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-1.00E-05</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311000</a:t>
                      </a:r>
                      <a:endParaRPr lang="en-US" sz="1000">
                        <a:latin typeface="Calibri"/>
                        <a:ea typeface="Calibri"/>
                        <a:cs typeface="Times New Roman"/>
                      </a:endParaRPr>
                    </a:p>
                  </a:txBody>
                  <a:tcPr marL="43230" marR="43230" marT="0" marB="0">
                    <a:lnL>
                      <a:noFill/>
                    </a:lnL>
                    <a:lnR>
                      <a:noFill/>
                    </a:lnR>
                    <a:lnT>
                      <a:noFill/>
                    </a:lnT>
                    <a:lnB>
                      <a:noFill/>
                    </a:lnB>
                    <a:solidFill>
                      <a:srgbClr val="FFFFFF"/>
                    </a:solidFill>
                  </a:tcPr>
                </a:tc>
                <a:tc>
                  <a:txBody>
                    <a:bodyPr/>
                    <a:lstStyle/>
                    <a:p>
                      <a:pPr marL="0" marR="0" algn="l">
                        <a:lnSpc>
                          <a:spcPct val="100000"/>
                        </a:lnSpc>
                        <a:spcBef>
                          <a:spcPts val="0"/>
                        </a:spcBef>
                        <a:spcAft>
                          <a:spcPts val="1000"/>
                        </a:spcAft>
                      </a:pPr>
                      <a:r>
                        <a:rPr lang="en-US" sz="1000" dirty="0">
                          <a:solidFill>
                            <a:srgbClr val="000000"/>
                          </a:solidFill>
                          <a:latin typeface="Times New Roman"/>
                          <a:ea typeface="Calibri"/>
                          <a:cs typeface="Times New Roman"/>
                        </a:rPr>
                        <a:t>0</a:t>
                      </a:r>
                      <a:endParaRPr lang="en-US" sz="1000" dirty="0">
                        <a:latin typeface="Calibri"/>
                        <a:ea typeface="Calibri"/>
                        <a:cs typeface="Times New Roman"/>
                      </a:endParaRPr>
                    </a:p>
                  </a:txBody>
                  <a:tcPr marL="43230" marR="43230" marT="0" marB="0">
                    <a:lnL>
                      <a:noFill/>
                    </a:lnL>
                    <a:lnR>
                      <a:noFill/>
                    </a:lnR>
                    <a:lnT>
                      <a:noFill/>
                    </a:lnT>
                    <a:lnB>
                      <a:noFill/>
                    </a:lnB>
                    <a:solidFill>
                      <a:srgbClr val="FFFFFF"/>
                    </a:solidFill>
                  </a:tcPr>
                </a:tc>
                <a:extLst>
                  <a:ext uri="{0D108BD9-81ED-4DB2-BD59-A6C34878D82A}">
                    <a16:rowId xmlns:a16="http://schemas.microsoft.com/office/drawing/2014/main" val="10026"/>
                  </a:ext>
                </a:extLst>
              </a:tr>
              <a:tr h="160013">
                <a:tc vMerge="1">
                  <a:txBody>
                    <a:bodyPr/>
                    <a:lstStyle/>
                    <a:p>
                      <a:endParaRPr lang="en-US"/>
                    </a:p>
                  </a:txBody>
                  <a:tcPr/>
                </a:tc>
                <a:tc>
                  <a:txBody>
                    <a:bodyPr/>
                    <a:lstStyle/>
                    <a:p>
                      <a:pPr marL="0" marR="0" algn="l">
                        <a:lnSpc>
                          <a:spcPct val="100000"/>
                        </a:lnSpc>
                        <a:spcBef>
                          <a:spcPts val="0"/>
                        </a:spcBef>
                        <a:spcAft>
                          <a:spcPts val="0"/>
                        </a:spcAft>
                      </a:pPr>
                      <a:r>
                        <a:rPr lang="en-US" sz="1000">
                          <a:solidFill>
                            <a:srgbClr val="000000"/>
                          </a:solidFill>
                          <a:latin typeface="Times New Roman"/>
                          <a:ea typeface="Times New Roman"/>
                          <a:cs typeface="Times New Roman"/>
                        </a:rPr>
                        <a:t>SGA</a:t>
                      </a:r>
                      <a:endParaRPr lang="en-US" sz="1000">
                        <a:latin typeface="Times"/>
                        <a:ea typeface="Times New Roman"/>
                        <a:cs typeface="Times New Roman"/>
                      </a:endParaRPr>
                    </a:p>
                  </a:txBody>
                  <a:tcPr marL="43230" marR="4323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4.36E-01</a:t>
                      </a:r>
                      <a:endParaRPr lang="en-US" sz="1000">
                        <a:latin typeface="Calibri"/>
                        <a:ea typeface="Calibri"/>
                        <a:cs typeface="Times New Roman"/>
                      </a:endParaRPr>
                    </a:p>
                  </a:txBody>
                  <a:tcPr marL="43230" marR="4323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6.23E-02</a:t>
                      </a:r>
                      <a:endParaRPr lang="en-US" sz="1000">
                        <a:latin typeface="Calibri"/>
                        <a:ea typeface="Calibri"/>
                        <a:cs typeface="Times New Roman"/>
                      </a:endParaRPr>
                    </a:p>
                  </a:txBody>
                  <a:tcPr marL="43230" marR="4323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1.97E-02</a:t>
                      </a:r>
                      <a:endParaRPr lang="en-US" sz="1000">
                        <a:latin typeface="Calibri"/>
                        <a:ea typeface="Calibri"/>
                        <a:cs typeface="Times New Roman"/>
                      </a:endParaRPr>
                    </a:p>
                  </a:txBody>
                  <a:tcPr marL="43230" marR="4323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6879500</a:t>
                      </a:r>
                      <a:endParaRPr lang="en-US" sz="1000">
                        <a:latin typeface="Calibri"/>
                        <a:ea typeface="Calibri"/>
                        <a:cs typeface="Times New Roman"/>
                      </a:endParaRPr>
                    </a:p>
                  </a:txBody>
                  <a:tcPr marL="43230" marR="4323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lnSpc>
                          <a:spcPct val="100000"/>
                        </a:lnSpc>
                        <a:spcBef>
                          <a:spcPts val="0"/>
                        </a:spcBef>
                        <a:spcAft>
                          <a:spcPts val="1000"/>
                        </a:spcAft>
                      </a:pPr>
                      <a:r>
                        <a:rPr lang="en-US" sz="1000">
                          <a:latin typeface="Times New Roman"/>
                          <a:ea typeface="Calibri"/>
                          <a:cs typeface="Times New Roman"/>
                        </a:rPr>
                        <a:t>3.98E-01</a:t>
                      </a:r>
                      <a:endParaRPr lang="en-US" sz="1000">
                        <a:latin typeface="Calibri"/>
                        <a:ea typeface="Calibri"/>
                        <a:cs typeface="Times New Roman"/>
                      </a:endParaRPr>
                    </a:p>
                  </a:txBody>
                  <a:tcPr marL="43230" marR="4323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lnSpc>
                          <a:spcPct val="100000"/>
                        </a:lnSpc>
                        <a:spcBef>
                          <a:spcPts val="0"/>
                        </a:spcBef>
                        <a:spcAft>
                          <a:spcPts val="1000"/>
                        </a:spcAft>
                      </a:pPr>
                      <a:r>
                        <a:rPr lang="en-US" sz="1000" dirty="0">
                          <a:latin typeface="Times New Roman"/>
                          <a:ea typeface="Calibri"/>
                          <a:cs typeface="Times New Roman"/>
                        </a:rPr>
                        <a:t>8865000</a:t>
                      </a:r>
                      <a:endParaRPr lang="en-US" sz="1000" dirty="0">
                        <a:latin typeface="Calibri"/>
                        <a:ea typeface="Calibri"/>
                        <a:cs typeface="Times New Roman"/>
                      </a:endParaRPr>
                    </a:p>
                  </a:txBody>
                  <a:tcPr marL="43230" marR="4323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lnSpc>
                          <a:spcPct val="100000"/>
                        </a:lnSpc>
                        <a:spcBef>
                          <a:spcPts val="0"/>
                        </a:spcBef>
                        <a:spcAft>
                          <a:spcPts val="1000"/>
                        </a:spcAft>
                      </a:pPr>
                      <a:r>
                        <a:rPr lang="en-US" sz="1000" dirty="0">
                          <a:solidFill>
                            <a:srgbClr val="000000"/>
                          </a:solidFill>
                          <a:latin typeface="Times New Roman"/>
                          <a:ea typeface="Calibri"/>
                          <a:cs typeface="Times New Roman"/>
                        </a:rPr>
                        <a:t>0</a:t>
                      </a:r>
                      <a:endParaRPr lang="en-US" sz="1000" dirty="0">
                        <a:latin typeface="Calibri"/>
                        <a:ea typeface="Calibri"/>
                        <a:cs typeface="Times New Roman"/>
                      </a:endParaRPr>
                    </a:p>
                  </a:txBody>
                  <a:tcPr marL="43230" marR="4323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27"/>
                  </a:ext>
                </a:extLst>
              </a:tr>
            </a:tbl>
          </a:graphicData>
        </a:graphic>
      </p:graphicFrame>
      <p:sp>
        <p:nvSpPr>
          <p:cNvPr id="57584" name="Rectangle 2">
            <a:extLst>
              <a:ext uri="{FF2B5EF4-FFF2-40B4-BE49-F238E27FC236}">
                <a16:creationId xmlns:a16="http://schemas.microsoft.com/office/drawing/2014/main" id="{4E6CAAEA-E515-6256-4B98-36CCEC63BC60}"/>
              </a:ext>
            </a:extLst>
          </p:cNvPr>
          <p:cNvSpPr>
            <a:spLocks noChangeArrowheads="1"/>
          </p:cNvSpPr>
          <p:nvPr/>
        </p:nvSpPr>
        <p:spPr bwMode="auto">
          <a:xfrm>
            <a:off x="0" y="0"/>
            <a:ext cx="9144000" cy="800219"/>
          </a:xfrm>
          <a:prstGeom prst="rect">
            <a:avLst/>
          </a:prstGeom>
          <a:solidFill>
            <a:schemeClr val="accent2"/>
          </a:solidFill>
          <a:ln w="9525">
            <a:noFill/>
            <a:miter lim="800000"/>
            <a:headEnd/>
            <a:tailEnd/>
          </a:ln>
        </p:spPr>
        <p:txBody>
          <a:bodyPr>
            <a:spAutoFit/>
          </a:bodyPr>
          <a:lstStyle/>
          <a:p>
            <a:pPr algn="ctr">
              <a:defRPr/>
            </a:pPr>
            <a:r>
              <a:rPr lang="en-US" sz="2300" cap="all" dirty="0">
                <a:effectLst>
                  <a:reflection blurRad="12700" stA="48000" endA="300" endPos="55000" dir="5400000" sy="-90000" algn="bl" rotWithShape="0"/>
                </a:effectLst>
                <a:latin typeface="+mj-lt"/>
                <a:ea typeface="+mj-ea"/>
                <a:cs typeface="+mj-cs"/>
              </a:rPr>
              <a:t>Comparison BSF, M, SD, FEBS and SR between SGA, SDPGA and MPDPGA for Multimodal functions (f8-f16)</a:t>
            </a:r>
          </a:p>
        </p:txBody>
      </p:sp>
      <p:sp>
        <p:nvSpPr>
          <p:cNvPr id="4" name="Slide Number Placeholder 3">
            <a:extLst>
              <a:ext uri="{FF2B5EF4-FFF2-40B4-BE49-F238E27FC236}">
                <a16:creationId xmlns:a16="http://schemas.microsoft.com/office/drawing/2014/main" id="{F02AAE07-BFD6-1DBB-EDB0-6F7FF0BA475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25771B2-3733-4D68-9E68-330989A4E42D}" type="slidenum">
              <a:rPr lang="en-US" altLang="en-US">
                <a:solidFill>
                  <a:srgbClr val="898989"/>
                </a:solidFill>
              </a:rPr>
              <a:pPr eaLnBrk="1" hangingPunct="1"/>
              <a:t>51</a:t>
            </a:fld>
            <a:endParaRPr lang="en-US" altLang="en-US">
              <a:solidFill>
                <a:srgbClr val="898989"/>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6A613FE-D270-A1BD-7F2B-CB2538B1AD42}"/>
              </a:ext>
            </a:extLst>
          </p:cNvPr>
          <p:cNvSpPr txBox="1">
            <a:spLocks/>
          </p:cNvSpPr>
          <p:nvPr/>
        </p:nvSpPr>
        <p:spPr bwMode="auto">
          <a:xfrm>
            <a:off x="0" y="0"/>
            <a:ext cx="9144000" cy="838200"/>
          </a:xfrm>
          <a:prstGeom prst="rect">
            <a:avLst/>
          </a:prstGeom>
          <a:solidFill>
            <a:schemeClr val="accent2"/>
          </a:solidFill>
          <a:ln w="9525">
            <a:noFill/>
            <a:miter lim="800000"/>
            <a:headEnd/>
            <a:tailEnd/>
          </a:ln>
        </p:spPr>
        <p:txBody>
          <a:bodyPr anchor="ctr">
            <a:normAutofit fontScale="97500"/>
          </a:bodyPr>
          <a:lstStyle/>
          <a:p>
            <a:pPr algn="ctr">
              <a:defRPr/>
            </a:pPr>
            <a:r>
              <a:rPr lang="en-US" sz="2200" cap="all" dirty="0">
                <a:effectLst>
                  <a:reflection blurRad="12700" stA="48000" endA="300" endPos="55000" dir="5400000" sy="-90000" algn="bl" rotWithShape="0"/>
                </a:effectLst>
                <a:latin typeface="+mj-lt"/>
                <a:ea typeface="+mj-ea"/>
                <a:cs typeface="+mj-cs"/>
              </a:rPr>
              <a:t>Discussion of MPDPGA on UNIMODAL and Multimodal Functions  </a:t>
            </a:r>
          </a:p>
        </p:txBody>
      </p:sp>
      <p:sp>
        <p:nvSpPr>
          <p:cNvPr id="54275" name="Rectangle 2">
            <a:extLst>
              <a:ext uri="{FF2B5EF4-FFF2-40B4-BE49-F238E27FC236}">
                <a16:creationId xmlns:a16="http://schemas.microsoft.com/office/drawing/2014/main" id="{7BEA7770-AEE7-AB2A-4E65-5B074C2AE99D}"/>
              </a:ext>
            </a:extLst>
          </p:cNvPr>
          <p:cNvSpPr>
            <a:spLocks noChangeArrowheads="1"/>
          </p:cNvSpPr>
          <p:nvPr/>
        </p:nvSpPr>
        <p:spPr bwMode="auto">
          <a:xfrm>
            <a:off x="685800" y="914400"/>
            <a:ext cx="7772400" cy="258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lnSpc>
                <a:spcPct val="150000"/>
              </a:lnSpc>
              <a:buFont typeface="Wingdings" panose="05000000000000000000" pitchFamily="2" charset="2"/>
              <a:buChar char="q"/>
            </a:pPr>
            <a:r>
              <a:rPr lang="en-US" altLang="zh-CN"/>
              <a:t>It shows that the MPDPGA outperforms SDPGA and SGA in terms of BSF, M and Ideal F(x)</a:t>
            </a:r>
            <a:r>
              <a:rPr lang="en-US" altLang="zh-CN" b="1"/>
              <a:t> </a:t>
            </a:r>
            <a:r>
              <a:rPr lang="en-US" altLang="zh-CN"/>
              <a:t>value. </a:t>
            </a:r>
          </a:p>
          <a:p>
            <a:pPr algn="just">
              <a:lnSpc>
                <a:spcPct val="150000"/>
              </a:lnSpc>
              <a:buFont typeface="Wingdings" panose="05000000000000000000" pitchFamily="2" charset="2"/>
              <a:buChar char="q"/>
            </a:pPr>
            <a:r>
              <a:rPr lang="en-US" altLang="zh-CN"/>
              <a:t>It shows that the MPDPGA is better than SDPGA and SGA in terms M, SD and SEM. </a:t>
            </a:r>
          </a:p>
          <a:p>
            <a:pPr algn="just">
              <a:lnSpc>
                <a:spcPct val="150000"/>
              </a:lnSpc>
              <a:buFont typeface="Wingdings" panose="05000000000000000000" pitchFamily="2" charset="2"/>
              <a:buChar char="q"/>
            </a:pPr>
            <a:r>
              <a:rPr lang="en-US" altLang="zh-CN"/>
              <a:t>The SR shown by MPDPGA 100 percent .</a:t>
            </a:r>
          </a:p>
          <a:p>
            <a:pPr algn="just">
              <a:lnSpc>
                <a:spcPct val="150000"/>
              </a:lnSpc>
              <a:buFont typeface="Wingdings" panose="05000000000000000000" pitchFamily="2" charset="2"/>
              <a:buChar char="q"/>
            </a:pPr>
            <a:r>
              <a:rPr lang="en-US" altLang="zh-CN">
                <a:solidFill>
                  <a:schemeClr val="accent2"/>
                </a:solidFill>
              </a:rPr>
              <a:t>It shows that the MPDPGA outperforms SDPGA and SGA. </a:t>
            </a:r>
            <a:endParaRPr lang="en-US" altLang="zh-CN"/>
          </a:p>
        </p:txBody>
      </p:sp>
      <p:sp>
        <p:nvSpPr>
          <p:cNvPr id="4" name="Slide Number Placeholder 3">
            <a:extLst>
              <a:ext uri="{FF2B5EF4-FFF2-40B4-BE49-F238E27FC236}">
                <a16:creationId xmlns:a16="http://schemas.microsoft.com/office/drawing/2014/main" id="{B66EFA87-F734-1B15-32CE-B5768977E689}"/>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0717DF8-3C98-4E04-A12C-717478D632A0}" type="slidenum">
              <a:rPr lang="en-US" altLang="en-US">
                <a:solidFill>
                  <a:srgbClr val="898989"/>
                </a:solidFill>
              </a:rPr>
              <a:pPr eaLnBrk="1" hangingPunct="1"/>
              <a:t>52</a:t>
            </a:fld>
            <a:endParaRPr lang="en-US" altLang="en-US">
              <a:solidFill>
                <a:srgbClr val="898989"/>
              </a:solidFill>
            </a:endParaRPr>
          </a:p>
        </p:txBody>
      </p:sp>
      <p:sp>
        <p:nvSpPr>
          <p:cNvPr id="5" name="Title 1">
            <a:extLst>
              <a:ext uri="{FF2B5EF4-FFF2-40B4-BE49-F238E27FC236}">
                <a16:creationId xmlns:a16="http://schemas.microsoft.com/office/drawing/2014/main" id="{6DFD9630-FCA8-22C3-B056-52867B4E1A77}"/>
              </a:ext>
            </a:extLst>
          </p:cNvPr>
          <p:cNvSpPr txBox="1">
            <a:spLocks/>
          </p:cNvSpPr>
          <p:nvPr/>
        </p:nvSpPr>
        <p:spPr bwMode="auto">
          <a:xfrm>
            <a:off x="0" y="3733800"/>
            <a:ext cx="9144000" cy="838200"/>
          </a:xfrm>
          <a:prstGeom prst="rect">
            <a:avLst/>
          </a:prstGeom>
          <a:solidFill>
            <a:schemeClr val="accent2"/>
          </a:solidFill>
          <a:ln w="9525">
            <a:noFill/>
            <a:miter lim="800000"/>
            <a:headEnd/>
            <a:tailEnd/>
          </a:ln>
        </p:spPr>
        <p:txBody>
          <a:bodyPr anchor="ctr">
            <a:normAutofit fontScale="97500"/>
          </a:bodyPr>
          <a:lstStyle/>
          <a:p>
            <a:pPr algn="ctr">
              <a:defRPr/>
            </a:pPr>
            <a:r>
              <a:rPr lang="en-US" sz="2400" cap="all" dirty="0">
                <a:effectLst>
                  <a:reflection blurRad="12700" stA="48000" endA="300" endPos="55000" dir="5400000" sy="-90000" algn="bl" rotWithShape="0"/>
                </a:effectLst>
                <a:latin typeface="+mj-lt"/>
                <a:ea typeface="+mj-ea"/>
                <a:cs typeface="+mj-cs"/>
              </a:rPr>
              <a:t>Discussion of MPDPGA on Unimodal and multimodal functions</a:t>
            </a:r>
          </a:p>
        </p:txBody>
      </p:sp>
      <p:sp>
        <p:nvSpPr>
          <p:cNvPr id="6" name="Rectangle 2">
            <a:extLst>
              <a:ext uri="{FF2B5EF4-FFF2-40B4-BE49-F238E27FC236}">
                <a16:creationId xmlns:a16="http://schemas.microsoft.com/office/drawing/2014/main" id="{696F00B7-28A8-1D55-F499-D8B97B4B9A71}"/>
              </a:ext>
            </a:extLst>
          </p:cNvPr>
          <p:cNvSpPr>
            <a:spLocks noChangeArrowheads="1"/>
          </p:cNvSpPr>
          <p:nvPr/>
        </p:nvSpPr>
        <p:spPr bwMode="auto">
          <a:xfrm>
            <a:off x="457200" y="4800600"/>
            <a:ext cx="8305800" cy="1892300"/>
          </a:xfrm>
          <a:prstGeom prst="rect">
            <a:avLst/>
          </a:prstGeom>
          <a:noFill/>
          <a:ln w="9525">
            <a:noFill/>
            <a:miter lim="800000"/>
            <a:headEnd/>
            <a:tailEnd/>
          </a:ln>
          <a:effectLst/>
        </p:spPr>
        <p:txBody>
          <a:bodyPr anchor="ctr">
            <a:spAutoFit/>
          </a:bodyPr>
          <a:lstStyle/>
          <a:p>
            <a:pPr>
              <a:lnSpc>
                <a:spcPct val="150000"/>
              </a:lnSpc>
              <a:defRPr/>
            </a:pPr>
            <a:r>
              <a:rPr lang="en-US" dirty="0">
                <a:solidFill>
                  <a:schemeClr val="accent2"/>
                </a:solidFill>
              </a:rPr>
              <a:t>The MPDPGA outperform over SGA and SDPGA in terms of - </a:t>
            </a:r>
          </a:p>
          <a:p>
            <a:pPr>
              <a:lnSpc>
                <a:spcPct val="150000"/>
              </a:lnSpc>
              <a:defRPr/>
            </a:pPr>
            <a:r>
              <a:rPr lang="en-US" dirty="0">
                <a:solidFill>
                  <a:schemeClr val="accent2"/>
                </a:solidFill>
              </a:rPr>
              <a:t>Reliability (success rate), Efficacy (mean and standard deviation), Efficiency (function evaluation) on the multicore system. </a:t>
            </a:r>
          </a:p>
          <a:p>
            <a:pPr indent="342900" algn="just" eaLnBrk="0" hangingPunct="0">
              <a:defRPr/>
            </a:pPr>
            <a:endParaRPr lang="en-US" dirty="0"/>
          </a:p>
          <a:p>
            <a:pPr indent="342900" algn="just" eaLnBrk="0" hangingPunct="0">
              <a:defRPr/>
            </a:pP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73173C8-56FA-DD1B-295E-65CA8C9EF558}"/>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23AC101-B1BA-45A3-A646-E1F84E106947}" type="slidenum">
              <a:rPr lang="en-US" altLang="en-US">
                <a:solidFill>
                  <a:srgbClr val="898989"/>
                </a:solidFill>
              </a:rPr>
              <a:pPr eaLnBrk="1" hangingPunct="1"/>
              <a:t>53</a:t>
            </a:fld>
            <a:endParaRPr lang="en-US" altLang="en-US">
              <a:solidFill>
                <a:srgbClr val="898989"/>
              </a:solidFill>
            </a:endParaRPr>
          </a:p>
        </p:txBody>
      </p:sp>
      <p:sp>
        <p:nvSpPr>
          <p:cNvPr id="6" name="Title 1">
            <a:extLst>
              <a:ext uri="{FF2B5EF4-FFF2-40B4-BE49-F238E27FC236}">
                <a16:creationId xmlns:a16="http://schemas.microsoft.com/office/drawing/2014/main" id="{8A19C448-9BC8-064B-348B-32C70EF9049A}"/>
              </a:ext>
            </a:extLst>
          </p:cNvPr>
          <p:cNvSpPr txBox="1">
            <a:spLocks/>
          </p:cNvSpPr>
          <p:nvPr/>
        </p:nvSpPr>
        <p:spPr bwMode="auto">
          <a:xfrm>
            <a:off x="0" y="2514600"/>
            <a:ext cx="9144000" cy="838200"/>
          </a:xfrm>
          <a:prstGeom prst="rect">
            <a:avLst/>
          </a:prstGeom>
          <a:solidFill>
            <a:schemeClr val="accent2"/>
          </a:solidFill>
          <a:ln w="9525">
            <a:noFill/>
            <a:miter lim="800000"/>
            <a:headEnd/>
            <a:tailEnd/>
          </a:ln>
        </p:spPr>
        <p:txBody>
          <a:bodyPr anchor="ctr"/>
          <a:lstStyle/>
          <a:p>
            <a:pPr algn="ctr">
              <a:defRPr/>
            </a:pPr>
            <a:r>
              <a:rPr lang="en-US" sz="2800" cap="all" dirty="0">
                <a:effectLst>
                  <a:reflection blurRad="12700" stA="48000" endA="300" endPos="55000" dir="5400000" sy="-90000" algn="bl" rotWithShape="0"/>
                </a:effectLst>
                <a:latin typeface="+mj-lt"/>
                <a:ea typeface="+mj-ea"/>
                <a:cs typeface="+mj-cs"/>
              </a:rPr>
              <a:t>Performance evaluation with t-test of MPDPGA, SDPGA and SGA</a:t>
            </a:r>
          </a:p>
        </p:txBody>
      </p:sp>
      <p:sp>
        <p:nvSpPr>
          <p:cNvPr id="55300" name="Rectangle 6">
            <a:extLst>
              <a:ext uri="{FF2B5EF4-FFF2-40B4-BE49-F238E27FC236}">
                <a16:creationId xmlns:a16="http://schemas.microsoft.com/office/drawing/2014/main" id="{679B3C53-0BC1-6F1D-3968-C3F96CF955B7}"/>
              </a:ext>
            </a:extLst>
          </p:cNvPr>
          <p:cNvSpPr>
            <a:spLocks noChangeArrowheads="1"/>
          </p:cNvSpPr>
          <p:nvPr/>
        </p:nvSpPr>
        <p:spPr bwMode="auto">
          <a:xfrm>
            <a:off x="2895600" y="4038600"/>
            <a:ext cx="28003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b="1">
                <a:hlinkClick r:id="rId2" action="ppaction://hlinkfile"/>
              </a:rPr>
              <a:t>comparison excel sheet</a:t>
            </a:r>
            <a:endParaRPr lang="en-US" altLang="zh-CN"/>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0043E-2330-614A-6530-02E7E904B683}"/>
              </a:ext>
            </a:extLst>
          </p:cNvPr>
          <p:cNvSpPr txBox="1">
            <a:spLocks/>
          </p:cNvSpPr>
          <p:nvPr/>
        </p:nvSpPr>
        <p:spPr bwMode="auto">
          <a:xfrm>
            <a:off x="0" y="0"/>
            <a:ext cx="9144000" cy="838200"/>
          </a:xfrm>
          <a:prstGeom prst="rect">
            <a:avLst/>
          </a:prstGeom>
          <a:solidFill>
            <a:schemeClr val="accent2"/>
          </a:solidFill>
          <a:ln w="9525">
            <a:noFill/>
            <a:miter lim="800000"/>
            <a:headEnd/>
            <a:tailEnd/>
          </a:ln>
        </p:spPr>
        <p:txBody>
          <a:bodyPr anchor="ctr"/>
          <a:lstStyle/>
          <a:p>
            <a:pPr algn="ctr">
              <a:defRPr/>
            </a:pPr>
            <a:r>
              <a:rPr lang="en-US" sz="2800" cap="all" dirty="0">
                <a:effectLst>
                  <a:reflection blurRad="12700" stA="48000" endA="300" endPos="55000" dir="5400000" sy="-90000" algn="bl" rotWithShape="0"/>
                </a:effectLst>
                <a:latin typeface="+mj-lt"/>
                <a:ea typeface="+mj-ea"/>
                <a:cs typeface="+mj-cs"/>
              </a:rPr>
              <a:t>t-test of MPDPGA, SDPGA and SGA on Unimodal and multimodal functions</a:t>
            </a:r>
          </a:p>
        </p:txBody>
      </p:sp>
      <p:pic>
        <p:nvPicPr>
          <p:cNvPr id="56323" name="ctl00_MainContent_Image1" descr="http://www.socscistatistics.com/images/t_independent_means.png">
            <a:extLst>
              <a:ext uri="{FF2B5EF4-FFF2-40B4-BE49-F238E27FC236}">
                <a16:creationId xmlns:a16="http://schemas.microsoft.com/office/drawing/2014/main" id="{88613B5A-F4BA-6375-A06C-A30B4AB3D9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219200"/>
            <a:ext cx="43434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4" name="Rectangle 1">
            <a:extLst>
              <a:ext uri="{FF2B5EF4-FFF2-40B4-BE49-F238E27FC236}">
                <a16:creationId xmlns:a16="http://schemas.microsoft.com/office/drawing/2014/main" id="{1B7D2A61-8B5A-9C31-3B03-4EF12AD2A9D1}"/>
              </a:ext>
            </a:extLst>
          </p:cNvPr>
          <p:cNvSpPr>
            <a:spLocks noChangeArrowheads="1"/>
          </p:cNvSpPr>
          <p:nvPr/>
        </p:nvSpPr>
        <p:spPr bwMode="auto">
          <a:xfrm>
            <a:off x="381000" y="2819400"/>
            <a:ext cx="8534400"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3048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r>
              <a:rPr lang="en-US" altLang="zh-CN" sz="1400" b="1"/>
              <a:t>Where,</a:t>
            </a:r>
          </a:p>
          <a:p>
            <a:pPr algn="just"/>
            <a:r>
              <a:rPr lang="en-US" altLang="zh-CN" sz="1400" b="1"/>
              <a:t>X1 – mean of the first sample,</a:t>
            </a:r>
          </a:p>
          <a:p>
            <a:pPr algn="just"/>
            <a:r>
              <a:rPr lang="en-US" altLang="zh-CN" sz="1400" b="1"/>
              <a:t>S1 – standard deviation of the first sample,</a:t>
            </a:r>
          </a:p>
          <a:p>
            <a:pPr algn="just"/>
            <a:r>
              <a:rPr lang="en-US" altLang="zh-CN" sz="1400" b="1"/>
              <a:t>X2 – mean of the second sample,</a:t>
            </a:r>
          </a:p>
          <a:p>
            <a:pPr algn="just"/>
            <a:r>
              <a:rPr lang="en-US" altLang="zh-CN" sz="1400" b="1"/>
              <a:t>S2 – standard deviation of the second sample,</a:t>
            </a:r>
          </a:p>
          <a:p>
            <a:pPr algn="just"/>
            <a:r>
              <a:rPr lang="en-US" altLang="zh-CN" sz="1400" b="1"/>
              <a:t>N1 – first sample size,</a:t>
            </a:r>
          </a:p>
          <a:p>
            <a:pPr algn="just"/>
            <a:r>
              <a:rPr lang="en-US" altLang="zh-CN" sz="1400" b="1"/>
              <a:t>N2 – second sample size.</a:t>
            </a:r>
          </a:p>
          <a:p>
            <a:pPr algn="just"/>
            <a:endParaRPr lang="en-US" altLang="zh-CN" sz="1400" b="1"/>
          </a:p>
          <a:p>
            <a:pPr algn="just"/>
            <a:endParaRPr lang="en-US" altLang="zh-CN" sz="1400" b="1"/>
          </a:p>
          <a:p>
            <a:pPr algn="just"/>
            <a:r>
              <a:rPr lang="en-US" altLang="zh-CN" sz="1400" b="1"/>
              <a:t>If the value of ‘t’ is positive, it means the second algorithm is better than first one and if it comes negative it means the first algorithm is better than second.</a:t>
            </a:r>
          </a:p>
        </p:txBody>
      </p:sp>
      <p:sp>
        <p:nvSpPr>
          <p:cNvPr id="5" name="Slide Number Placeholder 4">
            <a:extLst>
              <a:ext uri="{FF2B5EF4-FFF2-40B4-BE49-F238E27FC236}">
                <a16:creationId xmlns:a16="http://schemas.microsoft.com/office/drawing/2014/main" id="{D9BB083D-3875-01D8-F2A8-29715E5409E5}"/>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15545FD-29F1-4612-9D39-5A598F9EAA8D}" type="slidenum">
              <a:rPr lang="en-US" altLang="en-US">
                <a:solidFill>
                  <a:srgbClr val="898989"/>
                </a:solidFill>
              </a:rPr>
              <a:pPr eaLnBrk="1" hangingPunct="1"/>
              <a:t>54</a:t>
            </a:fld>
            <a:endParaRPr lang="en-US" altLang="en-US">
              <a:solidFill>
                <a:srgbClr val="898989"/>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69B7623-F16F-A11D-C8C8-3A478DEE274F}"/>
              </a:ext>
            </a:extLst>
          </p:cNvPr>
          <p:cNvGraphicFramePr>
            <a:graphicFrameLocks noGrp="1"/>
          </p:cNvGraphicFramePr>
          <p:nvPr/>
        </p:nvGraphicFramePr>
        <p:xfrm>
          <a:off x="609600" y="2373313"/>
          <a:ext cx="3429000" cy="3475042"/>
        </p:xfrm>
        <a:graphic>
          <a:graphicData uri="http://schemas.openxmlformats.org/drawingml/2006/table">
            <a:tbl>
              <a:tblPr/>
              <a:tblGrid>
                <a:gridCol w="381000">
                  <a:extLst>
                    <a:ext uri="{9D8B030D-6E8A-4147-A177-3AD203B41FA5}">
                      <a16:colId xmlns:a16="http://schemas.microsoft.com/office/drawing/2014/main" val="20000"/>
                    </a:ext>
                  </a:extLst>
                </a:gridCol>
                <a:gridCol w="81915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314450">
                  <a:extLst>
                    <a:ext uri="{9D8B030D-6E8A-4147-A177-3AD203B41FA5}">
                      <a16:colId xmlns:a16="http://schemas.microsoft.com/office/drawing/2014/main" val="20003"/>
                    </a:ext>
                  </a:extLst>
                </a:gridCol>
              </a:tblGrid>
              <a:tr h="548690">
                <a:tc>
                  <a:txBody>
                    <a:bodyPr/>
                    <a:lstStyle/>
                    <a:p>
                      <a:pPr marL="0" marR="0" indent="0" algn="l">
                        <a:lnSpc>
                          <a:spcPct val="100000"/>
                        </a:lnSpc>
                        <a:spcBef>
                          <a:spcPts val="0"/>
                        </a:spcBef>
                        <a:spcAft>
                          <a:spcPts val="0"/>
                        </a:spcAft>
                        <a:tabLst>
                          <a:tab pos="455295" algn="l"/>
                          <a:tab pos="457200" algn="l"/>
                        </a:tabLst>
                      </a:pPr>
                      <a:r>
                        <a:rPr lang="en-US" sz="1200" b="0" dirty="0">
                          <a:solidFill>
                            <a:srgbClr val="000000"/>
                          </a:solidFill>
                          <a:latin typeface="Times New Roman"/>
                          <a:ea typeface="Calibri"/>
                        </a:rPr>
                        <a:t> F</a:t>
                      </a:r>
                      <a:endParaRPr lang="en-US" sz="1200" b="0" dirty="0">
                        <a:solidFill>
                          <a:srgbClr val="000000"/>
                        </a:solidFill>
                        <a:latin typeface="Times New Roman"/>
                        <a:ea typeface="MS Mincho"/>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00000"/>
                        </a:lnSpc>
                        <a:spcBef>
                          <a:spcPts val="0"/>
                        </a:spcBef>
                        <a:spcAft>
                          <a:spcPts val="0"/>
                        </a:spcAft>
                        <a:tabLst>
                          <a:tab pos="455295" algn="l"/>
                          <a:tab pos="457200" algn="l"/>
                        </a:tabLst>
                      </a:pPr>
                      <a:r>
                        <a:rPr lang="en-US" sz="1200" b="0" dirty="0">
                          <a:solidFill>
                            <a:srgbClr val="000000"/>
                          </a:solidFill>
                          <a:latin typeface="Times New Roman"/>
                          <a:ea typeface="Calibri"/>
                        </a:rPr>
                        <a:t>MPDPGA  versus SDPGA</a:t>
                      </a:r>
                      <a:endParaRPr lang="en-US" sz="1200" b="0" dirty="0">
                        <a:solidFill>
                          <a:srgbClr val="000000"/>
                        </a:solidFill>
                        <a:latin typeface="Times New Roman"/>
                        <a:ea typeface="MS Mincho"/>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00000"/>
                        </a:lnSpc>
                        <a:spcBef>
                          <a:spcPts val="0"/>
                        </a:spcBef>
                        <a:spcAft>
                          <a:spcPts val="0"/>
                        </a:spcAft>
                        <a:tabLst>
                          <a:tab pos="455295" algn="l"/>
                          <a:tab pos="457200" algn="l"/>
                        </a:tabLst>
                      </a:pPr>
                      <a:r>
                        <a:rPr lang="en-US" sz="1200" b="0" dirty="0">
                          <a:solidFill>
                            <a:srgbClr val="000000"/>
                          </a:solidFill>
                          <a:latin typeface="Times New Roman"/>
                          <a:ea typeface="Calibri"/>
                        </a:rPr>
                        <a:t>MPDPGA  versus  SGA</a:t>
                      </a:r>
                      <a:endParaRPr lang="en-US" sz="1200" b="0" dirty="0">
                        <a:solidFill>
                          <a:srgbClr val="000000"/>
                        </a:solidFill>
                        <a:latin typeface="Times New Roman"/>
                        <a:ea typeface="MS Mincho"/>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00000"/>
                        </a:lnSpc>
                        <a:spcBef>
                          <a:spcPts val="0"/>
                        </a:spcBef>
                        <a:spcAft>
                          <a:spcPts val="0"/>
                        </a:spcAft>
                        <a:tabLst>
                          <a:tab pos="455295" algn="l"/>
                          <a:tab pos="457200" algn="l"/>
                        </a:tabLst>
                      </a:pPr>
                      <a:r>
                        <a:rPr lang="en-US" sz="1200" b="0" dirty="0">
                          <a:solidFill>
                            <a:srgbClr val="000000"/>
                          </a:solidFill>
                          <a:latin typeface="Times New Roman"/>
                          <a:ea typeface="Calibri"/>
                        </a:rPr>
                        <a:t>SDPGA  versus  </a:t>
                      </a:r>
                    </a:p>
                    <a:p>
                      <a:pPr marL="0" marR="0" indent="0" algn="l">
                        <a:lnSpc>
                          <a:spcPct val="100000"/>
                        </a:lnSpc>
                        <a:spcBef>
                          <a:spcPts val="0"/>
                        </a:spcBef>
                        <a:spcAft>
                          <a:spcPts val="0"/>
                        </a:spcAft>
                        <a:tabLst>
                          <a:tab pos="455295" algn="l"/>
                          <a:tab pos="457200" algn="l"/>
                        </a:tabLst>
                      </a:pPr>
                      <a:r>
                        <a:rPr lang="en-US" sz="1200" b="0" dirty="0">
                          <a:solidFill>
                            <a:srgbClr val="000000"/>
                          </a:solidFill>
                          <a:latin typeface="Times New Roman"/>
                          <a:ea typeface="Calibri"/>
                        </a:rPr>
                        <a:t>SGA</a:t>
                      </a:r>
                      <a:endParaRPr lang="en-US" sz="1200" b="0" dirty="0">
                        <a:solidFill>
                          <a:srgbClr val="000000"/>
                        </a:solidFill>
                        <a:latin typeface="Times New Roman"/>
                        <a:ea typeface="MS Mincho"/>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82897">
                <a:tc>
                  <a:txBody>
                    <a:bodyPr/>
                    <a:lstStyle/>
                    <a:p>
                      <a:pPr marL="0" marR="0" indent="0" algn="l">
                        <a:lnSpc>
                          <a:spcPct val="100000"/>
                        </a:lnSpc>
                        <a:spcBef>
                          <a:spcPts val="0"/>
                        </a:spcBef>
                        <a:spcAft>
                          <a:spcPts val="0"/>
                        </a:spcAft>
                        <a:tabLst>
                          <a:tab pos="455295" algn="l"/>
                          <a:tab pos="457200" algn="l"/>
                        </a:tabLst>
                      </a:pPr>
                      <a:r>
                        <a:rPr lang="en-US" sz="1200" b="0" dirty="0">
                          <a:solidFill>
                            <a:srgbClr val="000000"/>
                          </a:solidFill>
                          <a:latin typeface="Times New Roman"/>
                          <a:ea typeface="Calibri"/>
                        </a:rPr>
                        <a:t>f1</a:t>
                      </a:r>
                      <a:endParaRPr lang="en-US" sz="1200" b="0" dirty="0">
                        <a:solidFill>
                          <a:srgbClr val="000000"/>
                        </a:solidFill>
                        <a:latin typeface="Times New Roman"/>
                        <a:ea typeface="MS Mincho"/>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indent="0" algn="l">
                        <a:lnSpc>
                          <a:spcPct val="100000"/>
                        </a:lnSpc>
                        <a:spcBef>
                          <a:spcPts val="0"/>
                        </a:spcBef>
                        <a:spcAft>
                          <a:spcPts val="0"/>
                        </a:spcAft>
                        <a:tabLst>
                          <a:tab pos="455295" algn="l"/>
                          <a:tab pos="457200" algn="l"/>
                        </a:tabLst>
                      </a:pPr>
                      <a:r>
                        <a:rPr lang="en-US" sz="1200" b="0" dirty="0">
                          <a:solidFill>
                            <a:srgbClr val="000000"/>
                          </a:solidFill>
                          <a:latin typeface="Times New Roman"/>
                          <a:ea typeface="Calibri"/>
                        </a:rPr>
                        <a:t>1.96</a:t>
                      </a:r>
                      <a:endParaRPr lang="en-US" sz="1200" b="0" dirty="0">
                        <a:solidFill>
                          <a:srgbClr val="000000"/>
                        </a:solidFill>
                        <a:latin typeface="Times New Roman"/>
                        <a:ea typeface="MS Mincho"/>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indent="0" algn="l">
                        <a:lnSpc>
                          <a:spcPct val="100000"/>
                        </a:lnSpc>
                        <a:spcBef>
                          <a:spcPts val="0"/>
                        </a:spcBef>
                        <a:spcAft>
                          <a:spcPts val="0"/>
                        </a:spcAft>
                        <a:tabLst>
                          <a:tab pos="455295" algn="l"/>
                          <a:tab pos="457200" algn="l"/>
                        </a:tabLst>
                      </a:pPr>
                      <a:r>
                        <a:rPr lang="en-US" sz="1200" b="0" dirty="0">
                          <a:solidFill>
                            <a:srgbClr val="000000"/>
                          </a:solidFill>
                          <a:latin typeface="Times New Roman"/>
                          <a:ea typeface="Calibri"/>
                        </a:rPr>
                        <a:t>57.01</a:t>
                      </a:r>
                      <a:endParaRPr lang="en-US" sz="1200" b="0" dirty="0">
                        <a:solidFill>
                          <a:srgbClr val="000000"/>
                        </a:solidFill>
                        <a:latin typeface="Times New Roman"/>
                        <a:ea typeface="MS Mincho"/>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indent="0" algn="l">
                        <a:lnSpc>
                          <a:spcPct val="100000"/>
                        </a:lnSpc>
                        <a:spcBef>
                          <a:spcPts val="0"/>
                        </a:spcBef>
                        <a:spcAft>
                          <a:spcPts val="0"/>
                        </a:spcAft>
                        <a:tabLst>
                          <a:tab pos="455295" algn="l"/>
                          <a:tab pos="457200" algn="l"/>
                        </a:tabLst>
                      </a:pPr>
                      <a:r>
                        <a:rPr lang="en-US" sz="1200" b="0">
                          <a:solidFill>
                            <a:srgbClr val="000000"/>
                          </a:solidFill>
                          <a:latin typeface="Times New Roman"/>
                          <a:ea typeface="Calibri"/>
                        </a:rPr>
                        <a:t>55.30</a:t>
                      </a:r>
                      <a:endParaRPr lang="en-US" sz="1200" b="0">
                        <a:solidFill>
                          <a:srgbClr val="000000"/>
                        </a:solidFill>
                        <a:latin typeface="Times New Roman"/>
                        <a:ea typeface="MS Mincho"/>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182897">
                <a:tc>
                  <a:txBody>
                    <a:bodyPr/>
                    <a:lstStyle/>
                    <a:p>
                      <a:pPr marL="0" marR="0" indent="0" algn="l">
                        <a:lnSpc>
                          <a:spcPct val="100000"/>
                        </a:lnSpc>
                        <a:spcBef>
                          <a:spcPts val="0"/>
                        </a:spcBef>
                        <a:spcAft>
                          <a:spcPts val="0"/>
                        </a:spcAft>
                        <a:tabLst>
                          <a:tab pos="455295" algn="l"/>
                          <a:tab pos="457200" algn="l"/>
                        </a:tabLst>
                      </a:pPr>
                      <a:r>
                        <a:rPr lang="en-US" sz="1200" b="0">
                          <a:solidFill>
                            <a:srgbClr val="000000"/>
                          </a:solidFill>
                          <a:latin typeface="Times New Roman"/>
                          <a:ea typeface="Calibri"/>
                        </a:rPr>
                        <a:t>f2</a:t>
                      </a:r>
                      <a:endParaRPr lang="en-US" sz="1200" b="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gn="l">
                        <a:lnSpc>
                          <a:spcPct val="100000"/>
                        </a:lnSpc>
                        <a:spcBef>
                          <a:spcPts val="0"/>
                        </a:spcBef>
                        <a:spcAft>
                          <a:spcPts val="0"/>
                        </a:spcAft>
                        <a:tabLst>
                          <a:tab pos="455295" algn="l"/>
                          <a:tab pos="457200" algn="l"/>
                        </a:tabLst>
                      </a:pPr>
                      <a:r>
                        <a:rPr lang="en-US" sz="1200" b="0" dirty="0">
                          <a:solidFill>
                            <a:srgbClr val="000000"/>
                          </a:solidFill>
                          <a:latin typeface="Times New Roman"/>
                          <a:ea typeface="Calibri"/>
                        </a:rPr>
                        <a:t>1.90</a:t>
                      </a:r>
                      <a:endParaRPr lang="en-US" sz="1200" b="0" dirty="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gn="l">
                        <a:lnSpc>
                          <a:spcPct val="100000"/>
                        </a:lnSpc>
                        <a:spcBef>
                          <a:spcPts val="0"/>
                        </a:spcBef>
                        <a:spcAft>
                          <a:spcPts val="0"/>
                        </a:spcAft>
                        <a:tabLst>
                          <a:tab pos="455295" algn="l"/>
                          <a:tab pos="457200" algn="l"/>
                        </a:tabLst>
                      </a:pPr>
                      <a:r>
                        <a:rPr lang="en-US" sz="1200" b="0" dirty="0">
                          <a:solidFill>
                            <a:srgbClr val="000000"/>
                          </a:solidFill>
                          <a:latin typeface="Times New Roman"/>
                          <a:ea typeface="Calibri"/>
                        </a:rPr>
                        <a:t>2.55</a:t>
                      </a:r>
                      <a:endParaRPr lang="en-US" sz="1200" b="0" dirty="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gn="l">
                        <a:lnSpc>
                          <a:spcPct val="100000"/>
                        </a:lnSpc>
                        <a:spcBef>
                          <a:spcPts val="0"/>
                        </a:spcBef>
                        <a:spcAft>
                          <a:spcPts val="0"/>
                        </a:spcAft>
                        <a:tabLst>
                          <a:tab pos="455295" algn="l"/>
                          <a:tab pos="457200" algn="l"/>
                        </a:tabLst>
                      </a:pPr>
                      <a:r>
                        <a:rPr lang="en-US" sz="1200" b="0">
                          <a:solidFill>
                            <a:srgbClr val="000000"/>
                          </a:solidFill>
                          <a:latin typeface="Times New Roman"/>
                          <a:ea typeface="Calibri"/>
                        </a:rPr>
                        <a:t>2.54</a:t>
                      </a:r>
                      <a:endParaRPr lang="en-US" sz="1200" b="0">
                        <a:solidFill>
                          <a:srgbClr val="000000"/>
                        </a:solidFill>
                        <a:latin typeface="Times New Roman"/>
                        <a:ea typeface="MS Mincho"/>
                      </a:endParaRPr>
                    </a:p>
                  </a:txBody>
                  <a:tcPr marL="68580" marR="68580" marT="0" marB="0">
                    <a:lnL>
                      <a:noFill/>
                    </a:lnL>
                    <a:lnR>
                      <a:noFill/>
                    </a:lnR>
                    <a:lnT>
                      <a:noFill/>
                    </a:lnT>
                    <a:lnB>
                      <a:noFill/>
                    </a:lnB>
                  </a:tcPr>
                </a:tc>
                <a:extLst>
                  <a:ext uri="{0D108BD9-81ED-4DB2-BD59-A6C34878D82A}">
                    <a16:rowId xmlns:a16="http://schemas.microsoft.com/office/drawing/2014/main" val="10002"/>
                  </a:ext>
                </a:extLst>
              </a:tr>
              <a:tr h="182897">
                <a:tc>
                  <a:txBody>
                    <a:bodyPr/>
                    <a:lstStyle/>
                    <a:p>
                      <a:pPr marL="0" marR="0" indent="0" algn="l">
                        <a:lnSpc>
                          <a:spcPct val="100000"/>
                        </a:lnSpc>
                        <a:spcBef>
                          <a:spcPts val="0"/>
                        </a:spcBef>
                        <a:spcAft>
                          <a:spcPts val="0"/>
                        </a:spcAft>
                        <a:tabLst>
                          <a:tab pos="455295" algn="l"/>
                          <a:tab pos="457200" algn="l"/>
                        </a:tabLst>
                      </a:pPr>
                      <a:r>
                        <a:rPr lang="en-US" sz="1200" b="0">
                          <a:solidFill>
                            <a:srgbClr val="000000"/>
                          </a:solidFill>
                          <a:latin typeface="Times New Roman"/>
                          <a:ea typeface="Calibri"/>
                        </a:rPr>
                        <a:t>f3</a:t>
                      </a:r>
                      <a:endParaRPr lang="en-US" sz="1200" b="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gn="l">
                        <a:lnSpc>
                          <a:spcPct val="100000"/>
                        </a:lnSpc>
                        <a:spcBef>
                          <a:spcPts val="0"/>
                        </a:spcBef>
                        <a:spcAft>
                          <a:spcPts val="0"/>
                        </a:spcAft>
                        <a:tabLst>
                          <a:tab pos="455295" algn="l"/>
                          <a:tab pos="457200" algn="l"/>
                        </a:tabLst>
                      </a:pPr>
                      <a:r>
                        <a:rPr lang="en-US" sz="1200" b="0">
                          <a:solidFill>
                            <a:srgbClr val="000000"/>
                          </a:solidFill>
                          <a:latin typeface="Times New Roman"/>
                          <a:ea typeface="Calibri"/>
                        </a:rPr>
                        <a:t>1.25</a:t>
                      </a:r>
                      <a:endParaRPr lang="en-US" sz="1200" b="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gn="l">
                        <a:lnSpc>
                          <a:spcPct val="100000"/>
                        </a:lnSpc>
                        <a:spcBef>
                          <a:spcPts val="0"/>
                        </a:spcBef>
                        <a:spcAft>
                          <a:spcPts val="0"/>
                        </a:spcAft>
                        <a:tabLst>
                          <a:tab pos="455295" algn="l"/>
                          <a:tab pos="457200" algn="l"/>
                        </a:tabLst>
                      </a:pPr>
                      <a:r>
                        <a:rPr lang="en-US" sz="1200" b="0" dirty="0">
                          <a:solidFill>
                            <a:srgbClr val="000000"/>
                          </a:solidFill>
                          <a:latin typeface="Times New Roman"/>
                          <a:ea typeface="Calibri"/>
                        </a:rPr>
                        <a:t>3.49</a:t>
                      </a:r>
                      <a:endParaRPr lang="en-US" sz="1200" b="0" dirty="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gn="l">
                        <a:lnSpc>
                          <a:spcPct val="100000"/>
                        </a:lnSpc>
                        <a:spcBef>
                          <a:spcPts val="0"/>
                        </a:spcBef>
                        <a:spcAft>
                          <a:spcPts val="0"/>
                        </a:spcAft>
                        <a:tabLst>
                          <a:tab pos="455295" algn="l"/>
                          <a:tab pos="457200" algn="l"/>
                        </a:tabLst>
                      </a:pPr>
                      <a:r>
                        <a:rPr lang="en-US" sz="1200" b="0">
                          <a:solidFill>
                            <a:srgbClr val="000000"/>
                          </a:solidFill>
                          <a:latin typeface="Times New Roman"/>
                          <a:ea typeface="Calibri"/>
                        </a:rPr>
                        <a:t>2.38</a:t>
                      </a:r>
                      <a:endParaRPr lang="en-US" sz="1200" b="0">
                        <a:solidFill>
                          <a:srgbClr val="000000"/>
                        </a:solidFill>
                        <a:latin typeface="Times New Roman"/>
                        <a:ea typeface="MS Mincho"/>
                      </a:endParaRPr>
                    </a:p>
                  </a:txBody>
                  <a:tcPr marL="68580" marR="68580" marT="0" marB="0">
                    <a:lnL>
                      <a:noFill/>
                    </a:lnL>
                    <a:lnR>
                      <a:noFill/>
                    </a:lnR>
                    <a:lnT>
                      <a:noFill/>
                    </a:lnT>
                    <a:lnB>
                      <a:noFill/>
                    </a:lnB>
                  </a:tcPr>
                </a:tc>
                <a:extLst>
                  <a:ext uri="{0D108BD9-81ED-4DB2-BD59-A6C34878D82A}">
                    <a16:rowId xmlns:a16="http://schemas.microsoft.com/office/drawing/2014/main" val="10003"/>
                  </a:ext>
                </a:extLst>
              </a:tr>
              <a:tr h="182897">
                <a:tc>
                  <a:txBody>
                    <a:bodyPr/>
                    <a:lstStyle/>
                    <a:p>
                      <a:pPr marL="0" marR="0" indent="0" algn="l">
                        <a:lnSpc>
                          <a:spcPct val="100000"/>
                        </a:lnSpc>
                        <a:spcBef>
                          <a:spcPts val="0"/>
                        </a:spcBef>
                        <a:spcAft>
                          <a:spcPts val="0"/>
                        </a:spcAft>
                        <a:tabLst>
                          <a:tab pos="455295" algn="l"/>
                          <a:tab pos="457200" algn="l"/>
                        </a:tabLst>
                      </a:pPr>
                      <a:r>
                        <a:rPr lang="en-US" sz="1200" b="0">
                          <a:solidFill>
                            <a:srgbClr val="000000"/>
                          </a:solidFill>
                          <a:latin typeface="Times New Roman"/>
                          <a:ea typeface="Calibri"/>
                        </a:rPr>
                        <a:t>f4</a:t>
                      </a:r>
                      <a:endParaRPr lang="en-US" sz="1200" b="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gn="l">
                        <a:lnSpc>
                          <a:spcPct val="100000"/>
                        </a:lnSpc>
                        <a:spcBef>
                          <a:spcPts val="0"/>
                        </a:spcBef>
                        <a:spcAft>
                          <a:spcPts val="0"/>
                        </a:spcAft>
                        <a:tabLst>
                          <a:tab pos="455295" algn="l"/>
                          <a:tab pos="457200" algn="l"/>
                        </a:tabLst>
                      </a:pPr>
                      <a:r>
                        <a:rPr lang="en-US" sz="1200" b="0">
                          <a:solidFill>
                            <a:srgbClr val="000000"/>
                          </a:solidFill>
                          <a:latin typeface="Times New Roman"/>
                          <a:ea typeface="Calibri"/>
                        </a:rPr>
                        <a:t>1.88</a:t>
                      </a:r>
                      <a:endParaRPr lang="en-US" sz="1200" b="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gn="l">
                        <a:lnSpc>
                          <a:spcPct val="100000"/>
                        </a:lnSpc>
                        <a:spcBef>
                          <a:spcPts val="0"/>
                        </a:spcBef>
                        <a:spcAft>
                          <a:spcPts val="0"/>
                        </a:spcAft>
                        <a:tabLst>
                          <a:tab pos="455295" algn="l"/>
                          <a:tab pos="457200" algn="l"/>
                        </a:tabLst>
                      </a:pPr>
                      <a:r>
                        <a:rPr lang="en-US" sz="1200" b="0" dirty="0">
                          <a:solidFill>
                            <a:srgbClr val="000000"/>
                          </a:solidFill>
                          <a:latin typeface="Times New Roman"/>
                          <a:ea typeface="Calibri"/>
                        </a:rPr>
                        <a:t>1.86</a:t>
                      </a:r>
                      <a:endParaRPr lang="en-US" sz="1200" b="0" dirty="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gn="l">
                        <a:lnSpc>
                          <a:spcPct val="100000"/>
                        </a:lnSpc>
                        <a:spcBef>
                          <a:spcPts val="0"/>
                        </a:spcBef>
                        <a:spcAft>
                          <a:spcPts val="0"/>
                        </a:spcAft>
                        <a:tabLst>
                          <a:tab pos="455295" algn="l"/>
                          <a:tab pos="457200" algn="l"/>
                        </a:tabLst>
                      </a:pPr>
                      <a:r>
                        <a:rPr lang="en-US" sz="1200" b="0">
                          <a:solidFill>
                            <a:srgbClr val="000000"/>
                          </a:solidFill>
                          <a:latin typeface="Times New Roman"/>
                          <a:ea typeface="Calibri"/>
                        </a:rPr>
                        <a:t>1.17</a:t>
                      </a:r>
                      <a:endParaRPr lang="en-US" sz="1200" b="0">
                        <a:solidFill>
                          <a:srgbClr val="000000"/>
                        </a:solidFill>
                        <a:latin typeface="Times New Roman"/>
                        <a:ea typeface="MS Mincho"/>
                      </a:endParaRPr>
                    </a:p>
                  </a:txBody>
                  <a:tcPr marL="68580" marR="68580" marT="0" marB="0">
                    <a:lnL>
                      <a:noFill/>
                    </a:lnL>
                    <a:lnR>
                      <a:noFill/>
                    </a:lnR>
                    <a:lnT>
                      <a:noFill/>
                    </a:lnT>
                    <a:lnB>
                      <a:noFill/>
                    </a:lnB>
                  </a:tcPr>
                </a:tc>
                <a:extLst>
                  <a:ext uri="{0D108BD9-81ED-4DB2-BD59-A6C34878D82A}">
                    <a16:rowId xmlns:a16="http://schemas.microsoft.com/office/drawing/2014/main" val="10004"/>
                  </a:ext>
                </a:extLst>
              </a:tr>
              <a:tr h="182897">
                <a:tc>
                  <a:txBody>
                    <a:bodyPr/>
                    <a:lstStyle/>
                    <a:p>
                      <a:pPr marL="0" marR="0" indent="0" algn="l">
                        <a:lnSpc>
                          <a:spcPct val="100000"/>
                        </a:lnSpc>
                        <a:spcBef>
                          <a:spcPts val="0"/>
                        </a:spcBef>
                        <a:spcAft>
                          <a:spcPts val="0"/>
                        </a:spcAft>
                        <a:tabLst>
                          <a:tab pos="455295" algn="l"/>
                          <a:tab pos="457200" algn="l"/>
                        </a:tabLst>
                      </a:pPr>
                      <a:r>
                        <a:rPr lang="en-US" sz="1200" b="0">
                          <a:solidFill>
                            <a:srgbClr val="000000"/>
                          </a:solidFill>
                          <a:latin typeface="Times New Roman"/>
                          <a:ea typeface="Calibri"/>
                        </a:rPr>
                        <a:t>f5</a:t>
                      </a:r>
                      <a:endParaRPr lang="en-US" sz="1200" b="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gn="l">
                        <a:lnSpc>
                          <a:spcPct val="100000"/>
                        </a:lnSpc>
                        <a:spcBef>
                          <a:spcPts val="0"/>
                        </a:spcBef>
                        <a:spcAft>
                          <a:spcPts val="0"/>
                        </a:spcAft>
                        <a:tabLst>
                          <a:tab pos="455295" algn="l"/>
                          <a:tab pos="457200" algn="l"/>
                        </a:tabLst>
                      </a:pPr>
                      <a:r>
                        <a:rPr lang="en-US" sz="1200" b="0">
                          <a:solidFill>
                            <a:srgbClr val="000000"/>
                          </a:solidFill>
                          <a:latin typeface="Times New Roman"/>
                          <a:ea typeface="Calibri"/>
                        </a:rPr>
                        <a:t>-7089.29</a:t>
                      </a:r>
                      <a:endParaRPr lang="en-US" sz="1200" b="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gn="l">
                        <a:lnSpc>
                          <a:spcPct val="100000"/>
                        </a:lnSpc>
                        <a:spcBef>
                          <a:spcPts val="0"/>
                        </a:spcBef>
                        <a:spcAft>
                          <a:spcPts val="0"/>
                        </a:spcAft>
                        <a:tabLst>
                          <a:tab pos="455295" algn="l"/>
                          <a:tab pos="457200" algn="l"/>
                        </a:tabLst>
                      </a:pPr>
                      <a:r>
                        <a:rPr lang="en-US" sz="1200" b="0" dirty="0">
                          <a:solidFill>
                            <a:srgbClr val="000000"/>
                          </a:solidFill>
                          <a:latin typeface="Times New Roman"/>
                          <a:ea typeface="Calibri"/>
                        </a:rPr>
                        <a:t>-876.96</a:t>
                      </a:r>
                      <a:endParaRPr lang="en-US" sz="1200" b="0" dirty="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gn="l">
                        <a:lnSpc>
                          <a:spcPct val="100000"/>
                        </a:lnSpc>
                        <a:spcBef>
                          <a:spcPts val="0"/>
                        </a:spcBef>
                        <a:spcAft>
                          <a:spcPts val="0"/>
                        </a:spcAft>
                        <a:tabLst>
                          <a:tab pos="455295" algn="l"/>
                          <a:tab pos="457200" algn="l"/>
                        </a:tabLst>
                      </a:pPr>
                      <a:r>
                        <a:rPr lang="en-US" sz="1200" b="0">
                          <a:solidFill>
                            <a:srgbClr val="000000"/>
                          </a:solidFill>
                          <a:latin typeface="Times New Roman"/>
                          <a:ea typeface="Calibri"/>
                        </a:rPr>
                        <a:t>595.73</a:t>
                      </a:r>
                      <a:endParaRPr lang="en-US" sz="1200" b="0">
                        <a:solidFill>
                          <a:srgbClr val="000000"/>
                        </a:solidFill>
                        <a:latin typeface="Times New Roman"/>
                        <a:ea typeface="MS Mincho"/>
                      </a:endParaRPr>
                    </a:p>
                  </a:txBody>
                  <a:tcPr marL="68580" marR="68580" marT="0" marB="0">
                    <a:lnL>
                      <a:noFill/>
                    </a:lnL>
                    <a:lnR>
                      <a:noFill/>
                    </a:lnR>
                    <a:lnT>
                      <a:noFill/>
                    </a:lnT>
                    <a:lnB>
                      <a:noFill/>
                    </a:lnB>
                  </a:tcPr>
                </a:tc>
                <a:extLst>
                  <a:ext uri="{0D108BD9-81ED-4DB2-BD59-A6C34878D82A}">
                    <a16:rowId xmlns:a16="http://schemas.microsoft.com/office/drawing/2014/main" val="10005"/>
                  </a:ext>
                </a:extLst>
              </a:tr>
              <a:tr h="182897">
                <a:tc>
                  <a:txBody>
                    <a:bodyPr/>
                    <a:lstStyle/>
                    <a:p>
                      <a:pPr marL="0" marR="0" indent="0" algn="l">
                        <a:lnSpc>
                          <a:spcPct val="100000"/>
                        </a:lnSpc>
                        <a:spcBef>
                          <a:spcPts val="0"/>
                        </a:spcBef>
                        <a:spcAft>
                          <a:spcPts val="0"/>
                        </a:spcAft>
                        <a:tabLst>
                          <a:tab pos="455295" algn="l"/>
                          <a:tab pos="457200" algn="l"/>
                        </a:tabLst>
                      </a:pPr>
                      <a:r>
                        <a:rPr lang="en-US" sz="1200" b="0">
                          <a:solidFill>
                            <a:srgbClr val="000000"/>
                          </a:solidFill>
                          <a:latin typeface="Times New Roman"/>
                          <a:ea typeface="Calibri"/>
                        </a:rPr>
                        <a:t>f6</a:t>
                      </a:r>
                      <a:endParaRPr lang="en-US" sz="1200" b="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gn="l">
                        <a:lnSpc>
                          <a:spcPct val="100000"/>
                        </a:lnSpc>
                        <a:spcBef>
                          <a:spcPts val="0"/>
                        </a:spcBef>
                        <a:spcAft>
                          <a:spcPts val="0"/>
                        </a:spcAft>
                        <a:tabLst>
                          <a:tab pos="455295" algn="l"/>
                          <a:tab pos="457200" algn="l"/>
                        </a:tabLst>
                      </a:pPr>
                      <a:r>
                        <a:rPr lang="en-US" sz="1200" b="0">
                          <a:solidFill>
                            <a:srgbClr val="000000"/>
                          </a:solidFill>
                          <a:latin typeface="Times New Roman"/>
                          <a:ea typeface="Calibri"/>
                        </a:rPr>
                        <a:t>4572.70</a:t>
                      </a:r>
                      <a:endParaRPr lang="en-US" sz="1200" b="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gn="l">
                        <a:lnSpc>
                          <a:spcPct val="100000"/>
                        </a:lnSpc>
                        <a:spcBef>
                          <a:spcPts val="0"/>
                        </a:spcBef>
                        <a:spcAft>
                          <a:spcPts val="0"/>
                        </a:spcAft>
                        <a:tabLst>
                          <a:tab pos="455295" algn="l"/>
                          <a:tab pos="457200" algn="l"/>
                        </a:tabLst>
                      </a:pPr>
                      <a:r>
                        <a:rPr lang="en-US" sz="1200" b="0" dirty="0">
                          <a:solidFill>
                            <a:srgbClr val="000000"/>
                          </a:solidFill>
                          <a:latin typeface="Times New Roman"/>
                          <a:ea typeface="Calibri"/>
                        </a:rPr>
                        <a:t>0.00</a:t>
                      </a:r>
                      <a:endParaRPr lang="en-US" sz="1200" b="0" dirty="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gn="l">
                        <a:lnSpc>
                          <a:spcPct val="100000"/>
                        </a:lnSpc>
                        <a:spcBef>
                          <a:spcPts val="0"/>
                        </a:spcBef>
                        <a:spcAft>
                          <a:spcPts val="0"/>
                        </a:spcAft>
                        <a:tabLst>
                          <a:tab pos="455295" algn="l"/>
                          <a:tab pos="457200" algn="l"/>
                        </a:tabLst>
                      </a:pPr>
                      <a:r>
                        <a:rPr lang="en-US" sz="1200" b="0" dirty="0">
                          <a:solidFill>
                            <a:srgbClr val="000000"/>
                          </a:solidFill>
                          <a:latin typeface="Times New Roman"/>
                          <a:ea typeface="Calibri"/>
                        </a:rPr>
                        <a:t>-5975.30</a:t>
                      </a:r>
                      <a:endParaRPr lang="en-US" sz="1200" b="0" dirty="0">
                        <a:solidFill>
                          <a:srgbClr val="000000"/>
                        </a:solidFill>
                        <a:latin typeface="Times New Roman"/>
                        <a:ea typeface="MS Mincho"/>
                      </a:endParaRPr>
                    </a:p>
                  </a:txBody>
                  <a:tcPr marL="68580" marR="68580" marT="0" marB="0">
                    <a:lnL>
                      <a:noFill/>
                    </a:lnL>
                    <a:lnR>
                      <a:noFill/>
                    </a:lnR>
                    <a:lnT>
                      <a:noFill/>
                    </a:lnT>
                    <a:lnB>
                      <a:noFill/>
                    </a:lnB>
                  </a:tcPr>
                </a:tc>
                <a:extLst>
                  <a:ext uri="{0D108BD9-81ED-4DB2-BD59-A6C34878D82A}">
                    <a16:rowId xmlns:a16="http://schemas.microsoft.com/office/drawing/2014/main" val="10006"/>
                  </a:ext>
                </a:extLst>
              </a:tr>
              <a:tr h="182897">
                <a:tc>
                  <a:txBody>
                    <a:bodyPr/>
                    <a:lstStyle/>
                    <a:p>
                      <a:pPr marL="0" marR="0" indent="0" algn="l">
                        <a:lnSpc>
                          <a:spcPct val="100000"/>
                        </a:lnSpc>
                        <a:spcBef>
                          <a:spcPts val="0"/>
                        </a:spcBef>
                        <a:spcAft>
                          <a:spcPts val="0"/>
                        </a:spcAft>
                        <a:tabLst>
                          <a:tab pos="455295" algn="l"/>
                          <a:tab pos="457200" algn="l"/>
                        </a:tabLst>
                      </a:pPr>
                      <a:r>
                        <a:rPr lang="en-US" sz="1200" b="0">
                          <a:solidFill>
                            <a:srgbClr val="000000"/>
                          </a:solidFill>
                          <a:latin typeface="Times New Roman"/>
                          <a:ea typeface="Calibri"/>
                        </a:rPr>
                        <a:t>f7</a:t>
                      </a:r>
                      <a:endParaRPr lang="en-US" sz="1200" b="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gn="l">
                        <a:lnSpc>
                          <a:spcPct val="100000"/>
                        </a:lnSpc>
                        <a:spcBef>
                          <a:spcPts val="0"/>
                        </a:spcBef>
                        <a:spcAft>
                          <a:spcPts val="0"/>
                        </a:spcAft>
                        <a:tabLst>
                          <a:tab pos="455295" algn="l"/>
                          <a:tab pos="457200" algn="l"/>
                        </a:tabLst>
                      </a:pPr>
                      <a:r>
                        <a:rPr lang="en-US" sz="1200" b="0">
                          <a:solidFill>
                            <a:srgbClr val="000000"/>
                          </a:solidFill>
                          <a:latin typeface="Times New Roman"/>
                          <a:ea typeface="Calibri"/>
                        </a:rPr>
                        <a:t>NA</a:t>
                      </a:r>
                      <a:endParaRPr lang="en-US" sz="1200" b="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gn="l">
                        <a:lnSpc>
                          <a:spcPct val="100000"/>
                        </a:lnSpc>
                        <a:spcBef>
                          <a:spcPts val="0"/>
                        </a:spcBef>
                        <a:spcAft>
                          <a:spcPts val="0"/>
                        </a:spcAft>
                        <a:tabLst>
                          <a:tab pos="455295" algn="l"/>
                          <a:tab pos="457200" algn="l"/>
                        </a:tabLst>
                      </a:pPr>
                      <a:r>
                        <a:rPr lang="en-US" sz="1200" b="0" dirty="0">
                          <a:solidFill>
                            <a:srgbClr val="000000"/>
                          </a:solidFill>
                          <a:latin typeface="Times New Roman"/>
                          <a:ea typeface="Calibri"/>
                        </a:rPr>
                        <a:t>2.58</a:t>
                      </a:r>
                      <a:endParaRPr lang="en-US" sz="1200" b="0" dirty="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gn="l">
                        <a:lnSpc>
                          <a:spcPct val="100000"/>
                        </a:lnSpc>
                        <a:spcBef>
                          <a:spcPts val="0"/>
                        </a:spcBef>
                        <a:spcAft>
                          <a:spcPts val="0"/>
                        </a:spcAft>
                        <a:tabLst>
                          <a:tab pos="455295" algn="l"/>
                          <a:tab pos="457200" algn="l"/>
                        </a:tabLst>
                      </a:pPr>
                      <a:r>
                        <a:rPr lang="en-US" sz="1200" b="0" dirty="0">
                          <a:solidFill>
                            <a:srgbClr val="000000"/>
                          </a:solidFill>
                          <a:latin typeface="Times New Roman"/>
                          <a:ea typeface="Calibri"/>
                        </a:rPr>
                        <a:t>NA</a:t>
                      </a:r>
                      <a:endParaRPr lang="en-US" sz="1200" b="0" dirty="0">
                        <a:solidFill>
                          <a:srgbClr val="000000"/>
                        </a:solidFill>
                        <a:latin typeface="Times New Roman"/>
                        <a:ea typeface="MS Mincho"/>
                      </a:endParaRPr>
                    </a:p>
                  </a:txBody>
                  <a:tcPr marL="68580" marR="68580" marT="0" marB="0">
                    <a:lnL>
                      <a:noFill/>
                    </a:lnL>
                    <a:lnR>
                      <a:noFill/>
                    </a:lnR>
                    <a:lnT>
                      <a:noFill/>
                    </a:lnT>
                    <a:lnB>
                      <a:noFill/>
                    </a:lnB>
                  </a:tcPr>
                </a:tc>
                <a:extLst>
                  <a:ext uri="{0D108BD9-81ED-4DB2-BD59-A6C34878D82A}">
                    <a16:rowId xmlns:a16="http://schemas.microsoft.com/office/drawing/2014/main" val="10007"/>
                  </a:ext>
                </a:extLst>
              </a:tr>
              <a:tr h="182897">
                <a:tc>
                  <a:txBody>
                    <a:bodyPr/>
                    <a:lstStyle/>
                    <a:p>
                      <a:pPr marL="0" marR="0" indent="0" algn="l">
                        <a:lnSpc>
                          <a:spcPct val="100000"/>
                        </a:lnSpc>
                        <a:spcBef>
                          <a:spcPts val="0"/>
                        </a:spcBef>
                        <a:spcAft>
                          <a:spcPts val="0"/>
                        </a:spcAft>
                        <a:tabLst>
                          <a:tab pos="455295" algn="l"/>
                          <a:tab pos="457200" algn="l"/>
                        </a:tabLst>
                      </a:pPr>
                      <a:r>
                        <a:rPr lang="en-US" sz="1200" b="0">
                          <a:solidFill>
                            <a:srgbClr val="000000"/>
                          </a:solidFill>
                          <a:latin typeface="Times New Roman"/>
                          <a:ea typeface="Calibri"/>
                        </a:rPr>
                        <a:t>f8</a:t>
                      </a:r>
                      <a:endParaRPr lang="en-US" sz="1200" b="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gn="l">
                        <a:lnSpc>
                          <a:spcPct val="100000"/>
                        </a:lnSpc>
                        <a:spcBef>
                          <a:spcPts val="0"/>
                        </a:spcBef>
                        <a:spcAft>
                          <a:spcPts val="0"/>
                        </a:spcAft>
                        <a:tabLst>
                          <a:tab pos="455295" algn="l"/>
                          <a:tab pos="457200" algn="l"/>
                        </a:tabLst>
                      </a:pPr>
                      <a:r>
                        <a:rPr lang="en-US" sz="1200" b="0">
                          <a:solidFill>
                            <a:srgbClr val="000000"/>
                          </a:solidFill>
                          <a:latin typeface="Times New Roman"/>
                          <a:ea typeface="Calibri"/>
                        </a:rPr>
                        <a:t>2.18</a:t>
                      </a:r>
                      <a:endParaRPr lang="en-US" sz="1200" b="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gn="l">
                        <a:lnSpc>
                          <a:spcPct val="100000"/>
                        </a:lnSpc>
                        <a:spcBef>
                          <a:spcPts val="0"/>
                        </a:spcBef>
                        <a:spcAft>
                          <a:spcPts val="0"/>
                        </a:spcAft>
                        <a:tabLst>
                          <a:tab pos="455295" algn="l"/>
                          <a:tab pos="457200" algn="l"/>
                        </a:tabLst>
                      </a:pPr>
                      <a:r>
                        <a:rPr lang="en-US" sz="1200" b="0" dirty="0">
                          <a:solidFill>
                            <a:srgbClr val="000000"/>
                          </a:solidFill>
                          <a:latin typeface="Times New Roman"/>
                          <a:ea typeface="Calibri"/>
                        </a:rPr>
                        <a:t>3.41</a:t>
                      </a:r>
                      <a:endParaRPr lang="en-US" sz="1200" b="0" dirty="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gn="l">
                        <a:lnSpc>
                          <a:spcPct val="100000"/>
                        </a:lnSpc>
                        <a:spcBef>
                          <a:spcPts val="0"/>
                        </a:spcBef>
                        <a:spcAft>
                          <a:spcPts val="0"/>
                        </a:spcAft>
                        <a:tabLst>
                          <a:tab pos="455295" algn="l"/>
                          <a:tab pos="457200" algn="l"/>
                        </a:tabLst>
                      </a:pPr>
                      <a:r>
                        <a:rPr lang="en-US" sz="1200" b="0" dirty="0">
                          <a:solidFill>
                            <a:srgbClr val="000000"/>
                          </a:solidFill>
                          <a:latin typeface="Times New Roman"/>
                          <a:ea typeface="Calibri"/>
                        </a:rPr>
                        <a:t>0.46</a:t>
                      </a:r>
                      <a:endParaRPr lang="en-US" sz="1200" b="0" dirty="0">
                        <a:solidFill>
                          <a:srgbClr val="000000"/>
                        </a:solidFill>
                        <a:latin typeface="Times New Roman"/>
                        <a:ea typeface="MS Mincho"/>
                      </a:endParaRPr>
                    </a:p>
                  </a:txBody>
                  <a:tcPr marL="68580" marR="68580" marT="0" marB="0">
                    <a:lnL>
                      <a:noFill/>
                    </a:lnL>
                    <a:lnR>
                      <a:noFill/>
                    </a:lnR>
                    <a:lnT>
                      <a:noFill/>
                    </a:lnT>
                    <a:lnB>
                      <a:noFill/>
                    </a:lnB>
                  </a:tcPr>
                </a:tc>
                <a:extLst>
                  <a:ext uri="{0D108BD9-81ED-4DB2-BD59-A6C34878D82A}">
                    <a16:rowId xmlns:a16="http://schemas.microsoft.com/office/drawing/2014/main" val="10008"/>
                  </a:ext>
                </a:extLst>
              </a:tr>
              <a:tr h="182897">
                <a:tc>
                  <a:txBody>
                    <a:bodyPr/>
                    <a:lstStyle/>
                    <a:p>
                      <a:pPr marL="0" marR="0" indent="0" algn="l">
                        <a:lnSpc>
                          <a:spcPct val="100000"/>
                        </a:lnSpc>
                        <a:spcBef>
                          <a:spcPts val="0"/>
                        </a:spcBef>
                        <a:spcAft>
                          <a:spcPts val="0"/>
                        </a:spcAft>
                        <a:tabLst>
                          <a:tab pos="455295" algn="l"/>
                          <a:tab pos="457200" algn="l"/>
                        </a:tabLst>
                      </a:pPr>
                      <a:r>
                        <a:rPr lang="en-US" sz="1200" b="0">
                          <a:solidFill>
                            <a:srgbClr val="000000"/>
                          </a:solidFill>
                          <a:latin typeface="Times New Roman"/>
                          <a:ea typeface="Calibri"/>
                        </a:rPr>
                        <a:t>f9</a:t>
                      </a:r>
                      <a:endParaRPr lang="en-US" sz="1200" b="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gn="l">
                        <a:lnSpc>
                          <a:spcPct val="100000"/>
                        </a:lnSpc>
                        <a:spcBef>
                          <a:spcPts val="0"/>
                        </a:spcBef>
                        <a:spcAft>
                          <a:spcPts val="0"/>
                        </a:spcAft>
                        <a:tabLst>
                          <a:tab pos="455295" algn="l"/>
                          <a:tab pos="457200" algn="l"/>
                        </a:tabLst>
                      </a:pPr>
                      <a:r>
                        <a:rPr lang="en-US" sz="1200" b="0" dirty="0">
                          <a:solidFill>
                            <a:srgbClr val="000000"/>
                          </a:solidFill>
                          <a:latin typeface="Times New Roman"/>
                          <a:ea typeface="Calibri"/>
                        </a:rPr>
                        <a:t>3.57</a:t>
                      </a:r>
                      <a:endParaRPr lang="en-US" sz="1200" b="0" dirty="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gn="l">
                        <a:lnSpc>
                          <a:spcPct val="100000"/>
                        </a:lnSpc>
                        <a:spcBef>
                          <a:spcPts val="0"/>
                        </a:spcBef>
                        <a:spcAft>
                          <a:spcPts val="0"/>
                        </a:spcAft>
                        <a:tabLst>
                          <a:tab pos="455295" algn="l"/>
                          <a:tab pos="457200" algn="l"/>
                        </a:tabLst>
                      </a:pPr>
                      <a:r>
                        <a:rPr lang="en-US" sz="1200" b="0">
                          <a:solidFill>
                            <a:srgbClr val="000000"/>
                          </a:solidFill>
                          <a:latin typeface="Times New Roman"/>
                          <a:ea typeface="Calibri"/>
                        </a:rPr>
                        <a:t>2.07</a:t>
                      </a:r>
                      <a:endParaRPr lang="en-US" sz="1200" b="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gn="l">
                        <a:lnSpc>
                          <a:spcPct val="100000"/>
                        </a:lnSpc>
                        <a:spcBef>
                          <a:spcPts val="0"/>
                        </a:spcBef>
                        <a:spcAft>
                          <a:spcPts val="0"/>
                        </a:spcAft>
                        <a:tabLst>
                          <a:tab pos="455295" algn="l"/>
                          <a:tab pos="457200" algn="l"/>
                        </a:tabLst>
                      </a:pPr>
                      <a:r>
                        <a:rPr lang="en-US" sz="1200" b="0" dirty="0">
                          <a:solidFill>
                            <a:srgbClr val="000000"/>
                          </a:solidFill>
                          <a:latin typeface="Times New Roman"/>
                          <a:ea typeface="Calibri"/>
                        </a:rPr>
                        <a:t>1.74</a:t>
                      </a:r>
                      <a:endParaRPr lang="en-US" sz="1200" b="0" dirty="0">
                        <a:solidFill>
                          <a:srgbClr val="000000"/>
                        </a:solidFill>
                        <a:latin typeface="Times New Roman"/>
                        <a:ea typeface="MS Mincho"/>
                      </a:endParaRPr>
                    </a:p>
                  </a:txBody>
                  <a:tcPr marL="68580" marR="68580" marT="0" marB="0">
                    <a:lnL>
                      <a:noFill/>
                    </a:lnL>
                    <a:lnR>
                      <a:noFill/>
                    </a:lnR>
                    <a:lnT>
                      <a:noFill/>
                    </a:lnT>
                    <a:lnB>
                      <a:noFill/>
                    </a:lnB>
                  </a:tcPr>
                </a:tc>
                <a:extLst>
                  <a:ext uri="{0D108BD9-81ED-4DB2-BD59-A6C34878D82A}">
                    <a16:rowId xmlns:a16="http://schemas.microsoft.com/office/drawing/2014/main" val="10009"/>
                  </a:ext>
                </a:extLst>
              </a:tr>
              <a:tr h="182897">
                <a:tc>
                  <a:txBody>
                    <a:bodyPr/>
                    <a:lstStyle/>
                    <a:p>
                      <a:pPr marL="0" marR="0" indent="0" algn="l">
                        <a:lnSpc>
                          <a:spcPct val="100000"/>
                        </a:lnSpc>
                        <a:spcBef>
                          <a:spcPts val="0"/>
                        </a:spcBef>
                        <a:spcAft>
                          <a:spcPts val="0"/>
                        </a:spcAft>
                        <a:tabLst>
                          <a:tab pos="455295" algn="l"/>
                          <a:tab pos="457200" algn="l"/>
                        </a:tabLst>
                      </a:pPr>
                      <a:r>
                        <a:rPr lang="en-US" sz="1200" b="0">
                          <a:solidFill>
                            <a:srgbClr val="000000"/>
                          </a:solidFill>
                          <a:latin typeface="Times New Roman"/>
                          <a:ea typeface="Calibri"/>
                        </a:rPr>
                        <a:t>f10</a:t>
                      </a:r>
                      <a:endParaRPr lang="en-US" sz="1200" b="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gn="l">
                        <a:lnSpc>
                          <a:spcPct val="100000"/>
                        </a:lnSpc>
                        <a:spcBef>
                          <a:spcPts val="0"/>
                        </a:spcBef>
                        <a:spcAft>
                          <a:spcPts val="0"/>
                        </a:spcAft>
                        <a:tabLst>
                          <a:tab pos="455295" algn="l"/>
                          <a:tab pos="457200" algn="l"/>
                        </a:tabLst>
                      </a:pPr>
                      <a:r>
                        <a:rPr lang="en-US" sz="1200" b="0">
                          <a:solidFill>
                            <a:srgbClr val="000000"/>
                          </a:solidFill>
                          <a:latin typeface="Times New Roman"/>
                          <a:ea typeface="Calibri"/>
                        </a:rPr>
                        <a:t>112742.70</a:t>
                      </a:r>
                      <a:endParaRPr lang="en-US" sz="1200" b="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gn="l">
                        <a:lnSpc>
                          <a:spcPct val="100000"/>
                        </a:lnSpc>
                        <a:spcBef>
                          <a:spcPts val="0"/>
                        </a:spcBef>
                        <a:spcAft>
                          <a:spcPts val="0"/>
                        </a:spcAft>
                        <a:tabLst>
                          <a:tab pos="455295" algn="l"/>
                          <a:tab pos="457200" algn="l"/>
                        </a:tabLst>
                      </a:pPr>
                      <a:r>
                        <a:rPr lang="en-US" sz="1200" b="0">
                          <a:solidFill>
                            <a:srgbClr val="000000"/>
                          </a:solidFill>
                          <a:latin typeface="Times New Roman"/>
                          <a:ea typeface="Calibri"/>
                        </a:rPr>
                        <a:t>NA</a:t>
                      </a:r>
                      <a:endParaRPr lang="en-US" sz="1200" b="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gn="l">
                        <a:lnSpc>
                          <a:spcPct val="100000"/>
                        </a:lnSpc>
                        <a:spcBef>
                          <a:spcPts val="0"/>
                        </a:spcBef>
                        <a:spcAft>
                          <a:spcPts val="0"/>
                        </a:spcAft>
                        <a:tabLst>
                          <a:tab pos="455295" algn="l"/>
                          <a:tab pos="457200" algn="l"/>
                        </a:tabLst>
                      </a:pPr>
                      <a:r>
                        <a:rPr lang="en-US" sz="1200" b="0" dirty="0">
                          <a:solidFill>
                            <a:srgbClr val="000000"/>
                          </a:solidFill>
                          <a:latin typeface="Times New Roman"/>
                          <a:ea typeface="Calibri"/>
                        </a:rPr>
                        <a:t>NA</a:t>
                      </a:r>
                      <a:endParaRPr lang="en-US" sz="1200" b="0" dirty="0">
                        <a:solidFill>
                          <a:srgbClr val="000000"/>
                        </a:solidFill>
                        <a:latin typeface="Times New Roman"/>
                        <a:ea typeface="MS Mincho"/>
                      </a:endParaRPr>
                    </a:p>
                  </a:txBody>
                  <a:tcPr marL="68580" marR="68580" marT="0" marB="0">
                    <a:lnL>
                      <a:noFill/>
                    </a:lnL>
                    <a:lnR>
                      <a:noFill/>
                    </a:lnR>
                    <a:lnT>
                      <a:noFill/>
                    </a:lnT>
                    <a:lnB>
                      <a:noFill/>
                    </a:lnB>
                  </a:tcPr>
                </a:tc>
                <a:extLst>
                  <a:ext uri="{0D108BD9-81ED-4DB2-BD59-A6C34878D82A}">
                    <a16:rowId xmlns:a16="http://schemas.microsoft.com/office/drawing/2014/main" val="10010"/>
                  </a:ext>
                </a:extLst>
              </a:tr>
              <a:tr h="182897">
                <a:tc>
                  <a:txBody>
                    <a:bodyPr/>
                    <a:lstStyle/>
                    <a:p>
                      <a:pPr marL="0" marR="0" indent="0" algn="l">
                        <a:lnSpc>
                          <a:spcPct val="100000"/>
                        </a:lnSpc>
                        <a:spcBef>
                          <a:spcPts val="0"/>
                        </a:spcBef>
                        <a:spcAft>
                          <a:spcPts val="0"/>
                        </a:spcAft>
                        <a:tabLst>
                          <a:tab pos="455295" algn="l"/>
                          <a:tab pos="457200" algn="l"/>
                        </a:tabLst>
                      </a:pPr>
                      <a:r>
                        <a:rPr lang="en-US" sz="1200" b="0">
                          <a:solidFill>
                            <a:srgbClr val="000000"/>
                          </a:solidFill>
                          <a:latin typeface="Times New Roman"/>
                          <a:ea typeface="Calibri"/>
                        </a:rPr>
                        <a:t>f11</a:t>
                      </a:r>
                      <a:endParaRPr lang="en-US" sz="1200" b="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gn="l">
                        <a:lnSpc>
                          <a:spcPct val="100000"/>
                        </a:lnSpc>
                        <a:spcBef>
                          <a:spcPts val="0"/>
                        </a:spcBef>
                        <a:spcAft>
                          <a:spcPts val="0"/>
                        </a:spcAft>
                        <a:tabLst>
                          <a:tab pos="455295" algn="l"/>
                          <a:tab pos="457200" algn="l"/>
                        </a:tabLst>
                      </a:pPr>
                      <a:r>
                        <a:rPr lang="en-US" sz="1200" b="0">
                          <a:solidFill>
                            <a:srgbClr val="000000"/>
                          </a:solidFill>
                          <a:latin typeface="Times New Roman"/>
                          <a:ea typeface="Calibri"/>
                        </a:rPr>
                        <a:t>10.59</a:t>
                      </a:r>
                      <a:endParaRPr lang="en-US" sz="1200" b="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gn="l">
                        <a:lnSpc>
                          <a:spcPct val="100000"/>
                        </a:lnSpc>
                        <a:spcBef>
                          <a:spcPts val="0"/>
                        </a:spcBef>
                        <a:spcAft>
                          <a:spcPts val="0"/>
                        </a:spcAft>
                        <a:tabLst>
                          <a:tab pos="455295" algn="l"/>
                          <a:tab pos="457200" algn="l"/>
                        </a:tabLst>
                      </a:pPr>
                      <a:r>
                        <a:rPr lang="en-US" sz="1200" b="0">
                          <a:solidFill>
                            <a:srgbClr val="000000"/>
                          </a:solidFill>
                          <a:latin typeface="Times New Roman"/>
                          <a:ea typeface="Calibri"/>
                        </a:rPr>
                        <a:t>3.19</a:t>
                      </a:r>
                      <a:endParaRPr lang="en-US" sz="1200" b="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gn="l">
                        <a:lnSpc>
                          <a:spcPct val="100000"/>
                        </a:lnSpc>
                        <a:spcBef>
                          <a:spcPts val="0"/>
                        </a:spcBef>
                        <a:spcAft>
                          <a:spcPts val="0"/>
                        </a:spcAft>
                        <a:tabLst>
                          <a:tab pos="455295" algn="l"/>
                          <a:tab pos="457200" algn="l"/>
                        </a:tabLst>
                      </a:pPr>
                      <a:r>
                        <a:rPr lang="en-US" sz="1200" b="0" dirty="0">
                          <a:solidFill>
                            <a:srgbClr val="000000"/>
                          </a:solidFill>
                          <a:latin typeface="Times New Roman"/>
                          <a:ea typeface="Calibri"/>
                        </a:rPr>
                        <a:t>0.27</a:t>
                      </a:r>
                      <a:endParaRPr lang="en-US" sz="1200" b="0" dirty="0">
                        <a:solidFill>
                          <a:srgbClr val="000000"/>
                        </a:solidFill>
                        <a:latin typeface="Times New Roman"/>
                        <a:ea typeface="MS Mincho"/>
                      </a:endParaRPr>
                    </a:p>
                  </a:txBody>
                  <a:tcPr marL="68580" marR="68580" marT="0" marB="0">
                    <a:lnL>
                      <a:noFill/>
                    </a:lnL>
                    <a:lnR>
                      <a:noFill/>
                    </a:lnR>
                    <a:lnT>
                      <a:noFill/>
                    </a:lnT>
                    <a:lnB>
                      <a:noFill/>
                    </a:lnB>
                  </a:tcPr>
                </a:tc>
                <a:extLst>
                  <a:ext uri="{0D108BD9-81ED-4DB2-BD59-A6C34878D82A}">
                    <a16:rowId xmlns:a16="http://schemas.microsoft.com/office/drawing/2014/main" val="10011"/>
                  </a:ext>
                </a:extLst>
              </a:tr>
              <a:tr h="182897">
                <a:tc>
                  <a:txBody>
                    <a:bodyPr/>
                    <a:lstStyle/>
                    <a:p>
                      <a:pPr marL="0" marR="0" indent="0" algn="l">
                        <a:lnSpc>
                          <a:spcPct val="100000"/>
                        </a:lnSpc>
                        <a:spcBef>
                          <a:spcPts val="0"/>
                        </a:spcBef>
                        <a:spcAft>
                          <a:spcPts val="0"/>
                        </a:spcAft>
                        <a:tabLst>
                          <a:tab pos="455295" algn="l"/>
                          <a:tab pos="457200" algn="l"/>
                        </a:tabLst>
                      </a:pPr>
                      <a:r>
                        <a:rPr lang="en-US" sz="1200" b="0">
                          <a:solidFill>
                            <a:srgbClr val="000000"/>
                          </a:solidFill>
                          <a:latin typeface="Times New Roman"/>
                          <a:ea typeface="Calibri"/>
                        </a:rPr>
                        <a:t>f12</a:t>
                      </a:r>
                      <a:endParaRPr lang="en-US" sz="1200" b="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gn="l">
                        <a:lnSpc>
                          <a:spcPct val="100000"/>
                        </a:lnSpc>
                        <a:spcBef>
                          <a:spcPts val="0"/>
                        </a:spcBef>
                        <a:spcAft>
                          <a:spcPts val="0"/>
                        </a:spcAft>
                        <a:tabLst>
                          <a:tab pos="455295" algn="l"/>
                          <a:tab pos="457200" algn="l"/>
                        </a:tabLst>
                      </a:pPr>
                      <a:r>
                        <a:rPr lang="en-US" sz="1200" b="0">
                          <a:solidFill>
                            <a:srgbClr val="000000"/>
                          </a:solidFill>
                          <a:latin typeface="Times New Roman"/>
                          <a:ea typeface="Calibri"/>
                        </a:rPr>
                        <a:t>3.68</a:t>
                      </a:r>
                      <a:endParaRPr lang="en-US" sz="1200" b="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gn="l">
                        <a:lnSpc>
                          <a:spcPct val="100000"/>
                        </a:lnSpc>
                        <a:spcBef>
                          <a:spcPts val="0"/>
                        </a:spcBef>
                        <a:spcAft>
                          <a:spcPts val="0"/>
                        </a:spcAft>
                        <a:tabLst>
                          <a:tab pos="455295" algn="l"/>
                          <a:tab pos="457200" algn="l"/>
                        </a:tabLst>
                      </a:pPr>
                      <a:r>
                        <a:rPr lang="en-US" sz="1200" b="0">
                          <a:solidFill>
                            <a:srgbClr val="000000"/>
                          </a:solidFill>
                          <a:latin typeface="Times New Roman"/>
                          <a:ea typeface="Calibri"/>
                        </a:rPr>
                        <a:t>4.71</a:t>
                      </a:r>
                      <a:endParaRPr lang="en-US" sz="1200" b="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gn="l">
                        <a:lnSpc>
                          <a:spcPct val="100000"/>
                        </a:lnSpc>
                        <a:spcBef>
                          <a:spcPts val="0"/>
                        </a:spcBef>
                        <a:spcAft>
                          <a:spcPts val="0"/>
                        </a:spcAft>
                        <a:tabLst>
                          <a:tab pos="455295" algn="l"/>
                          <a:tab pos="457200" algn="l"/>
                        </a:tabLst>
                      </a:pPr>
                      <a:r>
                        <a:rPr lang="en-US" sz="1200" b="0" dirty="0">
                          <a:solidFill>
                            <a:srgbClr val="000000"/>
                          </a:solidFill>
                          <a:latin typeface="Times New Roman"/>
                          <a:ea typeface="Calibri"/>
                        </a:rPr>
                        <a:t>4.40</a:t>
                      </a:r>
                      <a:endParaRPr lang="en-US" sz="1200" b="0" dirty="0">
                        <a:solidFill>
                          <a:srgbClr val="000000"/>
                        </a:solidFill>
                        <a:latin typeface="Times New Roman"/>
                        <a:ea typeface="MS Mincho"/>
                      </a:endParaRPr>
                    </a:p>
                  </a:txBody>
                  <a:tcPr marL="68580" marR="68580" marT="0" marB="0">
                    <a:lnL>
                      <a:noFill/>
                    </a:lnL>
                    <a:lnR>
                      <a:noFill/>
                    </a:lnR>
                    <a:lnT>
                      <a:noFill/>
                    </a:lnT>
                    <a:lnB>
                      <a:noFill/>
                    </a:lnB>
                  </a:tcPr>
                </a:tc>
                <a:extLst>
                  <a:ext uri="{0D108BD9-81ED-4DB2-BD59-A6C34878D82A}">
                    <a16:rowId xmlns:a16="http://schemas.microsoft.com/office/drawing/2014/main" val="10012"/>
                  </a:ext>
                </a:extLst>
              </a:tr>
              <a:tr h="182897">
                <a:tc>
                  <a:txBody>
                    <a:bodyPr/>
                    <a:lstStyle/>
                    <a:p>
                      <a:pPr marL="0" marR="0" indent="0" algn="l">
                        <a:lnSpc>
                          <a:spcPct val="100000"/>
                        </a:lnSpc>
                        <a:spcBef>
                          <a:spcPts val="0"/>
                        </a:spcBef>
                        <a:spcAft>
                          <a:spcPts val="0"/>
                        </a:spcAft>
                        <a:tabLst>
                          <a:tab pos="455295" algn="l"/>
                          <a:tab pos="457200" algn="l"/>
                        </a:tabLst>
                      </a:pPr>
                      <a:r>
                        <a:rPr lang="en-US" sz="1200" b="0">
                          <a:solidFill>
                            <a:srgbClr val="000000"/>
                          </a:solidFill>
                          <a:latin typeface="Times New Roman"/>
                          <a:ea typeface="Calibri"/>
                        </a:rPr>
                        <a:t>f13</a:t>
                      </a:r>
                      <a:endParaRPr lang="en-US" sz="1200" b="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gn="l">
                        <a:lnSpc>
                          <a:spcPct val="100000"/>
                        </a:lnSpc>
                        <a:spcBef>
                          <a:spcPts val="0"/>
                        </a:spcBef>
                        <a:spcAft>
                          <a:spcPts val="0"/>
                        </a:spcAft>
                        <a:tabLst>
                          <a:tab pos="455295" algn="l"/>
                          <a:tab pos="457200" algn="l"/>
                        </a:tabLst>
                      </a:pPr>
                      <a:r>
                        <a:rPr lang="en-US" sz="1200" b="0">
                          <a:solidFill>
                            <a:srgbClr val="000000"/>
                          </a:solidFill>
                          <a:latin typeface="Times New Roman"/>
                          <a:ea typeface="Calibri"/>
                        </a:rPr>
                        <a:t>8.44</a:t>
                      </a:r>
                      <a:endParaRPr lang="en-US" sz="1200" b="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gn="l">
                        <a:lnSpc>
                          <a:spcPct val="100000"/>
                        </a:lnSpc>
                        <a:spcBef>
                          <a:spcPts val="0"/>
                        </a:spcBef>
                        <a:spcAft>
                          <a:spcPts val="0"/>
                        </a:spcAft>
                        <a:tabLst>
                          <a:tab pos="455295" algn="l"/>
                          <a:tab pos="457200" algn="l"/>
                        </a:tabLst>
                      </a:pPr>
                      <a:r>
                        <a:rPr lang="en-US" sz="1200" b="0">
                          <a:solidFill>
                            <a:srgbClr val="000000"/>
                          </a:solidFill>
                          <a:latin typeface="Times New Roman"/>
                          <a:ea typeface="Calibri"/>
                        </a:rPr>
                        <a:t>9.41</a:t>
                      </a:r>
                      <a:endParaRPr lang="en-US" sz="1200" b="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gn="l">
                        <a:lnSpc>
                          <a:spcPct val="100000"/>
                        </a:lnSpc>
                        <a:spcBef>
                          <a:spcPts val="0"/>
                        </a:spcBef>
                        <a:spcAft>
                          <a:spcPts val="0"/>
                        </a:spcAft>
                        <a:tabLst>
                          <a:tab pos="455295" algn="l"/>
                          <a:tab pos="457200" algn="l"/>
                        </a:tabLst>
                      </a:pPr>
                      <a:r>
                        <a:rPr lang="en-US" sz="1200" b="0" dirty="0">
                          <a:solidFill>
                            <a:srgbClr val="000000"/>
                          </a:solidFill>
                          <a:latin typeface="Times New Roman"/>
                          <a:ea typeface="Calibri"/>
                        </a:rPr>
                        <a:t>11989187.00</a:t>
                      </a:r>
                      <a:endParaRPr lang="en-US" sz="1200" b="0" dirty="0">
                        <a:solidFill>
                          <a:srgbClr val="000000"/>
                        </a:solidFill>
                        <a:latin typeface="Times New Roman"/>
                        <a:ea typeface="MS Mincho"/>
                      </a:endParaRPr>
                    </a:p>
                  </a:txBody>
                  <a:tcPr marL="68580" marR="68580" marT="0" marB="0">
                    <a:lnL>
                      <a:noFill/>
                    </a:lnL>
                    <a:lnR>
                      <a:noFill/>
                    </a:lnR>
                    <a:lnT>
                      <a:noFill/>
                    </a:lnT>
                    <a:lnB>
                      <a:noFill/>
                    </a:lnB>
                  </a:tcPr>
                </a:tc>
                <a:extLst>
                  <a:ext uri="{0D108BD9-81ED-4DB2-BD59-A6C34878D82A}">
                    <a16:rowId xmlns:a16="http://schemas.microsoft.com/office/drawing/2014/main" val="10013"/>
                  </a:ext>
                </a:extLst>
              </a:tr>
              <a:tr h="182897">
                <a:tc>
                  <a:txBody>
                    <a:bodyPr/>
                    <a:lstStyle/>
                    <a:p>
                      <a:pPr marL="0" marR="0" indent="0" algn="l">
                        <a:lnSpc>
                          <a:spcPct val="100000"/>
                        </a:lnSpc>
                        <a:spcBef>
                          <a:spcPts val="0"/>
                        </a:spcBef>
                        <a:spcAft>
                          <a:spcPts val="0"/>
                        </a:spcAft>
                        <a:tabLst>
                          <a:tab pos="455295" algn="l"/>
                          <a:tab pos="457200" algn="l"/>
                        </a:tabLst>
                      </a:pPr>
                      <a:r>
                        <a:rPr lang="en-US" sz="1200" b="0">
                          <a:solidFill>
                            <a:srgbClr val="000000"/>
                          </a:solidFill>
                          <a:latin typeface="Times New Roman"/>
                          <a:ea typeface="Calibri"/>
                        </a:rPr>
                        <a:t>f14</a:t>
                      </a:r>
                      <a:endParaRPr lang="en-US" sz="1200" b="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gn="l">
                        <a:lnSpc>
                          <a:spcPct val="100000"/>
                        </a:lnSpc>
                        <a:spcBef>
                          <a:spcPts val="0"/>
                        </a:spcBef>
                        <a:spcAft>
                          <a:spcPts val="0"/>
                        </a:spcAft>
                        <a:tabLst>
                          <a:tab pos="455295" algn="l"/>
                          <a:tab pos="457200" algn="l"/>
                        </a:tabLst>
                      </a:pPr>
                      <a:r>
                        <a:rPr lang="en-US" sz="1200" b="0">
                          <a:solidFill>
                            <a:srgbClr val="000000"/>
                          </a:solidFill>
                          <a:latin typeface="Times New Roman"/>
                          <a:ea typeface="Calibri"/>
                        </a:rPr>
                        <a:t>NA</a:t>
                      </a:r>
                      <a:endParaRPr lang="en-US" sz="1200" b="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gn="l">
                        <a:lnSpc>
                          <a:spcPct val="100000"/>
                        </a:lnSpc>
                        <a:spcBef>
                          <a:spcPts val="0"/>
                        </a:spcBef>
                        <a:spcAft>
                          <a:spcPts val="0"/>
                        </a:spcAft>
                        <a:tabLst>
                          <a:tab pos="455295" algn="l"/>
                          <a:tab pos="457200" algn="l"/>
                        </a:tabLst>
                      </a:pPr>
                      <a:r>
                        <a:rPr lang="en-US" sz="1200" b="0">
                          <a:solidFill>
                            <a:srgbClr val="000000"/>
                          </a:solidFill>
                          <a:latin typeface="Times New Roman"/>
                          <a:ea typeface="Calibri"/>
                        </a:rPr>
                        <a:t>0.00</a:t>
                      </a:r>
                      <a:endParaRPr lang="en-US" sz="1200" b="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gn="l">
                        <a:lnSpc>
                          <a:spcPct val="100000"/>
                        </a:lnSpc>
                        <a:spcBef>
                          <a:spcPts val="0"/>
                        </a:spcBef>
                        <a:spcAft>
                          <a:spcPts val="0"/>
                        </a:spcAft>
                        <a:tabLst>
                          <a:tab pos="455295" algn="l"/>
                          <a:tab pos="457200" algn="l"/>
                        </a:tabLst>
                      </a:pPr>
                      <a:r>
                        <a:rPr lang="en-US" sz="1200" b="0" dirty="0">
                          <a:solidFill>
                            <a:srgbClr val="000000"/>
                          </a:solidFill>
                          <a:latin typeface="Times New Roman"/>
                          <a:ea typeface="Calibri"/>
                        </a:rPr>
                        <a:t>NA</a:t>
                      </a:r>
                      <a:endParaRPr lang="en-US" sz="1200" b="0" dirty="0">
                        <a:solidFill>
                          <a:srgbClr val="000000"/>
                        </a:solidFill>
                        <a:latin typeface="Times New Roman"/>
                        <a:ea typeface="MS Mincho"/>
                      </a:endParaRPr>
                    </a:p>
                  </a:txBody>
                  <a:tcPr marL="68580" marR="68580" marT="0" marB="0">
                    <a:lnL>
                      <a:noFill/>
                    </a:lnL>
                    <a:lnR>
                      <a:noFill/>
                    </a:lnR>
                    <a:lnT>
                      <a:noFill/>
                    </a:lnT>
                    <a:lnB>
                      <a:noFill/>
                    </a:lnB>
                  </a:tcPr>
                </a:tc>
                <a:extLst>
                  <a:ext uri="{0D108BD9-81ED-4DB2-BD59-A6C34878D82A}">
                    <a16:rowId xmlns:a16="http://schemas.microsoft.com/office/drawing/2014/main" val="10014"/>
                  </a:ext>
                </a:extLst>
              </a:tr>
              <a:tr h="182897">
                <a:tc>
                  <a:txBody>
                    <a:bodyPr/>
                    <a:lstStyle/>
                    <a:p>
                      <a:pPr marL="0" marR="0" indent="0" algn="l">
                        <a:lnSpc>
                          <a:spcPct val="100000"/>
                        </a:lnSpc>
                        <a:spcBef>
                          <a:spcPts val="0"/>
                        </a:spcBef>
                        <a:spcAft>
                          <a:spcPts val="0"/>
                        </a:spcAft>
                        <a:tabLst>
                          <a:tab pos="455295" algn="l"/>
                          <a:tab pos="457200" algn="l"/>
                        </a:tabLst>
                      </a:pPr>
                      <a:r>
                        <a:rPr lang="en-US" sz="1200" b="0">
                          <a:solidFill>
                            <a:srgbClr val="000000"/>
                          </a:solidFill>
                          <a:latin typeface="Times New Roman"/>
                          <a:ea typeface="Calibri"/>
                        </a:rPr>
                        <a:t>f15</a:t>
                      </a:r>
                      <a:endParaRPr lang="en-US" sz="1200" b="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gn="l">
                        <a:lnSpc>
                          <a:spcPct val="100000"/>
                        </a:lnSpc>
                        <a:spcBef>
                          <a:spcPts val="0"/>
                        </a:spcBef>
                        <a:spcAft>
                          <a:spcPts val="0"/>
                        </a:spcAft>
                        <a:tabLst>
                          <a:tab pos="455295" algn="l"/>
                          <a:tab pos="457200" algn="l"/>
                        </a:tabLst>
                      </a:pPr>
                      <a:r>
                        <a:rPr lang="en-US" sz="1200" b="0">
                          <a:solidFill>
                            <a:srgbClr val="000000"/>
                          </a:solidFill>
                          <a:latin typeface="Times New Roman"/>
                          <a:ea typeface="Calibri"/>
                        </a:rPr>
                        <a:t>7372.63</a:t>
                      </a:r>
                      <a:endParaRPr lang="en-US" sz="1200" b="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gn="l">
                        <a:lnSpc>
                          <a:spcPct val="100000"/>
                        </a:lnSpc>
                        <a:spcBef>
                          <a:spcPts val="0"/>
                        </a:spcBef>
                        <a:spcAft>
                          <a:spcPts val="0"/>
                        </a:spcAft>
                        <a:tabLst>
                          <a:tab pos="455295" algn="l"/>
                          <a:tab pos="457200" algn="l"/>
                        </a:tabLst>
                      </a:pPr>
                      <a:r>
                        <a:rPr lang="en-US" sz="1200" b="0">
                          <a:solidFill>
                            <a:srgbClr val="000000"/>
                          </a:solidFill>
                          <a:latin typeface="Times New Roman"/>
                          <a:ea typeface="Calibri"/>
                        </a:rPr>
                        <a:t>0.05</a:t>
                      </a:r>
                      <a:endParaRPr lang="en-US" sz="1200" b="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gn="l">
                        <a:lnSpc>
                          <a:spcPct val="100000"/>
                        </a:lnSpc>
                        <a:spcBef>
                          <a:spcPts val="0"/>
                        </a:spcBef>
                        <a:spcAft>
                          <a:spcPts val="0"/>
                        </a:spcAft>
                        <a:tabLst>
                          <a:tab pos="455295" algn="l"/>
                          <a:tab pos="457200" algn="l"/>
                        </a:tabLst>
                      </a:pPr>
                      <a:r>
                        <a:rPr lang="en-US" sz="1200" b="0" dirty="0">
                          <a:solidFill>
                            <a:srgbClr val="000000"/>
                          </a:solidFill>
                          <a:latin typeface="Times New Roman"/>
                          <a:ea typeface="Calibri"/>
                        </a:rPr>
                        <a:t>-8.38</a:t>
                      </a:r>
                      <a:endParaRPr lang="en-US" sz="1200" b="0" dirty="0">
                        <a:solidFill>
                          <a:srgbClr val="000000"/>
                        </a:solidFill>
                        <a:latin typeface="Times New Roman"/>
                        <a:ea typeface="MS Mincho"/>
                      </a:endParaRPr>
                    </a:p>
                  </a:txBody>
                  <a:tcPr marL="68580" marR="68580" marT="0" marB="0">
                    <a:lnL>
                      <a:noFill/>
                    </a:lnL>
                    <a:lnR>
                      <a:noFill/>
                    </a:lnR>
                    <a:lnT>
                      <a:noFill/>
                    </a:lnT>
                    <a:lnB>
                      <a:noFill/>
                    </a:lnB>
                  </a:tcPr>
                </a:tc>
                <a:extLst>
                  <a:ext uri="{0D108BD9-81ED-4DB2-BD59-A6C34878D82A}">
                    <a16:rowId xmlns:a16="http://schemas.microsoft.com/office/drawing/2014/main" val="10015"/>
                  </a:ext>
                </a:extLst>
              </a:tr>
              <a:tr h="182897">
                <a:tc>
                  <a:txBody>
                    <a:bodyPr/>
                    <a:lstStyle/>
                    <a:p>
                      <a:pPr marL="0" marR="0" indent="0" algn="l">
                        <a:lnSpc>
                          <a:spcPct val="100000"/>
                        </a:lnSpc>
                        <a:spcBef>
                          <a:spcPts val="0"/>
                        </a:spcBef>
                        <a:spcAft>
                          <a:spcPts val="0"/>
                        </a:spcAft>
                        <a:tabLst>
                          <a:tab pos="455295" algn="l"/>
                          <a:tab pos="457200" algn="l"/>
                        </a:tabLst>
                      </a:pPr>
                      <a:r>
                        <a:rPr lang="en-US" sz="1200" b="0">
                          <a:solidFill>
                            <a:srgbClr val="000000"/>
                          </a:solidFill>
                          <a:latin typeface="Times New Roman"/>
                          <a:ea typeface="Calibri"/>
                        </a:rPr>
                        <a:t>f16</a:t>
                      </a:r>
                      <a:endParaRPr lang="en-US" sz="1200" b="0">
                        <a:solidFill>
                          <a:srgbClr val="000000"/>
                        </a:solidFill>
                        <a:latin typeface="Times New Roman"/>
                        <a:ea typeface="MS Mincho"/>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indent="0" algn="l">
                        <a:lnSpc>
                          <a:spcPct val="100000"/>
                        </a:lnSpc>
                        <a:spcBef>
                          <a:spcPts val="0"/>
                        </a:spcBef>
                        <a:spcAft>
                          <a:spcPts val="0"/>
                        </a:spcAft>
                        <a:tabLst>
                          <a:tab pos="455295" algn="l"/>
                          <a:tab pos="457200" algn="l"/>
                        </a:tabLst>
                      </a:pPr>
                      <a:r>
                        <a:rPr lang="en-US" sz="1200" b="0">
                          <a:solidFill>
                            <a:srgbClr val="000000"/>
                          </a:solidFill>
                          <a:latin typeface="Times New Roman"/>
                          <a:ea typeface="Calibri"/>
                        </a:rPr>
                        <a:t>553812.06</a:t>
                      </a:r>
                      <a:endParaRPr lang="en-US" sz="1200" b="0">
                        <a:solidFill>
                          <a:srgbClr val="000000"/>
                        </a:solidFill>
                        <a:latin typeface="Times New Roman"/>
                        <a:ea typeface="MS Mincho"/>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indent="0" algn="l">
                        <a:lnSpc>
                          <a:spcPct val="100000"/>
                        </a:lnSpc>
                        <a:spcBef>
                          <a:spcPts val="0"/>
                        </a:spcBef>
                        <a:spcAft>
                          <a:spcPts val="0"/>
                        </a:spcAft>
                        <a:tabLst>
                          <a:tab pos="455295" algn="l"/>
                          <a:tab pos="457200" algn="l"/>
                        </a:tabLst>
                      </a:pPr>
                      <a:r>
                        <a:rPr lang="en-US" sz="1200" b="0">
                          <a:solidFill>
                            <a:srgbClr val="000000"/>
                          </a:solidFill>
                          <a:latin typeface="Times New Roman"/>
                          <a:ea typeface="Calibri"/>
                        </a:rPr>
                        <a:t>72.89</a:t>
                      </a:r>
                      <a:endParaRPr lang="en-US" sz="1200" b="0">
                        <a:solidFill>
                          <a:srgbClr val="000000"/>
                        </a:solidFill>
                        <a:latin typeface="Times New Roman"/>
                        <a:ea typeface="MS Mincho"/>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indent="0" algn="l">
                        <a:lnSpc>
                          <a:spcPct val="100000"/>
                        </a:lnSpc>
                        <a:spcBef>
                          <a:spcPts val="0"/>
                        </a:spcBef>
                        <a:spcAft>
                          <a:spcPts val="0"/>
                        </a:spcAft>
                        <a:tabLst>
                          <a:tab pos="455295" algn="l"/>
                          <a:tab pos="457200" algn="l"/>
                        </a:tabLst>
                      </a:pPr>
                      <a:r>
                        <a:rPr lang="en-US" sz="1200" b="0" dirty="0">
                          <a:solidFill>
                            <a:srgbClr val="000000"/>
                          </a:solidFill>
                          <a:latin typeface="Times New Roman"/>
                          <a:ea typeface="Calibri"/>
                        </a:rPr>
                        <a:t>22.13</a:t>
                      </a:r>
                      <a:endParaRPr lang="en-US" sz="1200" b="0" dirty="0">
                        <a:solidFill>
                          <a:srgbClr val="000000"/>
                        </a:solidFill>
                        <a:latin typeface="Times New Roman"/>
                        <a:ea typeface="MS Mincho"/>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bl>
          </a:graphicData>
        </a:graphic>
      </p:graphicFrame>
      <p:sp>
        <p:nvSpPr>
          <p:cNvPr id="4" name="Title 1">
            <a:extLst>
              <a:ext uri="{FF2B5EF4-FFF2-40B4-BE49-F238E27FC236}">
                <a16:creationId xmlns:a16="http://schemas.microsoft.com/office/drawing/2014/main" id="{6F221DEC-6976-F114-1FD6-341A73EA2BBD}"/>
              </a:ext>
            </a:extLst>
          </p:cNvPr>
          <p:cNvSpPr txBox="1">
            <a:spLocks/>
          </p:cNvSpPr>
          <p:nvPr/>
        </p:nvSpPr>
        <p:spPr bwMode="auto">
          <a:xfrm>
            <a:off x="457200" y="1382713"/>
            <a:ext cx="4038600" cy="838200"/>
          </a:xfrm>
          <a:prstGeom prst="rect">
            <a:avLst/>
          </a:prstGeom>
          <a:noFill/>
          <a:ln w="9525">
            <a:noFill/>
            <a:miter lim="800000"/>
            <a:headEnd/>
            <a:tailEnd/>
          </a:ln>
        </p:spPr>
        <p:txBody>
          <a:bodyPr anchor="ctr">
            <a:normAutofit fontScale="97500"/>
          </a:bodyPr>
          <a:lstStyle/>
          <a:p>
            <a:pPr algn="ctr">
              <a:defRPr/>
            </a:pPr>
            <a:r>
              <a:rPr lang="en-US" sz="1600" b="1" dirty="0"/>
              <a:t>The calculated values of the t statistic amongst  MPDPGA, SDPGA and SGA</a:t>
            </a:r>
            <a:endParaRPr lang="en-US" sz="1600" dirty="0"/>
          </a:p>
        </p:txBody>
      </p:sp>
      <p:graphicFrame>
        <p:nvGraphicFramePr>
          <p:cNvPr id="5" name="Table 4">
            <a:extLst>
              <a:ext uri="{FF2B5EF4-FFF2-40B4-BE49-F238E27FC236}">
                <a16:creationId xmlns:a16="http://schemas.microsoft.com/office/drawing/2014/main" id="{A9897607-C30F-6FF2-7E2D-4131514E71E7}"/>
              </a:ext>
            </a:extLst>
          </p:cNvPr>
          <p:cNvGraphicFramePr>
            <a:graphicFrameLocks noGrp="1"/>
          </p:cNvGraphicFramePr>
          <p:nvPr/>
        </p:nvGraphicFramePr>
        <p:xfrm>
          <a:off x="4800600" y="1535113"/>
          <a:ext cx="3867151" cy="4343407"/>
        </p:xfrm>
        <a:graphic>
          <a:graphicData uri="http://schemas.openxmlformats.org/drawingml/2006/table">
            <a:tbl>
              <a:tblPr/>
              <a:tblGrid>
                <a:gridCol w="381001">
                  <a:extLst>
                    <a:ext uri="{9D8B030D-6E8A-4147-A177-3AD203B41FA5}">
                      <a16:colId xmlns:a16="http://schemas.microsoft.com/office/drawing/2014/main" val="20000"/>
                    </a:ext>
                  </a:extLst>
                </a:gridCol>
                <a:gridCol w="896058">
                  <a:extLst>
                    <a:ext uri="{9D8B030D-6E8A-4147-A177-3AD203B41FA5}">
                      <a16:colId xmlns:a16="http://schemas.microsoft.com/office/drawing/2014/main" val="20001"/>
                    </a:ext>
                  </a:extLst>
                </a:gridCol>
                <a:gridCol w="1151152">
                  <a:extLst>
                    <a:ext uri="{9D8B030D-6E8A-4147-A177-3AD203B41FA5}">
                      <a16:colId xmlns:a16="http://schemas.microsoft.com/office/drawing/2014/main" val="20002"/>
                    </a:ext>
                  </a:extLst>
                </a:gridCol>
                <a:gridCol w="1438940">
                  <a:extLst>
                    <a:ext uri="{9D8B030D-6E8A-4147-A177-3AD203B41FA5}">
                      <a16:colId xmlns:a16="http://schemas.microsoft.com/office/drawing/2014/main" val="20003"/>
                    </a:ext>
                  </a:extLst>
                </a:gridCol>
              </a:tblGrid>
              <a:tr h="737423">
                <a:tc>
                  <a:txBody>
                    <a:bodyPr/>
                    <a:lstStyle/>
                    <a:p>
                      <a:pPr marL="0" marR="0" indent="0">
                        <a:lnSpc>
                          <a:spcPct val="150000"/>
                        </a:lnSpc>
                        <a:spcBef>
                          <a:spcPts val="0"/>
                        </a:spcBef>
                        <a:spcAft>
                          <a:spcPts val="0"/>
                        </a:spcAft>
                        <a:tabLst>
                          <a:tab pos="455295" algn="l"/>
                          <a:tab pos="457200" algn="l"/>
                        </a:tabLst>
                      </a:pPr>
                      <a:r>
                        <a:rPr lang="en-US" sz="1100" dirty="0">
                          <a:solidFill>
                            <a:srgbClr val="000000"/>
                          </a:solidFill>
                          <a:latin typeface="Times New Roman"/>
                          <a:ea typeface="Calibri"/>
                        </a:rPr>
                        <a:t>F</a:t>
                      </a:r>
                      <a:endParaRPr lang="en-US" sz="1100" dirty="0">
                        <a:solidFill>
                          <a:srgbClr val="000000"/>
                        </a:solidFill>
                        <a:latin typeface="Times New Roman"/>
                        <a:ea typeface="MS Mincho"/>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nSpc>
                          <a:spcPct val="150000"/>
                        </a:lnSpc>
                        <a:spcBef>
                          <a:spcPts val="0"/>
                        </a:spcBef>
                        <a:spcAft>
                          <a:spcPts val="0"/>
                        </a:spcAft>
                        <a:tabLst>
                          <a:tab pos="455295" algn="l"/>
                          <a:tab pos="457200" algn="l"/>
                        </a:tabLst>
                      </a:pPr>
                      <a:r>
                        <a:rPr lang="en-US" sz="1100" dirty="0">
                          <a:solidFill>
                            <a:srgbClr val="000000"/>
                          </a:solidFill>
                          <a:latin typeface="Times New Roman"/>
                          <a:ea typeface="Calibri"/>
                        </a:rPr>
                        <a:t>MPDPGA versus </a:t>
                      </a:r>
                    </a:p>
                    <a:p>
                      <a:pPr marL="0" marR="0" indent="0">
                        <a:lnSpc>
                          <a:spcPct val="150000"/>
                        </a:lnSpc>
                        <a:spcBef>
                          <a:spcPts val="0"/>
                        </a:spcBef>
                        <a:spcAft>
                          <a:spcPts val="0"/>
                        </a:spcAft>
                        <a:tabLst>
                          <a:tab pos="455295" algn="l"/>
                          <a:tab pos="457200" algn="l"/>
                        </a:tabLst>
                      </a:pPr>
                      <a:r>
                        <a:rPr lang="en-US" sz="1100" dirty="0">
                          <a:solidFill>
                            <a:srgbClr val="000000"/>
                          </a:solidFill>
                          <a:latin typeface="Times New Roman"/>
                          <a:ea typeface="Calibri"/>
                        </a:rPr>
                        <a:t>SDPGA</a:t>
                      </a:r>
                      <a:endParaRPr lang="en-US" sz="1100" dirty="0">
                        <a:solidFill>
                          <a:srgbClr val="000000"/>
                        </a:solidFill>
                        <a:latin typeface="Times New Roman"/>
                        <a:ea typeface="MS Mincho"/>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nSpc>
                          <a:spcPct val="150000"/>
                        </a:lnSpc>
                        <a:spcBef>
                          <a:spcPts val="0"/>
                        </a:spcBef>
                        <a:spcAft>
                          <a:spcPts val="0"/>
                        </a:spcAft>
                        <a:tabLst>
                          <a:tab pos="455295" algn="l"/>
                          <a:tab pos="457200" algn="l"/>
                        </a:tabLst>
                      </a:pPr>
                      <a:r>
                        <a:rPr lang="en-US" sz="1100" dirty="0">
                          <a:solidFill>
                            <a:srgbClr val="000000"/>
                          </a:solidFill>
                          <a:latin typeface="Times New Roman"/>
                          <a:ea typeface="Calibri"/>
                        </a:rPr>
                        <a:t>MPDPGA versus </a:t>
                      </a:r>
                    </a:p>
                    <a:p>
                      <a:pPr marL="0" marR="0" indent="0">
                        <a:lnSpc>
                          <a:spcPct val="150000"/>
                        </a:lnSpc>
                        <a:spcBef>
                          <a:spcPts val="0"/>
                        </a:spcBef>
                        <a:spcAft>
                          <a:spcPts val="0"/>
                        </a:spcAft>
                        <a:tabLst>
                          <a:tab pos="455295" algn="l"/>
                          <a:tab pos="457200" algn="l"/>
                        </a:tabLst>
                      </a:pPr>
                      <a:r>
                        <a:rPr lang="en-US" sz="1100" dirty="0">
                          <a:solidFill>
                            <a:srgbClr val="000000"/>
                          </a:solidFill>
                          <a:latin typeface="Times New Roman"/>
                          <a:ea typeface="Calibri"/>
                        </a:rPr>
                        <a:t>SGA</a:t>
                      </a:r>
                      <a:endParaRPr lang="en-US" sz="1100" dirty="0">
                        <a:solidFill>
                          <a:srgbClr val="000000"/>
                        </a:solidFill>
                        <a:latin typeface="Times New Roman"/>
                        <a:ea typeface="MS Mincho"/>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nSpc>
                          <a:spcPct val="150000"/>
                        </a:lnSpc>
                        <a:spcBef>
                          <a:spcPts val="0"/>
                        </a:spcBef>
                        <a:spcAft>
                          <a:spcPts val="0"/>
                        </a:spcAft>
                        <a:tabLst>
                          <a:tab pos="455295" algn="l"/>
                          <a:tab pos="457200" algn="l"/>
                        </a:tabLst>
                      </a:pPr>
                      <a:r>
                        <a:rPr lang="en-US" sz="1100" dirty="0">
                          <a:solidFill>
                            <a:srgbClr val="000000"/>
                          </a:solidFill>
                          <a:latin typeface="Times New Roman"/>
                          <a:ea typeface="Calibri"/>
                        </a:rPr>
                        <a:t>SDPGA versus </a:t>
                      </a:r>
                    </a:p>
                    <a:p>
                      <a:pPr marL="0" marR="0" indent="0">
                        <a:lnSpc>
                          <a:spcPct val="150000"/>
                        </a:lnSpc>
                        <a:spcBef>
                          <a:spcPts val="0"/>
                        </a:spcBef>
                        <a:spcAft>
                          <a:spcPts val="0"/>
                        </a:spcAft>
                        <a:tabLst>
                          <a:tab pos="455295" algn="l"/>
                          <a:tab pos="457200" algn="l"/>
                        </a:tabLst>
                      </a:pPr>
                      <a:r>
                        <a:rPr lang="en-US" sz="1100" dirty="0">
                          <a:solidFill>
                            <a:srgbClr val="000000"/>
                          </a:solidFill>
                          <a:latin typeface="Times New Roman"/>
                          <a:ea typeface="Calibri"/>
                        </a:rPr>
                        <a:t>SGA</a:t>
                      </a:r>
                      <a:endParaRPr lang="en-US" sz="1100" dirty="0">
                        <a:solidFill>
                          <a:srgbClr val="000000"/>
                        </a:solidFill>
                        <a:latin typeface="Times New Roman"/>
                        <a:ea typeface="MS Mincho"/>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25374">
                <a:tc>
                  <a:txBody>
                    <a:bodyPr/>
                    <a:lstStyle/>
                    <a:p>
                      <a:pPr marL="0" marR="0" indent="0">
                        <a:lnSpc>
                          <a:spcPct val="150000"/>
                        </a:lnSpc>
                        <a:spcBef>
                          <a:spcPts val="0"/>
                        </a:spcBef>
                        <a:spcAft>
                          <a:spcPts val="0"/>
                        </a:spcAft>
                        <a:tabLst>
                          <a:tab pos="455295" algn="l"/>
                          <a:tab pos="457200" algn="l"/>
                        </a:tabLst>
                      </a:pPr>
                      <a:r>
                        <a:rPr lang="en-US" sz="1100">
                          <a:solidFill>
                            <a:srgbClr val="000000"/>
                          </a:solidFill>
                          <a:latin typeface="Times New Roman"/>
                          <a:ea typeface="Calibri"/>
                        </a:rPr>
                        <a:t>f1</a:t>
                      </a:r>
                      <a:endParaRPr lang="en-US" sz="1100">
                        <a:solidFill>
                          <a:srgbClr val="000000"/>
                        </a:solidFill>
                        <a:latin typeface="Times New Roman"/>
                        <a:ea typeface="MS Mincho"/>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indent="0">
                        <a:lnSpc>
                          <a:spcPct val="150000"/>
                        </a:lnSpc>
                        <a:spcBef>
                          <a:spcPts val="0"/>
                        </a:spcBef>
                        <a:spcAft>
                          <a:spcPts val="0"/>
                        </a:spcAft>
                        <a:tabLst>
                          <a:tab pos="455295" algn="l"/>
                          <a:tab pos="457200" algn="l"/>
                        </a:tabLst>
                      </a:pPr>
                      <a:r>
                        <a:rPr lang="en-US" sz="1100" dirty="0">
                          <a:solidFill>
                            <a:srgbClr val="000000"/>
                          </a:solidFill>
                          <a:latin typeface="Times New Roman"/>
                          <a:ea typeface="Calibri"/>
                        </a:rPr>
                        <a:t>MPDPGA</a:t>
                      </a:r>
                      <a:endParaRPr lang="en-US" sz="1100" dirty="0">
                        <a:solidFill>
                          <a:srgbClr val="000000"/>
                        </a:solidFill>
                        <a:latin typeface="Times New Roman"/>
                        <a:ea typeface="MS Mincho"/>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indent="0">
                        <a:lnSpc>
                          <a:spcPct val="150000"/>
                        </a:lnSpc>
                        <a:spcBef>
                          <a:spcPts val="0"/>
                        </a:spcBef>
                        <a:spcAft>
                          <a:spcPts val="0"/>
                        </a:spcAft>
                        <a:tabLst>
                          <a:tab pos="455295" algn="l"/>
                          <a:tab pos="457200" algn="l"/>
                        </a:tabLst>
                      </a:pPr>
                      <a:r>
                        <a:rPr lang="en-US" sz="1100" dirty="0">
                          <a:solidFill>
                            <a:srgbClr val="000000"/>
                          </a:solidFill>
                          <a:latin typeface="Times New Roman"/>
                          <a:ea typeface="Calibri"/>
                        </a:rPr>
                        <a:t>MPDPGA</a:t>
                      </a:r>
                      <a:endParaRPr lang="en-US" sz="1100" dirty="0">
                        <a:solidFill>
                          <a:srgbClr val="000000"/>
                        </a:solidFill>
                        <a:latin typeface="Times New Roman"/>
                        <a:ea typeface="MS Mincho"/>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indent="0">
                        <a:lnSpc>
                          <a:spcPct val="150000"/>
                        </a:lnSpc>
                        <a:spcBef>
                          <a:spcPts val="0"/>
                        </a:spcBef>
                        <a:spcAft>
                          <a:spcPts val="0"/>
                        </a:spcAft>
                        <a:tabLst>
                          <a:tab pos="455295" algn="l"/>
                          <a:tab pos="457200" algn="l"/>
                        </a:tabLst>
                      </a:pPr>
                      <a:r>
                        <a:rPr lang="en-US" sz="1100">
                          <a:solidFill>
                            <a:srgbClr val="000000"/>
                          </a:solidFill>
                          <a:latin typeface="Times New Roman"/>
                          <a:ea typeface="Calibri"/>
                        </a:rPr>
                        <a:t>SDPGA</a:t>
                      </a:r>
                      <a:endParaRPr lang="en-US" sz="1100">
                        <a:solidFill>
                          <a:srgbClr val="000000"/>
                        </a:solidFill>
                        <a:latin typeface="Times New Roman"/>
                        <a:ea typeface="MS Mincho"/>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225374">
                <a:tc>
                  <a:txBody>
                    <a:bodyPr/>
                    <a:lstStyle/>
                    <a:p>
                      <a:pPr marL="0" marR="0" indent="0">
                        <a:lnSpc>
                          <a:spcPct val="150000"/>
                        </a:lnSpc>
                        <a:spcBef>
                          <a:spcPts val="0"/>
                        </a:spcBef>
                        <a:spcAft>
                          <a:spcPts val="0"/>
                        </a:spcAft>
                        <a:tabLst>
                          <a:tab pos="455295" algn="l"/>
                          <a:tab pos="457200" algn="l"/>
                        </a:tabLst>
                      </a:pPr>
                      <a:r>
                        <a:rPr lang="en-US" sz="1100">
                          <a:solidFill>
                            <a:srgbClr val="000000"/>
                          </a:solidFill>
                          <a:latin typeface="Times New Roman"/>
                          <a:ea typeface="Calibri"/>
                        </a:rPr>
                        <a:t>f2</a:t>
                      </a:r>
                      <a:endParaRPr lang="en-US" sz="110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nSpc>
                          <a:spcPct val="150000"/>
                        </a:lnSpc>
                        <a:spcBef>
                          <a:spcPts val="0"/>
                        </a:spcBef>
                        <a:spcAft>
                          <a:spcPts val="0"/>
                        </a:spcAft>
                        <a:tabLst>
                          <a:tab pos="455295" algn="l"/>
                          <a:tab pos="457200" algn="l"/>
                        </a:tabLst>
                      </a:pPr>
                      <a:r>
                        <a:rPr lang="en-US" sz="1100" dirty="0">
                          <a:solidFill>
                            <a:srgbClr val="000000"/>
                          </a:solidFill>
                          <a:latin typeface="Times New Roman"/>
                          <a:ea typeface="Calibri"/>
                        </a:rPr>
                        <a:t>MPDPGA</a:t>
                      </a:r>
                      <a:endParaRPr lang="en-US" sz="1100" dirty="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nSpc>
                          <a:spcPct val="150000"/>
                        </a:lnSpc>
                        <a:spcBef>
                          <a:spcPts val="0"/>
                        </a:spcBef>
                        <a:spcAft>
                          <a:spcPts val="0"/>
                        </a:spcAft>
                        <a:tabLst>
                          <a:tab pos="455295" algn="l"/>
                          <a:tab pos="457200" algn="l"/>
                        </a:tabLst>
                      </a:pPr>
                      <a:r>
                        <a:rPr lang="en-US" sz="1100" dirty="0">
                          <a:solidFill>
                            <a:srgbClr val="000000"/>
                          </a:solidFill>
                          <a:latin typeface="Times New Roman"/>
                          <a:ea typeface="Calibri"/>
                        </a:rPr>
                        <a:t>MPDPGA</a:t>
                      </a:r>
                      <a:endParaRPr lang="en-US" sz="1100" dirty="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nSpc>
                          <a:spcPct val="150000"/>
                        </a:lnSpc>
                        <a:spcBef>
                          <a:spcPts val="0"/>
                        </a:spcBef>
                        <a:spcAft>
                          <a:spcPts val="0"/>
                        </a:spcAft>
                        <a:tabLst>
                          <a:tab pos="455295" algn="l"/>
                          <a:tab pos="457200" algn="l"/>
                        </a:tabLst>
                      </a:pPr>
                      <a:r>
                        <a:rPr lang="en-US" sz="1100">
                          <a:solidFill>
                            <a:srgbClr val="000000"/>
                          </a:solidFill>
                          <a:latin typeface="Times New Roman"/>
                          <a:ea typeface="Calibri"/>
                        </a:rPr>
                        <a:t>SDPGA</a:t>
                      </a:r>
                      <a:endParaRPr lang="en-US" sz="1100">
                        <a:solidFill>
                          <a:srgbClr val="000000"/>
                        </a:solidFill>
                        <a:latin typeface="Times New Roman"/>
                        <a:ea typeface="MS Mincho"/>
                      </a:endParaRPr>
                    </a:p>
                  </a:txBody>
                  <a:tcPr marL="68580" marR="68580" marT="0" marB="0">
                    <a:lnL>
                      <a:noFill/>
                    </a:lnL>
                    <a:lnR>
                      <a:noFill/>
                    </a:lnR>
                    <a:lnT>
                      <a:noFill/>
                    </a:lnT>
                    <a:lnB>
                      <a:noFill/>
                    </a:lnB>
                  </a:tcPr>
                </a:tc>
                <a:extLst>
                  <a:ext uri="{0D108BD9-81ED-4DB2-BD59-A6C34878D82A}">
                    <a16:rowId xmlns:a16="http://schemas.microsoft.com/office/drawing/2014/main" val="10002"/>
                  </a:ext>
                </a:extLst>
              </a:tr>
              <a:tr h="225374">
                <a:tc>
                  <a:txBody>
                    <a:bodyPr/>
                    <a:lstStyle/>
                    <a:p>
                      <a:pPr marL="0" marR="0" indent="0">
                        <a:lnSpc>
                          <a:spcPct val="150000"/>
                        </a:lnSpc>
                        <a:spcBef>
                          <a:spcPts val="0"/>
                        </a:spcBef>
                        <a:spcAft>
                          <a:spcPts val="0"/>
                        </a:spcAft>
                        <a:tabLst>
                          <a:tab pos="455295" algn="l"/>
                          <a:tab pos="457200" algn="l"/>
                        </a:tabLst>
                      </a:pPr>
                      <a:r>
                        <a:rPr lang="en-US" sz="1100">
                          <a:solidFill>
                            <a:srgbClr val="000000"/>
                          </a:solidFill>
                          <a:latin typeface="Times New Roman"/>
                          <a:ea typeface="Calibri"/>
                        </a:rPr>
                        <a:t>f3</a:t>
                      </a:r>
                      <a:endParaRPr lang="en-US" sz="110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nSpc>
                          <a:spcPct val="150000"/>
                        </a:lnSpc>
                        <a:spcBef>
                          <a:spcPts val="0"/>
                        </a:spcBef>
                        <a:spcAft>
                          <a:spcPts val="0"/>
                        </a:spcAft>
                        <a:tabLst>
                          <a:tab pos="455295" algn="l"/>
                          <a:tab pos="457200" algn="l"/>
                        </a:tabLst>
                      </a:pPr>
                      <a:r>
                        <a:rPr lang="en-US" sz="1100" dirty="0">
                          <a:solidFill>
                            <a:srgbClr val="000000"/>
                          </a:solidFill>
                          <a:latin typeface="Times New Roman"/>
                          <a:ea typeface="Calibri"/>
                        </a:rPr>
                        <a:t>MPDPGA</a:t>
                      </a:r>
                      <a:endParaRPr lang="en-US" sz="1100" dirty="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nSpc>
                          <a:spcPct val="150000"/>
                        </a:lnSpc>
                        <a:spcBef>
                          <a:spcPts val="0"/>
                        </a:spcBef>
                        <a:spcAft>
                          <a:spcPts val="0"/>
                        </a:spcAft>
                        <a:tabLst>
                          <a:tab pos="455295" algn="l"/>
                          <a:tab pos="457200" algn="l"/>
                        </a:tabLst>
                      </a:pPr>
                      <a:r>
                        <a:rPr lang="en-US" sz="1100" dirty="0">
                          <a:solidFill>
                            <a:srgbClr val="000000"/>
                          </a:solidFill>
                          <a:latin typeface="Times New Roman"/>
                          <a:ea typeface="Calibri"/>
                        </a:rPr>
                        <a:t>MPDPGA</a:t>
                      </a:r>
                      <a:endParaRPr lang="en-US" sz="1100" dirty="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nSpc>
                          <a:spcPct val="150000"/>
                        </a:lnSpc>
                        <a:spcBef>
                          <a:spcPts val="0"/>
                        </a:spcBef>
                        <a:spcAft>
                          <a:spcPts val="0"/>
                        </a:spcAft>
                        <a:tabLst>
                          <a:tab pos="455295" algn="l"/>
                          <a:tab pos="457200" algn="l"/>
                        </a:tabLst>
                      </a:pPr>
                      <a:r>
                        <a:rPr lang="en-US" sz="1100">
                          <a:solidFill>
                            <a:srgbClr val="000000"/>
                          </a:solidFill>
                          <a:latin typeface="Times New Roman"/>
                          <a:ea typeface="Calibri"/>
                        </a:rPr>
                        <a:t>SDPGA</a:t>
                      </a:r>
                      <a:endParaRPr lang="en-US" sz="1100">
                        <a:solidFill>
                          <a:srgbClr val="000000"/>
                        </a:solidFill>
                        <a:latin typeface="Times New Roman"/>
                        <a:ea typeface="MS Mincho"/>
                      </a:endParaRPr>
                    </a:p>
                  </a:txBody>
                  <a:tcPr marL="68580" marR="68580" marT="0" marB="0">
                    <a:lnL>
                      <a:noFill/>
                    </a:lnL>
                    <a:lnR>
                      <a:noFill/>
                    </a:lnR>
                    <a:lnT>
                      <a:noFill/>
                    </a:lnT>
                    <a:lnB>
                      <a:noFill/>
                    </a:lnB>
                  </a:tcPr>
                </a:tc>
                <a:extLst>
                  <a:ext uri="{0D108BD9-81ED-4DB2-BD59-A6C34878D82A}">
                    <a16:rowId xmlns:a16="http://schemas.microsoft.com/office/drawing/2014/main" val="10003"/>
                  </a:ext>
                </a:extLst>
              </a:tr>
              <a:tr h="225374">
                <a:tc>
                  <a:txBody>
                    <a:bodyPr/>
                    <a:lstStyle/>
                    <a:p>
                      <a:pPr marL="0" marR="0" indent="0">
                        <a:lnSpc>
                          <a:spcPct val="150000"/>
                        </a:lnSpc>
                        <a:spcBef>
                          <a:spcPts val="0"/>
                        </a:spcBef>
                        <a:spcAft>
                          <a:spcPts val="0"/>
                        </a:spcAft>
                        <a:tabLst>
                          <a:tab pos="455295" algn="l"/>
                          <a:tab pos="457200" algn="l"/>
                        </a:tabLst>
                      </a:pPr>
                      <a:r>
                        <a:rPr lang="en-US" sz="1100">
                          <a:solidFill>
                            <a:srgbClr val="000000"/>
                          </a:solidFill>
                          <a:latin typeface="Times New Roman"/>
                          <a:ea typeface="Calibri"/>
                        </a:rPr>
                        <a:t>f4</a:t>
                      </a:r>
                      <a:endParaRPr lang="en-US" sz="110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nSpc>
                          <a:spcPct val="150000"/>
                        </a:lnSpc>
                        <a:spcBef>
                          <a:spcPts val="0"/>
                        </a:spcBef>
                        <a:spcAft>
                          <a:spcPts val="0"/>
                        </a:spcAft>
                        <a:tabLst>
                          <a:tab pos="455295" algn="l"/>
                          <a:tab pos="457200" algn="l"/>
                        </a:tabLst>
                      </a:pPr>
                      <a:r>
                        <a:rPr lang="en-US" sz="1100">
                          <a:solidFill>
                            <a:srgbClr val="000000"/>
                          </a:solidFill>
                          <a:latin typeface="Times New Roman"/>
                          <a:ea typeface="Calibri"/>
                        </a:rPr>
                        <a:t>MPDPGA</a:t>
                      </a:r>
                      <a:endParaRPr lang="en-US" sz="110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nSpc>
                          <a:spcPct val="150000"/>
                        </a:lnSpc>
                        <a:spcBef>
                          <a:spcPts val="0"/>
                        </a:spcBef>
                        <a:spcAft>
                          <a:spcPts val="0"/>
                        </a:spcAft>
                        <a:tabLst>
                          <a:tab pos="455295" algn="l"/>
                          <a:tab pos="457200" algn="l"/>
                        </a:tabLst>
                      </a:pPr>
                      <a:r>
                        <a:rPr lang="en-US" sz="1100" dirty="0">
                          <a:solidFill>
                            <a:srgbClr val="000000"/>
                          </a:solidFill>
                          <a:latin typeface="Times New Roman"/>
                          <a:ea typeface="Calibri"/>
                        </a:rPr>
                        <a:t>MPDPGA</a:t>
                      </a:r>
                      <a:endParaRPr lang="en-US" sz="1100" dirty="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nSpc>
                          <a:spcPct val="150000"/>
                        </a:lnSpc>
                        <a:spcBef>
                          <a:spcPts val="0"/>
                        </a:spcBef>
                        <a:spcAft>
                          <a:spcPts val="0"/>
                        </a:spcAft>
                        <a:tabLst>
                          <a:tab pos="455295" algn="l"/>
                          <a:tab pos="457200" algn="l"/>
                        </a:tabLst>
                      </a:pPr>
                      <a:r>
                        <a:rPr lang="en-US" sz="1100">
                          <a:solidFill>
                            <a:srgbClr val="000000"/>
                          </a:solidFill>
                          <a:latin typeface="Times New Roman"/>
                          <a:ea typeface="Calibri"/>
                        </a:rPr>
                        <a:t>SDPGA</a:t>
                      </a:r>
                      <a:endParaRPr lang="en-US" sz="1100">
                        <a:solidFill>
                          <a:srgbClr val="000000"/>
                        </a:solidFill>
                        <a:latin typeface="Times New Roman"/>
                        <a:ea typeface="MS Mincho"/>
                      </a:endParaRPr>
                    </a:p>
                  </a:txBody>
                  <a:tcPr marL="68580" marR="68580" marT="0" marB="0">
                    <a:lnL>
                      <a:noFill/>
                    </a:lnL>
                    <a:lnR>
                      <a:noFill/>
                    </a:lnR>
                    <a:lnT>
                      <a:noFill/>
                    </a:lnT>
                    <a:lnB>
                      <a:noFill/>
                    </a:lnB>
                  </a:tcPr>
                </a:tc>
                <a:extLst>
                  <a:ext uri="{0D108BD9-81ED-4DB2-BD59-A6C34878D82A}">
                    <a16:rowId xmlns:a16="http://schemas.microsoft.com/office/drawing/2014/main" val="10004"/>
                  </a:ext>
                </a:extLst>
              </a:tr>
              <a:tr h="225374">
                <a:tc>
                  <a:txBody>
                    <a:bodyPr/>
                    <a:lstStyle/>
                    <a:p>
                      <a:pPr marL="0" marR="0" indent="0">
                        <a:lnSpc>
                          <a:spcPct val="150000"/>
                        </a:lnSpc>
                        <a:spcBef>
                          <a:spcPts val="0"/>
                        </a:spcBef>
                        <a:spcAft>
                          <a:spcPts val="0"/>
                        </a:spcAft>
                        <a:tabLst>
                          <a:tab pos="455295" algn="l"/>
                          <a:tab pos="457200" algn="l"/>
                        </a:tabLst>
                      </a:pPr>
                      <a:r>
                        <a:rPr lang="en-US" sz="1100">
                          <a:solidFill>
                            <a:srgbClr val="000000"/>
                          </a:solidFill>
                          <a:latin typeface="Times New Roman"/>
                          <a:ea typeface="Calibri"/>
                        </a:rPr>
                        <a:t>f5</a:t>
                      </a:r>
                      <a:endParaRPr lang="en-US" sz="110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nSpc>
                          <a:spcPct val="150000"/>
                        </a:lnSpc>
                        <a:spcBef>
                          <a:spcPts val="0"/>
                        </a:spcBef>
                        <a:spcAft>
                          <a:spcPts val="0"/>
                        </a:spcAft>
                        <a:tabLst>
                          <a:tab pos="455295" algn="l"/>
                          <a:tab pos="457200" algn="l"/>
                        </a:tabLst>
                      </a:pPr>
                      <a:r>
                        <a:rPr lang="en-US" sz="1100">
                          <a:solidFill>
                            <a:srgbClr val="000000"/>
                          </a:solidFill>
                          <a:latin typeface="Times New Roman"/>
                          <a:ea typeface="Calibri"/>
                        </a:rPr>
                        <a:t>--</a:t>
                      </a:r>
                      <a:endParaRPr lang="en-US" sz="110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nSpc>
                          <a:spcPct val="150000"/>
                        </a:lnSpc>
                        <a:spcBef>
                          <a:spcPts val="0"/>
                        </a:spcBef>
                        <a:spcAft>
                          <a:spcPts val="0"/>
                        </a:spcAft>
                        <a:tabLst>
                          <a:tab pos="455295" algn="l"/>
                          <a:tab pos="457200" algn="l"/>
                        </a:tabLst>
                      </a:pPr>
                      <a:r>
                        <a:rPr lang="en-US" sz="1100" dirty="0">
                          <a:solidFill>
                            <a:srgbClr val="000000"/>
                          </a:solidFill>
                          <a:latin typeface="Times New Roman"/>
                          <a:ea typeface="Calibri"/>
                        </a:rPr>
                        <a:t>--</a:t>
                      </a:r>
                      <a:endParaRPr lang="en-US" sz="1100" dirty="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nSpc>
                          <a:spcPct val="150000"/>
                        </a:lnSpc>
                        <a:spcBef>
                          <a:spcPts val="0"/>
                        </a:spcBef>
                        <a:spcAft>
                          <a:spcPts val="0"/>
                        </a:spcAft>
                        <a:tabLst>
                          <a:tab pos="455295" algn="l"/>
                          <a:tab pos="457200" algn="l"/>
                        </a:tabLst>
                      </a:pPr>
                      <a:r>
                        <a:rPr lang="en-US" sz="1100">
                          <a:solidFill>
                            <a:srgbClr val="000000"/>
                          </a:solidFill>
                          <a:latin typeface="Times New Roman"/>
                          <a:ea typeface="Calibri"/>
                        </a:rPr>
                        <a:t>SDPGA</a:t>
                      </a:r>
                      <a:endParaRPr lang="en-US" sz="1100">
                        <a:solidFill>
                          <a:srgbClr val="000000"/>
                        </a:solidFill>
                        <a:latin typeface="Times New Roman"/>
                        <a:ea typeface="MS Mincho"/>
                      </a:endParaRPr>
                    </a:p>
                  </a:txBody>
                  <a:tcPr marL="68580" marR="68580" marT="0" marB="0">
                    <a:lnL>
                      <a:noFill/>
                    </a:lnL>
                    <a:lnR>
                      <a:noFill/>
                    </a:lnR>
                    <a:lnT>
                      <a:noFill/>
                    </a:lnT>
                    <a:lnB>
                      <a:noFill/>
                    </a:lnB>
                  </a:tcPr>
                </a:tc>
                <a:extLst>
                  <a:ext uri="{0D108BD9-81ED-4DB2-BD59-A6C34878D82A}">
                    <a16:rowId xmlns:a16="http://schemas.microsoft.com/office/drawing/2014/main" val="10005"/>
                  </a:ext>
                </a:extLst>
              </a:tr>
              <a:tr h="225374">
                <a:tc>
                  <a:txBody>
                    <a:bodyPr/>
                    <a:lstStyle/>
                    <a:p>
                      <a:pPr marL="0" marR="0" indent="0">
                        <a:lnSpc>
                          <a:spcPct val="150000"/>
                        </a:lnSpc>
                        <a:spcBef>
                          <a:spcPts val="0"/>
                        </a:spcBef>
                        <a:spcAft>
                          <a:spcPts val="0"/>
                        </a:spcAft>
                        <a:tabLst>
                          <a:tab pos="455295" algn="l"/>
                          <a:tab pos="457200" algn="l"/>
                        </a:tabLst>
                      </a:pPr>
                      <a:r>
                        <a:rPr lang="en-US" sz="1100">
                          <a:solidFill>
                            <a:srgbClr val="000000"/>
                          </a:solidFill>
                          <a:latin typeface="Times New Roman"/>
                          <a:ea typeface="Calibri"/>
                        </a:rPr>
                        <a:t>f6</a:t>
                      </a:r>
                      <a:endParaRPr lang="en-US" sz="110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nSpc>
                          <a:spcPct val="150000"/>
                        </a:lnSpc>
                        <a:spcBef>
                          <a:spcPts val="0"/>
                        </a:spcBef>
                        <a:spcAft>
                          <a:spcPts val="0"/>
                        </a:spcAft>
                        <a:tabLst>
                          <a:tab pos="455295" algn="l"/>
                          <a:tab pos="457200" algn="l"/>
                        </a:tabLst>
                      </a:pPr>
                      <a:r>
                        <a:rPr lang="en-US" sz="1100">
                          <a:solidFill>
                            <a:srgbClr val="000000"/>
                          </a:solidFill>
                          <a:latin typeface="Times New Roman"/>
                          <a:ea typeface="Calibri"/>
                        </a:rPr>
                        <a:t>MPDPGA</a:t>
                      </a:r>
                      <a:endParaRPr lang="en-US" sz="110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nSpc>
                          <a:spcPct val="150000"/>
                        </a:lnSpc>
                        <a:spcBef>
                          <a:spcPts val="0"/>
                        </a:spcBef>
                        <a:spcAft>
                          <a:spcPts val="0"/>
                        </a:spcAft>
                        <a:tabLst>
                          <a:tab pos="455295" algn="l"/>
                          <a:tab pos="457200" algn="l"/>
                        </a:tabLst>
                      </a:pPr>
                      <a:r>
                        <a:rPr lang="en-US" sz="1100" dirty="0">
                          <a:solidFill>
                            <a:srgbClr val="000000"/>
                          </a:solidFill>
                          <a:latin typeface="Times New Roman"/>
                          <a:ea typeface="Calibri"/>
                        </a:rPr>
                        <a:t>--</a:t>
                      </a:r>
                      <a:endParaRPr lang="en-US" sz="1100" dirty="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nSpc>
                          <a:spcPct val="150000"/>
                        </a:lnSpc>
                        <a:spcBef>
                          <a:spcPts val="0"/>
                        </a:spcBef>
                        <a:spcAft>
                          <a:spcPts val="0"/>
                        </a:spcAft>
                        <a:tabLst>
                          <a:tab pos="455295" algn="l"/>
                          <a:tab pos="457200" algn="l"/>
                        </a:tabLst>
                      </a:pPr>
                      <a:r>
                        <a:rPr lang="en-US" sz="1100">
                          <a:solidFill>
                            <a:srgbClr val="000000"/>
                          </a:solidFill>
                          <a:latin typeface="Times New Roman"/>
                          <a:ea typeface="Calibri"/>
                        </a:rPr>
                        <a:t>--</a:t>
                      </a:r>
                      <a:endParaRPr lang="en-US" sz="1100">
                        <a:solidFill>
                          <a:srgbClr val="000000"/>
                        </a:solidFill>
                        <a:latin typeface="Times New Roman"/>
                        <a:ea typeface="MS Mincho"/>
                      </a:endParaRPr>
                    </a:p>
                  </a:txBody>
                  <a:tcPr marL="68580" marR="68580" marT="0" marB="0">
                    <a:lnL>
                      <a:noFill/>
                    </a:lnL>
                    <a:lnR>
                      <a:noFill/>
                    </a:lnR>
                    <a:lnT>
                      <a:noFill/>
                    </a:lnT>
                    <a:lnB>
                      <a:noFill/>
                    </a:lnB>
                  </a:tcPr>
                </a:tc>
                <a:extLst>
                  <a:ext uri="{0D108BD9-81ED-4DB2-BD59-A6C34878D82A}">
                    <a16:rowId xmlns:a16="http://schemas.microsoft.com/office/drawing/2014/main" val="10006"/>
                  </a:ext>
                </a:extLst>
              </a:tr>
              <a:tr h="225374">
                <a:tc>
                  <a:txBody>
                    <a:bodyPr/>
                    <a:lstStyle/>
                    <a:p>
                      <a:pPr marL="0" marR="0" indent="0">
                        <a:lnSpc>
                          <a:spcPct val="150000"/>
                        </a:lnSpc>
                        <a:spcBef>
                          <a:spcPts val="0"/>
                        </a:spcBef>
                        <a:spcAft>
                          <a:spcPts val="0"/>
                        </a:spcAft>
                        <a:tabLst>
                          <a:tab pos="455295" algn="l"/>
                          <a:tab pos="457200" algn="l"/>
                        </a:tabLst>
                      </a:pPr>
                      <a:r>
                        <a:rPr lang="en-US" sz="1100">
                          <a:solidFill>
                            <a:srgbClr val="000000"/>
                          </a:solidFill>
                          <a:latin typeface="Times New Roman"/>
                          <a:ea typeface="Calibri"/>
                        </a:rPr>
                        <a:t>f7</a:t>
                      </a:r>
                      <a:endParaRPr lang="en-US" sz="110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nSpc>
                          <a:spcPct val="150000"/>
                        </a:lnSpc>
                        <a:spcBef>
                          <a:spcPts val="0"/>
                        </a:spcBef>
                        <a:spcAft>
                          <a:spcPts val="0"/>
                        </a:spcAft>
                        <a:tabLst>
                          <a:tab pos="455295" algn="l"/>
                          <a:tab pos="457200" algn="l"/>
                        </a:tabLst>
                      </a:pPr>
                      <a:r>
                        <a:rPr lang="en-US" sz="1100">
                          <a:solidFill>
                            <a:srgbClr val="000000"/>
                          </a:solidFill>
                          <a:latin typeface="Times New Roman"/>
                          <a:ea typeface="Calibri"/>
                        </a:rPr>
                        <a:t>--</a:t>
                      </a:r>
                      <a:endParaRPr lang="en-US" sz="110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nSpc>
                          <a:spcPct val="150000"/>
                        </a:lnSpc>
                        <a:spcBef>
                          <a:spcPts val="0"/>
                        </a:spcBef>
                        <a:spcAft>
                          <a:spcPts val="0"/>
                        </a:spcAft>
                        <a:tabLst>
                          <a:tab pos="455295" algn="l"/>
                          <a:tab pos="457200" algn="l"/>
                        </a:tabLst>
                      </a:pPr>
                      <a:r>
                        <a:rPr lang="en-US" sz="1100" dirty="0">
                          <a:solidFill>
                            <a:srgbClr val="000000"/>
                          </a:solidFill>
                          <a:latin typeface="Times New Roman"/>
                          <a:ea typeface="Calibri"/>
                        </a:rPr>
                        <a:t>MPDPGA</a:t>
                      </a:r>
                      <a:endParaRPr lang="en-US" sz="1100" dirty="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nSpc>
                          <a:spcPct val="150000"/>
                        </a:lnSpc>
                        <a:spcBef>
                          <a:spcPts val="0"/>
                        </a:spcBef>
                        <a:spcAft>
                          <a:spcPts val="0"/>
                        </a:spcAft>
                        <a:tabLst>
                          <a:tab pos="455295" algn="l"/>
                          <a:tab pos="457200" algn="l"/>
                        </a:tabLst>
                      </a:pPr>
                      <a:r>
                        <a:rPr lang="en-US" sz="1100" dirty="0">
                          <a:solidFill>
                            <a:srgbClr val="000000"/>
                          </a:solidFill>
                          <a:latin typeface="Times New Roman"/>
                          <a:ea typeface="Calibri"/>
                        </a:rPr>
                        <a:t>--</a:t>
                      </a:r>
                      <a:endParaRPr lang="en-US" sz="1100" dirty="0">
                        <a:solidFill>
                          <a:srgbClr val="000000"/>
                        </a:solidFill>
                        <a:latin typeface="Times New Roman"/>
                        <a:ea typeface="MS Mincho"/>
                      </a:endParaRPr>
                    </a:p>
                  </a:txBody>
                  <a:tcPr marL="68580" marR="68580" marT="0" marB="0">
                    <a:lnL>
                      <a:noFill/>
                    </a:lnL>
                    <a:lnR>
                      <a:noFill/>
                    </a:lnR>
                    <a:lnT>
                      <a:noFill/>
                    </a:lnT>
                    <a:lnB>
                      <a:noFill/>
                    </a:lnB>
                  </a:tcPr>
                </a:tc>
                <a:extLst>
                  <a:ext uri="{0D108BD9-81ED-4DB2-BD59-A6C34878D82A}">
                    <a16:rowId xmlns:a16="http://schemas.microsoft.com/office/drawing/2014/main" val="10007"/>
                  </a:ext>
                </a:extLst>
              </a:tr>
              <a:tr h="225374">
                <a:tc>
                  <a:txBody>
                    <a:bodyPr/>
                    <a:lstStyle/>
                    <a:p>
                      <a:pPr marL="0" marR="0" indent="0">
                        <a:lnSpc>
                          <a:spcPct val="150000"/>
                        </a:lnSpc>
                        <a:spcBef>
                          <a:spcPts val="0"/>
                        </a:spcBef>
                        <a:spcAft>
                          <a:spcPts val="0"/>
                        </a:spcAft>
                        <a:tabLst>
                          <a:tab pos="455295" algn="l"/>
                          <a:tab pos="457200" algn="l"/>
                        </a:tabLst>
                      </a:pPr>
                      <a:r>
                        <a:rPr lang="en-US" sz="1100">
                          <a:solidFill>
                            <a:srgbClr val="000000"/>
                          </a:solidFill>
                          <a:latin typeface="Times New Roman"/>
                          <a:ea typeface="Calibri"/>
                        </a:rPr>
                        <a:t>f8</a:t>
                      </a:r>
                      <a:endParaRPr lang="en-US" sz="110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nSpc>
                          <a:spcPct val="150000"/>
                        </a:lnSpc>
                        <a:spcBef>
                          <a:spcPts val="0"/>
                        </a:spcBef>
                        <a:spcAft>
                          <a:spcPts val="0"/>
                        </a:spcAft>
                        <a:tabLst>
                          <a:tab pos="455295" algn="l"/>
                          <a:tab pos="457200" algn="l"/>
                        </a:tabLst>
                      </a:pPr>
                      <a:r>
                        <a:rPr lang="en-US" sz="1100">
                          <a:solidFill>
                            <a:srgbClr val="000000"/>
                          </a:solidFill>
                          <a:latin typeface="Times New Roman"/>
                          <a:ea typeface="Calibri"/>
                        </a:rPr>
                        <a:t>MPDPGA</a:t>
                      </a:r>
                      <a:endParaRPr lang="en-US" sz="110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nSpc>
                          <a:spcPct val="150000"/>
                        </a:lnSpc>
                        <a:spcBef>
                          <a:spcPts val="0"/>
                        </a:spcBef>
                        <a:spcAft>
                          <a:spcPts val="0"/>
                        </a:spcAft>
                        <a:tabLst>
                          <a:tab pos="455295" algn="l"/>
                          <a:tab pos="457200" algn="l"/>
                        </a:tabLst>
                      </a:pPr>
                      <a:r>
                        <a:rPr lang="en-US" sz="1100">
                          <a:solidFill>
                            <a:srgbClr val="000000"/>
                          </a:solidFill>
                          <a:latin typeface="Times New Roman"/>
                          <a:ea typeface="Calibri"/>
                        </a:rPr>
                        <a:t>MPDPGA</a:t>
                      </a:r>
                      <a:endParaRPr lang="en-US" sz="110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nSpc>
                          <a:spcPct val="150000"/>
                        </a:lnSpc>
                        <a:spcBef>
                          <a:spcPts val="0"/>
                        </a:spcBef>
                        <a:spcAft>
                          <a:spcPts val="0"/>
                        </a:spcAft>
                        <a:tabLst>
                          <a:tab pos="455295" algn="l"/>
                          <a:tab pos="457200" algn="l"/>
                        </a:tabLst>
                      </a:pPr>
                      <a:r>
                        <a:rPr lang="en-US" sz="1100" dirty="0">
                          <a:solidFill>
                            <a:srgbClr val="000000"/>
                          </a:solidFill>
                          <a:latin typeface="Times New Roman"/>
                          <a:ea typeface="Calibri"/>
                        </a:rPr>
                        <a:t>SDPGA</a:t>
                      </a:r>
                      <a:endParaRPr lang="en-US" sz="1100" dirty="0">
                        <a:solidFill>
                          <a:srgbClr val="000000"/>
                        </a:solidFill>
                        <a:latin typeface="Times New Roman"/>
                        <a:ea typeface="MS Mincho"/>
                      </a:endParaRPr>
                    </a:p>
                  </a:txBody>
                  <a:tcPr marL="68580" marR="68580" marT="0" marB="0">
                    <a:lnL>
                      <a:noFill/>
                    </a:lnL>
                    <a:lnR>
                      <a:noFill/>
                    </a:lnR>
                    <a:lnT>
                      <a:noFill/>
                    </a:lnT>
                    <a:lnB>
                      <a:noFill/>
                    </a:lnB>
                  </a:tcPr>
                </a:tc>
                <a:extLst>
                  <a:ext uri="{0D108BD9-81ED-4DB2-BD59-A6C34878D82A}">
                    <a16:rowId xmlns:a16="http://schemas.microsoft.com/office/drawing/2014/main" val="10008"/>
                  </a:ext>
                </a:extLst>
              </a:tr>
              <a:tr h="225374">
                <a:tc>
                  <a:txBody>
                    <a:bodyPr/>
                    <a:lstStyle/>
                    <a:p>
                      <a:pPr marL="0" marR="0" indent="0">
                        <a:lnSpc>
                          <a:spcPct val="150000"/>
                        </a:lnSpc>
                        <a:spcBef>
                          <a:spcPts val="0"/>
                        </a:spcBef>
                        <a:spcAft>
                          <a:spcPts val="0"/>
                        </a:spcAft>
                        <a:tabLst>
                          <a:tab pos="455295" algn="l"/>
                          <a:tab pos="457200" algn="l"/>
                        </a:tabLst>
                      </a:pPr>
                      <a:r>
                        <a:rPr lang="en-US" sz="1100">
                          <a:solidFill>
                            <a:srgbClr val="000000"/>
                          </a:solidFill>
                          <a:latin typeface="Times New Roman"/>
                          <a:ea typeface="Calibri"/>
                        </a:rPr>
                        <a:t>f9</a:t>
                      </a:r>
                      <a:endParaRPr lang="en-US" sz="110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nSpc>
                          <a:spcPct val="150000"/>
                        </a:lnSpc>
                        <a:spcBef>
                          <a:spcPts val="0"/>
                        </a:spcBef>
                        <a:spcAft>
                          <a:spcPts val="0"/>
                        </a:spcAft>
                        <a:tabLst>
                          <a:tab pos="455295" algn="l"/>
                          <a:tab pos="457200" algn="l"/>
                        </a:tabLst>
                      </a:pPr>
                      <a:r>
                        <a:rPr lang="en-US" sz="1100">
                          <a:solidFill>
                            <a:srgbClr val="000000"/>
                          </a:solidFill>
                          <a:latin typeface="Times New Roman"/>
                          <a:ea typeface="Calibri"/>
                        </a:rPr>
                        <a:t>MPDPGA</a:t>
                      </a:r>
                      <a:endParaRPr lang="en-US" sz="110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nSpc>
                          <a:spcPct val="150000"/>
                        </a:lnSpc>
                        <a:spcBef>
                          <a:spcPts val="0"/>
                        </a:spcBef>
                        <a:spcAft>
                          <a:spcPts val="0"/>
                        </a:spcAft>
                        <a:tabLst>
                          <a:tab pos="455295" algn="l"/>
                          <a:tab pos="457200" algn="l"/>
                        </a:tabLst>
                      </a:pPr>
                      <a:r>
                        <a:rPr lang="en-US" sz="1100">
                          <a:solidFill>
                            <a:srgbClr val="000000"/>
                          </a:solidFill>
                          <a:latin typeface="Times New Roman"/>
                          <a:ea typeface="Calibri"/>
                        </a:rPr>
                        <a:t>MPDPGA</a:t>
                      </a:r>
                      <a:endParaRPr lang="en-US" sz="110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nSpc>
                          <a:spcPct val="150000"/>
                        </a:lnSpc>
                        <a:spcBef>
                          <a:spcPts val="0"/>
                        </a:spcBef>
                        <a:spcAft>
                          <a:spcPts val="0"/>
                        </a:spcAft>
                        <a:tabLst>
                          <a:tab pos="455295" algn="l"/>
                          <a:tab pos="457200" algn="l"/>
                        </a:tabLst>
                      </a:pPr>
                      <a:r>
                        <a:rPr lang="en-US" sz="1100" dirty="0">
                          <a:solidFill>
                            <a:srgbClr val="000000"/>
                          </a:solidFill>
                          <a:latin typeface="Times New Roman"/>
                          <a:ea typeface="Calibri"/>
                        </a:rPr>
                        <a:t>SDPGA</a:t>
                      </a:r>
                      <a:endParaRPr lang="en-US" sz="1100" dirty="0">
                        <a:solidFill>
                          <a:srgbClr val="000000"/>
                        </a:solidFill>
                        <a:latin typeface="Times New Roman"/>
                        <a:ea typeface="MS Mincho"/>
                      </a:endParaRPr>
                    </a:p>
                  </a:txBody>
                  <a:tcPr marL="68580" marR="68580" marT="0" marB="0">
                    <a:lnL>
                      <a:noFill/>
                    </a:lnL>
                    <a:lnR>
                      <a:noFill/>
                    </a:lnR>
                    <a:lnT>
                      <a:noFill/>
                    </a:lnT>
                    <a:lnB>
                      <a:noFill/>
                    </a:lnB>
                  </a:tcPr>
                </a:tc>
                <a:extLst>
                  <a:ext uri="{0D108BD9-81ED-4DB2-BD59-A6C34878D82A}">
                    <a16:rowId xmlns:a16="http://schemas.microsoft.com/office/drawing/2014/main" val="10009"/>
                  </a:ext>
                </a:extLst>
              </a:tr>
              <a:tr h="225374">
                <a:tc>
                  <a:txBody>
                    <a:bodyPr/>
                    <a:lstStyle/>
                    <a:p>
                      <a:pPr marL="0" marR="0" indent="0">
                        <a:lnSpc>
                          <a:spcPct val="150000"/>
                        </a:lnSpc>
                        <a:spcBef>
                          <a:spcPts val="0"/>
                        </a:spcBef>
                        <a:spcAft>
                          <a:spcPts val="0"/>
                        </a:spcAft>
                        <a:tabLst>
                          <a:tab pos="455295" algn="l"/>
                          <a:tab pos="457200" algn="l"/>
                        </a:tabLst>
                      </a:pPr>
                      <a:r>
                        <a:rPr lang="en-US" sz="1100">
                          <a:solidFill>
                            <a:srgbClr val="000000"/>
                          </a:solidFill>
                          <a:latin typeface="Times New Roman"/>
                          <a:ea typeface="Calibri"/>
                        </a:rPr>
                        <a:t>f10</a:t>
                      </a:r>
                      <a:endParaRPr lang="en-US" sz="110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nSpc>
                          <a:spcPct val="150000"/>
                        </a:lnSpc>
                        <a:spcBef>
                          <a:spcPts val="0"/>
                        </a:spcBef>
                        <a:spcAft>
                          <a:spcPts val="0"/>
                        </a:spcAft>
                        <a:tabLst>
                          <a:tab pos="455295" algn="l"/>
                          <a:tab pos="457200" algn="l"/>
                        </a:tabLst>
                      </a:pPr>
                      <a:r>
                        <a:rPr lang="en-US" sz="1100">
                          <a:solidFill>
                            <a:srgbClr val="000000"/>
                          </a:solidFill>
                          <a:latin typeface="Times New Roman"/>
                          <a:ea typeface="Calibri"/>
                        </a:rPr>
                        <a:t>MPDPGA</a:t>
                      </a:r>
                      <a:endParaRPr lang="en-US" sz="110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nSpc>
                          <a:spcPct val="150000"/>
                        </a:lnSpc>
                        <a:spcBef>
                          <a:spcPts val="0"/>
                        </a:spcBef>
                        <a:spcAft>
                          <a:spcPts val="0"/>
                        </a:spcAft>
                        <a:tabLst>
                          <a:tab pos="455295" algn="l"/>
                          <a:tab pos="457200" algn="l"/>
                        </a:tabLst>
                      </a:pPr>
                      <a:r>
                        <a:rPr lang="en-US" sz="1100">
                          <a:solidFill>
                            <a:srgbClr val="000000"/>
                          </a:solidFill>
                          <a:latin typeface="Times New Roman"/>
                          <a:ea typeface="Calibri"/>
                        </a:rPr>
                        <a:t>--</a:t>
                      </a:r>
                      <a:endParaRPr lang="en-US" sz="110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nSpc>
                          <a:spcPct val="150000"/>
                        </a:lnSpc>
                        <a:spcBef>
                          <a:spcPts val="0"/>
                        </a:spcBef>
                        <a:spcAft>
                          <a:spcPts val="0"/>
                        </a:spcAft>
                        <a:tabLst>
                          <a:tab pos="455295" algn="l"/>
                          <a:tab pos="457200" algn="l"/>
                        </a:tabLst>
                      </a:pPr>
                      <a:r>
                        <a:rPr lang="en-US" sz="1100" dirty="0">
                          <a:solidFill>
                            <a:srgbClr val="000000"/>
                          </a:solidFill>
                          <a:latin typeface="Times New Roman"/>
                          <a:ea typeface="Calibri"/>
                        </a:rPr>
                        <a:t>--</a:t>
                      </a:r>
                      <a:endParaRPr lang="en-US" sz="1100" dirty="0">
                        <a:solidFill>
                          <a:srgbClr val="000000"/>
                        </a:solidFill>
                        <a:latin typeface="Times New Roman"/>
                        <a:ea typeface="MS Mincho"/>
                      </a:endParaRPr>
                    </a:p>
                  </a:txBody>
                  <a:tcPr marL="68580" marR="68580" marT="0" marB="0">
                    <a:lnL>
                      <a:noFill/>
                    </a:lnL>
                    <a:lnR>
                      <a:noFill/>
                    </a:lnR>
                    <a:lnT>
                      <a:noFill/>
                    </a:lnT>
                    <a:lnB>
                      <a:noFill/>
                    </a:lnB>
                  </a:tcPr>
                </a:tc>
                <a:extLst>
                  <a:ext uri="{0D108BD9-81ED-4DB2-BD59-A6C34878D82A}">
                    <a16:rowId xmlns:a16="http://schemas.microsoft.com/office/drawing/2014/main" val="10010"/>
                  </a:ext>
                </a:extLst>
              </a:tr>
              <a:tr h="225374">
                <a:tc>
                  <a:txBody>
                    <a:bodyPr/>
                    <a:lstStyle/>
                    <a:p>
                      <a:pPr marL="0" marR="0" indent="0">
                        <a:lnSpc>
                          <a:spcPct val="150000"/>
                        </a:lnSpc>
                        <a:spcBef>
                          <a:spcPts val="0"/>
                        </a:spcBef>
                        <a:spcAft>
                          <a:spcPts val="0"/>
                        </a:spcAft>
                        <a:tabLst>
                          <a:tab pos="455295" algn="l"/>
                          <a:tab pos="457200" algn="l"/>
                        </a:tabLst>
                      </a:pPr>
                      <a:r>
                        <a:rPr lang="en-US" sz="1100">
                          <a:solidFill>
                            <a:srgbClr val="000000"/>
                          </a:solidFill>
                          <a:latin typeface="Times New Roman"/>
                          <a:ea typeface="Calibri"/>
                        </a:rPr>
                        <a:t>f11</a:t>
                      </a:r>
                      <a:endParaRPr lang="en-US" sz="110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nSpc>
                          <a:spcPct val="150000"/>
                        </a:lnSpc>
                        <a:spcBef>
                          <a:spcPts val="0"/>
                        </a:spcBef>
                        <a:spcAft>
                          <a:spcPts val="0"/>
                        </a:spcAft>
                        <a:tabLst>
                          <a:tab pos="455295" algn="l"/>
                          <a:tab pos="457200" algn="l"/>
                        </a:tabLst>
                      </a:pPr>
                      <a:r>
                        <a:rPr lang="en-US" sz="1100">
                          <a:solidFill>
                            <a:srgbClr val="000000"/>
                          </a:solidFill>
                          <a:latin typeface="Times New Roman"/>
                          <a:ea typeface="Calibri"/>
                        </a:rPr>
                        <a:t>MPDPGA</a:t>
                      </a:r>
                      <a:endParaRPr lang="en-US" sz="110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nSpc>
                          <a:spcPct val="150000"/>
                        </a:lnSpc>
                        <a:spcBef>
                          <a:spcPts val="0"/>
                        </a:spcBef>
                        <a:spcAft>
                          <a:spcPts val="0"/>
                        </a:spcAft>
                        <a:tabLst>
                          <a:tab pos="455295" algn="l"/>
                          <a:tab pos="457200" algn="l"/>
                        </a:tabLst>
                      </a:pPr>
                      <a:r>
                        <a:rPr lang="en-US" sz="1100">
                          <a:solidFill>
                            <a:srgbClr val="000000"/>
                          </a:solidFill>
                          <a:latin typeface="Times New Roman"/>
                          <a:ea typeface="Calibri"/>
                        </a:rPr>
                        <a:t>MPDPGA</a:t>
                      </a:r>
                      <a:endParaRPr lang="en-US" sz="110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nSpc>
                          <a:spcPct val="150000"/>
                        </a:lnSpc>
                        <a:spcBef>
                          <a:spcPts val="0"/>
                        </a:spcBef>
                        <a:spcAft>
                          <a:spcPts val="0"/>
                        </a:spcAft>
                        <a:tabLst>
                          <a:tab pos="455295" algn="l"/>
                          <a:tab pos="457200" algn="l"/>
                        </a:tabLst>
                      </a:pPr>
                      <a:r>
                        <a:rPr lang="en-US" sz="1100" dirty="0">
                          <a:solidFill>
                            <a:srgbClr val="000000"/>
                          </a:solidFill>
                          <a:latin typeface="Times New Roman"/>
                          <a:ea typeface="Calibri"/>
                        </a:rPr>
                        <a:t>SDPGA</a:t>
                      </a:r>
                      <a:endParaRPr lang="en-US" sz="1100" dirty="0">
                        <a:solidFill>
                          <a:srgbClr val="000000"/>
                        </a:solidFill>
                        <a:latin typeface="Times New Roman"/>
                        <a:ea typeface="MS Mincho"/>
                      </a:endParaRPr>
                    </a:p>
                  </a:txBody>
                  <a:tcPr marL="68580" marR="68580" marT="0" marB="0">
                    <a:lnL>
                      <a:noFill/>
                    </a:lnL>
                    <a:lnR>
                      <a:noFill/>
                    </a:lnR>
                    <a:lnT>
                      <a:noFill/>
                    </a:lnT>
                    <a:lnB>
                      <a:noFill/>
                    </a:lnB>
                  </a:tcPr>
                </a:tc>
                <a:extLst>
                  <a:ext uri="{0D108BD9-81ED-4DB2-BD59-A6C34878D82A}">
                    <a16:rowId xmlns:a16="http://schemas.microsoft.com/office/drawing/2014/main" val="10011"/>
                  </a:ext>
                </a:extLst>
              </a:tr>
              <a:tr h="225374">
                <a:tc>
                  <a:txBody>
                    <a:bodyPr/>
                    <a:lstStyle/>
                    <a:p>
                      <a:pPr marL="0" marR="0" indent="0">
                        <a:lnSpc>
                          <a:spcPct val="150000"/>
                        </a:lnSpc>
                        <a:spcBef>
                          <a:spcPts val="0"/>
                        </a:spcBef>
                        <a:spcAft>
                          <a:spcPts val="0"/>
                        </a:spcAft>
                        <a:tabLst>
                          <a:tab pos="455295" algn="l"/>
                          <a:tab pos="457200" algn="l"/>
                        </a:tabLst>
                      </a:pPr>
                      <a:r>
                        <a:rPr lang="en-US" sz="1100">
                          <a:solidFill>
                            <a:srgbClr val="000000"/>
                          </a:solidFill>
                          <a:latin typeface="Times New Roman"/>
                          <a:ea typeface="Calibri"/>
                        </a:rPr>
                        <a:t>f12</a:t>
                      </a:r>
                      <a:endParaRPr lang="en-US" sz="110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nSpc>
                          <a:spcPct val="150000"/>
                        </a:lnSpc>
                        <a:spcBef>
                          <a:spcPts val="0"/>
                        </a:spcBef>
                        <a:spcAft>
                          <a:spcPts val="0"/>
                        </a:spcAft>
                        <a:tabLst>
                          <a:tab pos="455295" algn="l"/>
                          <a:tab pos="457200" algn="l"/>
                        </a:tabLst>
                      </a:pPr>
                      <a:r>
                        <a:rPr lang="en-US" sz="1100">
                          <a:solidFill>
                            <a:srgbClr val="000000"/>
                          </a:solidFill>
                          <a:latin typeface="Times New Roman"/>
                          <a:ea typeface="Calibri"/>
                        </a:rPr>
                        <a:t>MPDPGA</a:t>
                      </a:r>
                      <a:endParaRPr lang="en-US" sz="110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nSpc>
                          <a:spcPct val="150000"/>
                        </a:lnSpc>
                        <a:spcBef>
                          <a:spcPts val="0"/>
                        </a:spcBef>
                        <a:spcAft>
                          <a:spcPts val="0"/>
                        </a:spcAft>
                        <a:tabLst>
                          <a:tab pos="455295" algn="l"/>
                          <a:tab pos="457200" algn="l"/>
                        </a:tabLst>
                      </a:pPr>
                      <a:r>
                        <a:rPr lang="en-US" sz="1100">
                          <a:solidFill>
                            <a:srgbClr val="000000"/>
                          </a:solidFill>
                          <a:latin typeface="Times New Roman"/>
                          <a:ea typeface="Calibri"/>
                        </a:rPr>
                        <a:t>MPDPGA</a:t>
                      </a:r>
                      <a:endParaRPr lang="en-US" sz="110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nSpc>
                          <a:spcPct val="150000"/>
                        </a:lnSpc>
                        <a:spcBef>
                          <a:spcPts val="0"/>
                        </a:spcBef>
                        <a:spcAft>
                          <a:spcPts val="0"/>
                        </a:spcAft>
                        <a:tabLst>
                          <a:tab pos="455295" algn="l"/>
                          <a:tab pos="457200" algn="l"/>
                        </a:tabLst>
                      </a:pPr>
                      <a:r>
                        <a:rPr lang="en-US" sz="1100" dirty="0">
                          <a:solidFill>
                            <a:srgbClr val="000000"/>
                          </a:solidFill>
                          <a:latin typeface="Times New Roman"/>
                          <a:ea typeface="Calibri"/>
                        </a:rPr>
                        <a:t>SDPGA</a:t>
                      </a:r>
                      <a:endParaRPr lang="en-US" sz="1100" dirty="0">
                        <a:solidFill>
                          <a:srgbClr val="000000"/>
                        </a:solidFill>
                        <a:latin typeface="Times New Roman"/>
                        <a:ea typeface="MS Mincho"/>
                      </a:endParaRPr>
                    </a:p>
                  </a:txBody>
                  <a:tcPr marL="68580" marR="68580" marT="0" marB="0">
                    <a:lnL>
                      <a:noFill/>
                    </a:lnL>
                    <a:lnR>
                      <a:noFill/>
                    </a:lnR>
                    <a:lnT>
                      <a:noFill/>
                    </a:lnT>
                    <a:lnB>
                      <a:noFill/>
                    </a:lnB>
                  </a:tcPr>
                </a:tc>
                <a:extLst>
                  <a:ext uri="{0D108BD9-81ED-4DB2-BD59-A6C34878D82A}">
                    <a16:rowId xmlns:a16="http://schemas.microsoft.com/office/drawing/2014/main" val="10012"/>
                  </a:ext>
                </a:extLst>
              </a:tr>
              <a:tr h="225374">
                <a:tc>
                  <a:txBody>
                    <a:bodyPr/>
                    <a:lstStyle/>
                    <a:p>
                      <a:pPr marL="0" marR="0" indent="0">
                        <a:lnSpc>
                          <a:spcPct val="150000"/>
                        </a:lnSpc>
                        <a:spcBef>
                          <a:spcPts val="0"/>
                        </a:spcBef>
                        <a:spcAft>
                          <a:spcPts val="0"/>
                        </a:spcAft>
                        <a:tabLst>
                          <a:tab pos="455295" algn="l"/>
                          <a:tab pos="457200" algn="l"/>
                        </a:tabLst>
                      </a:pPr>
                      <a:r>
                        <a:rPr lang="en-US" sz="1100">
                          <a:solidFill>
                            <a:srgbClr val="000000"/>
                          </a:solidFill>
                          <a:latin typeface="Times New Roman"/>
                          <a:ea typeface="Calibri"/>
                        </a:rPr>
                        <a:t>f13</a:t>
                      </a:r>
                      <a:endParaRPr lang="en-US" sz="110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nSpc>
                          <a:spcPct val="150000"/>
                        </a:lnSpc>
                        <a:spcBef>
                          <a:spcPts val="0"/>
                        </a:spcBef>
                        <a:spcAft>
                          <a:spcPts val="0"/>
                        </a:spcAft>
                        <a:tabLst>
                          <a:tab pos="455295" algn="l"/>
                          <a:tab pos="457200" algn="l"/>
                        </a:tabLst>
                      </a:pPr>
                      <a:r>
                        <a:rPr lang="en-US" sz="1100">
                          <a:solidFill>
                            <a:srgbClr val="000000"/>
                          </a:solidFill>
                          <a:latin typeface="Times New Roman"/>
                          <a:ea typeface="Calibri"/>
                        </a:rPr>
                        <a:t>MPDPGA</a:t>
                      </a:r>
                      <a:endParaRPr lang="en-US" sz="110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nSpc>
                          <a:spcPct val="150000"/>
                        </a:lnSpc>
                        <a:spcBef>
                          <a:spcPts val="0"/>
                        </a:spcBef>
                        <a:spcAft>
                          <a:spcPts val="0"/>
                        </a:spcAft>
                        <a:tabLst>
                          <a:tab pos="455295" algn="l"/>
                          <a:tab pos="457200" algn="l"/>
                        </a:tabLst>
                      </a:pPr>
                      <a:r>
                        <a:rPr lang="en-US" sz="1100">
                          <a:solidFill>
                            <a:srgbClr val="000000"/>
                          </a:solidFill>
                          <a:latin typeface="Times New Roman"/>
                          <a:ea typeface="Calibri"/>
                        </a:rPr>
                        <a:t>MPDPGA</a:t>
                      </a:r>
                      <a:endParaRPr lang="en-US" sz="110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nSpc>
                          <a:spcPct val="150000"/>
                        </a:lnSpc>
                        <a:spcBef>
                          <a:spcPts val="0"/>
                        </a:spcBef>
                        <a:spcAft>
                          <a:spcPts val="0"/>
                        </a:spcAft>
                        <a:tabLst>
                          <a:tab pos="455295" algn="l"/>
                          <a:tab pos="457200" algn="l"/>
                        </a:tabLst>
                      </a:pPr>
                      <a:r>
                        <a:rPr lang="en-US" sz="1100" dirty="0">
                          <a:solidFill>
                            <a:srgbClr val="000000"/>
                          </a:solidFill>
                          <a:latin typeface="Times New Roman"/>
                          <a:ea typeface="Calibri"/>
                        </a:rPr>
                        <a:t>SDPGA</a:t>
                      </a:r>
                      <a:endParaRPr lang="en-US" sz="1100" dirty="0">
                        <a:solidFill>
                          <a:srgbClr val="000000"/>
                        </a:solidFill>
                        <a:latin typeface="Times New Roman"/>
                        <a:ea typeface="MS Mincho"/>
                      </a:endParaRPr>
                    </a:p>
                  </a:txBody>
                  <a:tcPr marL="68580" marR="68580" marT="0" marB="0">
                    <a:lnL>
                      <a:noFill/>
                    </a:lnL>
                    <a:lnR>
                      <a:noFill/>
                    </a:lnR>
                    <a:lnT>
                      <a:noFill/>
                    </a:lnT>
                    <a:lnB>
                      <a:noFill/>
                    </a:lnB>
                  </a:tcPr>
                </a:tc>
                <a:extLst>
                  <a:ext uri="{0D108BD9-81ED-4DB2-BD59-A6C34878D82A}">
                    <a16:rowId xmlns:a16="http://schemas.microsoft.com/office/drawing/2014/main" val="10013"/>
                  </a:ext>
                </a:extLst>
              </a:tr>
              <a:tr h="225374">
                <a:tc>
                  <a:txBody>
                    <a:bodyPr/>
                    <a:lstStyle/>
                    <a:p>
                      <a:pPr marL="0" marR="0" indent="0">
                        <a:lnSpc>
                          <a:spcPct val="150000"/>
                        </a:lnSpc>
                        <a:spcBef>
                          <a:spcPts val="0"/>
                        </a:spcBef>
                        <a:spcAft>
                          <a:spcPts val="0"/>
                        </a:spcAft>
                        <a:tabLst>
                          <a:tab pos="455295" algn="l"/>
                          <a:tab pos="457200" algn="l"/>
                        </a:tabLst>
                      </a:pPr>
                      <a:r>
                        <a:rPr lang="en-US" sz="1100">
                          <a:solidFill>
                            <a:srgbClr val="000000"/>
                          </a:solidFill>
                          <a:latin typeface="Times New Roman"/>
                          <a:ea typeface="Calibri"/>
                        </a:rPr>
                        <a:t>f14</a:t>
                      </a:r>
                      <a:endParaRPr lang="en-US" sz="110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nSpc>
                          <a:spcPct val="150000"/>
                        </a:lnSpc>
                        <a:spcBef>
                          <a:spcPts val="0"/>
                        </a:spcBef>
                        <a:spcAft>
                          <a:spcPts val="0"/>
                        </a:spcAft>
                        <a:tabLst>
                          <a:tab pos="455295" algn="l"/>
                          <a:tab pos="457200" algn="l"/>
                        </a:tabLst>
                      </a:pPr>
                      <a:r>
                        <a:rPr lang="en-US" sz="1100">
                          <a:solidFill>
                            <a:srgbClr val="000000"/>
                          </a:solidFill>
                          <a:latin typeface="Times New Roman"/>
                          <a:ea typeface="Calibri"/>
                        </a:rPr>
                        <a:t>--</a:t>
                      </a:r>
                      <a:endParaRPr lang="en-US" sz="110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nSpc>
                          <a:spcPct val="150000"/>
                        </a:lnSpc>
                        <a:spcBef>
                          <a:spcPts val="0"/>
                        </a:spcBef>
                        <a:spcAft>
                          <a:spcPts val="0"/>
                        </a:spcAft>
                        <a:tabLst>
                          <a:tab pos="455295" algn="l"/>
                          <a:tab pos="457200" algn="l"/>
                        </a:tabLst>
                      </a:pPr>
                      <a:r>
                        <a:rPr lang="en-US" sz="1100">
                          <a:solidFill>
                            <a:srgbClr val="000000"/>
                          </a:solidFill>
                          <a:latin typeface="Times New Roman"/>
                          <a:ea typeface="Calibri"/>
                        </a:rPr>
                        <a:t>--</a:t>
                      </a:r>
                      <a:endParaRPr lang="en-US" sz="110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nSpc>
                          <a:spcPct val="150000"/>
                        </a:lnSpc>
                        <a:spcBef>
                          <a:spcPts val="0"/>
                        </a:spcBef>
                        <a:spcAft>
                          <a:spcPts val="0"/>
                        </a:spcAft>
                        <a:tabLst>
                          <a:tab pos="455295" algn="l"/>
                          <a:tab pos="457200" algn="l"/>
                        </a:tabLst>
                      </a:pPr>
                      <a:r>
                        <a:rPr lang="en-US" sz="1100" dirty="0">
                          <a:solidFill>
                            <a:srgbClr val="000000"/>
                          </a:solidFill>
                          <a:latin typeface="Times New Roman"/>
                          <a:ea typeface="Calibri"/>
                        </a:rPr>
                        <a:t>--</a:t>
                      </a:r>
                      <a:endParaRPr lang="en-US" sz="1100" dirty="0">
                        <a:solidFill>
                          <a:srgbClr val="000000"/>
                        </a:solidFill>
                        <a:latin typeface="Times New Roman"/>
                        <a:ea typeface="MS Mincho"/>
                      </a:endParaRPr>
                    </a:p>
                  </a:txBody>
                  <a:tcPr marL="68580" marR="68580" marT="0" marB="0">
                    <a:lnL>
                      <a:noFill/>
                    </a:lnL>
                    <a:lnR>
                      <a:noFill/>
                    </a:lnR>
                    <a:lnT>
                      <a:noFill/>
                    </a:lnT>
                    <a:lnB>
                      <a:noFill/>
                    </a:lnB>
                  </a:tcPr>
                </a:tc>
                <a:extLst>
                  <a:ext uri="{0D108BD9-81ED-4DB2-BD59-A6C34878D82A}">
                    <a16:rowId xmlns:a16="http://schemas.microsoft.com/office/drawing/2014/main" val="10014"/>
                  </a:ext>
                </a:extLst>
              </a:tr>
              <a:tr h="225374">
                <a:tc>
                  <a:txBody>
                    <a:bodyPr/>
                    <a:lstStyle/>
                    <a:p>
                      <a:pPr marL="0" marR="0" indent="0">
                        <a:lnSpc>
                          <a:spcPct val="150000"/>
                        </a:lnSpc>
                        <a:spcBef>
                          <a:spcPts val="0"/>
                        </a:spcBef>
                        <a:spcAft>
                          <a:spcPts val="0"/>
                        </a:spcAft>
                        <a:tabLst>
                          <a:tab pos="455295" algn="l"/>
                          <a:tab pos="457200" algn="l"/>
                        </a:tabLst>
                      </a:pPr>
                      <a:r>
                        <a:rPr lang="en-US" sz="1100">
                          <a:solidFill>
                            <a:srgbClr val="000000"/>
                          </a:solidFill>
                          <a:latin typeface="Times New Roman"/>
                          <a:ea typeface="Calibri"/>
                        </a:rPr>
                        <a:t>f15</a:t>
                      </a:r>
                      <a:endParaRPr lang="en-US" sz="110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nSpc>
                          <a:spcPct val="150000"/>
                        </a:lnSpc>
                        <a:spcBef>
                          <a:spcPts val="0"/>
                        </a:spcBef>
                        <a:spcAft>
                          <a:spcPts val="0"/>
                        </a:spcAft>
                        <a:tabLst>
                          <a:tab pos="455295" algn="l"/>
                          <a:tab pos="457200" algn="l"/>
                        </a:tabLst>
                      </a:pPr>
                      <a:r>
                        <a:rPr lang="en-US" sz="1100">
                          <a:solidFill>
                            <a:srgbClr val="000000"/>
                          </a:solidFill>
                          <a:latin typeface="Times New Roman"/>
                          <a:ea typeface="Calibri"/>
                        </a:rPr>
                        <a:t>MPDPGA</a:t>
                      </a:r>
                      <a:endParaRPr lang="en-US" sz="110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nSpc>
                          <a:spcPct val="150000"/>
                        </a:lnSpc>
                        <a:spcBef>
                          <a:spcPts val="0"/>
                        </a:spcBef>
                        <a:spcAft>
                          <a:spcPts val="0"/>
                        </a:spcAft>
                        <a:tabLst>
                          <a:tab pos="455295" algn="l"/>
                          <a:tab pos="457200" algn="l"/>
                        </a:tabLst>
                      </a:pPr>
                      <a:r>
                        <a:rPr lang="en-US" sz="1100">
                          <a:solidFill>
                            <a:srgbClr val="000000"/>
                          </a:solidFill>
                          <a:latin typeface="Times New Roman"/>
                          <a:ea typeface="Calibri"/>
                        </a:rPr>
                        <a:t>MPDPGA</a:t>
                      </a:r>
                      <a:endParaRPr lang="en-US" sz="1100">
                        <a:solidFill>
                          <a:srgbClr val="000000"/>
                        </a:solidFill>
                        <a:latin typeface="Times New Roman"/>
                        <a:ea typeface="MS Mincho"/>
                      </a:endParaRPr>
                    </a:p>
                  </a:txBody>
                  <a:tcPr marL="68580" marR="68580" marT="0" marB="0">
                    <a:lnL>
                      <a:noFill/>
                    </a:lnL>
                    <a:lnR>
                      <a:noFill/>
                    </a:lnR>
                    <a:lnT>
                      <a:noFill/>
                    </a:lnT>
                    <a:lnB>
                      <a:noFill/>
                    </a:lnB>
                  </a:tcPr>
                </a:tc>
                <a:tc>
                  <a:txBody>
                    <a:bodyPr/>
                    <a:lstStyle/>
                    <a:p>
                      <a:pPr marL="0" marR="0" indent="0">
                        <a:lnSpc>
                          <a:spcPct val="150000"/>
                        </a:lnSpc>
                        <a:spcBef>
                          <a:spcPts val="0"/>
                        </a:spcBef>
                        <a:spcAft>
                          <a:spcPts val="0"/>
                        </a:spcAft>
                        <a:tabLst>
                          <a:tab pos="455295" algn="l"/>
                          <a:tab pos="457200" algn="l"/>
                        </a:tabLst>
                      </a:pPr>
                      <a:r>
                        <a:rPr lang="en-US" sz="1100" dirty="0">
                          <a:solidFill>
                            <a:srgbClr val="000000"/>
                          </a:solidFill>
                          <a:latin typeface="Times New Roman"/>
                          <a:ea typeface="Calibri"/>
                        </a:rPr>
                        <a:t>--</a:t>
                      </a:r>
                      <a:endParaRPr lang="en-US" sz="1100" dirty="0">
                        <a:solidFill>
                          <a:srgbClr val="000000"/>
                        </a:solidFill>
                        <a:latin typeface="Times New Roman"/>
                        <a:ea typeface="MS Mincho"/>
                      </a:endParaRPr>
                    </a:p>
                  </a:txBody>
                  <a:tcPr marL="68580" marR="68580" marT="0" marB="0">
                    <a:lnL>
                      <a:noFill/>
                    </a:lnL>
                    <a:lnR>
                      <a:noFill/>
                    </a:lnR>
                    <a:lnT>
                      <a:noFill/>
                    </a:lnT>
                    <a:lnB>
                      <a:noFill/>
                    </a:lnB>
                  </a:tcPr>
                </a:tc>
                <a:extLst>
                  <a:ext uri="{0D108BD9-81ED-4DB2-BD59-A6C34878D82A}">
                    <a16:rowId xmlns:a16="http://schemas.microsoft.com/office/drawing/2014/main" val="10015"/>
                  </a:ext>
                </a:extLst>
              </a:tr>
              <a:tr h="225374">
                <a:tc>
                  <a:txBody>
                    <a:bodyPr/>
                    <a:lstStyle/>
                    <a:p>
                      <a:pPr marL="0" marR="0" indent="0">
                        <a:lnSpc>
                          <a:spcPct val="150000"/>
                        </a:lnSpc>
                        <a:spcBef>
                          <a:spcPts val="0"/>
                        </a:spcBef>
                        <a:spcAft>
                          <a:spcPts val="0"/>
                        </a:spcAft>
                        <a:tabLst>
                          <a:tab pos="455295" algn="l"/>
                          <a:tab pos="457200" algn="l"/>
                        </a:tabLst>
                      </a:pPr>
                      <a:r>
                        <a:rPr lang="en-US" sz="1100">
                          <a:solidFill>
                            <a:srgbClr val="000000"/>
                          </a:solidFill>
                          <a:latin typeface="Times New Roman"/>
                          <a:ea typeface="Calibri"/>
                        </a:rPr>
                        <a:t>f16</a:t>
                      </a:r>
                      <a:endParaRPr lang="en-US" sz="1100">
                        <a:solidFill>
                          <a:srgbClr val="000000"/>
                        </a:solidFill>
                        <a:latin typeface="Times New Roman"/>
                        <a:ea typeface="MS Mincho"/>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indent="0">
                        <a:lnSpc>
                          <a:spcPct val="150000"/>
                        </a:lnSpc>
                        <a:spcBef>
                          <a:spcPts val="0"/>
                        </a:spcBef>
                        <a:spcAft>
                          <a:spcPts val="0"/>
                        </a:spcAft>
                        <a:tabLst>
                          <a:tab pos="455295" algn="l"/>
                          <a:tab pos="457200" algn="l"/>
                        </a:tabLst>
                      </a:pPr>
                      <a:r>
                        <a:rPr lang="en-US" sz="1100">
                          <a:solidFill>
                            <a:srgbClr val="000000"/>
                          </a:solidFill>
                          <a:latin typeface="Times New Roman"/>
                          <a:ea typeface="Calibri"/>
                        </a:rPr>
                        <a:t>MPDPGA</a:t>
                      </a:r>
                      <a:endParaRPr lang="en-US" sz="1100">
                        <a:solidFill>
                          <a:srgbClr val="000000"/>
                        </a:solidFill>
                        <a:latin typeface="Times New Roman"/>
                        <a:ea typeface="MS Mincho"/>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indent="0">
                        <a:lnSpc>
                          <a:spcPct val="150000"/>
                        </a:lnSpc>
                        <a:spcBef>
                          <a:spcPts val="0"/>
                        </a:spcBef>
                        <a:spcAft>
                          <a:spcPts val="0"/>
                        </a:spcAft>
                        <a:tabLst>
                          <a:tab pos="455295" algn="l"/>
                          <a:tab pos="457200" algn="l"/>
                        </a:tabLst>
                      </a:pPr>
                      <a:r>
                        <a:rPr lang="en-US" sz="1100">
                          <a:solidFill>
                            <a:srgbClr val="000000"/>
                          </a:solidFill>
                          <a:latin typeface="Times New Roman"/>
                          <a:ea typeface="Calibri"/>
                        </a:rPr>
                        <a:t>MPDPGA</a:t>
                      </a:r>
                      <a:endParaRPr lang="en-US" sz="1100">
                        <a:solidFill>
                          <a:srgbClr val="000000"/>
                        </a:solidFill>
                        <a:latin typeface="Times New Roman"/>
                        <a:ea typeface="MS Mincho"/>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indent="0">
                        <a:lnSpc>
                          <a:spcPct val="150000"/>
                        </a:lnSpc>
                        <a:spcBef>
                          <a:spcPts val="0"/>
                        </a:spcBef>
                        <a:spcAft>
                          <a:spcPts val="0"/>
                        </a:spcAft>
                        <a:tabLst>
                          <a:tab pos="455295" algn="l"/>
                          <a:tab pos="457200" algn="l"/>
                        </a:tabLst>
                      </a:pPr>
                      <a:r>
                        <a:rPr lang="en-US" sz="1100" dirty="0">
                          <a:solidFill>
                            <a:srgbClr val="000000"/>
                          </a:solidFill>
                          <a:latin typeface="Times New Roman"/>
                          <a:ea typeface="Calibri"/>
                        </a:rPr>
                        <a:t>SDPGA</a:t>
                      </a:r>
                      <a:endParaRPr lang="en-US" sz="1100" dirty="0">
                        <a:solidFill>
                          <a:srgbClr val="000000"/>
                        </a:solidFill>
                        <a:latin typeface="Times New Roman"/>
                        <a:ea typeface="MS Mincho"/>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bl>
          </a:graphicData>
        </a:graphic>
      </p:graphicFrame>
      <p:sp>
        <p:nvSpPr>
          <p:cNvPr id="57491" name="Rectangle 5">
            <a:extLst>
              <a:ext uri="{FF2B5EF4-FFF2-40B4-BE49-F238E27FC236}">
                <a16:creationId xmlns:a16="http://schemas.microsoft.com/office/drawing/2014/main" id="{0E63C31C-B084-C858-7FA9-97E7EC8BC4A5}"/>
              </a:ext>
            </a:extLst>
          </p:cNvPr>
          <p:cNvSpPr>
            <a:spLocks noChangeArrowheads="1"/>
          </p:cNvSpPr>
          <p:nvPr/>
        </p:nvSpPr>
        <p:spPr bwMode="auto">
          <a:xfrm>
            <a:off x="609600" y="5954713"/>
            <a:ext cx="7772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zh-CN" b="1">
                <a:solidFill>
                  <a:schemeClr val="accent2"/>
                </a:solidFill>
              </a:rPr>
              <a:t>t-test shows that MPDPGA is better than SDPGA and SGA</a:t>
            </a:r>
            <a:endParaRPr lang="en-US" altLang="zh-CN">
              <a:solidFill>
                <a:schemeClr val="accent2"/>
              </a:solidFill>
            </a:endParaRPr>
          </a:p>
        </p:txBody>
      </p:sp>
      <p:sp>
        <p:nvSpPr>
          <p:cNvPr id="57492" name="Rectangle 7">
            <a:extLst>
              <a:ext uri="{FF2B5EF4-FFF2-40B4-BE49-F238E27FC236}">
                <a16:creationId xmlns:a16="http://schemas.microsoft.com/office/drawing/2014/main" id="{C4842EA0-C7F6-4AC9-F27E-7309B363709C}"/>
              </a:ext>
            </a:extLst>
          </p:cNvPr>
          <p:cNvSpPr>
            <a:spLocks noChangeArrowheads="1"/>
          </p:cNvSpPr>
          <p:nvPr/>
        </p:nvSpPr>
        <p:spPr bwMode="auto">
          <a:xfrm>
            <a:off x="4343400" y="925513"/>
            <a:ext cx="4572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zh-CN" sz="1600" b="1"/>
              <a:t>Metaheuristics that discovered significantly better solutions</a:t>
            </a:r>
          </a:p>
        </p:txBody>
      </p:sp>
      <p:sp>
        <p:nvSpPr>
          <p:cNvPr id="8" name="Slide Number Placeholder 7">
            <a:extLst>
              <a:ext uri="{FF2B5EF4-FFF2-40B4-BE49-F238E27FC236}">
                <a16:creationId xmlns:a16="http://schemas.microsoft.com/office/drawing/2014/main" id="{8E22032E-96BB-27FD-F43E-F2B7C9DDE312}"/>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7E9636A-93BF-4A2C-82F0-075DE2A8A6CB}" type="slidenum">
              <a:rPr lang="en-US" altLang="en-US">
                <a:solidFill>
                  <a:srgbClr val="898989"/>
                </a:solidFill>
              </a:rPr>
              <a:pPr eaLnBrk="1" hangingPunct="1"/>
              <a:t>55</a:t>
            </a:fld>
            <a:endParaRPr lang="en-US" altLang="en-US">
              <a:solidFill>
                <a:srgbClr val="898989"/>
              </a:solidFill>
            </a:endParaRPr>
          </a:p>
        </p:txBody>
      </p:sp>
      <p:sp>
        <p:nvSpPr>
          <p:cNvPr id="9" name="Rectangle 8">
            <a:extLst>
              <a:ext uri="{FF2B5EF4-FFF2-40B4-BE49-F238E27FC236}">
                <a16:creationId xmlns:a16="http://schemas.microsoft.com/office/drawing/2014/main" id="{19114CA6-22A0-3E07-CCF8-0823171B4A83}"/>
              </a:ext>
            </a:extLst>
          </p:cNvPr>
          <p:cNvSpPr>
            <a:spLocks noChangeArrowheads="1"/>
          </p:cNvSpPr>
          <p:nvPr/>
        </p:nvSpPr>
        <p:spPr bwMode="auto">
          <a:xfrm>
            <a:off x="0" y="1"/>
            <a:ext cx="9144000" cy="830997"/>
          </a:xfrm>
          <a:prstGeom prst="rect">
            <a:avLst/>
          </a:prstGeom>
          <a:solidFill>
            <a:schemeClr val="accent2"/>
          </a:solidFill>
          <a:ln w="9525">
            <a:noFill/>
            <a:miter lim="800000"/>
            <a:headEnd/>
            <a:tailEnd/>
          </a:ln>
        </p:spPr>
        <p:txBody>
          <a:bodyPr>
            <a:spAutoFit/>
          </a:bodyPr>
          <a:lstStyle/>
          <a:p>
            <a:pPr algn="ctr">
              <a:defRPr/>
            </a:pPr>
            <a:endParaRPr lang="en-US" sz="2400" cap="all" dirty="0">
              <a:effectLst>
                <a:reflection blurRad="12700" stA="48000" endA="300" endPos="55000" dir="5400000" sy="-90000" algn="bl" rotWithShape="0"/>
              </a:effectLst>
              <a:latin typeface="+mj-lt"/>
              <a:ea typeface="+mj-ea"/>
              <a:cs typeface="+mj-cs"/>
            </a:endParaRPr>
          </a:p>
          <a:p>
            <a:pPr algn="ctr">
              <a:defRPr/>
            </a:pPr>
            <a:endParaRPr lang="en-US" sz="2400" cap="all" dirty="0">
              <a:effectLst>
                <a:reflection blurRad="12700" stA="48000" endA="300" endPos="55000" dir="5400000" sy="-90000" algn="bl" rotWithShape="0"/>
              </a:effectLst>
              <a:latin typeface="+mj-lt"/>
              <a:ea typeface="+mj-ea"/>
              <a:cs typeface="+mj-cs"/>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464D3B2-6D03-45A0-1D67-73A6AD97811F}"/>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164BCF1-A52B-4C6B-8617-6303E46EA9B8}" type="slidenum">
              <a:rPr lang="en-US" altLang="en-US">
                <a:solidFill>
                  <a:srgbClr val="898989"/>
                </a:solidFill>
              </a:rPr>
              <a:pPr eaLnBrk="1" hangingPunct="1"/>
              <a:t>56</a:t>
            </a:fld>
            <a:endParaRPr lang="en-US" altLang="en-US">
              <a:solidFill>
                <a:srgbClr val="898989"/>
              </a:solidFill>
            </a:endParaRPr>
          </a:p>
        </p:txBody>
      </p:sp>
      <p:sp>
        <p:nvSpPr>
          <p:cNvPr id="3" name="Title 1">
            <a:extLst>
              <a:ext uri="{FF2B5EF4-FFF2-40B4-BE49-F238E27FC236}">
                <a16:creationId xmlns:a16="http://schemas.microsoft.com/office/drawing/2014/main" id="{99F21CE0-BA32-3F85-BE00-AA229C0F2388}"/>
              </a:ext>
            </a:extLst>
          </p:cNvPr>
          <p:cNvSpPr txBox="1">
            <a:spLocks/>
          </p:cNvSpPr>
          <p:nvPr/>
        </p:nvSpPr>
        <p:spPr bwMode="auto">
          <a:xfrm>
            <a:off x="0" y="2667000"/>
            <a:ext cx="9144000" cy="838200"/>
          </a:xfrm>
          <a:prstGeom prst="rect">
            <a:avLst/>
          </a:prstGeom>
          <a:solidFill>
            <a:schemeClr val="accent2"/>
          </a:solidFill>
          <a:ln w="9525">
            <a:noFill/>
            <a:miter lim="800000"/>
            <a:headEnd/>
            <a:tailEnd/>
          </a:ln>
        </p:spPr>
        <p:txBody>
          <a:bodyPr anchor="ctr"/>
          <a:lstStyle/>
          <a:p>
            <a:pPr lvl="1" algn="ctr">
              <a:defRPr/>
            </a:pPr>
            <a:r>
              <a:rPr lang="en-US" sz="2800" cap="all" dirty="0">
                <a:effectLst>
                  <a:reflection blurRad="12700" stA="48000" endA="300" endPos="55000" dir="5400000" sy="-90000" algn="bl" rotWithShape="0"/>
                </a:effectLst>
                <a:latin typeface="+mj-lt"/>
                <a:ea typeface="+mj-ea"/>
                <a:cs typeface="+mj-cs"/>
              </a:rPr>
              <a:t>Comparison of MPDPGA with other Metaheurestic</a:t>
            </a:r>
          </a:p>
          <a:p>
            <a:pPr lvl="1" algn="ctr">
              <a:defRPr/>
            </a:pPr>
            <a:r>
              <a:rPr lang="en-US" sz="1600" cap="all" dirty="0">
                <a:effectLst>
                  <a:reflection blurRad="12700" stA="48000" endA="300" endPos="55000" dir="5400000" sy="-90000" algn="bl" rotWithShape="0"/>
                </a:effectLst>
                <a:latin typeface="+mj-lt"/>
                <a:ea typeface="+mj-ea"/>
                <a:cs typeface="+mj-cs"/>
              </a:rPr>
              <a:t>(GA, Pso, NM-PSO, ABC, ANTS, GEM, DE and TLBO ) [184 and 187]</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2D0DC2B-3DC5-8DB1-5D32-FEC763C72A49}"/>
              </a:ext>
            </a:extLst>
          </p:cNvPr>
          <p:cNvSpPr txBox="1">
            <a:spLocks/>
          </p:cNvSpPr>
          <p:nvPr/>
        </p:nvSpPr>
        <p:spPr bwMode="auto">
          <a:xfrm>
            <a:off x="0" y="0"/>
            <a:ext cx="9144000" cy="838200"/>
          </a:xfrm>
          <a:prstGeom prst="rect">
            <a:avLst/>
          </a:prstGeom>
          <a:solidFill>
            <a:schemeClr val="accent2"/>
          </a:solidFill>
          <a:ln w="9525">
            <a:noFill/>
            <a:miter lim="800000"/>
            <a:headEnd/>
            <a:tailEnd/>
          </a:ln>
        </p:spPr>
        <p:txBody>
          <a:bodyPr anchor="ctr">
            <a:normAutofit fontScale="75000" lnSpcReduction="20000"/>
          </a:bodyPr>
          <a:lstStyle/>
          <a:p>
            <a:pPr algn="ctr">
              <a:defRPr/>
            </a:pPr>
            <a:r>
              <a:rPr lang="en-US" sz="2500" b="1" dirty="0"/>
              <a:t>Statistical results of 30 runs obtained by GA, PSO, DE ABC, BCO and MDPGA algorithms for functions considered by Karaboga and Akay [184] and </a:t>
            </a:r>
            <a:r>
              <a:rPr lang="en-US" sz="2500" b="1" dirty="0" err="1"/>
              <a:t>Nikoloc</a:t>
            </a:r>
            <a:r>
              <a:rPr lang="en-US" sz="2500" b="1" dirty="0"/>
              <a:t> and </a:t>
            </a:r>
            <a:r>
              <a:rPr lang="en-US" sz="2500" b="1" dirty="0" err="1"/>
              <a:t>Teodorovic</a:t>
            </a:r>
            <a:r>
              <a:rPr lang="en-US" sz="2500" b="1" dirty="0"/>
              <a:t> [187]. </a:t>
            </a:r>
          </a:p>
        </p:txBody>
      </p:sp>
      <p:graphicFrame>
        <p:nvGraphicFramePr>
          <p:cNvPr id="5" name="Table 4">
            <a:extLst>
              <a:ext uri="{FF2B5EF4-FFF2-40B4-BE49-F238E27FC236}">
                <a16:creationId xmlns:a16="http://schemas.microsoft.com/office/drawing/2014/main" id="{3FA7E643-6100-DE61-ED09-0765EE7B5316}"/>
              </a:ext>
            </a:extLst>
          </p:cNvPr>
          <p:cNvGraphicFramePr>
            <a:graphicFrameLocks noGrp="1"/>
          </p:cNvGraphicFramePr>
          <p:nvPr/>
        </p:nvGraphicFramePr>
        <p:xfrm>
          <a:off x="152400" y="1524000"/>
          <a:ext cx="8762994" cy="4752973"/>
        </p:xfrm>
        <a:graphic>
          <a:graphicData uri="http://schemas.openxmlformats.org/drawingml/2006/table">
            <a:tbl>
              <a:tblPr/>
              <a:tblGrid>
                <a:gridCol w="284792">
                  <a:extLst>
                    <a:ext uri="{9D8B030D-6E8A-4147-A177-3AD203B41FA5}">
                      <a16:colId xmlns:a16="http://schemas.microsoft.com/office/drawing/2014/main" val="20000"/>
                    </a:ext>
                  </a:extLst>
                </a:gridCol>
                <a:gridCol w="476913">
                  <a:extLst>
                    <a:ext uri="{9D8B030D-6E8A-4147-A177-3AD203B41FA5}">
                      <a16:colId xmlns:a16="http://schemas.microsoft.com/office/drawing/2014/main" val="20001"/>
                    </a:ext>
                  </a:extLst>
                </a:gridCol>
                <a:gridCol w="528899">
                  <a:extLst>
                    <a:ext uri="{9D8B030D-6E8A-4147-A177-3AD203B41FA5}">
                      <a16:colId xmlns:a16="http://schemas.microsoft.com/office/drawing/2014/main" val="20002"/>
                    </a:ext>
                  </a:extLst>
                </a:gridCol>
                <a:gridCol w="513076">
                  <a:extLst>
                    <a:ext uri="{9D8B030D-6E8A-4147-A177-3AD203B41FA5}">
                      <a16:colId xmlns:a16="http://schemas.microsoft.com/office/drawing/2014/main" val="20003"/>
                    </a:ext>
                  </a:extLst>
                </a:gridCol>
                <a:gridCol w="449788">
                  <a:extLst>
                    <a:ext uri="{9D8B030D-6E8A-4147-A177-3AD203B41FA5}">
                      <a16:colId xmlns:a16="http://schemas.microsoft.com/office/drawing/2014/main" val="20004"/>
                    </a:ext>
                  </a:extLst>
                </a:gridCol>
                <a:gridCol w="474653">
                  <a:extLst>
                    <a:ext uri="{9D8B030D-6E8A-4147-A177-3AD203B41FA5}">
                      <a16:colId xmlns:a16="http://schemas.microsoft.com/office/drawing/2014/main" val="20005"/>
                    </a:ext>
                  </a:extLst>
                </a:gridCol>
                <a:gridCol w="474653">
                  <a:extLst>
                    <a:ext uri="{9D8B030D-6E8A-4147-A177-3AD203B41FA5}">
                      <a16:colId xmlns:a16="http://schemas.microsoft.com/office/drawing/2014/main" val="20006"/>
                    </a:ext>
                  </a:extLst>
                </a:gridCol>
                <a:gridCol w="474653">
                  <a:extLst>
                    <a:ext uri="{9D8B030D-6E8A-4147-A177-3AD203B41FA5}">
                      <a16:colId xmlns:a16="http://schemas.microsoft.com/office/drawing/2014/main" val="20007"/>
                    </a:ext>
                  </a:extLst>
                </a:gridCol>
                <a:gridCol w="474653">
                  <a:extLst>
                    <a:ext uri="{9D8B030D-6E8A-4147-A177-3AD203B41FA5}">
                      <a16:colId xmlns:a16="http://schemas.microsoft.com/office/drawing/2014/main" val="20008"/>
                    </a:ext>
                  </a:extLst>
                </a:gridCol>
                <a:gridCol w="474653">
                  <a:extLst>
                    <a:ext uri="{9D8B030D-6E8A-4147-A177-3AD203B41FA5}">
                      <a16:colId xmlns:a16="http://schemas.microsoft.com/office/drawing/2014/main" val="20009"/>
                    </a:ext>
                  </a:extLst>
                </a:gridCol>
                <a:gridCol w="474653">
                  <a:extLst>
                    <a:ext uri="{9D8B030D-6E8A-4147-A177-3AD203B41FA5}">
                      <a16:colId xmlns:a16="http://schemas.microsoft.com/office/drawing/2014/main" val="20010"/>
                    </a:ext>
                  </a:extLst>
                </a:gridCol>
                <a:gridCol w="474653">
                  <a:extLst>
                    <a:ext uri="{9D8B030D-6E8A-4147-A177-3AD203B41FA5}">
                      <a16:colId xmlns:a16="http://schemas.microsoft.com/office/drawing/2014/main" val="20011"/>
                    </a:ext>
                  </a:extLst>
                </a:gridCol>
                <a:gridCol w="474653">
                  <a:extLst>
                    <a:ext uri="{9D8B030D-6E8A-4147-A177-3AD203B41FA5}">
                      <a16:colId xmlns:a16="http://schemas.microsoft.com/office/drawing/2014/main" val="20012"/>
                    </a:ext>
                  </a:extLst>
                </a:gridCol>
                <a:gridCol w="474653">
                  <a:extLst>
                    <a:ext uri="{9D8B030D-6E8A-4147-A177-3AD203B41FA5}">
                      <a16:colId xmlns:a16="http://schemas.microsoft.com/office/drawing/2014/main" val="20013"/>
                    </a:ext>
                  </a:extLst>
                </a:gridCol>
                <a:gridCol w="474653">
                  <a:extLst>
                    <a:ext uri="{9D8B030D-6E8A-4147-A177-3AD203B41FA5}">
                      <a16:colId xmlns:a16="http://schemas.microsoft.com/office/drawing/2014/main" val="20014"/>
                    </a:ext>
                  </a:extLst>
                </a:gridCol>
                <a:gridCol w="474653">
                  <a:extLst>
                    <a:ext uri="{9D8B030D-6E8A-4147-A177-3AD203B41FA5}">
                      <a16:colId xmlns:a16="http://schemas.microsoft.com/office/drawing/2014/main" val="20015"/>
                    </a:ext>
                  </a:extLst>
                </a:gridCol>
                <a:gridCol w="406845">
                  <a:extLst>
                    <a:ext uri="{9D8B030D-6E8A-4147-A177-3AD203B41FA5}">
                      <a16:colId xmlns:a16="http://schemas.microsoft.com/office/drawing/2014/main" val="20016"/>
                    </a:ext>
                  </a:extLst>
                </a:gridCol>
                <a:gridCol w="406845">
                  <a:extLst>
                    <a:ext uri="{9D8B030D-6E8A-4147-A177-3AD203B41FA5}">
                      <a16:colId xmlns:a16="http://schemas.microsoft.com/office/drawing/2014/main" val="20017"/>
                    </a:ext>
                  </a:extLst>
                </a:gridCol>
                <a:gridCol w="474653">
                  <a:extLst>
                    <a:ext uri="{9D8B030D-6E8A-4147-A177-3AD203B41FA5}">
                      <a16:colId xmlns:a16="http://schemas.microsoft.com/office/drawing/2014/main" val="20018"/>
                    </a:ext>
                  </a:extLst>
                </a:gridCol>
              </a:tblGrid>
              <a:tr h="526988">
                <a:tc>
                  <a:txBody>
                    <a:bodyPr/>
                    <a:lstStyle/>
                    <a:p>
                      <a:pPr marL="0" marR="0" algn="l">
                        <a:lnSpc>
                          <a:spcPct val="115000"/>
                        </a:lnSpc>
                        <a:spcBef>
                          <a:spcPts val="0"/>
                        </a:spcBef>
                        <a:spcAft>
                          <a:spcPts val="0"/>
                        </a:spcAft>
                      </a:pPr>
                      <a:r>
                        <a:rPr lang="en-US" sz="1000" b="1" dirty="0">
                          <a:solidFill>
                            <a:srgbClr val="000000"/>
                          </a:solidFill>
                          <a:latin typeface="Times New Roman"/>
                          <a:ea typeface="Times New Roman"/>
                          <a:cs typeface="Times New Roman"/>
                        </a:rPr>
                        <a:t>F </a:t>
                      </a:r>
                      <a:endParaRPr lang="en-US" sz="1000" dirty="0">
                        <a:solidFill>
                          <a:srgbClr val="000000"/>
                        </a:solidFill>
                        <a:latin typeface="Calibri"/>
                        <a:ea typeface="Calibri"/>
                        <a:cs typeface="Times New Roman"/>
                      </a:endParaRPr>
                    </a:p>
                  </a:txBody>
                  <a:tcPr marL="56634" marR="5663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000" b="1" dirty="0">
                          <a:solidFill>
                            <a:srgbClr val="000000"/>
                          </a:solidFill>
                          <a:latin typeface="Times New Roman"/>
                          <a:ea typeface="Times New Roman"/>
                          <a:cs typeface="Times New Roman"/>
                        </a:rPr>
                        <a:t>MPDPGA (M)</a:t>
                      </a:r>
                      <a:endParaRPr lang="en-US" sz="1000" dirty="0">
                        <a:solidFill>
                          <a:srgbClr val="000000"/>
                        </a:solidFill>
                        <a:latin typeface="Calibri"/>
                        <a:ea typeface="Calibri"/>
                        <a:cs typeface="Times New Roman"/>
                      </a:endParaRPr>
                    </a:p>
                  </a:txBody>
                  <a:tcPr marL="56634" marR="5663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MPDPGA (SD)</a:t>
                      </a:r>
                      <a:endParaRPr lang="en-US" sz="1000">
                        <a:solidFill>
                          <a:srgbClr val="000000"/>
                        </a:solidFill>
                        <a:latin typeface="Calibri"/>
                        <a:ea typeface="Calibri"/>
                        <a:cs typeface="Times New Roman"/>
                      </a:endParaRPr>
                    </a:p>
                  </a:txBody>
                  <a:tcPr marL="56634" marR="5663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MPDPGA (SEM)</a:t>
                      </a:r>
                      <a:endParaRPr lang="en-US" sz="1000">
                        <a:solidFill>
                          <a:srgbClr val="000000"/>
                        </a:solidFill>
                        <a:latin typeface="Calibri"/>
                        <a:ea typeface="Calibri"/>
                        <a:cs typeface="Times New Roman"/>
                      </a:endParaRPr>
                    </a:p>
                  </a:txBody>
                  <a:tcPr marL="56634" marR="5663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GA(M)</a:t>
                      </a:r>
                      <a:endParaRPr lang="en-US" sz="1000">
                        <a:solidFill>
                          <a:srgbClr val="000000"/>
                        </a:solidFill>
                        <a:latin typeface="Calibri"/>
                        <a:ea typeface="Calibri"/>
                        <a:cs typeface="Times New Roman"/>
                      </a:endParaRPr>
                    </a:p>
                  </a:txBody>
                  <a:tcPr marL="56634" marR="5663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GA (SD)</a:t>
                      </a:r>
                      <a:endParaRPr lang="en-US" sz="1000">
                        <a:solidFill>
                          <a:srgbClr val="000000"/>
                        </a:solidFill>
                        <a:latin typeface="Calibri"/>
                        <a:ea typeface="Calibri"/>
                        <a:cs typeface="Times New Roman"/>
                      </a:endParaRPr>
                    </a:p>
                  </a:txBody>
                  <a:tcPr marL="56634" marR="5663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GA (SEM)</a:t>
                      </a:r>
                      <a:endParaRPr lang="en-US" sz="1000">
                        <a:solidFill>
                          <a:srgbClr val="000000"/>
                        </a:solidFill>
                        <a:latin typeface="Calibri"/>
                        <a:ea typeface="Calibri"/>
                        <a:cs typeface="Times New Roman"/>
                      </a:endParaRPr>
                    </a:p>
                  </a:txBody>
                  <a:tcPr marL="56634" marR="5663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PSO(M)</a:t>
                      </a:r>
                      <a:endParaRPr lang="en-US" sz="1000">
                        <a:solidFill>
                          <a:srgbClr val="000000"/>
                        </a:solidFill>
                        <a:latin typeface="Calibri"/>
                        <a:ea typeface="Calibri"/>
                        <a:cs typeface="Times New Roman"/>
                      </a:endParaRPr>
                    </a:p>
                  </a:txBody>
                  <a:tcPr marL="56634" marR="5663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PSO(SD)</a:t>
                      </a:r>
                      <a:endParaRPr lang="en-US" sz="1000">
                        <a:solidFill>
                          <a:srgbClr val="000000"/>
                        </a:solidFill>
                        <a:latin typeface="Calibri"/>
                        <a:ea typeface="Calibri"/>
                        <a:cs typeface="Times New Roman"/>
                      </a:endParaRPr>
                    </a:p>
                  </a:txBody>
                  <a:tcPr marL="56634" marR="5663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PSO (SEM)</a:t>
                      </a:r>
                      <a:endParaRPr lang="en-US" sz="1000">
                        <a:solidFill>
                          <a:srgbClr val="000000"/>
                        </a:solidFill>
                        <a:latin typeface="Calibri"/>
                        <a:ea typeface="Calibri"/>
                        <a:cs typeface="Times New Roman"/>
                      </a:endParaRPr>
                    </a:p>
                  </a:txBody>
                  <a:tcPr marL="56634" marR="5663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DE(M)</a:t>
                      </a:r>
                      <a:endParaRPr lang="en-US" sz="1000">
                        <a:solidFill>
                          <a:srgbClr val="000000"/>
                        </a:solidFill>
                        <a:latin typeface="Calibri"/>
                        <a:ea typeface="Calibri"/>
                        <a:cs typeface="Times New Roman"/>
                      </a:endParaRPr>
                    </a:p>
                  </a:txBody>
                  <a:tcPr marL="56634" marR="5663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DE(SD)</a:t>
                      </a:r>
                      <a:endParaRPr lang="en-US" sz="1000">
                        <a:solidFill>
                          <a:srgbClr val="000000"/>
                        </a:solidFill>
                        <a:latin typeface="Calibri"/>
                        <a:ea typeface="Calibri"/>
                        <a:cs typeface="Times New Roman"/>
                      </a:endParaRPr>
                    </a:p>
                  </a:txBody>
                  <a:tcPr marL="56634" marR="5663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DE (SEM)</a:t>
                      </a:r>
                      <a:endParaRPr lang="en-US" sz="1000">
                        <a:solidFill>
                          <a:srgbClr val="000000"/>
                        </a:solidFill>
                        <a:latin typeface="Calibri"/>
                        <a:ea typeface="Calibri"/>
                        <a:cs typeface="Times New Roman"/>
                      </a:endParaRPr>
                    </a:p>
                  </a:txBody>
                  <a:tcPr marL="56634" marR="5663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ABC(M)</a:t>
                      </a:r>
                      <a:endParaRPr lang="en-US" sz="1000">
                        <a:solidFill>
                          <a:srgbClr val="000000"/>
                        </a:solidFill>
                        <a:latin typeface="Calibri"/>
                        <a:ea typeface="Calibri"/>
                        <a:cs typeface="Times New Roman"/>
                      </a:endParaRPr>
                    </a:p>
                  </a:txBody>
                  <a:tcPr marL="56634" marR="5663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ABC(SD)</a:t>
                      </a:r>
                      <a:endParaRPr lang="en-US" sz="1000">
                        <a:solidFill>
                          <a:srgbClr val="000000"/>
                        </a:solidFill>
                        <a:latin typeface="Calibri"/>
                        <a:ea typeface="Calibri"/>
                        <a:cs typeface="Times New Roman"/>
                      </a:endParaRPr>
                    </a:p>
                  </a:txBody>
                  <a:tcPr marL="56634" marR="5663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ABC(SEM)</a:t>
                      </a:r>
                      <a:endParaRPr lang="en-US" sz="1000">
                        <a:solidFill>
                          <a:srgbClr val="000000"/>
                        </a:solidFill>
                        <a:latin typeface="Calibri"/>
                        <a:ea typeface="Calibri"/>
                        <a:cs typeface="Times New Roman"/>
                      </a:endParaRPr>
                    </a:p>
                  </a:txBody>
                  <a:tcPr marL="56634" marR="5663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BCO(M)</a:t>
                      </a:r>
                      <a:endParaRPr lang="en-US" sz="1000">
                        <a:solidFill>
                          <a:srgbClr val="000000"/>
                        </a:solidFill>
                        <a:latin typeface="Calibri"/>
                        <a:ea typeface="Calibri"/>
                        <a:cs typeface="Times New Roman"/>
                      </a:endParaRPr>
                    </a:p>
                  </a:txBody>
                  <a:tcPr marL="56634" marR="5663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BCO(SD)</a:t>
                      </a:r>
                      <a:endParaRPr lang="en-US" sz="1000">
                        <a:solidFill>
                          <a:srgbClr val="000000"/>
                        </a:solidFill>
                        <a:latin typeface="Calibri"/>
                        <a:ea typeface="Calibri"/>
                        <a:cs typeface="Times New Roman"/>
                      </a:endParaRPr>
                    </a:p>
                  </a:txBody>
                  <a:tcPr marL="56634" marR="5663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BCO(SEM)</a:t>
                      </a:r>
                      <a:endParaRPr lang="en-US" sz="1000">
                        <a:solidFill>
                          <a:srgbClr val="000000"/>
                        </a:solidFill>
                        <a:latin typeface="Calibri"/>
                        <a:ea typeface="Calibri"/>
                        <a:cs typeface="Times New Roman"/>
                      </a:endParaRPr>
                    </a:p>
                  </a:txBody>
                  <a:tcPr marL="56634" marR="5663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47533">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f</a:t>
                      </a:r>
                      <a:r>
                        <a:rPr lang="en-US" sz="1000" baseline="-25000">
                          <a:solidFill>
                            <a:srgbClr val="000000"/>
                          </a:solidFill>
                          <a:latin typeface="Times New Roman"/>
                          <a:ea typeface="Times New Roman"/>
                          <a:cs typeface="Times New Roman"/>
                        </a:rPr>
                        <a:t>5</a:t>
                      </a:r>
                      <a:endParaRPr lang="en-US" sz="1000">
                        <a:solidFill>
                          <a:srgbClr val="000000"/>
                        </a:solidFill>
                        <a:latin typeface="Calibri"/>
                        <a:ea typeface="Calibri"/>
                        <a:cs typeface="Times New Roman"/>
                      </a:endParaRPr>
                    </a:p>
                  </a:txBody>
                  <a:tcPr marL="56634" marR="56634"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3.98E-01</a:t>
                      </a:r>
                      <a:endParaRPr lang="en-US" sz="1000">
                        <a:solidFill>
                          <a:srgbClr val="000000"/>
                        </a:solidFill>
                        <a:latin typeface="Calibri"/>
                        <a:ea typeface="Calibri"/>
                        <a:cs typeface="Times New Roman"/>
                      </a:endParaRPr>
                    </a:p>
                  </a:txBody>
                  <a:tcPr marL="56634" marR="56634"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4.32E-04</a:t>
                      </a:r>
                      <a:endParaRPr lang="en-US" sz="1000">
                        <a:solidFill>
                          <a:srgbClr val="000000"/>
                        </a:solidFill>
                        <a:latin typeface="Calibri"/>
                        <a:ea typeface="Calibri"/>
                        <a:cs typeface="Times New Roman"/>
                      </a:endParaRPr>
                    </a:p>
                  </a:txBody>
                  <a:tcPr marL="56634" marR="56634"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1.37E-04</a:t>
                      </a:r>
                      <a:endParaRPr lang="en-US" sz="1000">
                        <a:solidFill>
                          <a:srgbClr val="000000"/>
                        </a:solidFill>
                        <a:latin typeface="Calibri"/>
                        <a:ea typeface="Calibri"/>
                        <a:cs typeface="Times New Roman"/>
                      </a:endParaRPr>
                    </a:p>
                  </a:txBody>
                  <a:tcPr marL="56634" marR="56634"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3.98E-01</a:t>
                      </a:r>
                      <a:endParaRPr lang="en-US" sz="1000">
                        <a:solidFill>
                          <a:srgbClr val="000000"/>
                        </a:solidFill>
                        <a:latin typeface="Calibri"/>
                        <a:ea typeface="Calibri"/>
                        <a:cs typeface="Times New Roman"/>
                      </a:endParaRPr>
                    </a:p>
                  </a:txBody>
                  <a:tcPr marL="56634" marR="56634"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0.00E+00</a:t>
                      </a:r>
                      <a:endParaRPr lang="en-US" sz="1000">
                        <a:solidFill>
                          <a:srgbClr val="000000"/>
                        </a:solidFill>
                        <a:latin typeface="Calibri"/>
                        <a:ea typeface="Calibri"/>
                        <a:cs typeface="Times New Roman"/>
                      </a:endParaRPr>
                    </a:p>
                  </a:txBody>
                  <a:tcPr marL="56634" marR="56634"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0.00E+00</a:t>
                      </a:r>
                      <a:endParaRPr lang="en-US" sz="1000">
                        <a:solidFill>
                          <a:srgbClr val="000000"/>
                        </a:solidFill>
                        <a:latin typeface="Calibri"/>
                        <a:ea typeface="Calibri"/>
                        <a:cs typeface="Times New Roman"/>
                      </a:endParaRPr>
                    </a:p>
                  </a:txBody>
                  <a:tcPr marL="56634" marR="56634"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3.98E-01</a:t>
                      </a:r>
                      <a:endParaRPr lang="en-US" sz="1000">
                        <a:solidFill>
                          <a:srgbClr val="000000"/>
                        </a:solidFill>
                        <a:latin typeface="Calibri"/>
                        <a:ea typeface="Calibri"/>
                        <a:cs typeface="Times New Roman"/>
                      </a:endParaRPr>
                    </a:p>
                  </a:txBody>
                  <a:tcPr marL="56634" marR="56634"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0.00E+00</a:t>
                      </a:r>
                      <a:endParaRPr lang="en-US" sz="1000">
                        <a:solidFill>
                          <a:srgbClr val="000000"/>
                        </a:solidFill>
                        <a:latin typeface="Calibri"/>
                        <a:ea typeface="Calibri"/>
                        <a:cs typeface="Times New Roman"/>
                      </a:endParaRPr>
                    </a:p>
                  </a:txBody>
                  <a:tcPr marL="56634" marR="56634"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0.00E+00</a:t>
                      </a:r>
                      <a:endParaRPr lang="en-US" sz="1000">
                        <a:solidFill>
                          <a:srgbClr val="000000"/>
                        </a:solidFill>
                        <a:latin typeface="Calibri"/>
                        <a:ea typeface="Calibri"/>
                        <a:cs typeface="Times New Roman"/>
                      </a:endParaRPr>
                    </a:p>
                  </a:txBody>
                  <a:tcPr marL="56634" marR="56634"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3.98E-01</a:t>
                      </a:r>
                      <a:endParaRPr lang="en-US" sz="1000">
                        <a:solidFill>
                          <a:srgbClr val="000000"/>
                        </a:solidFill>
                        <a:latin typeface="Calibri"/>
                        <a:ea typeface="Calibri"/>
                        <a:cs typeface="Times New Roman"/>
                      </a:endParaRPr>
                    </a:p>
                  </a:txBody>
                  <a:tcPr marL="56634" marR="56634"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0.00E+00</a:t>
                      </a:r>
                      <a:endParaRPr lang="en-US" sz="1000">
                        <a:solidFill>
                          <a:srgbClr val="000000"/>
                        </a:solidFill>
                        <a:latin typeface="Calibri"/>
                        <a:ea typeface="Calibri"/>
                        <a:cs typeface="Times New Roman"/>
                      </a:endParaRPr>
                    </a:p>
                  </a:txBody>
                  <a:tcPr marL="56634" marR="56634"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0.00E+00</a:t>
                      </a:r>
                      <a:endParaRPr lang="en-US" sz="1000">
                        <a:solidFill>
                          <a:srgbClr val="000000"/>
                        </a:solidFill>
                        <a:latin typeface="Calibri"/>
                        <a:ea typeface="Calibri"/>
                        <a:cs typeface="Times New Roman"/>
                      </a:endParaRPr>
                    </a:p>
                  </a:txBody>
                  <a:tcPr marL="56634" marR="56634"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3.98E-01</a:t>
                      </a:r>
                      <a:endParaRPr lang="en-US" sz="1000">
                        <a:solidFill>
                          <a:srgbClr val="000000"/>
                        </a:solidFill>
                        <a:latin typeface="Calibri"/>
                        <a:ea typeface="Calibri"/>
                        <a:cs typeface="Times New Roman"/>
                      </a:endParaRPr>
                    </a:p>
                  </a:txBody>
                  <a:tcPr marL="56634" marR="56634"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0.00E+00</a:t>
                      </a:r>
                      <a:endParaRPr lang="en-US" sz="1000">
                        <a:solidFill>
                          <a:srgbClr val="000000"/>
                        </a:solidFill>
                        <a:latin typeface="Calibri"/>
                        <a:ea typeface="Calibri"/>
                        <a:cs typeface="Times New Roman"/>
                      </a:endParaRPr>
                    </a:p>
                  </a:txBody>
                  <a:tcPr marL="56634" marR="56634"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0.00E+00</a:t>
                      </a:r>
                      <a:endParaRPr lang="en-US" sz="1000">
                        <a:solidFill>
                          <a:srgbClr val="000000"/>
                        </a:solidFill>
                        <a:latin typeface="Calibri"/>
                        <a:ea typeface="Calibri"/>
                        <a:cs typeface="Times New Roman"/>
                      </a:endParaRPr>
                    </a:p>
                  </a:txBody>
                  <a:tcPr marL="56634" marR="56634"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3.98E-01</a:t>
                      </a:r>
                      <a:endParaRPr lang="en-US" sz="1000">
                        <a:solidFill>
                          <a:srgbClr val="000000"/>
                        </a:solidFill>
                        <a:latin typeface="Calibri"/>
                        <a:ea typeface="Calibri"/>
                        <a:cs typeface="Times New Roman"/>
                      </a:endParaRPr>
                    </a:p>
                  </a:txBody>
                  <a:tcPr marL="56634" marR="56634"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6.35E-08</a:t>
                      </a:r>
                      <a:endParaRPr lang="en-US" sz="1000">
                        <a:solidFill>
                          <a:srgbClr val="000000"/>
                        </a:solidFill>
                        <a:latin typeface="Calibri"/>
                        <a:ea typeface="Calibri"/>
                        <a:cs typeface="Times New Roman"/>
                      </a:endParaRPr>
                    </a:p>
                  </a:txBody>
                  <a:tcPr marL="56634" marR="56634"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1.16E-08</a:t>
                      </a:r>
                      <a:endParaRPr lang="en-US" sz="1000">
                        <a:solidFill>
                          <a:srgbClr val="000000"/>
                        </a:solidFill>
                        <a:latin typeface="Calibri"/>
                        <a:ea typeface="Calibri"/>
                        <a:cs typeface="Times New Roman"/>
                      </a:endParaRPr>
                    </a:p>
                  </a:txBody>
                  <a:tcPr marL="56634" marR="56634"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526988">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f</a:t>
                      </a:r>
                      <a:r>
                        <a:rPr lang="en-US" sz="1000" baseline="-25000">
                          <a:solidFill>
                            <a:srgbClr val="000000"/>
                          </a:solidFill>
                          <a:latin typeface="Times New Roman"/>
                          <a:ea typeface="Times New Roman"/>
                          <a:cs typeface="Times New Roman"/>
                        </a:rPr>
                        <a:t>6</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-1.00E+00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2.58E-07</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8.16E-08</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-1.00E+00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0.00E+00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0.00E+00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-1.00E+00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0.00E+00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0.00E+00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-1.00E+00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0.00E+00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0.00E+00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-1.00E+00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0.00E+00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0.00E+00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-1.00E+00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1.72E-11</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3.15E-12</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extLst>
                  <a:ext uri="{0D108BD9-81ED-4DB2-BD59-A6C34878D82A}">
                    <a16:rowId xmlns:a16="http://schemas.microsoft.com/office/drawing/2014/main" val="10002"/>
                  </a:ext>
                </a:extLst>
              </a:tr>
              <a:tr h="380368">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f</a:t>
                      </a:r>
                      <a:r>
                        <a:rPr lang="en-US" sz="1000" baseline="-25000">
                          <a:solidFill>
                            <a:srgbClr val="000000"/>
                          </a:solidFill>
                          <a:latin typeface="Times New Roman"/>
                          <a:ea typeface="Times New Roman"/>
                          <a:cs typeface="Times New Roman"/>
                        </a:rPr>
                        <a:t>7</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3.01E+00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1.16E-02</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3.67E-03</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5.25E+00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5.87E+00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1.07E+00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3.00E+00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0.00E+00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0.00E+00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3.00E+00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0.00E+00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0.00E+00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3.00E+00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0.00E+00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0.00E+00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3.00E+00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3.50E-10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6.39E-11</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extLst>
                  <a:ext uri="{0D108BD9-81ED-4DB2-BD59-A6C34878D82A}">
                    <a16:rowId xmlns:a16="http://schemas.microsoft.com/office/drawing/2014/main" val="10003"/>
                  </a:ext>
                </a:extLst>
              </a:tr>
              <a:tr h="347533">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f</a:t>
                      </a:r>
                      <a:r>
                        <a:rPr lang="en-US" sz="1000" baseline="-25000">
                          <a:solidFill>
                            <a:srgbClr val="000000"/>
                          </a:solidFill>
                          <a:latin typeface="Times New Roman"/>
                          <a:ea typeface="Times New Roman"/>
                          <a:cs typeface="Times New Roman"/>
                        </a:rPr>
                        <a:t>8</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0.00E+00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1.02E-02</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3.23E-03</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5.29E+01</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4.56E+00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8.33E-01</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4.40E+01</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1.17E+01</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2.14E+00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1.17E+01</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2.54E+00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4.63E-01</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0.00E+00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2.54E+00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4.63E-01</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3.84E-09</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1.15E-09</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2.09E-10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extLst>
                  <a:ext uri="{0D108BD9-81ED-4DB2-BD59-A6C34878D82A}">
                    <a16:rowId xmlns:a16="http://schemas.microsoft.com/office/drawing/2014/main" val="10004"/>
                  </a:ext>
                </a:extLst>
              </a:tr>
              <a:tr h="347533">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f</a:t>
                      </a:r>
                      <a:r>
                        <a:rPr lang="en-US" sz="1000" baseline="-25000">
                          <a:solidFill>
                            <a:srgbClr val="000000"/>
                          </a:solidFill>
                          <a:latin typeface="Times New Roman"/>
                          <a:ea typeface="Times New Roman"/>
                          <a:cs typeface="Times New Roman"/>
                        </a:rPr>
                        <a:t>9</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0.00E+00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0.00E+00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0.00E+00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1.96E+05</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3.85E+04</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7.03E+03</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1.51E+01</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2.42E+01</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4.41E+00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1.82E+01</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5.04E+00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3.33E-02</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8.88E-02</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7.74E-02</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1.41E-02</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1.06E+01</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1.66E+01</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3.03E+00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extLst>
                  <a:ext uri="{0D108BD9-81ED-4DB2-BD59-A6C34878D82A}">
                    <a16:rowId xmlns:a16="http://schemas.microsoft.com/office/drawing/2014/main" val="10005"/>
                  </a:ext>
                </a:extLst>
              </a:tr>
              <a:tr h="347533">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f</a:t>
                      </a:r>
                      <a:r>
                        <a:rPr lang="en-US" sz="1000" baseline="-25000">
                          <a:solidFill>
                            <a:srgbClr val="000000"/>
                          </a:solidFill>
                          <a:latin typeface="Times New Roman"/>
                          <a:ea typeface="Times New Roman"/>
                          <a:cs typeface="Times New Roman"/>
                        </a:rPr>
                        <a:t>11</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0.00E+00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2.69E-02</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8.51E-03</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1.06E+01</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1.16E+00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2.12E-01</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1.74E-02</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2.08E-02</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3.80E-03</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1.48E-03</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2.96E-03</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5.40E-04</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0.00E+00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0.00E+00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0.00E+00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3.25E-03</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7.35E-06</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1.55E-06</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extLst>
                  <a:ext uri="{0D108BD9-81ED-4DB2-BD59-A6C34878D82A}">
                    <a16:rowId xmlns:a16="http://schemas.microsoft.com/office/drawing/2014/main" val="10006"/>
                  </a:ext>
                </a:extLst>
              </a:tr>
              <a:tr h="347533">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f</a:t>
                      </a:r>
                      <a:r>
                        <a:rPr lang="en-US" sz="1000" baseline="-25000">
                          <a:solidFill>
                            <a:srgbClr val="000000"/>
                          </a:solidFill>
                          <a:latin typeface="Times New Roman"/>
                          <a:ea typeface="Times New Roman"/>
                          <a:cs typeface="Times New Roman"/>
                        </a:rPr>
                        <a:t>12</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0.00E+00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0.00E+00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0.00E+00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1.47E+01</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1.78E-01</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3.25E-02</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1.65E-01</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4.94E-01</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2.07E-02</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0.00E+00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0.00E+00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0.00E+00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0.00E+00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0.00E+00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0.00E+00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7.35E-06</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1.55E-06</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2.83E-07</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extLst>
                  <a:ext uri="{0D108BD9-81ED-4DB2-BD59-A6C34878D82A}">
                    <a16:rowId xmlns:a16="http://schemas.microsoft.com/office/drawing/2014/main" val="10007"/>
                  </a:ext>
                </a:extLst>
              </a:tr>
              <a:tr h="526988">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f</a:t>
                      </a:r>
                      <a:r>
                        <a:rPr lang="en-US" sz="1000" baseline="-25000">
                          <a:solidFill>
                            <a:srgbClr val="000000"/>
                          </a:solidFill>
                          <a:latin typeface="Times New Roman"/>
                          <a:ea typeface="Times New Roman"/>
                          <a:cs typeface="Times New Roman"/>
                        </a:rPr>
                        <a:t>13</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-3.79E+00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1.42E+00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4.49E-01</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-4.64E+00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9.79E-02</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1.79E-02</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-2.49E+00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2.57E-01</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4.69E-02</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-4.68E+00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1.53E-02</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2.29E-03</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-4.69E+00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0.00E+00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0.00E+00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-4.69E+00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8.04E-10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1.47E-10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extLst>
                  <a:ext uri="{0D108BD9-81ED-4DB2-BD59-A6C34878D82A}">
                    <a16:rowId xmlns:a16="http://schemas.microsoft.com/office/drawing/2014/main" val="10008"/>
                  </a:ext>
                </a:extLst>
              </a:tr>
              <a:tr h="526988">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f</a:t>
                      </a:r>
                      <a:r>
                        <a:rPr lang="en-US" sz="1000" baseline="-25000">
                          <a:solidFill>
                            <a:srgbClr val="000000"/>
                          </a:solidFill>
                          <a:latin typeface="Times New Roman"/>
                          <a:ea typeface="Times New Roman"/>
                          <a:cs typeface="Times New Roman"/>
                        </a:rPr>
                        <a:t>14</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-1.03E+00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4.93E-04</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1.56E-04</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-1.03E+00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0.00E+00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0.00E+00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-1.03E+00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0.00E+00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0.00E+00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-1.03E+00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0.00E+00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0.00E+00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-1.03E+00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0.00E+00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0.00E+00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-1.03E+00</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1.18E-11</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2.15E-12</a:t>
                      </a:r>
                      <a:endParaRPr lang="en-US" sz="1000">
                        <a:solidFill>
                          <a:srgbClr val="000000"/>
                        </a:solidFill>
                        <a:latin typeface="Calibri"/>
                        <a:ea typeface="Calibri"/>
                        <a:cs typeface="Times New Roman"/>
                      </a:endParaRPr>
                    </a:p>
                  </a:txBody>
                  <a:tcPr marL="56634" marR="56634" marT="0" marB="0">
                    <a:lnL>
                      <a:noFill/>
                    </a:lnL>
                    <a:lnR>
                      <a:noFill/>
                    </a:lnR>
                    <a:lnT>
                      <a:noFill/>
                    </a:lnT>
                    <a:lnB>
                      <a:noFill/>
                    </a:lnB>
                  </a:tcPr>
                </a:tc>
                <a:extLst>
                  <a:ext uri="{0D108BD9-81ED-4DB2-BD59-A6C34878D82A}">
                    <a16:rowId xmlns:a16="http://schemas.microsoft.com/office/drawing/2014/main" val="10009"/>
                  </a:ext>
                </a:extLst>
              </a:tr>
              <a:tr h="526988">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f</a:t>
                      </a:r>
                      <a:r>
                        <a:rPr lang="en-US" sz="1000" baseline="-25000">
                          <a:solidFill>
                            <a:srgbClr val="000000"/>
                          </a:solidFill>
                          <a:latin typeface="Times New Roman"/>
                          <a:ea typeface="Times New Roman"/>
                          <a:cs typeface="Times New Roman"/>
                        </a:rPr>
                        <a:t>15</a:t>
                      </a:r>
                      <a:endParaRPr lang="en-US" sz="1000">
                        <a:solidFill>
                          <a:srgbClr val="000000"/>
                        </a:solidFill>
                        <a:latin typeface="Calibri"/>
                        <a:ea typeface="Calibri"/>
                        <a:cs typeface="Times New Roman"/>
                      </a:endParaRPr>
                    </a:p>
                  </a:txBody>
                  <a:tcPr marL="56634" marR="56634"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-1.86E+02</a:t>
                      </a:r>
                      <a:endParaRPr lang="en-US" sz="1000">
                        <a:solidFill>
                          <a:srgbClr val="000000"/>
                        </a:solidFill>
                        <a:latin typeface="Calibri"/>
                        <a:ea typeface="Calibri"/>
                        <a:cs typeface="Times New Roman"/>
                      </a:endParaRPr>
                    </a:p>
                  </a:txBody>
                  <a:tcPr marL="56634" marR="56634"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8.02E-02</a:t>
                      </a:r>
                      <a:endParaRPr lang="en-US" sz="1000">
                        <a:solidFill>
                          <a:srgbClr val="000000"/>
                        </a:solidFill>
                        <a:latin typeface="Calibri"/>
                        <a:ea typeface="Calibri"/>
                        <a:cs typeface="Times New Roman"/>
                      </a:endParaRPr>
                    </a:p>
                  </a:txBody>
                  <a:tcPr marL="56634" marR="56634"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2.54E-02</a:t>
                      </a:r>
                      <a:endParaRPr lang="en-US" sz="1000">
                        <a:solidFill>
                          <a:srgbClr val="000000"/>
                        </a:solidFill>
                        <a:latin typeface="Calibri"/>
                        <a:ea typeface="Calibri"/>
                        <a:cs typeface="Times New Roman"/>
                      </a:endParaRPr>
                    </a:p>
                  </a:txBody>
                  <a:tcPr marL="56634" marR="56634"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-1.87E+02</a:t>
                      </a:r>
                      <a:endParaRPr lang="en-US" sz="1000">
                        <a:solidFill>
                          <a:srgbClr val="000000"/>
                        </a:solidFill>
                        <a:latin typeface="Calibri"/>
                        <a:ea typeface="Calibri"/>
                        <a:cs typeface="Times New Roman"/>
                      </a:endParaRPr>
                    </a:p>
                  </a:txBody>
                  <a:tcPr marL="56634" marR="56634"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0.00E+00</a:t>
                      </a:r>
                      <a:endParaRPr lang="en-US" sz="1000">
                        <a:solidFill>
                          <a:srgbClr val="000000"/>
                        </a:solidFill>
                        <a:latin typeface="Calibri"/>
                        <a:ea typeface="Calibri"/>
                        <a:cs typeface="Times New Roman"/>
                      </a:endParaRPr>
                    </a:p>
                  </a:txBody>
                  <a:tcPr marL="56634" marR="56634"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0.00E+00</a:t>
                      </a:r>
                      <a:endParaRPr lang="en-US" sz="1000">
                        <a:solidFill>
                          <a:srgbClr val="000000"/>
                        </a:solidFill>
                        <a:latin typeface="Calibri"/>
                        <a:ea typeface="Calibri"/>
                        <a:cs typeface="Times New Roman"/>
                      </a:endParaRPr>
                    </a:p>
                  </a:txBody>
                  <a:tcPr marL="56634" marR="56634"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-1.87E+02</a:t>
                      </a:r>
                      <a:endParaRPr lang="en-US" sz="1000">
                        <a:solidFill>
                          <a:srgbClr val="000000"/>
                        </a:solidFill>
                        <a:latin typeface="Calibri"/>
                        <a:ea typeface="Calibri"/>
                        <a:cs typeface="Times New Roman"/>
                      </a:endParaRPr>
                    </a:p>
                  </a:txBody>
                  <a:tcPr marL="56634" marR="56634"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0.00E+00</a:t>
                      </a:r>
                      <a:endParaRPr lang="en-US" sz="1000">
                        <a:solidFill>
                          <a:srgbClr val="000000"/>
                        </a:solidFill>
                        <a:latin typeface="Calibri"/>
                        <a:ea typeface="Calibri"/>
                        <a:cs typeface="Times New Roman"/>
                      </a:endParaRPr>
                    </a:p>
                  </a:txBody>
                  <a:tcPr marL="56634" marR="56634"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0.00E+00</a:t>
                      </a:r>
                      <a:endParaRPr lang="en-US" sz="1000">
                        <a:solidFill>
                          <a:srgbClr val="000000"/>
                        </a:solidFill>
                        <a:latin typeface="Calibri"/>
                        <a:ea typeface="Calibri"/>
                        <a:cs typeface="Times New Roman"/>
                      </a:endParaRPr>
                    </a:p>
                  </a:txBody>
                  <a:tcPr marL="56634" marR="56634"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-1.87E+02</a:t>
                      </a:r>
                      <a:endParaRPr lang="en-US" sz="1000">
                        <a:solidFill>
                          <a:srgbClr val="000000"/>
                        </a:solidFill>
                        <a:latin typeface="Calibri"/>
                        <a:ea typeface="Calibri"/>
                        <a:cs typeface="Times New Roman"/>
                      </a:endParaRPr>
                    </a:p>
                  </a:txBody>
                  <a:tcPr marL="56634" marR="56634"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0.00E+00</a:t>
                      </a:r>
                      <a:endParaRPr lang="en-US" sz="1000">
                        <a:solidFill>
                          <a:srgbClr val="000000"/>
                        </a:solidFill>
                        <a:latin typeface="Calibri"/>
                        <a:ea typeface="Calibri"/>
                        <a:cs typeface="Times New Roman"/>
                      </a:endParaRPr>
                    </a:p>
                  </a:txBody>
                  <a:tcPr marL="56634" marR="56634"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0.00E+00</a:t>
                      </a:r>
                      <a:endParaRPr lang="en-US" sz="1000">
                        <a:solidFill>
                          <a:srgbClr val="000000"/>
                        </a:solidFill>
                        <a:latin typeface="Calibri"/>
                        <a:ea typeface="Calibri"/>
                        <a:cs typeface="Times New Roman"/>
                      </a:endParaRPr>
                    </a:p>
                  </a:txBody>
                  <a:tcPr marL="56634" marR="56634"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-1.87E+02</a:t>
                      </a:r>
                      <a:endParaRPr lang="en-US" sz="1000">
                        <a:solidFill>
                          <a:srgbClr val="000000"/>
                        </a:solidFill>
                        <a:latin typeface="Calibri"/>
                        <a:ea typeface="Calibri"/>
                        <a:cs typeface="Times New Roman"/>
                      </a:endParaRPr>
                    </a:p>
                  </a:txBody>
                  <a:tcPr marL="56634" marR="56634"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0.00E+00</a:t>
                      </a:r>
                      <a:endParaRPr lang="en-US" sz="1000">
                        <a:solidFill>
                          <a:srgbClr val="000000"/>
                        </a:solidFill>
                        <a:latin typeface="Calibri"/>
                        <a:ea typeface="Calibri"/>
                        <a:cs typeface="Times New Roman"/>
                      </a:endParaRPr>
                    </a:p>
                  </a:txBody>
                  <a:tcPr marL="56634" marR="56634"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0.00E+00</a:t>
                      </a:r>
                      <a:endParaRPr lang="en-US" sz="1000">
                        <a:solidFill>
                          <a:srgbClr val="000000"/>
                        </a:solidFill>
                        <a:latin typeface="Calibri"/>
                        <a:ea typeface="Calibri"/>
                        <a:cs typeface="Times New Roman"/>
                      </a:endParaRPr>
                    </a:p>
                  </a:txBody>
                  <a:tcPr marL="56634" marR="56634"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000" b="1">
                          <a:solidFill>
                            <a:srgbClr val="000000"/>
                          </a:solidFill>
                          <a:latin typeface="Times New Roman"/>
                          <a:ea typeface="Times New Roman"/>
                          <a:cs typeface="Times New Roman"/>
                        </a:rPr>
                        <a:t>-1.87E+02</a:t>
                      </a:r>
                      <a:endParaRPr lang="en-US" sz="1000">
                        <a:solidFill>
                          <a:srgbClr val="000000"/>
                        </a:solidFill>
                        <a:latin typeface="Calibri"/>
                        <a:ea typeface="Calibri"/>
                        <a:cs typeface="Times New Roman"/>
                      </a:endParaRPr>
                    </a:p>
                  </a:txBody>
                  <a:tcPr marL="56634" marR="56634"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000">
                          <a:solidFill>
                            <a:srgbClr val="000000"/>
                          </a:solidFill>
                          <a:latin typeface="Times New Roman"/>
                          <a:ea typeface="Times New Roman"/>
                          <a:cs typeface="Times New Roman"/>
                        </a:rPr>
                        <a:t>2.01E-10</a:t>
                      </a:r>
                      <a:endParaRPr lang="en-US" sz="1000">
                        <a:solidFill>
                          <a:srgbClr val="000000"/>
                        </a:solidFill>
                        <a:latin typeface="Calibri"/>
                        <a:ea typeface="Calibri"/>
                        <a:cs typeface="Times New Roman"/>
                      </a:endParaRPr>
                    </a:p>
                  </a:txBody>
                  <a:tcPr marL="56634" marR="56634"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000" dirty="0">
                          <a:solidFill>
                            <a:srgbClr val="000000"/>
                          </a:solidFill>
                          <a:latin typeface="Times New Roman"/>
                          <a:ea typeface="Times New Roman"/>
                          <a:cs typeface="Times New Roman"/>
                        </a:rPr>
                        <a:t>3.67E-11</a:t>
                      </a:r>
                      <a:endParaRPr lang="en-US" sz="1000" dirty="0">
                        <a:solidFill>
                          <a:srgbClr val="000000"/>
                        </a:solidFill>
                        <a:latin typeface="Calibri"/>
                        <a:ea typeface="Calibri"/>
                        <a:cs typeface="Times New Roman"/>
                      </a:endParaRPr>
                    </a:p>
                  </a:txBody>
                  <a:tcPr marL="56634" marR="56634"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
        <p:nvSpPr>
          <p:cNvPr id="4" name="Slide Number Placeholder 3">
            <a:extLst>
              <a:ext uri="{FF2B5EF4-FFF2-40B4-BE49-F238E27FC236}">
                <a16:creationId xmlns:a16="http://schemas.microsoft.com/office/drawing/2014/main" id="{A6A295CF-AA37-A527-E5EF-11D730F278E9}"/>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7DF340B-412D-4B84-BE45-F4F1537720D3}" type="slidenum">
              <a:rPr lang="en-US" altLang="en-US">
                <a:solidFill>
                  <a:srgbClr val="898989"/>
                </a:solidFill>
              </a:rPr>
              <a:pPr eaLnBrk="1" hangingPunct="1"/>
              <a:t>57</a:t>
            </a:fld>
            <a:endParaRPr lang="en-US" altLang="en-US">
              <a:solidFill>
                <a:srgbClr val="898989"/>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FADDE-5343-D552-6259-36CB99B734F0}"/>
              </a:ext>
            </a:extLst>
          </p:cNvPr>
          <p:cNvSpPr txBox="1">
            <a:spLocks/>
          </p:cNvSpPr>
          <p:nvPr/>
        </p:nvSpPr>
        <p:spPr bwMode="auto">
          <a:xfrm>
            <a:off x="304800" y="2895600"/>
            <a:ext cx="8686800" cy="838200"/>
          </a:xfrm>
          <a:prstGeom prst="rect">
            <a:avLst/>
          </a:prstGeom>
          <a:solidFill>
            <a:schemeClr val="accent2"/>
          </a:solidFill>
          <a:ln w="9525">
            <a:noFill/>
            <a:miter lim="800000"/>
            <a:headEnd/>
            <a:tailEnd/>
          </a:ln>
        </p:spPr>
        <p:txBody>
          <a:bodyPr anchor="ctr"/>
          <a:lstStyle/>
          <a:p>
            <a:pPr algn="ctr">
              <a:defRPr/>
            </a:pPr>
            <a:endParaRPr lang="en-US" sz="2400" cap="all" dirty="0">
              <a:effectLst>
                <a:reflection blurRad="12700" stA="48000" endA="300" endPos="55000" dir="5400000" sy="-90000" algn="bl" rotWithShape="0"/>
              </a:effectLst>
              <a:latin typeface="+mj-lt"/>
              <a:ea typeface="+mj-ea"/>
              <a:cs typeface="+mj-cs"/>
            </a:endParaRPr>
          </a:p>
          <a:p>
            <a:pPr algn="ctr">
              <a:defRPr/>
            </a:pPr>
            <a:r>
              <a:rPr lang="en-US" sz="2400" cap="all" dirty="0">
                <a:effectLst>
                  <a:reflection blurRad="12700" stA="48000" endA="300" endPos="55000" dir="5400000" sy="-90000" algn="bl" rotWithShape="0"/>
                </a:effectLst>
                <a:latin typeface="+mj-lt"/>
                <a:ea typeface="+mj-ea"/>
                <a:cs typeface="+mj-cs"/>
              </a:rPr>
              <a:t>Performance evaluation with t-test of MPDPGA and other metaheurestics </a:t>
            </a:r>
          </a:p>
          <a:p>
            <a:pPr algn="ctr">
              <a:defRPr/>
            </a:pPr>
            <a:r>
              <a:rPr lang="en-US" sz="2000" cap="all" dirty="0">
                <a:effectLst>
                  <a:reflection blurRad="12700" stA="48000" endA="300" endPos="55000" dir="5400000" sy="-90000" algn="bl" rotWithShape="0"/>
                </a:effectLst>
                <a:latin typeface="+mj-lt"/>
                <a:ea typeface="+mj-ea"/>
                <a:cs typeface="+mj-cs"/>
              </a:rPr>
              <a:t>(GA, PSO, DE and ABC ) [187]</a:t>
            </a:r>
          </a:p>
        </p:txBody>
      </p:sp>
      <p:sp>
        <p:nvSpPr>
          <p:cNvPr id="5" name="Slide Number Placeholder 4">
            <a:extLst>
              <a:ext uri="{FF2B5EF4-FFF2-40B4-BE49-F238E27FC236}">
                <a16:creationId xmlns:a16="http://schemas.microsoft.com/office/drawing/2014/main" id="{267728D6-BD74-44BB-8785-C5342011435C}"/>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4BB5160-93E5-42BC-94E9-E662963B9DF0}" type="slidenum">
              <a:rPr lang="en-US" altLang="en-US">
                <a:solidFill>
                  <a:srgbClr val="898989"/>
                </a:solidFill>
              </a:rPr>
              <a:pPr eaLnBrk="1" hangingPunct="1"/>
              <a:t>58</a:t>
            </a:fld>
            <a:endParaRPr lang="en-US" altLang="en-US">
              <a:solidFill>
                <a:srgbClr val="898989"/>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812BCCA0-F14F-B216-C692-D156EB09BCC6}"/>
              </a:ext>
            </a:extLst>
          </p:cNvPr>
          <p:cNvGraphicFramePr>
            <a:graphicFrameLocks noGrp="1"/>
          </p:cNvGraphicFramePr>
          <p:nvPr/>
        </p:nvGraphicFramePr>
        <p:xfrm>
          <a:off x="228600" y="2286000"/>
          <a:ext cx="4114800" cy="2457450"/>
        </p:xfrm>
        <a:graphic>
          <a:graphicData uri="http://schemas.openxmlformats.org/drawingml/2006/table">
            <a:tbl>
              <a:tblPr/>
              <a:tblGrid>
                <a:gridCol w="356775">
                  <a:extLst>
                    <a:ext uri="{9D8B030D-6E8A-4147-A177-3AD203B41FA5}">
                      <a16:colId xmlns:a16="http://schemas.microsoft.com/office/drawing/2014/main" val="20000"/>
                    </a:ext>
                  </a:extLst>
                </a:gridCol>
                <a:gridCol w="713549">
                  <a:extLst>
                    <a:ext uri="{9D8B030D-6E8A-4147-A177-3AD203B41FA5}">
                      <a16:colId xmlns:a16="http://schemas.microsoft.com/office/drawing/2014/main" val="20001"/>
                    </a:ext>
                  </a:extLst>
                </a:gridCol>
                <a:gridCol w="642194">
                  <a:extLst>
                    <a:ext uri="{9D8B030D-6E8A-4147-A177-3AD203B41FA5}">
                      <a16:colId xmlns:a16="http://schemas.microsoft.com/office/drawing/2014/main" val="20002"/>
                    </a:ext>
                  </a:extLst>
                </a:gridCol>
                <a:gridCol w="713549">
                  <a:extLst>
                    <a:ext uri="{9D8B030D-6E8A-4147-A177-3AD203B41FA5}">
                      <a16:colId xmlns:a16="http://schemas.microsoft.com/office/drawing/2014/main" val="20003"/>
                    </a:ext>
                  </a:extLst>
                </a:gridCol>
                <a:gridCol w="713549">
                  <a:extLst>
                    <a:ext uri="{9D8B030D-6E8A-4147-A177-3AD203B41FA5}">
                      <a16:colId xmlns:a16="http://schemas.microsoft.com/office/drawing/2014/main" val="20004"/>
                    </a:ext>
                  </a:extLst>
                </a:gridCol>
                <a:gridCol w="975184">
                  <a:extLst>
                    <a:ext uri="{9D8B030D-6E8A-4147-A177-3AD203B41FA5}">
                      <a16:colId xmlns:a16="http://schemas.microsoft.com/office/drawing/2014/main" val="20005"/>
                    </a:ext>
                  </a:extLst>
                </a:gridCol>
              </a:tblGrid>
              <a:tr h="276225">
                <a:tc>
                  <a:txBody>
                    <a:bodyPr/>
                    <a:lstStyle/>
                    <a:p>
                      <a:pPr marL="0" marR="0" indent="-11430">
                        <a:lnSpc>
                          <a:spcPct val="100000"/>
                        </a:lnSpc>
                        <a:spcBef>
                          <a:spcPts val="300"/>
                        </a:spcBef>
                        <a:spcAft>
                          <a:spcPts val="0"/>
                        </a:spcAft>
                      </a:pPr>
                      <a:r>
                        <a:rPr lang="en-US" sz="1000" kern="1200" dirty="0">
                          <a:solidFill>
                            <a:srgbClr val="000000"/>
                          </a:solidFill>
                          <a:latin typeface="Times New Roman"/>
                          <a:ea typeface="Times New Roman"/>
                          <a:cs typeface="Times New Roman"/>
                        </a:rPr>
                        <a:t>F</a:t>
                      </a:r>
                      <a:endParaRPr lang="en-US" sz="850" dirty="0">
                        <a:solidFill>
                          <a:srgbClr val="000000"/>
                        </a:solidFill>
                        <a:latin typeface="Times"/>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MPDPGA vs. GA</a:t>
                      </a:r>
                      <a:endParaRPr lang="en-US" sz="850">
                        <a:solidFill>
                          <a:srgbClr val="000000"/>
                        </a:solidFill>
                        <a:latin typeface="Times"/>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1430">
                        <a:lnSpc>
                          <a:spcPct val="100000"/>
                        </a:lnSpc>
                        <a:spcBef>
                          <a:spcPts val="300"/>
                        </a:spcBef>
                        <a:spcAft>
                          <a:spcPts val="0"/>
                        </a:spcAft>
                      </a:pPr>
                      <a:r>
                        <a:rPr lang="en-US" sz="1000" kern="1200" dirty="0">
                          <a:solidFill>
                            <a:srgbClr val="000000"/>
                          </a:solidFill>
                          <a:latin typeface="Times New Roman"/>
                          <a:ea typeface="Times New Roman"/>
                          <a:cs typeface="Times New Roman"/>
                        </a:rPr>
                        <a:t>MPDPGA vs. PSO</a:t>
                      </a:r>
                      <a:endParaRPr lang="en-US" sz="850" dirty="0">
                        <a:solidFill>
                          <a:srgbClr val="000000"/>
                        </a:solidFill>
                        <a:latin typeface="Times"/>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MPDPGA vs. DE</a:t>
                      </a:r>
                      <a:endParaRPr lang="en-US" sz="850">
                        <a:solidFill>
                          <a:srgbClr val="000000"/>
                        </a:solidFill>
                        <a:latin typeface="Times"/>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MPDPGA vs. ABC</a:t>
                      </a:r>
                      <a:endParaRPr lang="en-US" sz="850">
                        <a:solidFill>
                          <a:srgbClr val="000000"/>
                        </a:solidFill>
                        <a:latin typeface="Times"/>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MPDPGA vs. BCO</a:t>
                      </a:r>
                      <a:endParaRPr lang="en-US" sz="850">
                        <a:solidFill>
                          <a:srgbClr val="000000"/>
                        </a:solidFill>
                        <a:latin typeface="Times"/>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00025">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f5</a:t>
                      </a:r>
                      <a:endParaRPr lang="en-US" sz="850">
                        <a:solidFill>
                          <a:srgbClr val="000000"/>
                        </a:solidFill>
                        <a:latin typeface="Times"/>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-1.30</a:t>
                      </a:r>
                      <a:endParaRPr lang="en-US" sz="850">
                        <a:solidFill>
                          <a:srgbClr val="000000"/>
                        </a:solidFill>
                        <a:latin typeface="Times"/>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-1.30</a:t>
                      </a:r>
                      <a:endParaRPr lang="en-US" sz="850">
                        <a:solidFill>
                          <a:srgbClr val="000000"/>
                        </a:solidFill>
                        <a:latin typeface="Times"/>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indent="-11430">
                        <a:lnSpc>
                          <a:spcPct val="100000"/>
                        </a:lnSpc>
                        <a:spcBef>
                          <a:spcPts val="300"/>
                        </a:spcBef>
                        <a:spcAft>
                          <a:spcPts val="0"/>
                        </a:spcAft>
                      </a:pPr>
                      <a:r>
                        <a:rPr lang="en-US" sz="1000" kern="1200" dirty="0">
                          <a:solidFill>
                            <a:srgbClr val="000000"/>
                          </a:solidFill>
                          <a:latin typeface="Times New Roman"/>
                          <a:ea typeface="Times New Roman"/>
                          <a:cs typeface="Times New Roman"/>
                        </a:rPr>
                        <a:t>-0.73</a:t>
                      </a:r>
                      <a:endParaRPr lang="en-US" sz="850" dirty="0">
                        <a:solidFill>
                          <a:srgbClr val="000000"/>
                        </a:solidFill>
                        <a:latin typeface="Times"/>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-0.75</a:t>
                      </a:r>
                      <a:endParaRPr lang="en-US" sz="850">
                        <a:solidFill>
                          <a:srgbClr val="000000"/>
                        </a:solidFill>
                        <a:latin typeface="Times"/>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-1.3</a:t>
                      </a:r>
                      <a:endParaRPr lang="en-US" sz="850">
                        <a:solidFill>
                          <a:srgbClr val="000000"/>
                        </a:solidFill>
                        <a:latin typeface="Times"/>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200025">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f6</a:t>
                      </a:r>
                      <a:endParaRPr lang="en-US" sz="850">
                        <a:solidFill>
                          <a:srgbClr val="000000"/>
                        </a:solidFill>
                        <a:latin typeface="Times"/>
                        <a:ea typeface="Times New Roman"/>
                        <a:cs typeface="Times New Roman"/>
                      </a:endParaRPr>
                    </a:p>
                  </a:txBody>
                  <a:tcPr marL="68580" marR="68580"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-48.00</a:t>
                      </a:r>
                      <a:endParaRPr lang="en-US" sz="850">
                        <a:solidFill>
                          <a:srgbClr val="000000"/>
                        </a:solidFill>
                        <a:latin typeface="Times"/>
                        <a:ea typeface="Times New Roman"/>
                        <a:cs typeface="Times New Roman"/>
                      </a:endParaRPr>
                    </a:p>
                  </a:txBody>
                  <a:tcPr marL="68580" marR="68580"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-4857.92</a:t>
                      </a:r>
                      <a:endParaRPr lang="en-US" sz="850">
                        <a:solidFill>
                          <a:srgbClr val="000000"/>
                        </a:solidFill>
                        <a:latin typeface="Times"/>
                        <a:ea typeface="Times New Roman"/>
                        <a:cs typeface="Times New Roman"/>
                      </a:endParaRPr>
                    </a:p>
                  </a:txBody>
                  <a:tcPr marL="68580" marR="68580"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-2729.92</a:t>
                      </a:r>
                      <a:endParaRPr lang="en-US" sz="850">
                        <a:solidFill>
                          <a:srgbClr val="000000"/>
                        </a:solidFill>
                        <a:latin typeface="Times"/>
                        <a:ea typeface="Times New Roman"/>
                        <a:cs typeface="Times New Roman"/>
                      </a:endParaRPr>
                    </a:p>
                  </a:txBody>
                  <a:tcPr marL="68580" marR="68580"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-2804.72</a:t>
                      </a:r>
                      <a:endParaRPr lang="en-US" sz="850">
                        <a:solidFill>
                          <a:srgbClr val="000000"/>
                        </a:solidFill>
                        <a:latin typeface="Times"/>
                        <a:ea typeface="Times New Roman"/>
                        <a:cs typeface="Times New Roman"/>
                      </a:endParaRPr>
                    </a:p>
                  </a:txBody>
                  <a:tcPr marL="68580" marR="68580"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-4857.9</a:t>
                      </a:r>
                      <a:endParaRPr lang="en-US" sz="850">
                        <a:solidFill>
                          <a:srgbClr val="000000"/>
                        </a:solidFill>
                        <a:latin typeface="Times"/>
                        <a:ea typeface="Times New Roman"/>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2"/>
                  </a:ext>
                </a:extLst>
              </a:tr>
              <a:tr h="200025">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f7</a:t>
                      </a:r>
                      <a:endParaRPr lang="en-US" sz="850">
                        <a:solidFill>
                          <a:srgbClr val="000000"/>
                        </a:solidFill>
                        <a:latin typeface="Times"/>
                        <a:ea typeface="Times New Roman"/>
                        <a:cs typeface="Times New Roman"/>
                      </a:endParaRPr>
                    </a:p>
                  </a:txBody>
                  <a:tcPr marL="68580" marR="68580"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1.20</a:t>
                      </a:r>
                      <a:endParaRPr lang="en-US" sz="850">
                        <a:solidFill>
                          <a:srgbClr val="000000"/>
                        </a:solidFill>
                        <a:latin typeface="Times"/>
                        <a:ea typeface="Times New Roman"/>
                        <a:cs typeface="Times New Roman"/>
                      </a:endParaRPr>
                    </a:p>
                  </a:txBody>
                  <a:tcPr marL="68580" marR="68580"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-4.85</a:t>
                      </a:r>
                      <a:endParaRPr lang="en-US" sz="850">
                        <a:solidFill>
                          <a:srgbClr val="000000"/>
                        </a:solidFill>
                        <a:latin typeface="Times"/>
                        <a:ea typeface="Times New Roman"/>
                        <a:cs typeface="Times New Roman"/>
                      </a:endParaRPr>
                    </a:p>
                  </a:txBody>
                  <a:tcPr marL="68580" marR="68580"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-2.73</a:t>
                      </a:r>
                      <a:endParaRPr lang="en-US" sz="850">
                        <a:solidFill>
                          <a:srgbClr val="000000"/>
                        </a:solidFill>
                        <a:latin typeface="Times"/>
                        <a:ea typeface="Times New Roman"/>
                        <a:cs typeface="Times New Roman"/>
                      </a:endParaRPr>
                    </a:p>
                  </a:txBody>
                  <a:tcPr marL="68580" marR="68580"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-2.80</a:t>
                      </a:r>
                      <a:endParaRPr lang="en-US" sz="850">
                        <a:solidFill>
                          <a:srgbClr val="000000"/>
                        </a:solidFill>
                        <a:latin typeface="Times"/>
                        <a:ea typeface="Times New Roman"/>
                        <a:cs typeface="Times New Roman"/>
                      </a:endParaRPr>
                    </a:p>
                  </a:txBody>
                  <a:tcPr marL="68580" marR="68580"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-4.72</a:t>
                      </a:r>
                      <a:endParaRPr lang="en-US" sz="850">
                        <a:solidFill>
                          <a:srgbClr val="000000"/>
                        </a:solidFill>
                        <a:latin typeface="Times"/>
                        <a:ea typeface="Times New Roman"/>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3"/>
                  </a:ext>
                </a:extLst>
              </a:tr>
              <a:tr h="200025">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f8</a:t>
                      </a:r>
                      <a:endParaRPr lang="en-US" sz="850">
                        <a:solidFill>
                          <a:srgbClr val="000000"/>
                        </a:solidFill>
                        <a:latin typeface="Times"/>
                        <a:ea typeface="Times New Roman"/>
                        <a:cs typeface="Times New Roman"/>
                      </a:endParaRPr>
                    </a:p>
                  </a:txBody>
                  <a:tcPr marL="68580" marR="68580"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36.37</a:t>
                      </a:r>
                      <a:endParaRPr lang="en-US" sz="850">
                        <a:solidFill>
                          <a:srgbClr val="000000"/>
                        </a:solidFill>
                        <a:latin typeface="Times"/>
                        <a:ea typeface="Times New Roman"/>
                        <a:cs typeface="Times New Roman"/>
                      </a:endParaRPr>
                    </a:p>
                  </a:txBody>
                  <a:tcPr marL="68580" marR="68580"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11.79</a:t>
                      </a:r>
                      <a:endParaRPr lang="en-US" sz="850">
                        <a:solidFill>
                          <a:srgbClr val="000000"/>
                        </a:solidFill>
                        <a:latin typeface="Times"/>
                        <a:ea typeface="Times New Roman"/>
                        <a:cs typeface="Times New Roman"/>
                      </a:endParaRPr>
                    </a:p>
                  </a:txBody>
                  <a:tcPr marL="68580" marR="68580"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14.57</a:t>
                      </a:r>
                      <a:endParaRPr lang="en-US" sz="850">
                        <a:solidFill>
                          <a:srgbClr val="000000"/>
                        </a:solidFill>
                        <a:latin typeface="Times"/>
                        <a:ea typeface="Times New Roman"/>
                        <a:cs typeface="Times New Roman"/>
                      </a:endParaRPr>
                    </a:p>
                  </a:txBody>
                  <a:tcPr marL="68580" marR="68580"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0.00</a:t>
                      </a:r>
                      <a:endParaRPr lang="en-US" sz="850">
                        <a:solidFill>
                          <a:srgbClr val="000000"/>
                        </a:solidFill>
                        <a:latin typeface="Times"/>
                        <a:ea typeface="Times New Roman"/>
                        <a:cs typeface="Times New Roman"/>
                      </a:endParaRPr>
                    </a:p>
                  </a:txBody>
                  <a:tcPr marL="68580" marR="68580"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0.00</a:t>
                      </a:r>
                      <a:endParaRPr lang="en-US" sz="850">
                        <a:solidFill>
                          <a:srgbClr val="000000"/>
                        </a:solidFill>
                        <a:latin typeface="Times"/>
                        <a:ea typeface="Times New Roman"/>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4"/>
                  </a:ext>
                </a:extLst>
              </a:tr>
              <a:tr h="200025">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f9</a:t>
                      </a:r>
                      <a:endParaRPr lang="en-US" sz="850">
                        <a:solidFill>
                          <a:srgbClr val="000000"/>
                        </a:solidFill>
                        <a:latin typeface="Times"/>
                        <a:ea typeface="Times New Roman"/>
                        <a:cs typeface="Times New Roman"/>
                      </a:endParaRPr>
                    </a:p>
                  </a:txBody>
                  <a:tcPr marL="68580" marR="68580"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15.96</a:t>
                      </a:r>
                      <a:endParaRPr lang="en-US" sz="850">
                        <a:solidFill>
                          <a:srgbClr val="000000"/>
                        </a:solidFill>
                        <a:latin typeface="Times"/>
                        <a:ea typeface="Times New Roman"/>
                        <a:cs typeface="Times New Roman"/>
                      </a:endParaRPr>
                    </a:p>
                  </a:txBody>
                  <a:tcPr marL="68580" marR="68580"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1.96</a:t>
                      </a:r>
                      <a:endParaRPr lang="en-US" sz="850">
                        <a:solidFill>
                          <a:srgbClr val="000000"/>
                        </a:solidFill>
                        <a:latin typeface="Times"/>
                        <a:ea typeface="Times New Roman"/>
                        <a:cs typeface="Times New Roman"/>
                      </a:endParaRPr>
                    </a:p>
                  </a:txBody>
                  <a:tcPr marL="68580" marR="68580"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11.42</a:t>
                      </a:r>
                      <a:endParaRPr lang="en-US" sz="850">
                        <a:solidFill>
                          <a:srgbClr val="000000"/>
                        </a:solidFill>
                        <a:latin typeface="Times"/>
                        <a:ea typeface="Times New Roman"/>
                        <a:cs typeface="Times New Roman"/>
                      </a:endParaRPr>
                    </a:p>
                  </a:txBody>
                  <a:tcPr marL="68580" marR="68580"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2.08</a:t>
                      </a:r>
                      <a:endParaRPr lang="en-US" sz="850">
                        <a:solidFill>
                          <a:srgbClr val="000000"/>
                        </a:solidFill>
                        <a:latin typeface="Times"/>
                        <a:ea typeface="Times New Roman"/>
                        <a:cs typeface="Times New Roman"/>
                      </a:endParaRPr>
                    </a:p>
                  </a:txBody>
                  <a:tcPr marL="68580" marR="68580"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3.50</a:t>
                      </a:r>
                      <a:endParaRPr lang="en-US" sz="850">
                        <a:solidFill>
                          <a:srgbClr val="000000"/>
                        </a:solidFill>
                        <a:latin typeface="Times"/>
                        <a:ea typeface="Times New Roman"/>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5"/>
                  </a:ext>
                </a:extLst>
              </a:tr>
              <a:tr h="200025">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f11</a:t>
                      </a:r>
                      <a:endParaRPr lang="en-US" sz="850">
                        <a:solidFill>
                          <a:srgbClr val="000000"/>
                        </a:solidFill>
                        <a:latin typeface="Times"/>
                        <a:ea typeface="Times New Roman"/>
                        <a:cs typeface="Times New Roman"/>
                      </a:endParaRPr>
                    </a:p>
                  </a:txBody>
                  <a:tcPr marL="68580" marR="68580"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28.34</a:t>
                      </a:r>
                      <a:endParaRPr lang="en-US" sz="850">
                        <a:solidFill>
                          <a:srgbClr val="000000"/>
                        </a:solidFill>
                        <a:latin typeface="Times"/>
                        <a:ea typeface="Times New Roman"/>
                        <a:cs typeface="Times New Roman"/>
                      </a:endParaRPr>
                    </a:p>
                  </a:txBody>
                  <a:tcPr marL="68580" marR="68580"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2.13</a:t>
                      </a:r>
                      <a:endParaRPr lang="en-US" sz="850">
                        <a:solidFill>
                          <a:srgbClr val="000000"/>
                        </a:solidFill>
                        <a:latin typeface="Times"/>
                        <a:ea typeface="Times New Roman"/>
                        <a:cs typeface="Times New Roman"/>
                      </a:endParaRPr>
                    </a:p>
                  </a:txBody>
                  <a:tcPr marL="68580" marR="68580"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0.17</a:t>
                      </a:r>
                      <a:endParaRPr lang="en-US" sz="850">
                        <a:solidFill>
                          <a:srgbClr val="000000"/>
                        </a:solidFill>
                        <a:latin typeface="Times"/>
                        <a:ea typeface="Times New Roman"/>
                        <a:cs typeface="Times New Roman"/>
                      </a:endParaRPr>
                    </a:p>
                  </a:txBody>
                  <a:tcPr marL="68580" marR="68580"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0.00</a:t>
                      </a:r>
                      <a:endParaRPr lang="en-US" sz="850">
                        <a:solidFill>
                          <a:srgbClr val="000000"/>
                        </a:solidFill>
                        <a:latin typeface="Times"/>
                        <a:ea typeface="Times New Roman"/>
                        <a:cs typeface="Times New Roman"/>
                      </a:endParaRPr>
                    </a:p>
                  </a:txBody>
                  <a:tcPr marL="68580" marR="68580"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0.66</a:t>
                      </a:r>
                      <a:endParaRPr lang="en-US" sz="850">
                        <a:solidFill>
                          <a:srgbClr val="000000"/>
                        </a:solidFill>
                        <a:latin typeface="Times"/>
                        <a:ea typeface="Times New Roman"/>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6"/>
                  </a:ext>
                </a:extLst>
              </a:tr>
              <a:tr h="200025">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f12</a:t>
                      </a:r>
                      <a:endParaRPr lang="en-US" sz="850">
                        <a:solidFill>
                          <a:srgbClr val="000000"/>
                        </a:solidFill>
                        <a:latin typeface="Times"/>
                        <a:ea typeface="Times New Roman"/>
                        <a:cs typeface="Times New Roman"/>
                      </a:endParaRPr>
                    </a:p>
                  </a:txBody>
                  <a:tcPr marL="68580" marR="68580"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258.89</a:t>
                      </a:r>
                      <a:endParaRPr lang="en-US" sz="850">
                        <a:solidFill>
                          <a:srgbClr val="000000"/>
                        </a:solidFill>
                        <a:latin typeface="Times"/>
                        <a:ea typeface="Times New Roman"/>
                        <a:cs typeface="Times New Roman"/>
                      </a:endParaRPr>
                    </a:p>
                  </a:txBody>
                  <a:tcPr marL="68580" marR="68580"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1.05</a:t>
                      </a:r>
                      <a:endParaRPr lang="en-US" sz="850">
                        <a:solidFill>
                          <a:srgbClr val="000000"/>
                        </a:solidFill>
                        <a:latin typeface="Times"/>
                        <a:ea typeface="Times New Roman"/>
                        <a:cs typeface="Times New Roman"/>
                      </a:endParaRPr>
                    </a:p>
                  </a:txBody>
                  <a:tcPr marL="68580" marR="68580"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0.00</a:t>
                      </a:r>
                      <a:endParaRPr lang="en-US" sz="850">
                        <a:solidFill>
                          <a:srgbClr val="000000"/>
                        </a:solidFill>
                        <a:latin typeface="Times"/>
                        <a:ea typeface="Times New Roman"/>
                        <a:cs typeface="Times New Roman"/>
                      </a:endParaRPr>
                    </a:p>
                  </a:txBody>
                  <a:tcPr marL="68580" marR="68580"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0.00</a:t>
                      </a:r>
                      <a:endParaRPr lang="en-US" sz="850">
                        <a:solidFill>
                          <a:srgbClr val="000000"/>
                        </a:solidFill>
                        <a:latin typeface="Times"/>
                        <a:ea typeface="Times New Roman"/>
                        <a:cs typeface="Times New Roman"/>
                      </a:endParaRPr>
                    </a:p>
                  </a:txBody>
                  <a:tcPr marL="68580" marR="68580"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25.97</a:t>
                      </a:r>
                      <a:endParaRPr lang="en-US" sz="850">
                        <a:solidFill>
                          <a:srgbClr val="000000"/>
                        </a:solidFill>
                        <a:latin typeface="Times"/>
                        <a:ea typeface="Times New Roman"/>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7"/>
                  </a:ext>
                </a:extLst>
              </a:tr>
              <a:tr h="200025">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f13</a:t>
                      </a:r>
                      <a:endParaRPr lang="en-US" sz="850">
                        <a:solidFill>
                          <a:srgbClr val="000000"/>
                        </a:solidFill>
                        <a:latin typeface="Times"/>
                        <a:ea typeface="Times New Roman"/>
                        <a:cs typeface="Times New Roman"/>
                      </a:endParaRPr>
                    </a:p>
                  </a:txBody>
                  <a:tcPr marL="68580" marR="68580"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-3.35</a:t>
                      </a:r>
                      <a:endParaRPr lang="en-US" sz="850">
                        <a:solidFill>
                          <a:srgbClr val="000000"/>
                        </a:solidFill>
                        <a:latin typeface="Times"/>
                        <a:ea typeface="Times New Roman"/>
                        <a:cs typeface="Times New Roman"/>
                      </a:endParaRPr>
                    </a:p>
                  </a:txBody>
                  <a:tcPr marL="68580" marR="68580"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4.89</a:t>
                      </a:r>
                      <a:endParaRPr lang="en-US" sz="850">
                        <a:solidFill>
                          <a:srgbClr val="000000"/>
                        </a:solidFill>
                        <a:latin typeface="Times"/>
                        <a:ea typeface="Times New Roman"/>
                        <a:cs typeface="Times New Roman"/>
                      </a:endParaRPr>
                    </a:p>
                  </a:txBody>
                  <a:tcPr marL="68580" marR="68580"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-1.99</a:t>
                      </a:r>
                      <a:endParaRPr lang="en-US" sz="850">
                        <a:solidFill>
                          <a:srgbClr val="000000"/>
                        </a:solidFill>
                        <a:latin typeface="Times"/>
                        <a:ea typeface="Times New Roman"/>
                        <a:cs typeface="Times New Roman"/>
                      </a:endParaRPr>
                    </a:p>
                  </a:txBody>
                  <a:tcPr marL="68580" marR="68580"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-2.07</a:t>
                      </a:r>
                      <a:endParaRPr lang="en-US" sz="850">
                        <a:solidFill>
                          <a:srgbClr val="000000"/>
                        </a:solidFill>
                        <a:latin typeface="Times"/>
                        <a:ea typeface="Times New Roman"/>
                        <a:cs typeface="Times New Roman"/>
                      </a:endParaRPr>
                    </a:p>
                  </a:txBody>
                  <a:tcPr marL="68580" marR="68580"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-3.5</a:t>
                      </a:r>
                      <a:endParaRPr lang="en-US" sz="850">
                        <a:solidFill>
                          <a:srgbClr val="000000"/>
                        </a:solidFill>
                        <a:latin typeface="Times"/>
                        <a:ea typeface="Times New Roman"/>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8"/>
                  </a:ext>
                </a:extLst>
              </a:tr>
              <a:tr h="200025">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f14</a:t>
                      </a:r>
                      <a:endParaRPr lang="en-US" sz="850">
                        <a:solidFill>
                          <a:srgbClr val="000000"/>
                        </a:solidFill>
                        <a:latin typeface="Times"/>
                        <a:ea typeface="Times New Roman"/>
                        <a:cs typeface="Times New Roman"/>
                      </a:endParaRPr>
                    </a:p>
                  </a:txBody>
                  <a:tcPr marL="68580" marR="68580"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15.59</a:t>
                      </a:r>
                      <a:endParaRPr lang="en-US" sz="850">
                        <a:solidFill>
                          <a:srgbClr val="000000"/>
                        </a:solidFill>
                        <a:latin typeface="Times"/>
                        <a:ea typeface="Times New Roman"/>
                        <a:cs typeface="Times New Roman"/>
                      </a:endParaRPr>
                    </a:p>
                  </a:txBody>
                  <a:tcPr marL="68580" marR="68580"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15.59</a:t>
                      </a:r>
                      <a:endParaRPr lang="en-US" sz="850">
                        <a:solidFill>
                          <a:srgbClr val="000000"/>
                        </a:solidFill>
                        <a:latin typeface="Times"/>
                        <a:ea typeface="Times New Roman"/>
                        <a:cs typeface="Times New Roman"/>
                      </a:endParaRPr>
                    </a:p>
                  </a:txBody>
                  <a:tcPr marL="68580" marR="68580"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8.76</a:t>
                      </a:r>
                      <a:endParaRPr lang="en-US" sz="850">
                        <a:solidFill>
                          <a:srgbClr val="000000"/>
                        </a:solidFill>
                        <a:latin typeface="Times"/>
                        <a:ea typeface="Times New Roman"/>
                        <a:cs typeface="Times New Roman"/>
                      </a:endParaRPr>
                    </a:p>
                  </a:txBody>
                  <a:tcPr marL="68580" marR="68580"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9.00</a:t>
                      </a:r>
                      <a:endParaRPr lang="en-US" sz="850">
                        <a:solidFill>
                          <a:srgbClr val="000000"/>
                        </a:solidFill>
                        <a:latin typeface="Times"/>
                        <a:ea typeface="Times New Roman"/>
                        <a:cs typeface="Times New Roman"/>
                      </a:endParaRPr>
                    </a:p>
                  </a:txBody>
                  <a:tcPr marL="68580" marR="68580"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15.18</a:t>
                      </a:r>
                      <a:endParaRPr lang="en-US" sz="850">
                        <a:solidFill>
                          <a:srgbClr val="000000"/>
                        </a:solidFill>
                        <a:latin typeface="Times"/>
                        <a:ea typeface="Times New Roman"/>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9"/>
                  </a:ext>
                </a:extLst>
              </a:tr>
              <a:tr h="200025">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f15</a:t>
                      </a:r>
                      <a:endParaRPr lang="en-US" sz="850">
                        <a:solidFill>
                          <a:srgbClr val="000000"/>
                        </a:solidFill>
                        <a:latin typeface="Times"/>
                        <a:ea typeface="Times New Roman"/>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-69.66</a:t>
                      </a:r>
                      <a:endParaRPr lang="en-US" sz="850">
                        <a:solidFill>
                          <a:srgbClr val="000000"/>
                        </a:solidFill>
                        <a:latin typeface="Times"/>
                        <a:ea typeface="Times New Roman"/>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-69.66</a:t>
                      </a:r>
                      <a:endParaRPr lang="en-US" sz="850">
                        <a:solidFill>
                          <a:srgbClr val="000000"/>
                        </a:solidFill>
                        <a:latin typeface="Times"/>
                        <a:ea typeface="Times New Roman"/>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indent="-11430">
                        <a:lnSpc>
                          <a:spcPct val="100000"/>
                        </a:lnSpc>
                        <a:spcBef>
                          <a:spcPts val="300"/>
                        </a:spcBef>
                        <a:spcAft>
                          <a:spcPts val="0"/>
                        </a:spcAft>
                      </a:pPr>
                      <a:r>
                        <a:rPr lang="en-US" sz="1000" kern="1200" dirty="0">
                          <a:solidFill>
                            <a:srgbClr val="000000"/>
                          </a:solidFill>
                          <a:latin typeface="Times New Roman"/>
                          <a:ea typeface="Times New Roman"/>
                          <a:cs typeface="Times New Roman"/>
                        </a:rPr>
                        <a:t>-39.15</a:t>
                      </a:r>
                      <a:endParaRPr lang="en-US" sz="850" dirty="0">
                        <a:solidFill>
                          <a:srgbClr val="000000"/>
                        </a:solidFill>
                        <a:latin typeface="Times"/>
                        <a:ea typeface="Times New Roman"/>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-40.22</a:t>
                      </a:r>
                      <a:endParaRPr lang="en-US" sz="850">
                        <a:solidFill>
                          <a:srgbClr val="000000"/>
                        </a:solidFill>
                        <a:latin typeface="Times"/>
                        <a:ea typeface="Times New Roman"/>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indent="-11430">
                        <a:lnSpc>
                          <a:spcPct val="100000"/>
                        </a:lnSpc>
                        <a:spcBef>
                          <a:spcPts val="300"/>
                        </a:spcBef>
                        <a:spcAft>
                          <a:spcPts val="0"/>
                        </a:spcAft>
                      </a:pPr>
                      <a:r>
                        <a:rPr lang="en-US" sz="1000" kern="1200" dirty="0">
                          <a:solidFill>
                            <a:srgbClr val="000000"/>
                          </a:solidFill>
                          <a:latin typeface="Times New Roman"/>
                          <a:ea typeface="Times New Roman"/>
                          <a:cs typeface="Times New Roman"/>
                        </a:rPr>
                        <a:t>-67.8</a:t>
                      </a:r>
                      <a:endParaRPr lang="en-US" sz="850" dirty="0">
                        <a:solidFill>
                          <a:srgbClr val="000000"/>
                        </a:solidFill>
                        <a:latin typeface="Times"/>
                        <a:ea typeface="Times New Roman"/>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graphicFrame>
        <p:nvGraphicFramePr>
          <p:cNvPr id="3" name="Table 2">
            <a:extLst>
              <a:ext uri="{FF2B5EF4-FFF2-40B4-BE49-F238E27FC236}">
                <a16:creationId xmlns:a16="http://schemas.microsoft.com/office/drawing/2014/main" id="{9B5D7AF2-6F32-BD77-6185-AAB82CE7A560}"/>
              </a:ext>
            </a:extLst>
          </p:cNvPr>
          <p:cNvGraphicFramePr>
            <a:graphicFrameLocks noGrp="1"/>
          </p:cNvGraphicFramePr>
          <p:nvPr/>
        </p:nvGraphicFramePr>
        <p:xfrm>
          <a:off x="4724400" y="2438400"/>
          <a:ext cx="4310063" cy="2305050"/>
        </p:xfrm>
        <a:graphic>
          <a:graphicData uri="http://schemas.openxmlformats.org/drawingml/2006/table">
            <a:tbl>
              <a:tblPr/>
              <a:tblGrid>
                <a:gridCol w="380972">
                  <a:extLst>
                    <a:ext uri="{9D8B030D-6E8A-4147-A177-3AD203B41FA5}">
                      <a16:colId xmlns:a16="http://schemas.microsoft.com/office/drawing/2014/main" val="20000"/>
                    </a:ext>
                  </a:extLst>
                </a:gridCol>
                <a:gridCol w="716227">
                  <a:extLst>
                    <a:ext uri="{9D8B030D-6E8A-4147-A177-3AD203B41FA5}">
                      <a16:colId xmlns:a16="http://schemas.microsoft.com/office/drawing/2014/main" val="20001"/>
                    </a:ext>
                  </a:extLst>
                </a:gridCol>
                <a:gridCol w="829884">
                  <a:extLst>
                    <a:ext uri="{9D8B030D-6E8A-4147-A177-3AD203B41FA5}">
                      <a16:colId xmlns:a16="http://schemas.microsoft.com/office/drawing/2014/main" val="20002"/>
                    </a:ext>
                  </a:extLst>
                </a:gridCol>
                <a:gridCol w="745435">
                  <a:extLst>
                    <a:ext uri="{9D8B030D-6E8A-4147-A177-3AD203B41FA5}">
                      <a16:colId xmlns:a16="http://schemas.microsoft.com/office/drawing/2014/main" val="20003"/>
                    </a:ext>
                  </a:extLst>
                </a:gridCol>
                <a:gridCol w="832424">
                  <a:extLst>
                    <a:ext uri="{9D8B030D-6E8A-4147-A177-3AD203B41FA5}">
                      <a16:colId xmlns:a16="http://schemas.microsoft.com/office/drawing/2014/main" val="20004"/>
                    </a:ext>
                  </a:extLst>
                </a:gridCol>
                <a:gridCol w="805121">
                  <a:extLst>
                    <a:ext uri="{9D8B030D-6E8A-4147-A177-3AD203B41FA5}">
                      <a16:colId xmlns:a16="http://schemas.microsoft.com/office/drawing/2014/main" val="20005"/>
                    </a:ext>
                  </a:extLst>
                </a:gridCol>
              </a:tblGrid>
              <a:tr h="276225">
                <a:tc>
                  <a:txBody>
                    <a:bodyPr/>
                    <a:lstStyle/>
                    <a:p>
                      <a:pPr marL="0" marR="0" indent="-11430">
                        <a:lnSpc>
                          <a:spcPct val="100000"/>
                        </a:lnSpc>
                        <a:spcBef>
                          <a:spcPts val="300"/>
                        </a:spcBef>
                        <a:spcAft>
                          <a:spcPts val="0"/>
                        </a:spcAft>
                      </a:pPr>
                      <a:r>
                        <a:rPr lang="en-US" sz="1000" kern="1200" dirty="0">
                          <a:solidFill>
                            <a:srgbClr val="000000"/>
                          </a:solidFill>
                          <a:latin typeface="Times New Roman"/>
                          <a:ea typeface="Times New Roman"/>
                          <a:cs typeface="Times New Roman"/>
                        </a:rPr>
                        <a:t>F</a:t>
                      </a:r>
                      <a:endParaRPr lang="en-US" sz="850" dirty="0">
                        <a:solidFill>
                          <a:srgbClr val="000000"/>
                        </a:solidFill>
                        <a:latin typeface="Times"/>
                        <a:ea typeface="Times New Roman"/>
                        <a:cs typeface="Times New Roman"/>
                      </a:endParaRPr>
                    </a:p>
                  </a:txBody>
                  <a:tcPr marL="68575" marR="68575"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1430">
                        <a:lnSpc>
                          <a:spcPct val="100000"/>
                        </a:lnSpc>
                        <a:spcBef>
                          <a:spcPts val="300"/>
                        </a:spcBef>
                        <a:spcAft>
                          <a:spcPts val="0"/>
                        </a:spcAft>
                      </a:pPr>
                      <a:r>
                        <a:rPr lang="en-US" sz="1000" kern="1200" dirty="0">
                          <a:solidFill>
                            <a:srgbClr val="000000"/>
                          </a:solidFill>
                          <a:latin typeface="Times New Roman"/>
                          <a:ea typeface="Times New Roman"/>
                          <a:cs typeface="Times New Roman"/>
                        </a:rPr>
                        <a:t>MPDPGA vs. GA</a:t>
                      </a:r>
                      <a:endParaRPr lang="en-US" sz="850" dirty="0">
                        <a:solidFill>
                          <a:srgbClr val="000000"/>
                        </a:solidFill>
                        <a:latin typeface="Times"/>
                        <a:ea typeface="Times New Roman"/>
                        <a:cs typeface="Times New Roman"/>
                      </a:endParaRPr>
                    </a:p>
                  </a:txBody>
                  <a:tcPr marL="68575" marR="68575"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MPDPGA vs. PSO</a:t>
                      </a:r>
                      <a:endParaRPr lang="en-US" sz="850">
                        <a:solidFill>
                          <a:srgbClr val="000000"/>
                        </a:solidFill>
                        <a:latin typeface="Times"/>
                        <a:ea typeface="Times New Roman"/>
                        <a:cs typeface="Times New Roman"/>
                      </a:endParaRPr>
                    </a:p>
                  </a:txBody>
                  <a:tcPr marL="68575" marR="68575"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MPDPGA vs. DE</a:t>
                      </a:r>
                      <a:endParaRPr lang="en-US" sz="850">
                        <a:solidFill>
                          <a:srgbClr val="000000"/>
                        </a:solidFill>
                        <a:latin typeface="Times"/>
                        <a:ea typeface="Times New Roman"/>
                        <a:cs typeface="Times New Roman"/>
                      </a:endParaRPr>
                    </a:p>
                  </a:txBody>
                  <a:tcPr marL="68575" marR="68575"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MPDPGA vs. ABC</a:t>
                      </a:r>
                      <a:endParaRPr lang="en-US" sz="850">
                        <a:solidFill>
                          <a:srgbClr val="000000"/>
                        </a:solidFill>
                        <a:latin typeface="Times"/>
                        <a:ea typeface="Times New Roman"/>
                        <a:cs typeface="Times New Roman"/>
                      </a:endParaRPr>
                    </a:p>
                  </a:txBody>
                  <a:tcPr marL="68575" marR="68575"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MPDPGA vs. BCO</a:t>
                      </a:r>
                      <a:endParaRPr lang="en-US" sz="850">
                        <a:solidFill>
                          <a:srgbClr val="000000"/>
                        </a:solidFill>
                        <a:latin typeface="Times"/>
                        <a:ea typeface="Times New Roman"/>
                        <a:cs typeface="Times New Roman"/>
                      </a:endParaRPr>
                    </a:p>
                  </a:txBody>
                  <a:tcPr marL="68575" marR="68575"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00025">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f5</a:t>
                      </a:r>
                      <a:endParaRPr lang="en-US" sz="850">
                        <a:solidFill>
                          <a:srgbClr val="000000"/>
                        </a:solidFill>
                        <a:latin typeface="Times"/>
                        <a:ea typeface="Times New Roman"/>
                        <a:cs typeface="Times New Roman"/>
                      </a:endParaRPr>
                    </a:p>
                  </a:txBody>
                  <a:tcPr marL="68575" marR="68575"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GA</a:t>
                      </a:r>
                      <a:endParaRPr lang="en-US" sz="850">
                        <a:solidFill>
                          <a:srgbClr val="000000"/>
                        </a:solidFill>
                        <a:latin typeface="Times"/>
                        <a:ea typeface="Times New Roman"/>
                        <a:cs typeface="Times New Roman"/>
                      </a:endParaRPr>
                    </a:p>
                  </a:txBody>
                  <a:tcPr marL="68575" marR="68575"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PSO</a:t>
                      </a:r>
                      <a:endParaRPr lang="en-US" sz="850">
                        <a:solidFill>
                          <a:srgbClr val="000000"/>
                        </a:solidFill>
                        <a:latin typeface="Times"/>
                        <a:ea typeface="Times New Roman"/>
                        <a:cs typeface="Times New Roman"/>
                      </a:endParaRPr>
                    </a:p>
                  </a:txBody>
                  <a:tcPr marL="68575" marR="68575"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DE</a:t>
                      </a:r>
                      <a:endParaRPr lang="en-US" sz="850">
                        <a:solidFill>
                          <a:srgbClr val="000000"/>
                        </a:solidFill>
                        <a:latin typeface="Times"/>
                        <a:ea typeface="Times New Roman"/>
                        <a:cs typeface="Times New Roman"/>
                      </a:endParaRPr>
                    </a:p>
                  </a:txBody>
                  <a:tcPr marL="68575" marR="68575"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ABC</a:t>
                      </a:r>
                      <a:endParaRPr lang="en-US" sz="850">
                        <a:solidFill>
                          <a:srgbClr val="000000"/>
                        </a:solidFill>
                        <a:latin typeface="Times"/>
                        <a:ea typeface="Times New Roman"/>
                        <a:cs typeface="Times New Roman"/>
                      </a:endParaRPr>
                    </a:p>
                  </a:txBody>
                  <a:tcPr marL="68575" marR="68575"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BCO</a:t>
                      </a:r>
                      <a:endParaRPr lang="en-US" sz="850">
                        <a:solidFill>
                          <a:srgbClr val="000000"/>
                        </a:solidFill>
                        <a:latin typeface="Times"/>
                        <a:ea typeface="Times New Roman"/>
                        <a:cs typeface="Times New Roman"/>
                      </a:endParaRPr>
                    </a:p>
                  </a:txBody>
                  <a:tcPr marL="68575" marR="68575"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200025">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f6</a:t>
                      </a:r>
                      <a:endParaRPr lang="en-US" sz="850">
                        <a:solidFill>
                          <a:srgbClr val="000000"/>
                        </a:solidFill>
                        <a:latin typeface="Times"/>
                        <a:ea typeface="Times New Roman"/>
                        <a:cs typeface="Times New Roman"/>
                      </a:endParaRPr>
                    </a:p>
                  </a:txBody>
                  <a:tcPr marL="68575" marR="68575"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GA</a:t>
                      </a:r>
                      <a:endParaRPr lang="en-US" sz="850">
                        <a:solidFill>
                          <a:srgbClr val="000000"/>
                        </a:solidFill>
                        <a:latin typeface="Times"/>
                        <a:ea typeface="Times New Roman"/>
                        <a:cs typeface="Times New Roman"/>
                      </a:endParaRPr>
                    </a:p>
                  </a:txBody>
                  <a:tcPr marL="68575" marR="68575"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PSO</a:t>
                      </a:r>
                      <a:endParaRPr lang="en-US" sz="850">
                        <a:solidFill>
                          <a:srgbClr val="000000"/>
                        </a:solidFill>
                        <a:latin typeface="Times"/>
                        <a:ea typeface="Times New Roman"/>
                        <a:cs typeface="Times New Roman"/>
                      </a:endParaRPr>
                    </a:p>
                  </a:txBody>
                  <a:tcPr marL="68575" marR="68575"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DE</a:t>
                      </a:r>
                      <a:endParaRPr lang="en-US" sz="850">
                        <a:solidFill>
                          <a:srgbClr val="000000"/>
                        </a:solidFill>
                        <a:latin typeface="Times"/>
                        <a:ea typeface="Times New Roman"/>
                        <a:cs typeface="Times New Roman"/>
                      </a:endParaRPr>
                    </a:p>
                  </a:txBody>
                  <a:tcPr marL="68575" marR="68575"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ABC</a:t>
                      </a:r>
                      <a:endParaRPr lang="en-US" sz="850">
                        <a:solidFill>
                          <a:srgbClr val="000000"/>
                        </a:solidFill>
                        <a:latin typeface="Times"/>
                        <a:ea typeface="Times New Roman"/>
                        <a:cs typeface="Times New Roman"/>
                      </a:endParaRPr>
                    </a:p>
                  </a:txBody>
                  <a:tcPr marL="68575" marR="68575"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BCO</a:t>
                      </a:r>
                      <a:endParaRPr lang="en-US" sz="850">
                        <a:solidFill>
                          <a:srgbClr val="000000"/>
                        </a:solidFill>
                        <a:latin typeface="Times"/>
                        <a:ea typeface="Times New Roman"/>
                        <a:cs typeface="Times New Roman"/>
                      </a:endParaRPr>
                    </a:p>
                  </a:txBody>
                  <a:tcPr marL="68575" marR="68575" marT="0" marB="0">
                    <a:lnL>
                      <a:noFill/>
                    </a:lnL>
                    <a:lnR>
                      <a:noFill/>
                    </a:lnR>
                    <a:lnT>
                      <a:noFill/>
                    </a:lnT>
                    <a:lnB>
                      <a:noFill/>
                    </a:lnB>
                  </a:tcPr>
                </a:tc>
                <a:extLst>
                  <a:ext uri="{0D108BD9-81ED-4DB2-BD59-A6C34878D82A}">
                    <a16:rowId xmlns:a16="http://schemas.microsoft.com/office/drawing/2014/main" val="10002"/>
                  </a:ext>
                </a:extLst>
              </a:tr>
              <a:tr h="200025">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f7</a:t>
                      </a:r>
                      <a:endParaRPr lang="en-US" sz="850">
                        <a:solidFill>
                          <a:srgbClr val="000000"/>
                        </a:solidFill>
                        <a:latin typeface="Times"/>
                        <a:ea typeface="Times New Roman"/>
                        <a:cs typeface="Times New Roman"/>
                      </a:endParaRPr>
                    </a:p>
                  </a:txBody>
                  <a:tcPr marL="68575" marR="68575"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MPDPGA</a:t>
                      </a:r>
                      <a:endParaRPr lang="en-US" sz="850">
                        <a:solidFill>
                          <a:srgbClr val="000000"/>
                        </a:solidFill>
                        <a:latin typeface="Times"/>
                        <a:ea typeface="Times New Roman"/>
                        <a:cs typeface="Times New Roman"/>
                      </a:endParaRPr>
                    </a:p>
                  </a:txBody>
                  <a:tcPr marL="68575" marR="68575"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PSO</a:t>
                      </a:r>
                      <a:endParaRPr lang="en-US" sz="850">
                        <a:solidFill>
                          <a:srgbClr val="000000"/>
                        </a:solidFill>
                        <a:latin typeface="Times"/>
                        <a:ea typeface="Times New Roman"/>
                        <a:cs typeface="Times New Roman"/>
                      </a:endParaRPr>
                    </a:p>
                  </a:txBody>
                  <a:tcPr marL="68575" marR="68575"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DE</a:t>
                      </a:r>
                      <a:endParaRPr lang="en-US" sz="850">
                        <a:solidFill>
                          <a:srgbClr val="000000"/>
                        </a:solidFill>
                        <a:latin typeface="Times"/>
                        <a:ea typeface="Times New Roman"/>
                        <a:cs typeface="Times New Roman"/>
                      </a:endParaRPr>
                    </a:p>
                  </a:txBody>
                  <a:tcPr marL="68575" marR="68575"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ABC</a:t>
                      </a:r>
                      <a:endParaRPr lang="en-US" sz="850">
                        <a:solidFill>
                          <a:srgbClr val="000000"/>
                        </a:solidFill>
                        <a:latin typeface="Times"/>
                        <a:ea typeface="Times New Roman"/>
                        <a:cs typeface="Times New Roman"/>
                      </a:endParaRPr>
                    </a:p>
                  </a:txBody>
                  <a:tcPr marL="68575" marR="68575"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BCO</a:t>
                      </a:r>
                      <a:endParaRPr lang="en-US" sz="850">
                        <a:solidFill>
                          <a:srgbClr val="000000"/>
                        </a:solidFill>
                        <a:latin typeface="Times"/>
                        <a:ea typeface="Times New Roman"/>
                        <a:cs typeface="Times New Roman"/>
                      </a:endParaRPr>
                    </a:p>
                  </a:txBody>
                  <a:tcPr marL="68575" marR="68575" marT="0" marB="0">
                    <a:lnL>
                      <a:noFill/>
                    </a:lnL>
                    <a:lnR>
                      <a:noFill/>
                    </a:lnR>
                    <a:lnT>
                      <a:noFill/>
                    </a:lnT>
                    <a:lnB>
                      <a:noFill/>
                    </a:lnB>
                  </a:tcPr>
                </a:tc>
                <a:extLst>
                  <a:ext uri="{0D108BD9-81ED-4DB2-BD59-A6C34878D82A}">
                    <a16:rowId xmlns:a16="http://schemas.microsoft.com/office/drawing/2014/main" val="10003"/>
                  </a:ext>
                </a:extLst>
              </a:tr>
              <a:tr h="200025">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f8</a:t>
                      </a:r>
                      <a:endParaRPr lang="en-US" sz="850">
                        <a:solidFill>
                          <a:srgbClr val="000000"/>
                        </a:solidFill>
                        <a:latin typeface="Times"/>
                        <a:ea typeface="Times New Roman"/>
                        <a:cs typeface="Times New Roman"/>
                      </a:endParaRPr>
                    </a:p>
                  </a:txBody>
                  <a:tcPr marL="68575" marR="68575"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MPDPGA</a:t>
                      </a:r>
                      <a:endParaRPr lang="en-US" sz="850">
                        <a:solidFill>
                          <a:srgbClr val="000000"/>
                        </a:solidFill>
                        <a:latin typeface="Times"/>
                        <a:ea typeface="Times New Roman"/>
                        <a:cs typeface="Times New Roman"/>
                      </a:endParaRPr>
                    </a:p>
                  </a:txBody>
                  <a:tcPr marL="68575" marR="68575"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MPDPGA</a:t>
                      </a:r>
                      <a:endParaRPr lang="en-US" sz="850">
                        <a:solidFill>
                          <a:srgbClr val="000000"/>
                        </a:solidFill>
                        <a:latin typeface="Times"/>
                        <a:ea typeface="Times New Roman"/>
                        <a:cs typeface="Times New Roman"/>
                      </a:endParaRPr>
                    </a:p>
                  </a:txBody>
                  <a:tcPr marL="68575" marR="68575"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MPDPGA</a:t>
                      </a:r>
                      <a:endParaRPr lang="en-US" sz="850">
                        <a:solidFill>
                          <a:srgbClr val="000000"/>
                        </a:solidFill>
                        <a:latin typeface="Times"/>
                        <a:ea typeface="Times New Roman"/>
                        <a:cs typeface="Times New Roman"/>
                      </a:endParaRPr>
                    </a:p>
                  </a:txBody>
                  <a:tcPr marL="68575" marR="68575"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Both equal</a:t>
                      </a:r>
                      <a:endParaRPr lang="en-US" sz="850">
                        <a:solidFill>
                          <a:srgbClr val="000000"/>
                        </a:solidFill>
                        <a:latin typeface="Times"/>
                        <a:ea typeface="Times New Roman"/>
                        <a:cs typeface="Times New Roman"/>
                      </a:endParaRPr>
                    </a:p>
                  </a:txBody>
                  <a:tcPr marL="68575" marR="68575"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Both equal</a:t>
                      </a:r>
                      <a:endParaRPr lang="en-US" sz="850">
                        <a:solidFill>
                          <a:srgbClr val="000000"/>
                        </a:solidFill>
                        <a:latin typeface="Times"/>
                        <a:ea typeface="Times New Roman"/>
                        <a:cs typeface="Times New Roman"/>
                      </a:endParaRPr>
                    </a:p>
                  </a:txBody>
                  <a:tcPr marL="68575" marR="68575" marT="0" marB="0">
                    <a:lnL>
                      <a:noFill/>
                    </a:lnL>
                    <a:lnR>
                      <a:noFill/>
                    </a:lnR>
                    <a:lnT>
                      <a:noFill/>
                    </a:lnT>
                    <a:lnB>
                      <a:noFill/>
                    </a:lnB>
                  </a:tcPr>
                </a:tc>
                <a:extLst>
                  <a:ext uri="{0D108BD9-81ED-4DB2-BD59-A6C34878D82A}">
                    <a16:rowId xmlns:a16="http://schemas.microsoft.com/office/drawing/2014/main" val="10004"/>
                  </a:ext>
                </a:extLst>
              </a:tr>
              <a:tr h="200025">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f9</a:t>
                      </a:r>
                      <a:endParaRPr lang="en-US" sz="850">
                        <a:solidFill>
                          <a:srgbClr val="000000"/>
                        </a:solidFill>
                        <a:latin typeface="Times"/>
                        <a:ea typeface="Times New Roman"/>
                        <a:cs typeface="Times New Roman"/>
                      </a:endParaRPr>
                    </a:p>
                  </a:txBody>
                  <a:tcPr marL="68575" marR="68575"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MPDPGA</a:t>
                      </a:r>
                      <a:endParaRPr lang="en-US" sz="850">
                        <a:solidFill>
                          <a:srgbClr val="000000"/>
                        </a:solidFill>
                        <a:latin typeface="Times"/>
                        <a:ea typeface="Times New Roman"/>
                        <a:cs typeface="Times New Roman"/>
                      </a:endParaRPr>
                    </a:p>
                  </a:txBody>
                  <a:tcPr marL="68575" marR="68575"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MPDPGA</a:t>
                      </a:r>
                      <a:endParaRPr lang="en-US" sz="850">
                        <a:solidFill>
                          <a:srgbClr val="000000"/>
                        </a:solidFill>
                        <a:latin typeface="Times"/>
                        <a:ea typeface="Times New Roman"/>
                        <a:cs typeface="Times New Roman"/>
                      </a:endParaRPr>
                    </a:p>
                  </a:txBody>
                  <a:tcPr marL="68575" marR="68575"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MPDPGA</a:t>
                      </a:r>
                      <a:endParaRPr lang="en-US" sz="850">
                        <a:solidFill>
                          <a:srgbClr val="000000"/>
                        </a:solidFill>
                        <a:latin typeface="Times"/>
                        <a:ea typeface="Times New Roman"/>
                        <a:cs typeface="Times New Roman"/>
                      </a:endParaRPr>
                    </a:p>
                  </a:txBody>
                  <a:tcPr marL="68575" marR="68575"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MPDPGA</a:t>
                      </a:r>
                      <a:endParaRPr lang="en-US" sz="850">
                        <a:solidFill>
                          <a:srgbClr val="000000"/>
                        </a:solidFill>
                        <a:latin typeface="Times"/>
                        <a:ea typeface="Times New Roman"/>
                        <a:cs typeface="Times New Roman"/>
                      </a:endParaRPr>
                    </a:p>
                  </a:txBody>
                  <a:tcPr marL="68575" marR="68575"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MPDPGA</a:t>
                      </a:r>
                      <a:endParaRPr lang="en-US" sz="850">
                        <a:solidFill>
                          <a:srgbClr val="000000"/>
                        </a:solidFill>
                        <a:latin typeface="Times"/>
                        <a:ea typeface="Times New Roman"/>
                        <a:cs typeface="Times New Roman"/>
                      </a:endParaRPr>
                    </a:p>
                  </a:txBody>
                  <a:tcPr marL="68575" marR="68575" marT="0" marB="0">
                    <a:lnL>
                      <a:noFill/>
                    </a:lnL>
                    <a:lnR>
                      <a:noFill/>
                    </a:lnR>
                    <a:lnT>
                      <a:noFill/>
                    </a:lnT>
                    <a:lnB>
                      <a:noFill/>
                    </a:lnB>
                  </a:tcPr>
                </a:tc>
                <a:extLst>
                  <a:ext uri="{0D108BD9-81ED-4DB2-BD59-A6C34878D82A}">
                    <a16:rowId xmlns:a16="http://schemas.microsoft.com/office/drawing/2014/main" val="10005"/>
                  </a:ext>
                </a:extLst>
              </a:tr>
              <a:tr h="200025">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f11</a:t>
                      </a:r>
                      <a:endParaRPr lang="en-US" sz="850">
                        <a:solidFill>
                          <a:srgbClr val="000000"/>
                        </a:solidFill>
                        <a:latin typeface="Times"/>
                        <a:ea typeface="Times New Roman"/>
                        <a:cs typeface="Times New Roman"/>
                      </a:endParaRPr>
                    </a:p>
                  </a:txBody>
                  <a:tcPr marL="68575" marR="68575"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MPDPGA</a:t>
                      </a:r>
                      <a:endParaRPr lang="en-US" sz="850">
                        <a:solidFill>
                          <a:srgbClr val="000000"/>
                        </a:solidFill>
                        <a:latin typeface="Times"/>
                        <a:ea typeface="Times New Roman"/>
                        <a:cs typeface="Times New Roman"/>
                      </a:endParaRPr>
                    </a:p>
                  </a:txBody>
                  <a:tcPr marL="68575" marR="68575"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MPDPGA</a:t>
                      </a:r>
                      <a:endParaRPr lang="en-US" sz="850">
                        <a:solidFill>
                          <a:srgbClr val="000000"/>
                        </a:solidFill>
                        <a:latin typeface="Times"/>
                        <a:ea typeface="Times New Roman"/>
                        <a:cs typeface="Times New Roman"/>
                      </a:endParaRPr>
                    </a:p>
                  </a:txBody>
                  <a:tcPr marL="68575" marR="68575"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MPDPGA</a:t>
                      </a:r>
                      <a:endParaRPr lang="en-US" sz="850">
                        <a:solidFill>
                          <a:srgbClr val="000000"/>
                        </a:solidFill>
                        <a:latin typeface="Times"/>
                        <a:ea typeface="Times New Roman"/>
                        <a:cs typeface="Times New Roman"/>
                      </a:endParaRPr>
                    </a:p>
                  </a:txBody>
                  <a:tcPr marL="68575" marR="68575"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Both equal</a:t>
                      </a:r>
                      <a:endParaRPr lang="en-US" sz="850">
                        <a:solidFill>
                          <a:srgbClr val="000000"/>
                        </a:solidFill>
                        <a:latin typeface="Times"/>
                        <a:ea typeface="Times New Roman"/>
                        <a:cs typeface="Times New Roman"/>
                      </a:endParaRPr>
                    </a:p>
                  </a:txBody>
                  <a:tcPr marL="68575" marR="68575"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MPDPGA</a:t>
                      </a:r>
                      <a:endParaRPr lang="en-US" sz="850">
                        <a:solidFill>
                          <a:srgbClr val="000000"/>
                        </a:solidFill>
                        <a:latin typeface="Times"/>
                        <a:ea typeface="Times New Roman"/>
                        <a:cs typeface="Times New Roman"/>
                      </a:endParaRPr>
                    </a:p>
                  </a:txBody>
                  <a:tcPr marL="68575" marR="68575" marT="0" marB="0">
                    <a:lnL>
                      <a:noFill/>
                    </a:lnL>
                    <a:lnR>
                      <a:noFill/>
                    </a:lnR>
                    <a:lnT>
                      <a:noFill/>
                    </a:lnT>
                    <a:lnB>
                      <a:noFill/>
                    </a:lnB>
                  </a:tcPr>
                </a:tc>
                <a:extLst>
                  <a:ext uri="{0D108BD9-81ED-4DB2-BD59-A6C34878D82A}">
                    <a16:rowId xmlns:a16="http://schemas.microsoft.com/office/drawing/2014/main" val="10006"/>
                  </a:ext>
                </a:extLst>
              </a:tr>
              <a:tr h="200025">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f12</a:t>
                      </a:r>
                      <a:endParaRPr lang="en-US" sz="850">
                        <a:solidFill>
                          <a:srgbClr val="000000"/>
                        </a:solidFill>
                        <a:latin typeface="Times"/>
                        <a:ea typeface="Times New Roman"/>
                        <a:cs typeface="Times New Roman"/>
                      </a:endParaRPr>
                    </a:p>
                  </a:txBody>
                  <a:tcPr marL="68575" marR="68575"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MPDPGA</a:t>
                      </a:r>
                      <a:endParaRPr lang="en-US" sz="850">
                        <a:solidFill>
                          <a:srgbClr val="000000"/>
                        </a:solidFill>
                        <a:latin typeface="Times"/>
                        <a:ea typeface="Times New Roman"/>
                        <a:cs typeface="Times New Roman"/>
                      </a:endParaRPr>
                    </a:p>
                  </a:txBody>
                  <a:tcPr marL="68575" marR="68575"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MPDPGA</a:t>
                      </a:r>
                      <a:endParaRPr lang="en-US" sz="850">
                        <a:solidFill>
                          <a:srgbClr val="000000"/>
                        </a:solidFill>
                        <a:latin typeface="Times"/>
                        <a:ea typeface="Times New Roman"/>
                        <a:cs typeface="Times New Roman"/>
                      </a:endParaRPr>
                    </a:p>
                  </a:txBody>
                  <a:tcPr marL="68575" marR="68575"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Both equal</a:t>
                      </a:r>
                      <a:endParaRPr lang="en-US" sz="850">
                        <a:solidFill>
                          <a:srgbClr val="000000"/>
                        </a:solidFill>
                        <a:latin typeface="Times"/>
                        <a:ea typeface="Times New Roman"/>
                        <a:cs typeface="Times New Roman"/>
                      </a:endParaRPr>
                    </a:p>
                  </a:txBody>
                  <a:tcPr marL="68575" marR="68575"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Both equal</a:t>
                      </a:r>
                      <a:endParaRPr lang="en-US" sz="850">
                        <a:solidFill>
                          <a:srgbClr val="000000"/>
                        </a:solidFill>
                        <a:latin typeface="Times"/>
                        <a:ea typeface="Times New Roman"/>
                        <a:cs typeface="Times New Roman"/>
                      </a:endParaRPr>
                    </a:p>
                  </a:txBody>
                  <a:tcPr marL="68575" marR="68575"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MPDPGA</a:t>
                      </a:r>
                      <a:endParaRPr lang="en-US" sz="850">
                        <a:solidFill>
                          <a:srgbClr val="000000"/>
                        </a:solidFill>
                        <a:latin typeface="Times"/>
                        <a:ea typeface="Times New Roman"/>
                        <a:cs typeface="Times New Roman"/>
                      </a:endParaRPr>
                    </a:p>
                  </a:txBody>
                  <a:tcPr marL="68575" marR="68575" marT="0" marB="0">
                    <a:lnL>
                      <a:noFill/>
                    </a:lnL>
                    <a:lnR>
                      <a:noFill/>
                    </a:lnR>
                    <a:lnT>
                      <a:noFill/>
                    </a:lnT>
                    <a:lnB>
                      <a:noFill/>
                    </a:lnB>
                  </a:tcPr>
                </a:tc>
                <a:extLst>
                  <a:ext uri="{0D108BD9-81ED-4DB2-BD59-A6C34878D82A}">
                    <a16:rowId xmlns:a16="http://schemas.microsoft.com/office/drawing/2014/main" val="10007"/>
                  </a:ext>
                </a:extLst>
              </a:tr>
              <a:tr h="200025">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f13</a:t>
                      </a:r>
                      <a:endParaRPr lang="en-US" sz="850">
                        <a:solidFill>
                          <a:srgbClr val="000000"/>
                        </a:solidFill>
                        <a:latin typeface="Times"/>
                        <a:ea typeface="Times New Roman"/>
                        <a:cs typeface="Times New Roman"/>
                      </a:endParaRPr>
                    </a:p>
                  </a:txBody>
                  <a:tcPr marL="68575" marR="68575"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GA</a:t>
                      </a:r>
                      <a:endParaRPr lang="en-US" sz="850">
                        <a:solidFill>
                          <a:srgbClr val="000000"/>
                        </a:solidFill>
                        <a:latin typeface="Times"/>
                        <a:ea typeface="Times New Roman"/>
                        <a:cs typeface="Times New Roman"/>
                      </a:endParaRPr>
                    </a:p>
                  </a:txBody>
                  <a:tcPr marL="68575" marR="68575"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MPDPGA</a:t>
                      </a:r>
                      <a:endParaRPr lang="en-US" sz="850">
                        <a:solidFill>
                          <a:srgbClr val="000000"/>
                        </a:solidFill>
                        <a:latin typeface="Times"/>
                        <a:ea typeface="Times New Roman"/>
                        <a:cs typeface="Times New Roman"/>
                      </a:endParaRPr>
                    </a:p>
                  </a:txBody>
                  <a:tcPr marL="68575" marR="68575"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DE</a:t>
                      </a:r>
                      <a:endParaRPr lang="en-US" sz="850">
                        <a:solidFill>
                          <a:srgbClr val="000000"/>
                        </a:solidFill>
                        <a:latin typeface="Times"/>
                        <a:ea typeface="Times New Roman"/>
                        <a:cs typeface="Times New Roman"/>
                      </a:endParaRPr>
                    </a:p>
                  </a:txBody>
                  <a:tcPr marL="68575" marR="68575"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ABC</a:t>
                      </a:r>
                      <a:endParaRPr lang="en-US" sz="850">
                        <a:solidFill>
                          <a:srgbClr val="000000"/>
                        </a:solidFill>
                        <a:latin typeface="Times"/>
                        <a:ea typeface="Times New Roman"/>
                        <a:cs typeface="Times New Roman"/>
                      </a:endParaRPr>
                    </a:p>
                  </a:txBody>
                  <a:tcPr marL="68575" marR="68575"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BCO</a:t>
                      </a:r>
                      <a:endParaRPr lang="en-US" sz="850">
                        <a:solidFill>
                          <a:srgbClr val="000000"/>
                        </a:solidFill>
                        <a:latin typeface="Times"/>
                        <a:ea typeface="Times New Roman"/>
                        <a:cs typeface="Times New Roman"/>
                      </a:endParaRPr>
                    </a:p>
                  </a:txBody>
                  <a:tcPr marL="68575" marR="68575" marT="0" marB="0">
                    <a:lnL>
                      <a:noFill/>
                    </a:lnL>
                    <a:lnR>
                      <a:noFill/>
                    </a:lnR>
                    <a:lnT>
                      <a:noFill/>
                    </a:lnT>
                    <a:lnB>
                      <a:noFill/>
                    </a:lnB>
                  </a:tcPr>
                </a:tc>
                <a:extLst>
                  <a:ext uri="{0D108BD9-81ED-4DB2-BD59-A6C34878D82A}">
                    <a16:rowId xmlns:a16="http://schemas.microsoft.com/office/drawing/2014/main" val="10008"/>
                  </a:ext>
                </a:extLst>
              </a:tr>
              <a:tr h="200025">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f14</a:t>
                      </a:r>
                      <a:endParaRPr lang="en-US" sz="850">
                        <a:solidFill>
                          <a:srgbClr val="000000"/>
                        </a:solidFill>
                        <a:latin typeface="Times"/>
                        <a:ea typeface="Times New Roman"/>
                        <a:cs typeface="Times New Roman"/>
                      </a:endParaRPr>
                    </a:p>
                  </a:txBody>
                  <a:tcPr marL="68575" marR="68575"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MPDPGA</a:t>
                      </a:r>
                      <a:endParaRPr lang="en-US" sz="850">
                        <a:solidFill>
                          <a:srgbClr val="000000"/>
                        </a:solidFill>
                        <a:latin typeface="Times"/>
                        <a:ea typeface="Times New Roman"/>
                        <a:cs typeface="Times New Roman"/>
                      </a:endParaRPr>
                    </a:p>
                  </a:txBody>
                  <a:tcPr marL="68575" marR="68575"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MPDPGA</a:t>
                      </a:r>
                      <a:endParaRPr lang="en-US" sz="850">
                        <a:solidFill>
                          <a:srgbClr val="000000"/>
                        </a:solidFill>
                        <a:latin typeface="Times"/>
                        <a:ea typeface="Times New Roman"/>
                        <a:cs typeface="Times New Roman"/>
                      </a:endParaRPr>
                    </a:p>
                  </a:txBody>
                  <a:tcPr marL="68575" marR="68575"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MPDPGA</a:t>
                      </a:r>
                      <a:endParaRPr lang="en-US" sz="850">
                        <a:solidFill>
                          <a:srgbClr val="000000"/>
                        </a:solidFill>
                        <a:latin typeface="Times"/>
                        <a:ea typeface="Times New Roman"/>
                        <a:cs typeface="Times New Roman"/>
                      </a:endParaRPr>
                    </a:p>
                  </a:txBody>
                  <a:tcPr marL="68575" marR="68575"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MPDPGA</a:t>
                      </a:r>
                      <a:endParaRPr lang="en-US" sz="850">
                        <a:solidFill>
                          <a:srgbClr val="000000"/>
                        </a:solidFill>
                        <a:latin typeface="Times"/>
                        <a:ea typeface="Times New Roman"/>
                        <a:cs typeface="Times New Roman"/>
                      </a:endParaRPr>
                    </a:p>
                  </a:txBody>
                  <a:tcPr marL="68575" marR="68575" marT="0" marB="0">
                    <a:lnL>
                      <a:noFill/>
                    </a:lnL>
                    <a:lnR>
                      <a:noFill/>
                    </a:lnR>
                    <a:lnT>
                      <a:noFill/>
                    </a:lnT>
                    <a:lnB>
                      <a:noFill/>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MPDPGA</a:t>
                      </a:r>
                      <a:endParaRPr lang="en-US" sz="850">
                        <a:solidFill>
                          <a:srgbClr val="000000"/>
                        </a:solidFill>
                        <a:latin typeface="Times"/>
                        <a:ea typeface="Times New Roman"/>
                        <a:cs typeface="Times New Roman"/>
                      </a:endParaRPr>
                    </a:p>
                  </a:txBody>
                  <a:tcPr marL="68575" marR="68575" marT="0" marB="0">
                    <a:lnL>
                      <a:noFill/>
                    </a:lnL>
                    <a:lnR>
                      <a:noFill/>
                    </a:lnR>
                    <a:lnT>
                      <a:noFill/>
                    </a:lnT>
                    <a:lnB>
                      <a:noFill/>
                    </a:lnB>
                  </a:tcPr>
                </a:tc>
                <a:extLst>
                  <a:ext uri="{0D108BD9-81ED-4DB2-BD59-A6C34878D82A}">
                    <a16:rowId xmlns:a16="http://schemas.microsoft.com/office/drawing/2014/main" val="10009"/>
                  </a:ext>
                </a:extLst>
              </a:tr>
              <a:tr h="200025">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f15</a:t>
                      </a:r>
                      <a:endParaRPr lang="en-US" sz="850">
                        <a:solidFill>
                          <a:srgbClr val="000000"/>
                        </a:solidFill>
                        <a:latin typeface="Times"/>
                        <a:ea typeface="Times New Roman"/>
                        <a:cs typeface="Times New Roman"/>
                      </a:endParaRPr>
                    </a:p>
                  </a:txBody>
                  <a:tcPr marL="68575" marR="68575"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GA</a:t>
                      </a:r>
                      <a:endParaRPr lang="en-US" sz="850">
                        <a:solidFill>
                          <a:srgbClr val="000000"/>
                        </a:solidFill>
                        <a:latin typeface="Times"/>
                        <a:ea typeface="Times New Roman"/>
                        <a:cs typeface="Times New Roman"/>
                      </a:endParaRPr>
                    </a:p>
                  </a:txBody>
                  <a:tcPr marL="68575" marR="68575"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PSO</a:t>
                      </a:r>
                      <a:endParaRPr lang="en-US" sz="850">
                        <a:solidFill>
                          <a:srgbClr val="000000"/>
                        </a:solidFill>
                        <a:latin typeface="Times"/>
                        <a:ea typeface="Times New Roman"/>
                        <a:cs typeface="Times New Roman"/>
                      </a:endParaRPr>
                    </a:p>
                  </a:txBody>
                  <a:tcPr marL="68575" marR="68575"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DE</a:t>
                      </a:r>
                      <a:endParaRPr lang="en-US" sz="850">
                        <a:solidFill>
                          <a:srgbClr val="000000"/>
                        </a:solidFill>
                        <a:latin typeface="Times"/>
                        <a:ea typeface="Times New Roman"/>
                        <a:cs typeface="Times New Roman"/>
                      </a:endParaRPr>
                    </a:p>
                  </a:txBody>
                  <a:tcPr marL="68575" marR="68575"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indent="-11430">
                        <a:lnSpc>
                          <a:spcPct val="100000"/>
                        </a:lnSpc>
                        <a:spcBef>
                          <a:spcPts val="300"/>
                        </a:spcBef>
                        <a:spcAft>
                          <a:spcPts val="0"/>
                        </a:spcAft>
                      </a:pPr>
                      <a:r>
                        <a:rPr lang="en-US" sz="1000" kern="1200">
                          <a:solidFill>
                            <a:srgbClr val="000000"/>
                          </a:solidFill>
                          <a:latin typeface="Times New Roman"/>
                          <a:ea typeface="Times New Roman"/>
                          <a:cs typeface="Times New Roman"/>
                        </a:rPr>
                        <a:t>ABC</a:t>
                      </a:r>
                      <a:endParaRPr lang="en-US" sz="850">
                        <a:solidFill>
                          <a:srgbClr val="000000"/>
                        </a:solidFill>
                        <a:latin typeface="Times"/>
                        <a:ea typeface="Times New Roman"/>
                        <a:cs typeface="Times New Roman"/>
                      </a:endParaRPr>
                    </a:p>
                  </a:txBody>
                  <a:tcPr marL="68575" marR="68575"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indent="-11430">
                        <a:lnSpc>
                          <a:spcPct val="100000"/>
                        </a:lnSpc>
                        <a:spcBef>
                          <a:spcPts val="300"/>
                        </a:spcBef>
                        <a:spcAft>
                          <a:spcPts val="0"/>
                        </a:spcAft>
                      </a:pPr>
                      <a:r>
                        <a:rPr lang="en-US" sz="1000" kern="1200" dirty="0">
                          <a:solidFill>
                            <a:srgbClr val="000000"/>
                          </a:solidFill>
                          <a:latin typeface="Times New Roman"/>
                          <a:ea typeface="Times New Roman"/>
                          <a:cs typeface="Times New Roman"/>
                        </a:rPr>
                        <a:t>BCO</a:t>
                      </a:r>
                      <a:endParaRPr lang="en-US" sz="850" dirty="0">
                        <a:solidFill>
                          <a:srgbClr val="000000"/>
                        </a:solidFill>
                        <a:latin typeface="Times"/>
                        <a:ea typeface="Times New Roman"/>
                        <a:cs typeface="Times New Roman"/>
                      </a:endParaRPr>
                    </a:p>
                  </a:txBody>
                  <a:tcPr marL="68575" marR="68575"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
        <p:nvSpPr>
          <p:cNvPr id="4" name="Title 1">
            <a:extLst>
              <a:ext uri="{FF2B5EF4-FFF2-40B4-BE49-F238E27FC236}">
                <a16:creationId xmlns:a16="http://schemas.microsoft.com/office/drawing/2014/main" id="{B859F39B-3996-C97F-DD4C-71EBE75D1ACB}"/>
              </a:ext>
            </a:extLst>
          </p:cNvPr>
          <p:cNvSpPr txBox="1">
            <a:spLocks/>
          </p:cNvSpPr>
          <p:nvPr/>
        </p:nvSpPr>
        <p:spPr bwMode="auto">
          <a:xfrm>
            <a:off x="0" y="1066800"/>
            <a:ext cx="4724400" cy="838200"/>
          </a:xfrm>
          <a:prstGeom prst="rect">
            <a:avLst/>
          </a:prstGeom>
          <a:noFill/>
          <a:ln w="9525">
            <a:noFill/>
            <a:miter lim="800000"/>
            <a:headEnd/>
            <a:tailEnd/>
          </a:ln>
        </p:spPr>
        <p:txBody>
          <a:bodyPr anchor="ctr">
            <a:normAutofit fontScale="97500"/>
          </a:bodyPr>
          <a:lstStyle/>
          <a:p>
            <a:pPr algn="ctr">
              <a:defRPr/>
            </a:pPr>
            <a:r>
              <a:rPr lang="en-US" sz="1600" b="1" dirty="0"/>
              <a:t>The calculated values of the t statistic amongst  MPDPGA and other metaheurestics</a:t>
            </a:r>
            <a:endParaRPr lang="en-US" sz="1600" dirty="0"/>
          </a:p>
        </p:txBody>
      </p:sp>
      <p:sp>
        <p:nvSpPr>
          <p:cNvPr id="61583" name="Rectangle 4">
            <a:extLst>
              <a:ext uri="{FF2B5EF4-FFF2-40B4-BE49-F238E27FC236}">
                <a16:creationId xmlns:a16="http://schemas.microsoft.com/office/drawing/2014/main" id="{9F840B6E-FF25-106C-DBDC-5B5AA1F2CD91}"/>
              </a:ext>
            </a:extLst>
          </p:cNvPr>
          <p:cNvSpPr>
            <a:spLocks noChangeArrowheads="1"/>
          </p:cNvSpPr>
          <p:nvPr/>
        </p:nvSpPr>
        <p:spPr bwMode="auto">
          <a:xfrm>
            <a:off x="4572000" y="1143000"/>
            <a:ext cx="4572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zh-CN" sz="1600" b="1"/>
              <a:t>Metaheuristics that discovered significantly better solutions</a:t>
            </a:r>
          </a:p>
        </p:txBody>
      </p:sp>
      <p:sp>
        <p:nvSpPr>
          <p:cNvPr id="6" name="Slide Number Placeholder 5">
            <a:extLst>
              <a:ext uri="{FF2B5EF4-FFF2-40B4-BE49-F238E27FC236}">
                <a16:creationId xmlns:a16="http://schemas.microsoft.com/office/drawing/2014/main" id="{5CC000B1-7C49-F891-1969-A2F960483DF9}"/>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DF1E4C7-1D90-4237-811B-7414BA98F60B}" type="slidenum">
              <a:rPr lang="en-US" altLang="en-US">
                <a:solidFill>
                  <a:srgbClr val="898989"/>
                </a:solidFill>
              </a:rPr>
              <a:pPr eaLnBrk="1" hangingPunct="1"/>
              <a:t>59</a:t>
            </a:fld>
            <a:endParaRPr lang="en-US" altLang="en-US">
              <a:solidFill>
                <a:srgbClr val="898989"/>
              </a:solidFill>
            </a:endParaRPr>
          </a:p>
        </p:txBody>
      </p:sp>
      <p:sp>
        <p:nvSpPr>
          <p:cNvPr id="7" name="Rectangle 6">
            <a:extLst>
              <a:ext uri="{FF2B5EF4-FFF2-40B4-BE49-F238E27FC236}">
                <a16:creationId xmlns:a16="http://schemas.microsoft.com/office/drawing/2014/main" id="{F9B6A663-61D6-DADE-770F-345CC719678A}"/>
              </a:ext>
            </a:extLst>
          </p:cNvPr>
          <p:cNvSpPr>
            <a:spLocks noChangeArrowheads="1"/>
          </p:cNvSpPr>
          <p:nvPr/>
        </p:nvSpPr>
        <p:spPr bwMode="auto">
          <a:xfrm>
            <a:off x="0" y="1"/>
            <a:ext cx="9144000" cy="830997"/>
          </a:xfrm>
          <a:prstGeom prst="rect">
            <a:avLst/>
          </a:prstGeom>
          <a:solidFill>
            <a:schemeClr val="accent2"/>
          </a:solidFill>
          <a:ln w="9525">
            <a:noFill/>
            <a:miter lim="800000"/>
            <a:headEnd/>
            <a:tailEnd/>
          </a:ln>
        </p:spPr>
        <p:txBody>
          <a:bodyPr>
            <a:spAutoFit/>
          </a:bodyPr>
          <a:lstStyle/>
          <a:p>
            <a:pPr algn="ctr">
              <a:defRPr/>
            </a:pPr>
            <a:endParaRPr lang="en-US" sz="2400" cap="all" dirty="0">
              <a:effectLst>
                <a:reflection blurRad="12700" stA="48000" endA="300" endPos="55000" dir="5400000" sy="-90000" algn="bl" rotWithShape="0"/>
              </a:effectLst>
              <a:latin typeface="+mj-lt"/>
              <a:ea typeface="+mj-ea"/>
              <a:cs typeface="+mj-cs"/>
            </a:endParaRPr>
          </a:p>
          <a:p>
            <a:pPr algn="ctr">
              <a:defRPr/>
            </a:pPr>
            <a:endParaRPr lang="en-US" sz="2400" cap="all" dirty="0">
              <a:effectLst>
                <a:reflection blurRad="12700" stA="48000" endA="300" endPos="55000" dir="5400000" sy="-90000" algn="bl" rotWithShape="0"/>
              </a:effectLst>
              <a:latin typeface="+mj-lt"/>
              <a:ea typeface="+mj-ea"/>
              <a:cs typeface="+mj-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FAD81-BBDF-6288-8701-012F7C80BB24}"/>
              </a:ext>
            </a:extLst>
          </p:cNvPr>
          <p:cNvSpPr>
            <a:spLocks noGrp="1"/>
          </p:cNvSpPr>
          <p:nvPr>
            <p:ph type="title"/>
          </p:nvPr>
        </p:nvSpPr>
        <p:spPr>
          <a:xfrm>
            <a:off x="0" y="0"/>
            <a:ext cx="9144000" cy="838200"/>
          </a:xfrm>
          <a:solidFill>
            <a:schemeClr val="accent2"/>
          </a:solidFill>
          <a:ln>
            <a:miter lim="800000"/>
            <a:headEnd/>
            <a:tailEnd/>
          </a:ln>
        </p:spPr>
        <p:txBody>
          <a:bodyPr rtlCol="0">
            <a:normAutofit/>
          </a:bodyPr>
          <a:lstStyle/>
          <a:p>
            <a:pPr eaLnBrk="1" fontAlgn="auto" hangingPunct="1">
              <a:spcAft>
                <a:spcPts val="0"/>
              </a:spcAft>
              <a:defRPr/>
            </a:pPr>
            <a:r>
              <a:rPr lang="en-US" sz="3200" cap="all" dirty="0">
                <a:effectLst>
                  <a:reflection blurRad="12700" stA="48000" endA="300" endPos="55000" dir="5400000" sy="-90000" algn="bl" rotWithShape="0"/>
                </a:effectLst>
              </a:rPr>
              <a:t>Need/Gap</a:t>
            </a:r>
          </a:p>
        </p:txBody>
      </p:sp>
      <p:sp>
        <p:nvSpPr>
          <p:cNvPr id="10243" name="Content Placeholder 2">
            <a:extLst>
              <a:ext uri="{FF2B5EF4-FFF2-40B4-BE49-F238E27FC236}">
                <a16:creationId xmlns:a16="http://schemas.microsoft.com/office/drawing/2014/main" id="{3BF952A6-5689-DDFA-EE82-F0BD301B04B0}"/>
              </a:ext>
            </a:extLst>
          </p:cNvPr>
          <p:cNvSpPr>
            <a:spLocks noGrp="1"/>
          </p:cNvSpPr>
          <p:nvPr>
            <p:ph idx="1"/>
          </p:nvPr>
        </p:nvSpPr>
        <p:spPr>
          <a:xfrm>
            <a:off x="457200" y="1371600"/>
            <a:ext cx="8229600" cy="4525963"/>
          </a:xfrm>
        </p:spPr>
        <p:txBody>
          <a:bodyPr/>
          <a:lstStyle/>
          <a:p>
            <a:pPr eaLnBrk="1" hangingPunct="1"/>
            <a:r>
              <a:rPr lang="en-US" altLang="zh-CN" sz="2400"/>
              <a:t>Speedup on Multicore system (System resource utilization)</a:t>
            </a:r>
          </a:p>
          <a:p>
            <a:pPr eaLnBrk="1" hangingPunct="1"/>
            <a:r>
              <a:rPr lang="en-US" altLang="zh-CN" sz="2400"/>
              <a:t>Parallel DPGA algorithm</a:t>
            </a:r>
          </a:p>
          <a:p>
            <a:pPr eaLnBrk="1" hangingPunct="1"/>
            <a:r>
              <a:rPr lang="en-US" altLang="zh-CN" sz="2400"/>
              <a:t>Global optimization algorithm</a:t>
            </a:r>
          </a:p>
          <a:p>
            <a:pPr eaLnBrk="1" hangingPunct="1"/>
            <a:r>
              <a:rPr lang="en-US" altLang="zh-CN" sz="2400"/>
              <a:t>Problems in GA</a:t>
            </a:r>
          </a:p>
          <a:p>
            <a:pPr lvl="1" eaLnBrk="1" hangingPunct="1"/>
            <a:r>
              <a:rPr lang="en-US" altLang="zh-CN" sz="2000"/>
              <a:t>Premature convergence (local Optima)</a:t>
            </a:r>
          </a:p>
          <a:p>
            <a:pPr lvl="1" eaLnBrk="1" hangingPunct="1"/>
            <a:r>
              <a:rPr lang="en-US" altLang="zh-CN" sz="2000"/>
              <a:t>Population diversity</a:t>
            </a:r>
          </a:p>
          <a:p>
            <a:pPr lvl="1" eaLnBrk="1" hangingPunct="1">
              <a:buFont typeface="Arial" panose="020B0604020202020204" pitchFamily="34" charset="0"/>
              <a:buNone/>
            </a:pPr>
            <a:endParaRPr lang="en-US" altLang="zh-CN" sz="2000"/>
          </a:p>
        </p:txBody>
      </p:sp>
      <p:sp>
        <p:nvSpPr>
          <p:cNvPr id="4" name="Slide Number Placeholder 3">
            <a:extLst>
              <a:ext uri="{FF2B5EF4-FFF2-40B4-BE49-F238E27FC236}">
                <a16:creationId xmlns:a16="http://schemas.microsoft.com/office/drawing/2014/main" id="{EFDAF17C-5313-7558-99E8-D419404F7F33}"/>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4EECBA4-57AF-4F9E-8815-A0891A0771FB}" type="slidenum">
              <a:rPr lang="en-US" altLang="en-US">
                <a:solidFill>
                  <a:srgbClr val="898989"/>
                </a:solidFill>
              </a:rPr>
              <a:pPr eaLnBrk="1" hangingPunct="1"/>
              <a:t>6</a:t>
            </a:fld>
            <a:endParaRPr lang="en-US" altLang="en-US">
              <a:solidFill>
                <a:srgbClr val="898989"/>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14B0300-374D-6DFE-5A56-BCBA51E72136}"/>
              </a:ext>
            </a:extLst>
          </p:cNvPr>
          <p:cNvSpPr txBox="1">
            <a:spLocks/>
          </p:cNvSpPr>
          <p:nvPr/>
        </p:nvSpPr>
        <p:spPr bwMode="auto">
          <a:xfrm>
            <a:off x="0" y="0"/>
            <a:ext cx="9144000" cy="838200"/>
          </a:xfrm>
          <a:prstGeom prst="rect">
            <a:avLst/>
          </a:prstGeom>
          <a:solidFill>
            <a:schemeClr val="accent2"/>
          </a:solidFill>
          <a:ln w="9525">
            <a:noFill/>
            <a:miter lim="800000"/>
            <a:headEnd/>
            <a:tailEnd/>
          </a:ln>
        </p:spPr>
        <p:txBody>
          <a:bodyPr anchor="ctr">
            <a:normAutofit fontScale="97500"/>
          </a:bodyPr>
          <a:lstStyle/>
          <a:p>
            <a:pPr algn="ctr">
              <a:defRPr/>
            </a:pPr>
            <a:r>
              <a:rPr lang="en-US" sz="2400" b="1" dirty="0"/>
              <a:t>Discussion of MPDPGA for functions considered </a:t>
            </a:r>
          </a:p>
          <a:p>
            <a:pPr algn="ctr">
              <a:defRPr/>
            </a:pPr>
            <a:r>
              <a:rPr lang="en-US" sz="2400" b="1" dirty="0"/>
              <a:t>By Akay and Karaboga [187] </a:t>
            </a:r>
          </a:p>
        </p:txBody>
      </p:sp>
      <p:sp>
        <p:nvSpPr>
          <p:cNvPr id="66562" name="Rectangle 2">
            <a:extLst>
              <a:ext uri="{FF2B5EF4-FFF2-40B4-BE49-F238E27FC236}">
                <a16:creationId xmlns:a16="http://schemas.microsoft.com/office/drawing/2014/main" id="{50EA801E-D5AC-E035-244F-68D280837888}"/>
              </a:ext>
            </a:extLst>
          </p:cNvPr>
          <p:cNvSpPr>
            <a:spLocks noChangeArrowheads="1"/>
          </p:cNvSpPr>
          <p:nvPr/>
        </p:nvSpPr>
        <p:spPr bwMode="auto">
          <a:xfrm>
            <a:off x="685800" y="1143000"/>
            <a:ext cx="7772400" cy="2862263"/>
          </a:xfrm>
          <a:prstGeom prst="rect">
            <a:avLst/>
          </a:prstGeom>
          <a:noFill/>
          <a:ln w="9525">
            <a:noFill/>
            <a:miter lim="800000"/>
            <a:headEnd/>
            <a:tailEnd/>
          </a:ln>
          <a:effectLst/>
        </p:spPr>
        <p:txBody>
          <a:bodyPr anchor="ctr">
            <a:spAutoFit/>
          </a:bodyPr>
          <a:lstStyle/>
          <a:p>
            <a:pPr>
              <a:buFont typeface="Wingdings" pitchFamily="2" charset="2"/>
              <a:buChar char="q"/>
              <a:defRPr/>
            </a:pPr>
            <a:r>
              <a:rPr lang="en-US" dirty="0"/>
              <a:t>The MPDPGA’s is outperforming over GA, PSO, DE and ABC in terms of mean. </a:t>
            </a:r>
          </a:p>
          <a:p>
            <a:pPr>
              <a:buFont typeface="Wingdings" pitchFamily="2" charset="2"/>
              <a:buChar char="q"/>
              <a:defRPr/>
            </a:pPr>
            <a:endParaRPr lang="en-US" dirty="0"/>
          </a:p>
          <a:p>
            <a:pPr>
              <a:buFont typeface="Wingdings" pitchFamily="2" charset="2"/>
              <a:buChar char="q"/>
              <a:defRPr/>
            </a:pPr>
            <a:r>
              <a:rPr lang="en-US" dirty="0">
                <a:solidFill>
                  <a:schemeClr val="accent2"/>
                </a:solidFill>
              </a:rPr>
              <a:t>Over all, the MPDPGA outperforms over GA, PSO, DE and ABC in terms of mean and standard deviation (efficacy).</a:t>
            </a:r>
          </a:p>
          <a:p>
            <a:pPr>
              <a:buFont typeface="Wingdings" pitchFamily="2" charset="2"/>
              <a:buChar char="q"/>
              <a:defRPr/>
            </a:pPr>
            <a:endParaRPr lang="en-US" dirty="0"/>
          </a:p>
          <a:p>
            <a:pPr>
              <a:buFont typeface="Wingdings" pitchFamily="2" charset="2"/>
              <a:buChar char="q"/>
              <a:defRPr/>
            </a:pPr>
            <a:r>
              <a:rPr lang="en-US" dirty="0"/>
              <a:t>by t-test, MPDPGA outperform over all other metaheuristics. </a:t>
            </a:r>
          </a:p>
          <a:p>
            <a:pPr indent="342900" algn="just" eaLnBrk="0" hangingPunct="0">
              <a:defRPr/>
            </a:pPr>
            <a:endParaRPr lang="en-US" dirty="0"/>
          </a:p>
          <a:p>
            <a:pPr indent="342900" algn="just" eaLnBrk="0" hangingPunct="0">
              <a:defRPr/>
            </a:pPr>
            <a:endParaRPr lang="en-US" dirty="0"/>
          </a:p>
          <a:p>
            <a:pPr indent="342900" algn="just" eaLnBrk="0" hangingPunct="0">
              <a:defRPr/>
            </a:pPr>
            <a:endParaRPr lang="en-US" dirty="0"/>
          </a:p>
        </p:txBody>
      </p:sp>
      <p:sp>
        <p:nvSpPr>
          <p:cNvPr id="4" name="Slide Number Placeholder 3">
            <a:extLst>
              <a:ext uri="{FF2B5EF4-FFF2-40B4-BE49-F238E27FC236}">
                <a16:creationId xmlns:a16="http://schemas.microsoft.com/office/drawing/2014/main" id="{9BC63E11-F3EF-992A-D462-BE95F8580F7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A0A3291-BBED-4203-81A6-1C4F58A73D14}" type="slidenum">
              <a:rPr lang="en-US" altLang="en-US">
                <a:solidFill>
                  <a:srgbClr val="898989"/>
                </a:solidFill>
              </a:rPr>
              <a:pPr eaLnBrk="1" hangingPunct="1"/>
              <a:t>60</a:t>
            </a:fld>
            <a:endParaRPr lang="en-US" altLang="en-US">
              <a:solidFill>
                <a:srgbClr val="898989"/>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48796BF-4EF4-13E6-E0CC-2136C328A568}"/>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35AA9ED-B0D6-48C5-91AE-5DFEEF927461}" type="slidenum">
              <a:rPr lang="en-US" altLang="en-US">
                <a:solidFill>
                  <a:srgbClr val="898989"/>
                </a:solidFill>
              </a:rPr>
              <a:pPr eaLnBrk="1" hangingPunct="1"/>
              <a:t>61</a:t>
            </a:fld>
            <a:endParaRPr lang="en-US" altLang="en-US">
              <a:solidFill>
                <a:srgbClr val="898989"/>
              </a:solidFill>
            </a:endParaRPr>
          </a:p>
        </p:txBody>
      </p:sp>
      <p:sp>
        <p:nvSpPr>
          <p:cNvPr id="3" name="Title 1">
            <a:extLst>
              <a:ext uri="{FF2B5EF4-FFF2-40B4-BE49-F238E27FC236}">
                <a16:creationId xmlns:a16="http://schemas.microsoft.com/office/drawing/2014/main" id="{5EFC6879-1620-F6C6-1960-86814B78BCBE}"/>
              </a:ext>
            </a:extLst>
          </p:cNvPr>
          <p:cNvSpPr txBox="1">
            <a:spLocks/>
          </p:cNvSpPr>
          <p:nvPr/>
        </p:nvSpPr>
        <p:spPr bwMode="auto">
          <a:xfrm>
            <a:off x="0" y="2895600"/>
            <a:ext cx="9144000" cy="838200"/>
          </a:xfrm>
          <a:prstGeom prst="rect">
            <a:avLst/>
          </a:prstGeom>
          <a:solidFill>
            <a:schemeClr val="accent2"/>
          </a:solidFill>
          <a:ln w="9525">
            <a:noFill/>
            <a:miter lim="800000"/>
            <a:headEnd/>
            <a:tailEnd/>
          </a:ln>
        </p:spPr>
        <p:txBody>
          <a:bodyPr anchor="ctr"/>
          <a:lstStyle/>
          <a:p>
            <a:pPr algn="ctr">
              <a:defRPr/>
            </a:pPr>
            <a:r>
              <a:rPr lang="en-US" sz="2800" cap="all" dirty="0">
                <a:effectLst>
                  <a:reflection blurRad="12700" stA="48000" endA="300" endPos="55000" dir="5400000" sy="-90000" algn="bl" rotWithShape="0"/>
                </a:effectLst>
                <a:latin typeface="+mj-lt"/>
                <a:ea typeface="+mj-ea"/>
                <a:cs typeface="+mj-cs"/>
              </a:rPr>
              <a:t>Comparison based on MFE and SR of MPDPGA with PSO, NM-PSO, and TLBO [183]</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7B94421-1B96-0203-4F55-FDCF0A82BE5E}"/>
              </a:ext>
            </a:extLst>
          </p:cNvPr>
          <p:cNvSpPr txBox="1">
            <a:spLocks/>
          </p:cNvSpPr>
          <p:nvPr/>
        </p:nvSpPr>
        <p:spPr bwMode="auto">
          <a:xfrm>
            <a:off x="0" y="0"/>
            <a:ext cx="9144000" cy="838200"/>
          </a:xfrm>
          <a:prstGeom prst="rect">
            <a:avLst/>
          </a:prstGeom>
          <a:solidFill>
            <a:schemeClr val="accent2"/>
          </a:solidFill>
          <a:ln w="9525">
            <a:noFill/>
            <a:miter lim="800000"/>
            <a:headEnd/>
            <a:tailEnd/>
          </a:ln>
        </p:spPr>
        <p:txBody>
          <a:bodyPr anchor="ctr">
            <a:normAutofit fontScale="97500"/>
          </a:bodyPr>
          <a:lstStyle/>
          <a:p>
            <a:pPr algn="ctr">
              <a:defRPr/>
            </a:pPr>
            <a:r>
              <a:rPr lang="en-US" b="1" dirty="0"/>
              <a:t>Comparison based on MFE and SR shown by MPDPGA with PSO, NM-PSO, and TLBO for functions considered by Shu and Erwie [183]. </a:t>
            </a:r>
            <a:endParaRPr lang="en-US" dirty="0"/>
          </a:p>
        </p:txBody>
      </p:sp>
      <p:graphicFrame>
        <p:nvGraphicFramePr>
          <p:cNvPr id="5" name="Table 4">
            <a:extLst>
              <a:ext uri="{FF2B5EF4-FFF2-40B4-BE49-F238E27FC236}">
                <a16:creationId xmlns:a16="http://schemas.microsoft.com/office/drawing/2014/main" id="{AE008F00-730A-BFFF-103E-58A31909B3A6}"/>
              </a:ext>
            </a:extLst>
          </p:cNvPr>
          <p:cNvGraphicFramePr>
            <a:graphicFrameLocks noGrp="1"/>
          </p:cNvGraphicFramePr>
          <p:nvPr/>
        </p:nvGraphicFramePr>
        <p:xfrm>
          <a:off x="533400" y="1828800"/>
          <a:ext cx="8000999" cy="2286000"/>
        </p:xfrm>
        <a:graphic>
          <a:graphicData uri="http://schemas.openxmlformats.org/drawingml/2006/table">
            <a:tbl>
              <a:tblPr/>
              <a:tblGrid>
                <a:gridCol w="988965">
                  <a:extLst>
                    <a:ext uri="{9D8B030D-6E8A-4147-A177-3AD203B41FA5}">
                      <a16:colId xmlns:a16="http://schemas.microsoft.com/office/drawing/2014/main" val="20000"/>
                    </a:ext>
                  </a:extLst>
                </a:gridCol>
                <a:gridCol w="1095906">
                  <a:extLst>
                    <a:ext uri="{9D8B030D-6E8A-4147-A177-3AD203B41FA5}">
                      <a16:colId xmlns:a16="http://schemas.microsoft.com/office/drawing/2014/main" val="20001"/>
                    </a:ext>
                  </a:extLst>
                </a:gridCol>
                <a:gridCol w="971305">
                  <a:extLst>
                    <a:ext uri="{9D8B030D-6E8A-4147-A177-3AD203B41FA5}">
                      <a16:colId xmlns:a16="http://schemas.microsoft.com/office/drawing/2014/main" val="20002"/>
                    </a:ext>
                  </a:extLst>
                </a:gridCol>
                <a:gridCol w="883004">
                  <a:extLst>
                    <a:ext uri="{9D8B030D-6E8A-4147-A177-3AD203B41FA5}">
                      <a16:colId xmlns:a16="http://schemas.microsoft.com/office/drawing/2014/main" val="20003"/>
                    </a:ext>
                  </a:extLst>
                </a:gridCol>
                <a:gridCol w="706403">
                  <a:extLst>
                    <a:ext uri="{9D8B030D-6E8A-4147-A177-3AD203B41FA5}">
                      <a16:colId xmlns:a16="http://schemas.microsoft.com/office/drawing/2014/main" val="20004"/>
                    </a:ext>
                  </a:extLst>
                </a:gridCol>
                <a:gridCol w="1059605">
                  <a:extLst>
                    <a:ext uri="{9D8B030D-6E8A-4147-A177-3AD203B41FA5}">
                      <a16:colId xmlns:a16="http://schemas.microsoft.com/office/drawing/2014/main" val="20005"/>
                    </a:ext>
                  </a:extLst>
                </a:gridCol>
                <a:gridCol w="706403">
                  <a:extLst>
                    <a:ext uri="{9D8B030D-6E8A-4147-A177-3AD203B41FA5}">
                      <a16:colId xmlns:a16="http://schemas.microsoft.com/office/drawing/2014/main" val="20006"/>
                    </a:ext>
                  </a:extLst>
                </a:gridCol>
                <a:gridCol w="794704">
                  <a:extLst>
                    <a:ext uri="{9D8B030D-6E8A-4147-A177-3AD203B41FA5}">
                      <a16:colId xmlns:a16="http://schemas.microsoft.com/office/drawing/2014/main" val="20007"/>
                    </a:ext>
                  </a:extLst>
                </a:gridCol>
                <a:gridCol w="794704">
                  <a:extLst>
                    <a:ext uri="{9D8B030D-6E8A-4147-A177-3AD203B41FA5}">
                      <a16:colId xmlns:a16="http://schemas.microsoft.com/office/drawing/2014/main" val="20008"/>
                    </a:ext>
                  </a:extLst>
                </a:gridCol>
              </a:tblGrid>
              <a:tr h="1205596">
                <a:tc>
                  <a:txBody>
                    <a:bodyPr/>
                    <a:lstStyle/>
                    <a:p>
                      <a:pPr marL="0" marR="0" algn="l">
                        <a:lnSpc>
                          <a:spcPct val="150000"/>
                        </a:lnSpc>
                        <a:spcBef>
                          <a:spcPts val="300"/>
                        </a:spcBef>
                        <a:spcAft>
                          <a:spcPts val="0"/>
                        </a:spcAft>
                      </a:pPr>
                      <a:r>
                        <a:rPr lang="en-US" sz="1400" kern="1200">
                          <a:solidFill>
                            <a:srgbClr val="000000"/>
                          </a:solidFill>
                          <a:latin typeface="Times New Roman"/>
                          <a:ea typeface="Times New Roman"/>
                          <a:cs typeface="Times New Roman"/>
                        </a:rPr>
                        <a:t>F</a:t>
                      </a:r>
                      <a:endParaRPr lang="en-US" sz="1400">
                        <a:solidFill>
                          <a:srgbClr val="000000"/>
                        </a:solidFill>
                        <a:latin typeface="Times"/>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50000"/>
                        </a:lnSpc>
                        <a:spcBef>
                          <a:spcPts val="300"/>
                        </a:spcBef>
                        <a:spcAft>
                          <a:spcPts val="0"/>
                        </a:spcAft>
                      </a:pPr>
                      <a:r>
                        <a:rPr lang="en-US" sz="1400" kern="1200">
                          <a:solidFill>
                            <a:srgbClr val="000000"/>
                          </a:solidFill>
                          <a:latin typeface="Times New Roman"/>
                          <a:ea typeface="Times New Roman"/>
                          <a:cs typeface="Times New Roman"/>
                        </a:rPr>
                        <a:t>MPDPGA (MFE) D=2</a:t>
                      </a:r>
                      <a:endParaRPr lang="en-US" sz="1400">
                        <a:solidFill>
                          <a:srgbClr val="000000"/>
                        </a:solidFill>
                        <a:latin typeface="Times"/>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50000"/>
                        </a:lnSpc>
                        <a:spcBef>
                          <a:spcPts val="300"/>
                        </a:spcBef>
                        <a:spcAft>
                          <a:spcPts val="0"/>
                        </a:spcAft>
                      </a:pPr>
                      <a:r>
                        <a:rPr lang="en-US" sz="1400" kern="1200">
                          <a:solidFill>
                            <a:srgbClr val="000000"/>
                          </a:solidFill>
                          <a:latin typeface="Times New Roman"/>
                          <a:ea typeface="Times New Roman"/>
                          <a:cs typeface="Times New Roman"/>
                        </a:rPr>
                        <a:t>MPDPGA (SR)</a:t>
                      </a:r>
                      <a:endParaRPr lang="en-US" sz="1400">
                        <a:solidFill>
                          <a:srgbClr val="000000"/>
                        </a:solidFill>
                        <a:latin typeface="Times"/>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50000"/>
                        </a:lnSpc>
                        <a:spcBef>
                          <a:spcPts val="300"/>
                        </a:spcBef>
                        <a:spcAft>
                          <a:spcPts val="0"/>
                        </a:spcAft>
                      </a:pPr>
                      <a:r>
                        <a:rPr lang="en-US" sz="1400" kern="1200">
                          <a:solidFill>
                            <a:srgbClr val="000000"/>
                          </a:solidFill>
                          <a:latin typeface="Times New Roman"/>
                          <a:ea typeface="Times New Roman"/>
                          <a:cs typeface="Times New Roman"/>
                        </a:rPr>
                        <a:t>PSO (MFE)</a:t>
                      </a:r>
                      <a:endParaRPr lang="en-US" sz="1400">
                        <a:solidFill>
                          <a:srgbClr val="000000"/>
                        </a:solidFill>
                        <a:latin typeface="Times"/>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50000"/>
                        </a:lnSpc>
                        <a:spcBef>
                          <a:spcPts val="300"/>
                        </a:spcBef>
                        <a:spcAft>
                          <a:spcPts val="0"/>
                        </a:spcAft>
                      </a:pPr>
                      <a:r>
                        <a:rPr lang="en-US" sz="1400" kern="1200">
                          <a:solidFill>
                            <a:srgbClr val="000000"/>
                          </a:solidFill>
                          <a:latin typeface="Times New Roman"/>
                          <a:ea typeface="Times New Roman"/>
                          <a:cs typeface="Times New Roman"/>
                        </a:rPr>
                        <a:t>PSO (SR)</a:t>
                      </a:r>
                      <a:endParaRPr lang="en-US" sz="1400">
                        <a:solidFill>
                          <a:srgbClr val="000000"/>
                        </a:solidFill>
                        <a:latin typeface="Times"/>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50000"/>
                        </a:lnSpc>
                        <a:spcBef>
                          <a:spcPts val="300"/>
                        </a:spcBef>
                        <a:spcAft>
                          <a:spcPts val="0"/>
                        </a:spcAft>
                      </a:pPr>
                      <a:r>
                        <a:rPr lang="en-US" sz="1400" kern="1200">
                          <a:solidFill>
                            <a:srgbClr val="000000"/>
                          </a:solidFill>
                          <a:latin typeface="Times New Roman"/>
                          <a:ea typeface="Times New Roman"/>
                          <a:cs typeface="Times New Roman"/>
                        </a:rPr>
                        <a:t>NM-PSO (MFE)</a:t>
                      </a:r>
                      <a:endParaRPr lang="en-US" sz="1400">
                        <a:solidFill>
                          <a:srgbClr val="000000"/>
                        </a:solidFill>
                        <a:latin typeface="Times"/>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50000"/>
                        </a:lnSpc>
                        <a:spcBef>
                          <a:spcPts val="300"/>
                        </a:spcBef>
                        <a:spcAft>
                          <a:spcPts val="0"/>
                        </a:spcAft>
                      </a:pPr>
                      <a:r>
                        <a:rPr lang="en-US" sz="1400" kern="1200">
                          <a:solidFill>
                            <a:srgbClr val="000000"/>
                          </a:solidFill>
                          <a:latin typeface="Times New Roman"/>
                          <a:ea typeface="Times New Roman"/>
                          <a:cs typeface="Times New Roman"/>
                        </a:rPr>
                        <a:t>NM-PSO (SR)</a:t>
                      </a:r>
                      <a:endParaRPr lang="en-US" sz="1400">
                        <a:solidFill>
                          <a:srgbClr val="000000"/>
                        </a:solidFill>
                        <a:latin typeface="Times"/>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50000"/>
                        </a:lnSpc>
                        <a:spcBef>
                          <a:spcPts val="300"/>
                        </a:spcBef>
                        <a:spcAft>
                          <a:spcPts val="0"/>
                        </a:spcAft>
                      </a:pPr>
                      <a:r>
                        <a:rPr lang="en-US" sz="1400" kern="1200">
                          <a:solidFill>
                            <a:srgbClr val="000000"/>
                          </a:solidFill>
                          <a:latin typeface="Times New Roman"/>
                          <a:ea typeface="Times New Roman"/>
                          <a:cs typeface="Times New Roman"/>
                        </a:rPr>
                        <a:t>TLBO (MFE)</a:t>
                      </a:r>
                      <a:endParaRPr lang="en-US" sz="1400">
                        <a:solidFill>
                          <a:srgbClr val="000000"/>
                        </a:solidFill>
                        <a:latin typeface="Times"/>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50000"/>
                        </a:lnSpc>
                        <a:spcBef>
                          <a:spcPts val="300"/>
                        </a:spcBef>
                        <a:spcAft>
                          <a:spcPts val="0"/>
                        </a:spcAft>
                      </a:pPr>
                      <a:r>
                        <a:rPr lang="en-US" sz="1400" kern="1200">
                          <a:solidFill>
                            <a:srgbClr val="000000"/>
                          </a:solidFill>
                          <a:latin typeface="Times New Roman"/>
                          <a:ea typeface="Times New Roman"/>
                          <a:cs typeface="Times New Roman"/>
                        </a:rPr>
                        <a:t>TLBO (SR)</a:t>
                      </a:r>
                      <a:endParaRPr lang="en-US" sz="1400">
                        <a:solidFill>
                          <a:srgbClr val="000000"/>
                        </a:solidFill>
                        <a:latin typeface="Times"/>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40202">
                <a:tc>
                  <a:txBody>
                    <a:bodyPr/>
                    <a:lstStyle/>
                    <a:p>
                      <a:pPr marL="0" marR="0" algn="l">
                        <a:lnSpc>
                          <a:spcPct val="150000"/>
                        </a:lnSpc>
                        <a:spcBef>
                          <a:spcPts val="300"/>
                        </a:spcBef>
                        <a:spcAft>
                          <a:spcPts val="0"/>
                        </a:spcAft>
                      </a:pPr>
                      <a:r>
                        <a:rPr lang="en-US" sz="1400" kern="1200">
                          <a:solidFill>
                            <a:srgbClr val="000000"/>
                          </a:solidFill>
                          <a:latin typeface="Times New Roman"/>
                          <a:ea typeface="Times New Roman"/>
                          <a:cs typeface="Times New Roman"/>
                        </a:rPr>
                        <a:t>f8 </a:t>
                      </a:r>
                      <a:endParaRPr lang="en-US" sz="1400">
                        <a:solidFill>
                          <a:srgbClr val="000000"/>
                        </a:solidFill>
                        <a:latin typeface="Times"/>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a:lnSpc>
                          <a:spcPct val="150000"/>
                        </a:lnSpc>
                        <a:spcBef>
                          <a:spcPts val="300"/>
                        </a:spcBef>
                        <a:spcAft>
                          <a:spcPts val="0"/>
                        </a:spcAft>
                      </a:pPr>
                      <a:r>
                        <a:rPr lang="en-US" sz="1400" kern="1200">
                          <a:solidFill>
                            <a:srgbClr val="000000"/>
                          </a:solidFill>
                          <a:latin typeface="Times New Roman"/>
                          <a:ea typeface="Times New Roman"/>
                          <a:cs typeface="Times New Roman"/>
                        </a:rPr>
                        <a:t>5150</a:t>
                      </a:r>
                      <a:endParaRPr lang="en-US" sz="1400">
                        <a:solidFill>
                          <a:srgbClr val="000000"/>
                        </a:solidFill>
                        <a:latin typeface="Times"/>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a:lnSpc>
                          <a:spcPct val="150000"/>
                        </a:lnSpc>
                        <a:spcBef>
                          <a:spcPts val="300"/>
                        </a:spcBef>
                        <a:spcAft>
                          <a:spcPts val="0"/>
                        </a:spcAft>
                      </a:pPr>
                      <a:r>
                        <a:rPr lang="en-US" sz="1400" kern="1200">
                          <a:solidFill>
                            <a:srgbClr val="000000"/>
                          </a:solidFill>
                          <a:latin typeface="Times New Roman"/>
                          <a:ea typeface="Times New Roman"/>
                          <a:cs typeface="Times New Roman"/>
                        </a:rPr>
                        <a:t>100%</a:t>
                      </a:r>
                      <a:endParaRPr lang="en-US" sz="1400">
                        <a:solidFill>
                          <a:srgbClr val="000000"/>
                        </a:solidFill>
                        <a:latin typeface="Times"/>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a:lnSpc>
                          <a:spcPct val="150000"/>
                        </a:lnSpc>
                        <a:spcBef>
                          <a:spcPts val="300"/>
                        </a:spcBef>
                        <a:spcAft>
                          <a:spcPts val="0"/>
                        </a:spcAft>
                      </a:pPr>
                      <a:r>
                        <a:rPr lang="en-US" sz="1400" kern="1200">
                          <a:solidFill>
                            <a:srgbClr val="000000"/>
                          </a:solidFill>
                          <a:latin typeface="Times New Roman"/>
                          <a:ea typeface="Times New Roman"/>
                          <a:cs typeface="Times New Roman"/>
                        </a:rPr>
                        <a:t>510050</a:t>
                      </a:r>
                      <a:endParaRPr lang="en-US" sz="1400">
                        <a:solidFill>
                          <a:srgbClr val="000000"/>
                        </a:solidFill>
                        <a:latin typeface="Times"/>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a:lnSpc>
                          <a:spcPct val="150000"/>
                        </a:lnSpc>
                        <a:spcBef>
                          <a:spcPts val="300"/>
                        </a:spcBef>
                        <a:spcAft>
                          <a:spcPts val="0"/>
                        </a:spcAft>
                      </a:pPr>
                      <a:r>
                        <a:rPr lang="en-US" sz="1400" kern="1200">
                          <a:solidFill>
                            <a:srgbClr val="000000"/>
                          </a:solidFill>
                          <a:latin typeface="Times New Roman"/>
                          <a:ea typeface="Times New Roman"/>
                          <a:cs typeface="Times New Roman"/>
                        </a:rPr>
                        <a:t>0%</a:t>
                      </a:r>
                      <a:endParaRPr lang="en-US" sz="1400">
                        <a:solidFill>
                          <a:srgbClr val="000000"/>
                        </a:solidFill>
                        <a:latin typeface="Times"/>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a:lnSpc>
                          <a:spcPct val="150000"/>
                        </a:lnSpc>
                        <a:spcBef>
                          <a:spcPts val="300"/>
                        </a:spcBef>
                        <a:spcAft>
                          <a:spcPts val="0"/>
                        </a:spcAft>
                      </a:pPr>
                      <a:r>
                        <a:rPr lang="en-US" sz="1400" kern="1200">
                          <a:solidFill>
                            <a:srgbClr val="000000"/>
                          </a:solidFill>
                          <a:latin typeface="Times New Roman"/>
                          <a:ea typeface="Times New Roman"/>
                          <a:cs typeface="Times New Roman"/>
                        </a:rPr>
                        <a:t>12353</a:t>
                      </a:r>
                      <a:endParaRPr lang="en-US" sz="1400">
                        <a:solidFill>
                          <a:srgbClr val="000000"/>
                        </a:solidFill>
                        <a:latin typeface="Times"/>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a:lnSpc>
                          <a:spcPct val="150000"/>
                        </a:lnSpc>
                        <a:spcBef>
                          <a:spcPts val="300"/>
                        </a:spcBef>
                        <a:spcAft>
                          <a:spcPts val="0"/>
                        </a:spcAft>
                      </a:pPr>
                      <a:r>
                        <a:rPr lang="en-US" sz="1400" kern="1200">
                          <a:solidFill>
                            <a:srgbClr val="000000"/>
                          </a:solidFill>
                          <a:latin typeface="Times New Roman"/>
                          <a:ea typeface="Times New Roman"/>
                          <a:cs typeface="Times New Roman"/>
                        </a:rPr>
                        <a:t>60%</a:t>
                      </a:r>
                      <a:endParaRPr lang="en-US" sz="1400">
                        <a:solidFill>
                          <a:srgbClr val="000000"/>
                        </a:solidFill>
                        <a:latin typeface="Times"/>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a:lnSpc>
                          <a:spcPct val="150000"/>
                        </a:lnSpc>
                        <a:spcBef>
                          <a:spcPts val="300"/>
                        </a:spcBef>
                        <a:spcAft>
                          <a:spcPts val="0"/>
                        </a:spcAft>
                      </a:pPr>
                      <a:r>
                        <a:rPr lang="en-US" sz="1400" b="1" kern="1200">
                          <a:solidFill>
                            <a:srgbClr val="000000"/>
                          </a:solidFill>
                          <a:latin typeface="Times New Roman"/>
                          <a:ea typeface="Times New Roman"/>
                          <a:cs typeface="Times New Roman"/>
                        </a:rPr>
                        <a:t>1134</a:t>
                      </a:r>
                      <a:endParaRPr lang="en-US" sz="1400">
                        <a:solidFill>
                          <a:srgbClr val="000000"/>
                        </a:solidFill>
                        <a:latin typeface="Times"/>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a:lnSpc>
                          <a:spcPct val="150000"/>
                        </a:lnSpc>
                        <a:spcBef>
                          <a:spcPts val="300"/>
                        </a:spcBef>
                        <a:spcAft>
                          <a:spcPts val="0"/>
                        </a:spcAft>
                      </a:pPr>
                      <a:r>
                        <a:rPr lang="en-US" sz="1400" b="1" kern="1200">
                          <a:solidFill>
                            <a:srgbClr val="000000"/>
                          </a:solidFill>
                          <a:latin typeface="Times New Roman"/>
                          <a:ea typeface="Times New Roman"/>
                          <a:cs typeface="Times New Roman"/>
                        </a:rPr>
                        <a:t>100%</a:t>
                      </a:r>
                      <a:endParaRPr lang="en-US" sz="1400">
                        <a:solidFill>
                          <a:srgbClr val="000000"/>
                        </a:solidFill>
                        <a:latin typeface="Times"/>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540202">
                <a:tc>
                  <a:txBody>
                    <a:bodyPr/>
                    <a:lstStyle/>
                    <a:p>
                      <a:pPr marL="0" marR="0" algn="l">
                        <a:lnSpc>
                          <a:spcPct val="150000"/>
                        </a:lnSpc>
                        <a:spcBef>
                          <a:spcPts val="300"/>
                        </a:spcBef>
                        <a:spcAft>
                          <a:spcPts val="0"/>
                        </a:spcAft>
                      </a:pPr>
                      <a:r>
                        <a:rPr lang="en-US" sz="1400" kern="1200">
                          <a:solidFill>
                            <a:srgbClr val="000000"/>
                          </a:solidFill>
                          <a:latin typeface="Times New Roman"/>
                          <a:ea typeface="Times New Roman"/>
                          <a:cs typeface="Times New Roman"/>
                        </a:rPr>
                        <a:t>f11 D=10</a:t>
                      </a:r>
                      <a:endParaRPr lang="en-US" sz="1400">
                        <a:solidFill>
                          <a:srgbClr val="000000"/>
                        </a:solidFill>
                        <a:latin typeface="Times"/>
                        <a:ea typeface="Times New Roman"/>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l">
                        <a:lnSpc>
                          <a:spcPct val="150000"/>
                        </a:lnSpc>
                        <a:spcBef>
                          <a:spcPts val="300"/>
                        </a:spcBef>
                        <a:spcAft>
                          <a:spcPts val="0"/>
                        </a:spcAft>
                      </a:pPr>
                      <a:r>
                        <a:rPr lang="en-US" sz="1400" kern="1200">
                          <a:solidFill>
                            <a:srgbClr val="000000"/>
                          </a:solidFill>
                          <a:latin typeface="Times New Roman"/>
                          <a:ea typeface="Times New Roman"/>
                          <a:cs typeface="Times New Roman"/>
                        </a:rPr>
                        <a:t>3949</a:t>
                      </a:r>
                      <a:endParaRPr lang="en-US" sz="1400">
                        <a:solidFill>
                          <a:srgbClr val="000000"/>
                        </a:solidFill>
                        <a:latin typeface="Times"/>
                        <a:ea typeface="Times New Roman"/>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l">
                        <a:lnSpc>
                          <a:spcPct val="150000"/>
                        </a:lnSpc>
                        <a:spcBef>
                          <a:spcPts val="300"/>
                        </a:spcBef>
                        <a:spcAft>
                          <a:spcPts val="0"/>
                        </a:spcAft>
                      </a:pPr>
                      <a:r>
                        <a:rPr lang="en-US" sz="1400" kern="1200">
                          <a:solidFill>
                            <a:srgbClr val="000000"/>
                          </a:solidFill>
                          <a:latin typeface="Times New Roman"/>
                          <a:ea typeface="Times New Roman"/>
                          <a:cs typeface="Times New Roman"/>
                        </a:rPr>
                        <a:t>100%</a:t>
                      </a:r>
                      <a:endParaRPr lang="en-US" sz="1400">
                        <a:solidFill>
                          <a:srgbClr val="000000"/>
                        </a:solidFill>
                        <a:latin typeface="Times"/>
                        <a:ea typeface="Times New Roman"/>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l">
                        <a:lnSpc>
                          <a:spcPct val="150000"/>
                        </a:lnSpc>
                        <a:spcBef>
                          <a:spcPts val="300"/>
                        </a:spcBef>
                        <a:spcAft>
                          <a:spcPts val="0"/>
                        </a:spcAft>
                      </a:pPr>
                      <a:r>
                        <a:rPr lang="en-US" sz="1400" kern="1200">
                          <a:solidFill>
                            <a:srgbClr val="000000"/>
                          </a:solidFill>
                          <a:latin typeface="Times New Roman"/>
                          <a:ea typeface="Times New Roman"/>
                          <a:cs typeface="Times New Roman"/>
                        </a:rPr>
                        <a:t>504657</a:t>
                      </a:r>
                      <a:endParaRPr lang="en-US" sz="1400">
                        <a:solidFill>
                          <a:srgbClr val="000000"/>
                        </a:solidFill>
                        <a:latin typeface="Times"/>
                        <a:ea typeface="Times New Roman"/>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l">
                        <a:lnSpc>
                          <a:spcPct val="150000"/>
                        </a:lnSpc>
                        <a:spcBef>
                          <a:spcPts val="300"/>
                        </a:spcBef>
                        <a:spcAft>
                          <a:spcPts val="0"/>
                        </a:spcAft>
                      </a:pPr>
                      <a:r>
                        <a:rPr lang="en-US" sz="1400" kern="1200">
                          <a:solidFill>
                            <a:srgbClr val="000000"/>
                          </a:solidFill>
                          <a:latin typeface="Times New Roman"/>
                          <a:ea typeface="Times New Roman"/>
                          <a:cs typeface="Times New Roman"/>
                        </a:rPr>
                        <a:t>30%</a:t>
                      </a:r>
                      <a:endParaRPr lang="en-US" sz="1400">
                        <a:solidFill>
                          <a:srgbClr val="000000"/>
                        </a:solidFill>
                        <a:latin typeface="Times"/>
                        <a:ea typeface="Times New Roman"/>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l">
                        <a:lnSpc>
                          <a:spcPct val="150000"/>
                        </a:lnSpc>
                        <a:spcBef>
                          <a:spcPts val="300"/>
                        </a:spcBef>
                        <a:spcAft>
                          <a:spcPts val="0"/>
                        </a:spcAft>
                      </a:pPr>
                      <a:r>
                        <a:rPr lang="en-US" sz="1400" kern="1200">
                          <a:solidFill>
                            <a:srgbClr val="000000"/>
                          </a:solidFill>
                          <a:latin typeface="Times New Roman"/>
                          <a:ea typeface="Times New Roman"/>
                          <a:cs typeface="Times New Roman"/>
                        </a:rPr>
                        <a:t>14076</a:t>
                      </a:r>
                      <a:endParaRPr lang="en-US" sz="1400">
                        <a:solidFill>
                          <a:srgbClr val="000000"/>
                        </a:solidFill>
                        <a:latin typeface="Times"/>
                        <a:ea typeface="Times New Roman"/>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l">
                        <a:lnSpc>
                          <a:spcPct val="150000"/>
                        </a:lnSpc>
                        <a:spcBef>
                          <a:spcPts val="300"/>
                        </a:spcBef>
                        <a:spcAft>
                          <a:spcPts val="0"/>
                        </a:spcAft>
                      </a:pPr>
                      <a:r>
                        <a:rPr lang="en-US" sz="1400" kern="1200">
                          <a:solidFill>
                            <a:srgbClr val="000000"/>
                          </a:solidFill>
                          <a:latin typeface="Times New Roman"/>
                          <a:ea typeface="Times New Roman"/>
                          <a:cs typeface="Times New Roman"/>
                        </a:rPr>
                        <a:t>82%</a:t>
                      </a:r>
                      <a:endParaRPr lang="en-US" sz="1400">
                        <a:solidFill>
                          <a:srgbClr val="000000"/>
                        </a:solidFill>
                        <a:latin typeface="Times"/>
                        <a:ea typeface="Times New Roman"/>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l">
                        <a:lnSpc>
                          <a:spcPct val="150000"/>
                        </a:lnSpc>
                        <a:spcBef>
                          <a:spcPts val="300"/>
                        </a:spcBef>
                        <a:spcAft>
                          <a:spcPts val="0"/>
                        </a:spcAft>
                      </a:pPr>
                      <a:r>
                        <a:rPr lang="en-US" sz="1400" b="1" kern="1200">
                          <a:solidFill>
                            <a:srgbClr val="000000"/>
                          </a:solidFill>
                          <a:latin typeface="Times New Roman"/>
                          <a:ea typeface="Times New Roman"/>
                          <a:cs typeface="Times New Roman"/>
                        </a:rPr>
                        <a:t>1059</a:t>
                      </a:r>
                      <a:endParaRPr lang="en-US" sz="1400">
                        <a:solidFill>
                          <a:srgbClr val="000000"/>
                        </a:solidFill>
                        <a:latin typeface="Times"/>
                        <a:ea typeface="Times New Roman"/>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l">
                        <a:lnSpc>
                          <a:spcPct val="150000"/>
                        </a:lnSpc>
                        <a:spcBef>
                          <a:spcPts val="300"/>
                        </a:spcBef>
                        <a:spcAft>
                          <a:spcPts val="0"/>
                        </a:spcAft>
                      </a:pPr>
                      <a:r>
                        <a:rPr lang="en-US" sz="1400" b="1" kern="1200" dirty="0">
                          <a:solidFill>
                            <a:srgbClr val="000000"/>
                          </a:solidFill>
                          <a:latin typeface="Times New Roman"/>
                          <a:ea typeface="Times New Roman"/>
                          <a:cs typeface="Times New Roman"/>
                        </a:rPr>
                        <a:t>100%</a:t>
                      </a:r>
                      <a:endParaRPr lang="en-US" sz="1400" dirty="0">
                        <a:solidFill>
                          <a:srgbClr val="000000"/>
                        </a:solidFill>
                        <a:latin typeface="Times"/>
                        <a:ea typeface="Times New Roman"/>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4" name="Slide Number Placeholder 3">
            <a:extLst>
              <a:ext uri="{FF2B5EF4-FFF2-40B4-BE49-F238E27FC236}">
                <a16:creationId xmlns:a16="http://schemas.microsoft.com/office/drawing/2014/main" id="{0F8386C4-0C3D-385C-373B-95BA47302B23}"/>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AA81E33-7C3C-422F-8E31-5B872F358BE5}" type="slidenum">
              <a:rPr lang="en-US" altLang="en-US">
                <a:solidFill>
                  <a:srgbClr val="898989"/>
                </a:solidFill>
              </a:rPr>
              <a:pPr eaLnBrk="1" hangingPunct="1"/>
              <a:t>62</a:t>
            </a:fld>
            <a:endParaRPr lang="en-US" altLang="en-US">
              <a:solidFill>
                <a:srgbClr val="898989"/>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D5552D8-72C7-B413-8E5F-149963C5CDDC}"/>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EB2FB7D-586E-4147-BF5F-192AA2DE8838}" type="slidenum">
              <a:rPr lang="en-US" altLang="en-US">
                <a:solidFill>
                  <a:srgbClr val="898989"/>
                </a:solidFill>
              </a:rPr>
              <a:pPr eaLnBrk="1" hangingPunct="1"/>
              <a:t>63</a:t>
            </a:fld>
            <a:endParaRPr lang="en-US" altLang="en-US">
              <a:solidFill>
                <a:srgbClr val="898989"/>
              </a:solidFill>
            </a:endParaRPr>
          </a:p>
        </p:txBody>
      </p:sp>
      <p:sp>
        <p:nvSpPr>
          <p:cNvPr id="3" name="Rectangle 2">
            <a:extLst>
              <a:ext uri="{FF2B5EF4-FFF2-40B4-BE49-F238E27FC236}">
                <a16:creationId xmlns:a16="http://schemas.microsoft.com/office/drawing/2014/main" id="{1E39EF6C-CEBA-438E-93A9-362184B99BE5}"/>
              </a:ext>
            </a:extLst>
          </p:cNvPr>
          <p:cNvSpPr/>
          <p:nvPr/>
        </p:nvSpPr>
        <p:spPr>
          <a:xfrm>
            <a:off x="0" y="2514600"/>
            <a:ext cx="9144000" cy="830997"/>
          </a:xfrm>
          <a:prstGeom prst="rect">
            <a:avLst/>
          </a:prstGeom>
          <a:solidFill>
            <a:schemeClr val="accent2"/>
          </a:solidFill>
        </p:spPr>
        <p:txBody>
          <a:bodyPr>
            <a:spAutoFit/>
          </a:bodyPr>
          <a:lstStyle/>
          <a:p>
            <a:pPr algn="ctr">
              <a:defRPr/>
            </a:pPr>
            <a:r>
              <a:rPr lang="en-US" sz="2400" cap="all" dirty="0">
                <a:effectLst>
                  <a:reflection blurRad="12700" stA="48000" endA="300" endPos="55000" dir="5400000" sy="-90000" algn="bl" rotWithShape="0"/>
                </a:effectLst>
                <a:latin typeface="+mj-lt"/>
                <a:ea typeface="+mj-ea"/>
                <a:cs typeface="+mj-cs"/>
              </a:rPr>
              <a:t>Comparison based on MFE and Success Rate of MPDPGA with GA, ANTS, Bee Colony, GEM and TLBO [185]</a:t>
            </a:r>
          </a:p>
        </p:txBody>
      </p:sp>
    </p:spTree>
  </p:cSld>
  <p:clrMapOvr>
    <a:overrideClrMapping bg1="lt1" tx1="dk1" bg2="lt2" tx2="dk2" accent1="accent1" accent2="accent2" accent3="accent3" accent4="accent4" accent5="accent5" accent6="accent6" hlink="hlink" folHlink="folHlink"/>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604CEB9-D52E-C573-2CAE-DDB50E3AC374}"/>
              </a:ext>
            </a:extLst>
          </p:cNvPr>
          <p:cNvSpPr txBox="1">
            <a:spLocks/>
          </p:cNvSpPr>
          <p:nvPr/>
        </p:nvSpPr>
        <p:spPr bwMode="auto">
          <a:xfrm>
            <a:off x="0" y="0"/>
            <a:ext cx="9144000" cy="838200"/>
          </a:xfrm>
          <a:prstGeom prst="rect">
            <a:avLst/>
          </a:prstGeom>
          <a:solidFill>
            <a:schemeClr val="accent2"/>
          </a:solidFill>
          <a:ln w="9525">
            <a:noFill/>
            <a:miter lim="800000"/>
            <a:headEnd/>
            <a:tailEnd/>
          </a:ln>
        </p:spPr>
        <p:txBody>
          <a:bodyPr anchor="ctr">
            <a:normAutofit fontScale="97500" lnSpcReduction="10000"/>
          </a:bodyPr>
          <a:lstStyle/>
          <a:p>
            <a:pPr algn="ctr">
              <a:defRPr/>
            </a:pPr>
            <a:r>
              <a:rPr lang="en-US" b="1" dirty="0"/>
              <a:t>Comparison based on MFE and Success Rate shown by MPDPGA with GA, ANTS, Bee Colony, GEM and TLBO for functions considered by Ahrari and </a:t>
            </a:r>
            <a:r>
              <a:rPr lang="en-US" b="1" dirty="0" err="1"/>
              <a:t>Atai</a:t>
            </a:r>
            <a:r>
              <a:rPr lang="en-US" b="1" dirty="0"/>
              <a:t> [185]</a:t>
            </a:r>
            <a:endParaRPr lang="en-US" dirty="0"/>
          </a:p>
        </p:txBody>
      </p:sp>
      <p:graphicFrame>
        <p:nvGraphicFramePr>
          <p:cNvPr id="4" name="Table 3">
            <a:extLst>
              <a:ext uri="{FF2B5EF4-FFF2-40B4-BE49-F238E27FC236}">
                <a16:creationId xmlns:a16="http://schemas.microsoft.com/office/drawing/2014/main" id="{81D0ED12-B394-82CE-5A0F-80CC7A884E2A}"/>
              </a:ext>
            </a:extLst>
          </p:cNvPr>
          <p:cNvGraphicFramePr>
            <a:graphicFrameLocks noGrp="1"/>
          </p:cNvGraphicFramePr>
          <p:nvPr/>
        </p:nvGraphicFramePr>
        <p:xfrm>
          <a:off x="304800" y="2209800"/>
          <a:ext cx="8610602" cy="2254250"/>
        </p:xfrm>
        <a:graphic>
          <a:graphicData uri="http://schemas.openxmlformats.org/drawingml/2006/table">
            <a:tbl>
              <a:tblPr/>
              <a:tblGrid>
                <a:gridCol w="662354">
                  <a:extLst>
                    <a:ext uri="{9D8B030D-6E8A-4147-A177-3AD203B41FA5}">
                      <a16:colId xmlns:a16="http://schemas.microsoft.com/office/drawing/2014/main" val="20000"/>
                    </a:ext>
                  </a:extLst>
                </a:gridCol>
                <a:gridCol w="662354">
                  <a:extLst>
                    <a:ext uri="{9D8B030D-6E8A-4147-A177-3AD203B41FA5}">
                      <a16:colId xmlns:a16="http://schemas.microsoft.com/office/drawing/2014/main" val="20001"/>
                    </a:ext>
                  </a:extLst>
                </a:gridCol>
                <a:gridCol w="662354">
                  <a:extLst>
                    <a:ext uri="{9D8B030D-6E8A-4147-A177-3AD203B41FA5}">
                      <a16:colId xmlns:a16="http://schemas.microsoft.com/office/drawing/2014/main" val="20002"/>
                    </a:ext>
                  </a:extLst>
                </a:gridCol>
                <a:gridCol w="662354">
                  <a:extLst>
                    <a:ext uri="{9D8B030D-6E8A-4147-A177-3AD203B41FA5}">
                      <a16:colId xmlns:a16="http://schemas.microsoft.com/office/drawing/2014/main" val="20003"/>
                    </a:ext>
                  </a:extLst>
                </a:gridCol>
                <a:gridCol w="662354">
                  <a:extLst>
                    <a:ext uri="{9D8B030D-6E8A-4147-A177-3AD203B41FA5}">
                      <a16:colId xmlns:a16="http://schemas.microsoft.com/office/drawing/2014/main" val="20004"/>
                    </a:ext>
                  </a:extLst>
                </a:gridCol>
                <a:gridCol w="662354">
                  <a:extLst>
                    <a:ext uri="{9D8B030D-6E8A-4147-A177-3AD203B41FA5}">
                      <a16:colId xmlns:a16="http://schemas.microsoft.com/office/drawing/2014/main" val="20005"/>
                    </a:ext>
                  </a:extLst>
                </a:gridCol>
                <a:gridCol w="662354">
                  <a:extLst>
                    <a:ext uri="{9D8B030D-6E8A-4147-A177-3AD203B41FA5}">
                      <a16:colId xmlns:a16="http://schemas.microsoft.com/office/drawing/2014/main" val="20006"/>
                    </a:ext>
                  </a:extLst>
                </a:gridCol>
                <a:gridCol w="662354">
                  <a:extLst>
                    <a:ext uri="{9D8B030D-6E8A-4147-A177-3AD203B41FA5}">
                      <a16:colId xmlns:a16="http://schemas.microsoft.com/office/drawing/2014/main" val="20007"/>
                    </a:ext>
                  </a:extLst>
                </a:gridCol>
                <a:gridCol w="662354">
                  <a:extLst>
                    <a:ext uri="{9D8B030D-6E8A-4147-A177-3AD203B41FA5}">
                      <a16:colId xmlns:a16="http://schemas.microsoft.com/office/drawing/2014/main" val="20008"/>
                    </a:ext>
                  </a:extLst>
                </a:gridCol>
                <a:gridCol w="662354">
                  <a:extLst>
                    <a:ext uri="{9D8B030D-6E8A-4147-A177-3AD203B41FA5}">
                      <a16:colId xmlns:a16="http://schemas.microsoft.com/office/drawing/2014/main" val="20009"/>
                    </a:ext>
                  </a:extLst>
                </a:gridCol>
                <a:gridCol w="662354">
                  <a:extLst>
                    <a:ext uri="{9D8B030D-6E8A-4147-A177-3AD203B41FA5}">
                      <a16:colId xmlns:a16="http://schemas.microsoft.com/office/drawing/2014/main" val="20010"/>
                    </a:ext>
                  </a:extLst>
                </a:gridCol>
                <a:gridCol w="662354">
                  <a:extLst>
                    <a:ext uri="{9D8B030D-6E8A-4147-A177-3AD203B41FA5}">
                      <a16:colId xmlns:a16="http://schemas.microsoft.com/office/drawing/2014/main" val="20011"/>
                    </a:ext>
                  </a:extLst>
                </a:gridCol>
                <a:gridCol w="662354">
                  <a:extLst>
                    <a:ext uri="{9D8B030D-6E8A-4147-A177-3AD203B41FA5}">
                      <a16:colId xmlns:a16="http://schemas.microsoft.com/office/drawing/2014/main" val="20012"/>
                    </a:ext>
                  </a:extLst>
                </a:gridCol>
              </a:tblGrid>
              <a:tr h="1263636">
                <a:tc>
                  <a:txBody>
                    <a:bodyPr/>
                    <a:lstStyle/>
                    <a:p>
                      <a:pPr marL="0" marR="0" indent="-11430">
                        <a:lnSpc>
                          <a:spcPct val="150000"/>
                        </a:lnSpc>
                        <a:spcBef>
                          <a:spcPts val="300"/>
                        </a:spcBef>
                        <a:spcAft>
                          <a:spcPts val="0"/>
                        </a:spcAft>
                      </a:pPr>
                      <a:r>
                        <a:rPr lang="en-US" sz="1400" kern="1200" dirty="0">
                          <a:solidFill>
                            <a:srgbClr val="000000"/>
                          </a:solidFill>
                          <a:latin typeface="Times New Roman"/>
                          <a:ea typeface="Times New Roman"/>
                          <a:cs typeface="Times New Roman"/>
                        </a:rPr>
                        <a:t>F</a:t>
                      </a:r>
                      <a:endParaRPr lang="en-US" sz="1400" dirty="0">
                        <a:solidFill>
                          <a:srgbClr val="000000"/>
                        </a:solidFill>
                        <a:latin typeface="Times"/>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11430">
                        <a:lnSpc>
                          <a:spcPct val="150000"/>
                        </a:lnSpc>
                        <a:spcBef>
                          <a:spcPts val="300"/>
                        </a:spcBef>
                        <a:spcAft>
                          <a:spcPts val="0"/>
                        </a:spcAft>
                      </a:pPr>
                      <a:r>
                        <a:rPr lang="en-US" sz="1400" kern="1200">
                          <a:solidFill>
                            <a:srgbClr val="000000"/>
                          </a:solidFill>
                          <a:latin typeface="Times New Roman"/>
                          <a:ea typeface="Times New Roman"/>
                          <a:cs typeface="Times New Roman"/>
                        </a:rPr>
                        <a:t>MPDPGA (MFE) D=2</a:t>
                      </a:r>
                      <a:endParaRPr lang="en-US" sz="1400">
                        <a:solidFill>
                          <a:srgbClr val="000000"/>
                        </a:solidFill>
                        <a:latin typeface="Times"/>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11430">
                        <a:lnSpc>
                          <a:spcPct val="150000"/>
                        </a:lnSpc>
                        <a:spcBef>
                          <a:spcPts val="300"/>
                        </a:spcBef>
                        <a:spcAft>
                          <a:spcPts val="0"/>
                        </a:spcAft>
                      </a:pPr>
                      <a:r>
                        <a:rPr lang="en-US" sz="1400" kern="1200">
                          <a:solidFill>
                            <a:srgbClr val="000000"/>
                          </a:solidFill>
                          <a:latin typeface="Times New Roman"/>
                          <a:ea typeface="Times New Roman"/>
                          <a:cs typeface="Times New Roman"/>
                        </a:rPr>
                        <a:t>MPDPGA (SR)</a:t>
                      </a:r>
                      <a:endParaRPr lang="en-US" sz="1400">
                        <a:solidFill>
                          <a:srgbClr val="000000"/>
                        </a:solidFill>
                        <a:latin typeface="Times"/>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11430">
                        <a:lnSpc>
                          <a:spcPct val="150000"/>
                        </a:lnSpc>
                        <a:spcBef>
                          <a:spcPts val="300"/>
                        </a:spcBef>
                        <a:spcAft>
                          <a:spcPts val="0"/>
                        </a:spcAft>
                      </a:pPr>
                      <a:r>
                        <a:rPr lang="en-US" sz="1400" kern="1200">
                          <a:solidFill>
                            <a:srgbClr val="000000"/>
                          </a:solidFill>
                          <a:latin typeface="Times New Roman"/>
                          <a:ea typeface="Times New Roman"/>
                          <a:cs typeface="Times New Roman"/>
                        </a:rPr>
                        <a:t>GA  (MFE)</a:t>
                      </a:r>
                      <a:endParaRPr lang="en-US" sz="1400">
                        <a:solidFill>
                          <a:srgbClr val="000000"/>
                        </a:solidFill>
                        <a:latin typeface="Times"/>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11430">
                        <a:lnSpc>
                          <a:spcPct val="150000"/>
                        </a:lnSpc>
                        <a:spcBef>
                          <a:spcPts val="300"/>
                        </a:spcBef>
                        <a:spcAft>
                          <a:spcPts val="0"/>
                        </a:spcAft>
                      </a:pPr>
                      <a:r>
                        <a:rPr lang="en-US" sz="1400" kern="1200">
                          <a:solidFill>
                            <a:srgbClr val="000000"/>
                          </a:solidFill>
                          <a:latin typeface="Times New Roman"/>
                          <a:ea typeface="Times New Roman"/>
                          <a:cs typeface="Times New Roman"/>
                        </a:rPr>
                        <a:t> GA (SR)</a:t>
                      </a:r>
                      <a:endParaRPr lang="en-US" sz="1400">
                        <a:solidFill>
                          <a:srgbClr val="000000"/>
                        </a:solidFill>
                        <a:latin typeface="Times"/>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11430">
                        <a:lnSpc>
                          <a:spcPct val="150000"/>
                        </a:lnSpc>
                        <a:spcBef>
                          <a:spcPts val="300"/>
                        </a:spcBef>
                        <a:spcAft>
                          <a:spcPts val="0"/>
                        </a:spcAft>
                      </a:pPr>
                      <a:r>
                        <a:rPr lang="en-US" sz="1400" kern="1200">
                          <a:solidFill>
                            <a:srgbClr val="000000"/>
                          </a:solidFill>
                          <a:latin typeface="Times New Roman"/>
                          <a:ea typeface="Times New Roman"/>
                          <a:cs typeface="Times New Roman"/>
                        </a:rPr>
                        <a:t>ANTS (MFE)</a:t>
                      </a:r>
                      <a:endParaRPr lang="en-US" sz="1400">
                        <a:solidFill>
                          <a:srgbClr val="000000"/>
                        </a:solidFill>
                        <a:latin typeface="Times"/>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11430">
                        <a:lnSpc>
                          <a:spcPct val="150000"/>
                        </a:lnSpc>
                        <a:spcBef>
                          <a:spcPts val="300"/>
                        </a:spcBef>
                        <a:spcAft>
                          <a:spcPts val="0"/>
                        </a:spcAft>
                      </a:pPr>
                      <a:r>
                        <a:rPr lang="en-US" sz="1400" kern="1200">
                          <a:solidFill>
                            <a:srgbClr val="000000"/>
                          </a:solidFill>
                          <a:latin typeface="Times New Roman"/>
                          <a:ea typeface="Times New Roman"/>
                          <a:cs typeface="Times New Roman"/>
                        </a:rPr>
                        <a:t>ANTS (SR)</a:t>
                      </a:r>
                      <a:endParaRPr lang="en-US" sz="1400">
                        <a:solidFill>
                          <a:srgbClr val="000000"/>
                        </a:solidFill>
                        <a:latin typeface="Times"/>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11430">
                        <a:lnSpc>
                          <a:spcPct val="150000"/>
                        </a:lnSpc>
                        <a:spcBef>
                          <a:spcPts val="300"/>
                        </a:spcBef>
                        <a:spcAft>
                          <a:spcPts val="0"/>
                        </a:spcAft>
                      </a:pPr>
                      <a:r>
                        <a:rPr lang="en-US" sz="1400" kern="1200">
                          <a:solidFill>
                            <a:srgbClr val="000000"/>
                          </a:solidFill>
                          <a:latin typeface="Times New Roman"/>
                          <a:ea typeface="Times New Roman"/>
                          <a:cs typeface="Times New Roman"/>
                        </a:rPr>
                        <a:t>Bee Colony (MFE)</a:t>
                      </a:r>
                      <a:endParaRPr lang="en-US" sz="1400">
                        <a:solidFill>
                          <a:srgbClr val="000000"/>
                        </a:solidFill>
                        <a:latin typeface="Times"/>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11430">
                        <a:lnSpc>
                          <a:spcPct val="150000"/>
                        </a:lnSpc>
                        <a:spcBef>
                          <a:spcPts val="300"/>
                        </a:spcBef>
                        <a:spcAft>
                          <a:spcPts val="0"/>
                        </a:spcAft>
                      </a:pPr>
                      <a:r>
                        <a:rPr lang="en-US" sz="1400" kern="1200">
                          <a:solidFill>
                            <a:srgbClr val="000000"/>
                          </a:solidFill>
                          <a:latin typeface="Times New Roman"/>
                          <a:ea typeface="Times New Roman"/>
                          <a:cs typeface="Times New Roman"/>
                        </a:rPr>
                        <a:t>Bee Colony (SR)</a:t>
                      </a:r>
                      <a:endParaRPr lang="en-US" sz="1400">
                        <a:solidFill>
                          <a:srgbClr val="000000"/>
                        </a:solidFill>
                        <a:latin typeface="Times"/>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11430">
                        <a:lnSpc>
                          <a:spcPct val="150000"/>
                        </a:lnSpc>
                        <a:spcBef>
                          <a:spcPts val="300"/>
                        </a:spcBef>
                        <a:spcAft>
                          <a:spcPts val="0"/>
                        </a:spcAft>
                      </a:pPr>
                      <a:r>
                        <a:rPr lang="en-US" sz="1400" kern="1200">
                          <a:solidFill>
                            <a:srgbClr val="000000"/>
                          </a:solidFill>
                          <a:latin typeface="Times New Roman"/>
                          <a:ea typeface="Times New Roman"/>
                          <a:cs typeface="Times New Roman"/>
                        </a:rPr>
                        <a:t>GEM (MFE)</a:t>
                      </a:r>
                      <a:endParaRPr lang="en-US" sz="1400">
                        <a:solidFill>
                          <a:srgbClr val="000000"/>
                        </a:solidFill>
                        <a:latin typeface="Times"/>
                        <a:ea typeface="Times New Roman"/>
                        <a:cs typeface="Times New Roman"/>
                      </a:endParaRPr>
                    </a:p>
                    <a:p>
                      <a:pPr marL="0" marR="0" indent="-11430">
                        <a:lnSpc>
                          <a:spcPct val="150000"/>
                        </a:lnSpc>
                        <a:spcBef>
                          <a:spcPts val="300"/>
                        </a:spcBef>
                        <a:spcAft>
                          <a:spcPts val="0"/>
                        </a:spcAft>
                      </a:pPr>
                      <a:r>
                        <a:rPr lang="en-US" sz="1400" kern="1200">
                          <a:solidFill>
                            <a:srgbClr val="000000"/>
                          </a:solidFill>
                          <a:latin typeface="Times New Roman"/>
                          <a:ea typeface="Times New Roman"/>
                          <a:cs typeface="Times New Roman"/>
                        </a:rPr>
                        <a:t>D=1</a:t>
                      </a:r>
                      <a:endParaRPr lang="en-US" sz="1400">
                        <a:solidFill>
                          <a:srgbClr val="000000"/>
                        </a:solidFill>
                        <a:latin typeface="Times"/>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11430">
                        <a:lnSpc>
                          <a:spcPct val="150000"/>
                        </a:lnSpc>
                        <a:spcBef>
                          <a:spcPts val="300"/>
                        </a:spcBef>
                        <a:spcAft>
                          <a:spcPts val="0"/>
                        </a:spcAft>
                      </a:pPr>
                      <a:r>
                        <a:rPr lang="en-US" sz="1400" kern="1200">
                          <a:solidFill>
                            <a:srgbClr val="000000"/>
                          </a:solidFill>
                          <a:latin typeface="Times New Roman"/>
                          <a:ea typeface="Times New Roman"/>
                          <a:cs typeface="Times New Roman"/>
                        </a:rPr>
                        <a:t>GEM (SR)</a:t>
                      </a:r>
                      <a:endParaRPr lang="en-US" sz="1400">
                        <a:solidFill>
                          <a:srgbClr val="000000"/>
                        </a:solidFill>
                        <a:latin typeface="Times"/>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11430">
                        <a:lnSpc>
                          <a:spcPct val="150000"/>
                        </a:lnSpc>
                        <a:spcBef>
                          <a:spcPts val="300"/>
                        </a:spcBef>
                        <a:spcAft>
                          <a:spcPts val="0"/>
                        </a:spcAft>
                      </a:pPr>
                      <a:r>
                        <a:rPr lang="en-US" sz="1400" kern="1200">
                          <a:solidFill>
                            <a:srgbClr val="000000"/>
                          </a:solidFill>
                          <a:latin typeface="Times New Roman"/>
                          <a:ea typeface="Times New Roman"/>
                          <a:cs typeface="Times New Roman"/>
                        </a:rPr>
                        <a:t>TLBO (MFE)</a:t>
                      </a:r>
                      <a:endParaRPr lang="en-US" sz="1400">
                        <a:solidFill>
                          <a:srgbClr val="000000"/>
                        </a:solidFill>
                        <a:latin typeface="Times"/>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11430">
                        <a:lnSpc>
                          <a:spcPct val="150000"/>
                        </a:lnSpc>
                        <a:spcBef>
                          <a:spcPts val="300"/>
                        </a:spcBef>
                        <a:spcAft>
                          <a:spcPts val="0"/>
                        </a:spcAft>
                      </a:pPr>
                      <a:r>
                        <a:rPr lang="en-US" sz="1400" kern="1200">
                          <a:solidFill>
                            <a:srgbClr val="000000"/>
                          </a:solidFill>
                          <a:latin typeface="Times New Roman"/>
                          <a:ea typeface="Times New Roman"/>
                          <a:cs typeface="Times New Roman"/>
                        </a:rPr>
                        <a:t>TLBO (SR)</a:t>
                      </a:r>
                      <a:endParaRPr lang="en-US" sz="1400">
                        <a:solidFill>
                          <a:srgbClr val="000000"/>
                        </a:solidFill>
                        <a:latin typeface="Times"/>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495307">
                <a:tc>
                  <a:txBody>
                    <a:bodyPr/>
                    <a:lstStyle/>
                    <a:p>
                      <a:pPr marL="0" marR="0" indent="-11430">
                        <a:lnSpc>
                          <a:spcPct val="150000"/>
                        </a:lnSpc>
                        <a:spcBef>
                          <a:spcPts val="300"/>
                        </a:spcBef>
                        <a:spcAft>
                          <a:spcPts val="0"/>
                        </a:spcAft>
                      </a:pPr>
                      <a:r>
                        <a:rPr lang="en-US" sz="1400" kern="1200">
                          <a:solidFill>
                            <a:srgbClr val="000000"/>
                          </a:solidFill>
                          <a:latin typeface="Times New Roman"/>
                          <a:ea typeface="Times New Roman"/>
                          <a:cs typeface="Times New Roman"/>
                        </a:rPr>
                        <a:t>f1</a:t>
                      </a:r>
                      <a:endParaRPr lang="en-US" sz="1400">
                        <a:solidFill>
                          <a:srgbClr val="000000"/>
                        </a:solidFill>
                        <a:latin typeface="Times"/>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indent="-11430">
                        <a:lnSpc>
                          <a:spcPct val="150000"/>
                        </a:lnSpc>
                        <a:spcBef>
                          <a:spcPts val="300"/>
                        </a:spcBef>
                        <a:spcAft>
                          <a:spcPts val="0"/>
                        </a:spcAft>
                      </a:pPr>
                      <a:r>
                        <a:rPr lang="en-US" sz="1400" kern="1200">
                          <a:solidFill>
                            <a:srgbClr val="000000"/>
                          </a:solidFill>
                          <a:latin typeface="Times New Roman"/>
                          <a:ea typeface="Times New Roman"/>
                          <a:cs typeface="Times New Roman"/>
                        </a:rPr>
                        <a:t>713</a:t>
                      </a:r>
                      <a:endParaRPr lang="en-US" sz="1400">
                        <a:solidFill>
                          <a:srgbClr val="000000"/>
                        </a:solidFill>
                        <a:latin typeface="Times"/>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indent="-11430">
                        <a:lnSpc>
                          <a:spcPct val="150000"/>
                        </a:lnSpc>
                        <a:spcBef>
                          <a:spcPts val="300"/>
                        </a:spcBef>
                        <a:spcAft>
                          <a:spcPts val="0"/>
                        </a:spcAft>
                      </a:pPr>
                      <a:r>
                        <a:rPr lang="en-US" sz="1400" kern="1200">
                          <a:solidFill>
                            <a:srgbClr val="000000"/>
                          </a:solidFill>
                          <a:latin typeface="Times New Roman"/>
                          <a:ea typeface="Times New Roman"/>
                          <a:cs typeface="Times New Roman"/>
                        </a:rPr>
                        <a:t>100%</a:t>
                      </a:r>
                      <a:endParaRPr lang="en-US" sz="1400">
                        <a:solidFill>
                          <a:srgbClr val="000000"/>
                        </a:solidFill>
                        <a:latin typeface="Times"/>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indent="-11430">
                        <a:lnSpc>
                          <a:spcPct val="150000"/>
                        </a:lnSpc>
                        <a:spcBef>
                          <a:spcPts val="300"/>
                        </a:spcBef>
                        <a:spcAft>
                          <a:spcPts val="0"/>
                        </a:spcAft>
                      </a:pPr>
                      <a:r>
                        <a:rPr lang="en-US" sz="1400" kern="1200">
                          <a:solidFill>
                            <a:srgbClr val="000000"/>
                          </a:solidFill>
                          <a:latin typeface="Times New Roman"/>
                          <a:ea typeface="Times New Roman"/>
                          <a:cs typeface="Times New Roman"/>
                        </a:rPr>
                        <a:t>10160</a:t>
                      </a:r>
                      <a:endParaRPr lang="en-US" sz="1400">
                        <a:solidFill>
                          <a:srgbClr val="000000"/>
                        </a:solidFill>
                        <a:latin typeface="Times"/>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indent="-11430">
                        <a:lnSpc>
                          <a:spcPct val="150000"/>
                        </a:lnSpc>
                        <a:spcBef>
                          <a:spcPts val="300"/>
                        </a:spcBef>
                        <a:spcAft>
                          <a:spcPts val="0"/>
                        </a:spcAft>
                      </a:pPr>
                      <a:r>
                        <a:rPr lang="en-US" sz="1400" kern="1200">
                          <a:solidFill>
                            <a:srgbClr val="000000"/>
                          </a:solidFill>
                          <a:latin typeface="Times New Roman"/>
                          <a:ea typeface="Times New Roman"/>
                          <a:cs typeface="Times New Roman"/>
                        </a:rPr>
                        <a:t>100%</a:t>
                      </a:r>
                      <a:endParaRPr lang="en-US" sz="1400">
                        <a:solidFill>
                          <a:srgbClr val="000000"/>
                        </a:solidFill>
                        <a:latin typeface="Times"/>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indent="-11430">
                        <a:lnSpc>
                          <a:spcPct val="150000"/>
                        </a:lnSpc>
                        <a:spcBef>
                          <a:spcPts val="300"/>
                        </a:spcBef>
                        <a:spcAft>
                          <a:spcPts val="0"/>
                        </a:spcAft>
                      </a:pPr>
                      <a:r>
                        <a:rPr lang="en-US" sz="1400" kern="1200">
                          <a:solidFill>
                            <a:srgbClr val="000000"/>
                          </a:solidFill>
                          <a:latin typeface="Times New Roman"/>
                          <a:ea typeface="Times New Roman"/>
                          <a:cs typeface="Times New Roman"/>
                        </a:rPr>
                        <a:t>6000</a:t>
                      </a:r>
                      <a:endParaRPr lang="en-US" sz="1400">
                        <a:solidFill>
                          <a:srgbClr val="000000"/>
                        </a:solidFill>
                        <a:latin typeface="Times"/>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indent="-11430">
                        <a:lnSpc>
                          <a:spcPct val="150000"/>
                        </a:lnSpc>
                        <a:spcBef>
                          <a:spcPts val="300"/>
                        </a:spcBef>
                        <a:spcAft>
                          <a:spcPts val="0"/>
                        </a:spcAft>
                      </a:pPr>
                      <a:r>
                        <a:rPr lang="en-US" sz="1400" kern="1200">
                          <a:solidFill>
                            <a:srgbClr val="000000"/>
                          </a:solidFill>
                          <a:latin typeface="Times New Roman"/>
                          <a:ea typeface="Times New Roman"/>
                          <a:cs typeface="Times New Roman"/>
                        </a:rPr>
                        <a:t>100%</a:t>
                      </a:r>
                      <a:endParaRPr lang="en-US" sz="1400">
                        <a:solidFill>
                          <a:srgbClr val="000000"/>
                        </a:solidFill>
                        <a:latin typeface="Times"/>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indent="-11430">
                        <a:lnSpc>
                          <a:spcPct val="150000"/>
                        </a:lnSpc>
                        <a:spcBef>
                          <a:spcPts val="300"/>
                        </a:spcBef>
                        <a:spcAft>
                          <a:spcPts val="0"/>
                        </a:spcAft>
                      </a:pPr>
                      <a:r>
                        <a:rPr lang="en-US" sz="1400" kern="1200">
                          <a:solidFill>
                            <a:srgbClr val="000000"/>
                          </a:solidFill>
                          <a:latin typeface="Times New Roman"/>
                          <a:ea typeface="Times New Roman"/>
                          <a:cs typeface="Times New Roman"/>
                        </a:rPr>
                        <a:t>868</a:t>
                      </a:r>
                      <a:endParaRPr lang="en-US" sz="1400">
                        <a:solidFill>
                          <a:srgbClr val="000000"/>
                        </a:solidFill>
                        <a:latin typeface="Times"/>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indent="-11430">
                        <a:lnSpc>
                          <a:spcPct val="150000"/>
                        </a:lnSpc>
                        <a:spcBef>
                          <a:spcPts val="300"/>
                        </a:spcBef>
                        <a:spcAft>
                          <a:spcPts val="0"/>
                        </a:spcAft>
                      </a:pPr>
                      <a:r>
                        <a:rPr lang="en-US" sz="1400" kern="1200">
                          <a:solidFill>
                            <a:srgbClr val="000000"/>
                          </a:solidFill>
                          <a:latin typeface="Times New Roman"/>
                          <a:ea typeface="Times New Roman"/>
                          <a:cs typeface="Times New Roman"/>
                        </a:rPr>
                        <a:t>100%</a:t>
                      </a:r>
                      <a:endParaRPr lang="en-US" sz="1400">
                        <a:solidFill>
                          <a:srgbClr val="000000"/>
                        </a:solidFill>
                        <a:latin typeface="Times"/>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indent="-11430">
                        <a:lnSpc>
                          <a:spcPct val="150000"/>
                        </a:lnSpc>
                        <a:spcBef>
                          <a:spcPts val="300"/>
                        </a:spcBef>
                        <a:spcAft>
                          <a:spcPts val="0"/>
                        </a:spcAft>
                      </a:pPr>
                      <a:r>
                        <a:rPr lang="en-US" sz="1400" kern="1200">
                          <a:solidFill>
                            <a:srgbClr val="000000"/>
                          </a:solidFill>
                          <a:latin typeface="Times New Roman"/>
                          <a:ea typeface="Times New Roman"/>
                          <a:cs typeface="Times New Roman"/>
                        </a:rPr>
                        <a:t>746</a:t>
                      </a:r>
                      <a:endParaRPr lang="en-US" sz="1400">
                        <a:solidFill>
                          <a:srgbClr val="000000"/>
                        </a:solidFill>
                        <a:latin typeface="Times"/>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indent="-11430">
                        <a:lnSpc>
                          <a:spcPct val="150000"/>
                        </a:lnSpc>
                        <a:spcBef>
                          <a:spcPts val="300"/>
                        </a:spcBef>
                        <a:spcAft>
                          <a:spcPts val="0"/>
                        </a:spcAft>
                      </a:pPr>
                      <a:r>
                        <a:rPr lang="en-US" sz="1400" kern="1200">
                          <a:solidFill>
                            <a:srgbClr val="000000"/>
                          </a:solidFill>
                          <a:latin typeface="Times New Roman"/>
                          <a:ea typeface="Times New Roman"/>
                          <a:cs typeface="Times New Roman"/>
                        </a:rPr>
                        <a:t>100%</a:t>
                      </a:r>
                      <a:endParaRPr lang="en-US" sz="1400">
                        <a:solidFill>
                          <a:srgbClr val="000000"/>
                        </a:solidFill>
                        <a:latin typeface="Times"/>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indent="-11430">
                        <a:lnSpc>
                          <a:spcPct val="150000"/>
                        </a:lnSpc>
                        <a:spcBef>
                          <a:spcPts val="300"/>
                        </a:spcBef>
                        <a:spcAft>
                          <a:spcPts val="0"/>
                        </a:spcAft>
                      </a:pPr>
                      <a:r>
                        <a:rPr lang="en-US" sz="1400" b="1" kern="1200">
                          <a:solidFill>
                            <a:srgbClr val="000000"/>
                          </a:solidFill>
                          <a:latin typeface="Times New Roman"/>
                          <a:ea typeface="Times New Roman"/>
                          <a:cs typeface="Times New Roman"/>
                        </a:rPr>
                        <a:t>676</a:t>
                      </a:r>
                      <a:endParaRPr lang="en-US" sz="1400">
                        <a:solidFill>
                          <a:srgbClr val="000000"/>
                        </a:solidFill>
                        <a:latin typeface="Times"/>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indent="-11430">
                        <a:lnSpc>
                          <a:spcPct val="150000"/>
                        </a:lnSpc>
                        <a:spcBef>
                          <a:spcPts val="300"/>
                        </a:spcBef>
                        <a:spcAft>
                          <a:spcPts val="0"/>
                        </a:spcAft>
                      </a:pPr>
                      <a:r>
                        <a:rPr lang="en-US" sz="1400" b="1" kern="1200">
                          <a:solidFill>
                            <a:srgbClr val="000000"/>
                          </a:solidFill>
                          <a:latin typeface="Times New Roman"/>
                          <a:ea typeface="Times New Roman"/>
                          <a:cs typeface="Times New Roman"/>
                        </a:rPr>
                        <a:t>100%</a:t>
                      </a:r>
                      <a:endParaRPr lang="en-US" sz="1400">
                        <a:solidFill>
                          <a:srgbClr val="000000"/>
                        </a:solidFill>
                        <a:latin typeface="Times"/>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0001"/>
                  </a:ext>
                </a:extLst>
              </a:tr>
              <a:tr h="495307">
                <a:tc>
                  <a:txBody>
                    <a:bodyPr/>
                    <a:lstStyle/>
                    <a:p>
                      <a:pPr marL="0" marR="0" indent="-11430">
                        <a:lnSpc>
                          <a:spcPct val="150000"/>
                        </a:lnSpc>
                        <a:spcBef>
                          <a:spcPts val="300"/>
                        </a:spcBef>
                        <a:spcAft>
                          <a:spcPts val="0"/>
                        </a:spcAft>
                      </a:pPr>
                      <a:r>
                        <a:rPr lang="en-US" sz="1400" kern="1200">
                          <a:solidFill>
                            <a:srgbClr val="000000"/>
                          </a:solidFill>
                          <a:latin typeface="Times New Roman"/>
                          <a:ea typeface="Times New Roman"/>
                          <a:cs typeface="Times New Roman"/>
                        </a:rPr>
                        <a:t>f9 D=1 </a:t>
                      </a:r>
                      <a:endParaRPr lang="en-US" sz="1400">
                        <a:solidFill>
                          <a:srgbClr val="000000"/>
                        </a:solidFill>
                        <a:latin typeface="Times"/>
                        <a:ea typeface="Times New Roman"/>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11430">
                        <a:lnSpc>
                          <a:spcPct val="150000"/>
                        </a:lnSpc>
                        <a:spcBef>
                          <a:spcPts val="300"/>
                        </a:spcBef>
                        <a:spcAft>
                          <a:spcPts val="0"/>
                        </a:spcAft>
                      </a:pPr>
                      <a:r>
                        <a:rPr lang="en-US" sz="1400" kern="1200">
                          <a:solidFill>
                            <a:srgbClr val="000000"/>
                          </a:solidFill>
                          <a:latin typeface="Times New Roman"/>
                          <a:ea typeface="Times New Roman"/>
                          <a:cs typeface="Times New Roman"/>
                        </a:rPr>
                        <a:t>6546</a:t>
                      </a:r>
                      <a:endParaRPr lang="en-US" sz="1400">
                        <a:solidFill>
                          <a:srgbClr val="000000"/>
                        </a:solidFill>
                        <a:latin typeface="Times"/>
                        <a:ea typeface="Times New Roman"/>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11430">
                        <a:lnSpc>
                          <a:spcPct val="150000"/>
                        </a:lnSpc>
                        <a:spcBef>
                          <a:spcPts val="300"/>
                        </a:spcBef>
                        <a:spcAft>
                          <a:spcPts val="0"/>
                        </a:spcAft>
                      </a:pPr>
                      <a:r>
                        <a:rPr lang="en-US" sz="1400" kern="1200">
                          <a:solidFill>
                            <a:srgbClr val="000000"/>
                          </a:solidFill>
                          <a:latin typeface="Times New Roman"/>
                          <a:ea typeface="Times New Roman"/>
                          <a:cs typeface="Times New Roman"/>
                        </a:rPr>
                        <a:t>100%</a:t>
                      </a:r>
                      <a:endParaRPr lang="en-US" sz="1400">
                        <a:solidFill>
                          <a:srgbClr val="000000"/>
                        </a:solidFill>
                        <a:latin typeface="Times"/>
                        <a:ea typeface="Times New Roman"/>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11430">
                        <a:lnSpc>
                          <a:spcPct val="150000"/>
                        </a:lnSpc>
                        <a:spcBef>
                          <a:spcPts val="300"/>
                        </a:spcBef>
                        <a:spcAft>
                          <a:spcPts val="0"/>
                        </a:spcAft>
                      </a:pPr>
                      <a:r>
                        <a:rPr lang="en-US" sz="1400" kern="1200">
                          <a:solidFill>
                            <a:srgbClr val="000000"/>
                          </a:solidFill>
                          <a:latin typeface="Times New Roman"/>
                          <a:ea typeface="Times New Roman"/>
                          <a:cs typeface="Times New Roman"/>
                        </a:rPr>
                        <a:t>10212</a:t>
                      </a:r>
                      <a:endParaRPr lang="en-US" sz="1400">
                        <a:solidFill>
                          <a:srgbClr val="000000"/>
                        </a:solidFill>
                        <a:latin typeface="Times"/>
                        <a:ea typeface="Times New Roman"/>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11430">
                        <a:lnSpc>
                          <a:spcPct val="150000"/>
                        </a:lnSpc>
                        <a:spcBef>
                          <a:spcPts val="300"/>
                        </a:spcBef>
                        <a:spcAft>
                          <a:spcPts val="0"/>
                        </a:spcAft>
                      </a:pPr>
                      <a:r>
                        <a:rPr lang="en-US" sz="1400" kern="1200">
                          <a:solidFill>
                            <a:srgbClr val="000000"/>
                          </a:solidFill>
                          <a:latin typeface="Times New Roman"/>
                          <a:ea typeface="Times New Roman"/>
                          <a:cs typeface="Times New Roman"/>
                        </a:rPr>
                        <a:t>100%</a:t>
                      </a:r>
                      <a:endParaRPr lang="en-US" sz="1400">
                        <a:solidFill>
                          <a:srgbClr val="000000"/>
                        </a:solidFill>
                        <a:latin typeface="Times"/>
                        <a:ea typeface="Times New Roman"/>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11430">
                        <a:lnSpc>
                          <a:spcPct val="150000"/>
                        </a:lnSpc>
                        <a:spcBef>
                          <a:spcPts val="300"/>
                        </a:spcBef>
                        <a:spcAft>
                          <a:spcPts val="0"/>
                        </a:spcAft>
                      </a:pPr>
                      <a:r>
                        <a:rPr lang="en-US" sz="1400" kern="1200">
                          <a:solidFill>
                            <a:srgbClr val="000000"/>
                          </a:solidFill>
                          <a:latin typeface="Times New Roman"/>
                          <a:ea typeface="Times New Roman"/>
                          <a:cs typeface="Times New Roman"/>
                        </a:rPr>
                        <a:t>6842</a:t>
                      </a:r>
                      <a:endParaRPr lang="en-US" sz="1400">
                        <a:solidFill>
                          <a:srgbClr val="000000"/>
                        </a:solidFill>
                        <a:latin typeface="Times"/>
                        <a:ea typeface="Times New Roman"/>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11430">
                        <a:lnSpc>
                          <a:spcPct val="150000"/>
                        </a:lnSpc>
                        <a:spcBef>
                          <a:spcPts val="300"/>
                        </a:spcBef>
                        <a:spcAft>
                          <a:spcPts val="0"/>
                        </a:spcAft>
                      </a:pPr>
                      <a:r>
                        <a:rPr lang="en-US" sz="1400" kern="1200">
                          <a:solidFill>
                            <a:srgbClr val="000000"/>
                          </a:solidFill>
                          <a:latin typeface="Times New Roman"/>
                          <a:ea typeface="Times New Roman"/>
                          <a:cs typeface="Times New Roman"/>
                        </a:rPr>
                        <a:t>100%</a:t>
                      </a:r>
                      <a:endParaRPr lang="en-US" sz="1400">
                        <a:solidFill>
                          <a:srgbClr val="000000"/>
                        </a:solidFill>
                        <a:latin typeface="Times"/>
                        <a:ea typeface="Times New Roman"/>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11430">
                        <a:lnSpc>
                          <a:spcPct val="150000"/>
                        </a:lnSpc>
                        <a:spcBef>
                          <a:spcPts val="300"/>
                        </a:spcBef>
                        <a:spcAft>
                          <a:spcPts val="0"/>
                        </a:spcAft>
                      </a:pPr>
                      <a:r>
                        <a:rPr lang="en-US" sz="1400" kern="1200">
                          <a:solidFill>
                            <a:srgbClr val="000000"/>
                          </a:solidFill>
                          <a:latin typeface="Times New Roman"/>
                          <a:ea typeface="Times New Roman"/>
                          <a:cs typeface="Times New Roman"/>
                        </a:rPr>
                        <a:t>631</a:t>
                      </a:r>
                      <a:endParaRPr lang="en-US" sz="1400">
                        <a:solidFill>
                          <a:srgbClr val="000000"/>
                        </a:solidFill>
                        <a:latin typeface="Times"/>
                        <a:ea typeface="Times New Roman"/>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11430">
                        <a:lnSpc>
                          <a:spcPct val="150000"/>
                        </a:lnSpc>
                        <a:spcBef>
                          <a:spcPts val="300"/>
                        </a:spcBef>
                        <a:spcAft>
                          <a:spcPts val="0"/>
                        </a:spcAft>
                      </a:pPr>
                      <a:r>
                        <a:rPr lang="en-US" sz="1400" kern="1200">
                          <a:solidFill>
                            <a:srgbClr val="000000"/>
                          </a:solidFill>
                          <a:latin typeface="Times New Roman"/>
                          <a:ea typeface="Times New Roman"/>
                          <a:cs typeface="Times New Roman"/>
                        </a:rPr>
                        <a:t>100%</a:t>
                      </a:r>
                      <a:endParaRPr lang="en-US" sz="1400">
                        <a:solidFill>
                          <a:srgbClr val="000000"/>
                        </a:solidFill>
                        <a:latin typeface="Times"/>
                        <a:ea typeface="Times New Roman"/>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11430">
                        <a:lnSpc>
                          <a:spcPct val="150000"/>
                        </a:lnSpc>
                        <a:spcBef>
                          <a:spcPts val="300"/>
                        </a:spcBef>
                        <a:spcAft>
                          <a:spcPts val="0"/>
                        </a:spcAft>
                      </a:pPr>
                      <a:r>
                        <a:rPr lang="en-US" sz="1400" kern="1200">
                          <a:solidFill>
                            <a:srgbClr val="000000"/>
                          </a:solidFill>
                          <a:latin typeface="Times New Roman"/>
                          <a:ea typeface="Times New Roman"/>
                          <a:cs typeface="Times New Roman"/>
                        </a:rPr>
                        <a:t>572</a:t>
                      </a:r>
                      <a:endParaRPr lang="en-US" sz="1400">
                        <a:solidFill>
                          <a:srgbClr val="000000"/>
                        </a:solidFill>
                        <a:latin typeface="Times"/>
                        <a:ea typeface="Times New Roman"/>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11430">
                        <a:lnSpc>
                          <a:spcPct val="150000"/>
                        </a:lnSpc>
                        <a:spcBef>
                          <a:spcPts val="300"/>
                        </a:spcBef>
                        <a:spcAft>
                          <a:spcPts val="0"/>
                        </a:spcAft>
                      </a:pPr>
                      <a:r>
                        <a:rPr lang="en-US" sz="1400" kern="1200">
                          <a:solidFill>
                            <a:srgbClr val="000000"/>
                          </a:solidFill>
                          <a:latin typeface="Times New Roman"/>
                          <a:ea typeface="Times New Roman"/>
                          <a:cs typeface="Times New Roman"/>
                        </a:rPr>
                        <a:t>100%</a:t>
                      </a:r>
                      <a:endParaRPr lang="en-US" sz="1400">
                        <a:solidFill>
                          <a:srgbClr val="000000"/>
                        </a:solidFill>
                        <a:latin typeface="Times"/>
                        <a:ea typeface="Times New Roman"/>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11430">
                        <a:lnSpc>
                          <a:spcPct val="150000"/>
                        </a:lnSpc>
                        <a:spcBef>
                          <a:spcPts val="300"/>
                        </a:spcBef>
                        <a:spcAft>
                          <a:spcPts val="0"/>
                        </a:spcAft>
                      </a:pPr>
                      <a:r>
                        <a:rPr lang="en-US" sz="1400" b="1" kern="1200">
                          <a:solidFill>
                            <a:srgbClr val="000000"/>
                          </a:solidFill>
                          <a:latin typeface="Times New Roman"/>
                          <a:ea typeface="Times New Roman"/>
                          <a:cs typeface="Times New Roman"/>
                        </a:rPr>
                        <a:t>541</a:t>
                      </a:r>
                      <a:endParaRPr lang="en-US" sz="1400">
                        <a:solidFill>
                          <a:srgbClr val="000000"/>
                        </a:solidFill>
                        <a:latin typeface="Times"/>
                        <a:ea typeface="Times New Roman"/>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11430">
                        <a:lnSpc>
                          <a:spcPct val="150000"/>
                        </a:lnSpc>
                        <a:spcBef>
                          <a:spcPts val="300"/>
                        </a:spcBef>
                        <a:spcAft>
                          <a:spcPts val="0"/>
                        </a:spcAft>
                      </a:pPr>
                      <a:r>
                        <a:rPr lang="en-US" sz="1400" b="1" kern="1200" dirty="0">
                          <a:solidFill>
                            <a:srgbClr val="000000"/>
                          </a:solidFill>
                          <a:latin typeface="Times New Roman"/>
                          <a:ea typeface="Times New Roman"/>
                          <a:cs typeface="Times New Roman"/>
                        </a:rPr>
                        <a:t>100%</a:t>
                      </a:r>
                      <a:endParaRPr lang="en-US" sz="1400" dirty="0">
                        <a:solidFill>
                          <a:srgbClr val="000000"/>
                        </a:solidFill>
                        <a:latin typeface="Times"/>
                        <a:ea typeface="Times New Roman"/>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bl>
          </a:graphicData>
        </a:graphic>
      </p:graphicFrame>
      <p:sp>
        <p:nvSpPr>
          <p:cNvPr id="5" name="Slide Number Placeholder 4">
            <a:extLst>
              <a:ext uri="{FF2B5EF4-FFF2-40B4-BE49-F238E27FC236}">
                <a16:creationId xmlns:a16="http://schemas.microsoft.com/office/drawing/2014/main" id="{3689E2A5-9C1F-86AF-7157-59A80F97A13C}"/>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28FD5F7-B5E2-42FE-81DD-B5064EE11C7F}" type="slidenum">
              <a:rPr lang="en-US" altLang="en-US">
                <a:solidFill>
                  <a:srgbClr val="898989"/>
                </a:solidFill>
              </a:rPr>
              <a:pPr eaLnBrk="1" hangingPunct="1"/>
              <a:t>64</a:t>
            </a:fld>
            <a:endParaRPr lang="en-US" altLang="en-US">
              <a:solidFill>
                <a:srgbClr val="898989"/>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8196065-2DB0-D24A-C926-CC7A5787BBE9}"/>
              </a:ext>
            </a:extLst>
          </p:cNvPr>
          <p:cNvSpPr txBox="1">
            <a:spLocks/>
          </p:cNvSpPr>
          <p:nvPr/>
        </p:nvSpPr>
        <p:spPr bwMode="auto">
          <a:xfrm>
            <a:off x="0" y="0"/>
            <a:ext cx="9144000" cy="838200"/>
          </a:xfrm>
          <a:prstGeom prst="rect">
            <a:avLst/>
          </a:prstGeom>
          <a:solidFill>
            <a:schemeClr val="accent2"/>
          </a:solidFill>
          <a:ln w="9525">
            <a:noFill/>
            <a:miter lim="800000"/>
            <a:headEnd/>
            <a:tailEnd/>
          </a:ln>
        </p:spPr>
        <p:txBody>
          <a:bodyPr anchor="ctr">
            <a:normAutofit fontScale="97500"/>
          </a:bodyPr>
          <a:lstStyle/>
          <a:p>
            <a:pPr algn="ctr">
              <a:defRPr/>
            </a:pPr>
            <a:r>
              <a:rPr lang="en-US" b="1" dirty="0"/>
              <a:t>Comparison based on MFE shown by MPDPGA with GA, ANTS, Bee Colony, GEM and TLBO for functions considered by Ahrari and </a:t>
            </a:r>
            <a:r>
              <a:rPr lang="en-US" b="1" dirty="0" err="1"/>
              <a:t>Atai</a:t>
            </a:r>
            <a:r>
              <a:rPr lang="en-US" b="1" dirty="0"/>
              <a:t> [185]</a:t>
            </a:r>
            <a:endParaRPr lang="en-US" dirty="0"/>
          </a:p>
        </p:txBody>
      </p:sp>
      <p:graphicFrame>
        <p:nvGraphicFramePr>
          <p:cNvPr id="4" name="Chart 3">
            <a:extLst>
              <a:ext uri="{FF2B5EF4-FFF2-40B4-BE49-F238E27FC236}">
                <a16:creationId xmlns:a16="http://schemas.microsoft.com/office/drawing/2014/main" id="{9B4D67E0-1B0D-0EEB-611D-0920224D7675}"/>
              </a:ext>
            </a:extLst>
          </p:cNvPr>
          <p:cNvGraphicFramePr/>
          <p:nvPr/>
        </p:nvGraphicFramePr>
        <p:xfrm>
          <a:off x="533401" y="1371600"/>
          <a:ext cx="8153400" cy="4952999"/>
        </p:xfrm>
        <a:graphic>
          <a:graphicData uri="http://schemas.openxmlformats.org/drawingml/2006/chart">
            <c:chart xmlns:c="http://schemas.openxmlformats.org/drawingml/2006/chart" xmlns:r="http://schemas.openxmlformats.org/officeDocument/2006/relationships" r:id="rId2"/>
          </a:graphicData>
        </a:graphic>
      </p:graphicFrame>
      <p:sp>
        <p:nvSpPr>
          <p:cNvPr id="5" name="Slide Number Placeholder 4">
            <a:extLst>
              <a:ext uri="{FF2B5EF4-FFF2-40B4-BE49-F238E27FC236}">
                <a16:creationId xmlns:a16="http://schemas.microsoft.com/office/drawing/2014/main" id="{1AC275EE-2CE6-9F2B-557B-6220A9D2F247}"/>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A4FEFD2-88F7-40D6-B701-5DE5F9AAEE01}" type="slidenum">
              <a:rPr lang="en-US" altLang="en-US">
                <a:solidFill>
                  <a:srgbClr val="898989"/>
                </a:solidFill>
              </a:rPr>
              <a:pPr eaLnBrk="1" hangingPunct="1"/>
              <a:t>65</a:t>
            </a:fld>
            <a:endParaRPr lang="en-US" altLang="en-US">
              <a:solidFill>
                <a:srgbClr val="898989"/>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9BEF3CE-6BA0-8C48-6D8D-BC52CBABC614}"/>
              </a:ext>
            </a:extLst>
          </p:cNvPr>
          <p:cNvSpPr txBox="1">
            <a:spLocks/>
          </p:cNvSpPr>
          <p:nvPr/>
        </p:nvSpPr>
        <p:spPr bwMode="auto">
          <a:xfrm>
            <a:off x="0" y="0"/>
            <a:ext cx="9144000" cy="838200"/>
          </a:xfrm>
          <a:prstGeom prst="rect">
            <a:avLst/>
          </a:prstGeom>
          <a:solidFill>
            <a:schemeClr val="accent2"/>
          </a:solidFill>
          <a:ln w="9525">
            <a:noFill/>
            <a:miter lim="800000"/>
            <a:headEnd/>
            <a:tailEnd/>
          </a:ln>
        </p:spPr>
        <p:txBody>
          <a:bodyPr anchor="ctr">
            <a:normAutofit fontScale="97500"/>
          </a:bodyPr>
          <a:lstStyle/>
          <a:p>
            <a:pPr algn="ctr">
              <a:defRPr/>
            </a:pPr>
            <a:r>
              <a:rPr lang="en-US" sz="2400" b="1" dirty="0"/>
              <a:t>Discussion of MPDPGA for functions considered </a:t>
            </a:r>
          </a:p>
          <a:p>
            <a:pPr algn="ctr">
              <a:defRPr/>
            </a:pPr>
            <a:r>
              <a:rPr lang="en-US" sz="2400" b="1" dirty="0"/>
              <a:t>by Ahrari and </a:t>
            </a:r>
            <a:r>
              <a:rPr lang="en-US" sz="2400" b="1" dirty="0" err="1"/>
              <a:t>Atai</a:t>
            </a:r>
            <a:r>
              <a:rPr lang="en-US" sz="2400" b="1" dirty="0"/>
              <a:t> </a:t>
            </a:r>
            <a:r>
              <a:rPr lang="en-US" sz="2400" b="1" baseline="30000" dirty="0"/>
              <a:t>[185]</a:t>
            </a:r>
            <a:endParaRPr lang="en-US" sz="2400" b="1" dirty="0"/>
          </a:p>
        </p:txBody>
      </p:sp>
      <p:sp>
        <p:nvSpPr>
          <p:cNvPr id="66562" name="Rectangle 2">
            <a:extLst>
              <a:ext uri="{FF2B5EF4-FFF2-40B4-BE49-F238E27FC236}">
                <a16:creationId xmlns:a16="http://schemas.microsoft.com/office/drawing/2014/main" id="{4D517B37-3D8E-606E-09A2-B7E7E482D944}"/>
              </a:ext>
            </a:extLst>
          </p:cNvPr>
          <p:cNvSpPr>
            <a:spLocks noChangeArrowheads="1"/>
          </p:cNvSpPr>
          <p:nvPr/>
        </p:nvSpPr>
        <p:spPr bwMode="auto">
          <a:xfrm>
            <a:off x="685800" y="1143000"/>
            <a:ext cx="7772400" cy="3000375"/>
          </a:xfrm>
          <a:prstGeom prst="rect">
            <a:avLst/>
          </a:prstGeom>
          <a:noFill/>
          <a:ln w="9525">
            <a:noFill/>
            <a:miter lim="800000"/>
            <a:headEnd/>
            <a:tailEnd/>
          </a:ln>
          <a:effectLst/>
        </p:spPr>
        <p:txBody>
          <a:bodyPr anchor="ctr">
            <a:spAutoFit/>
          </a:bodyPr>
          <a:lstStyle/>
          <a:p>
            <a:pPr>
              <a:lnSpc>
                <a:spcPct val="150000"/>
              </a:lnSpc>
              <a:buFont typeface="Wingdings" pitchFamily="2" charset="2"/>
              <a:buChar char="q"/>
              <a:defRPr/>
            </a:pPr>
            <a:r>
              <a:rPr lang="en-US" dirty="0">
                <a:solidFill>
                  <a:schemeClr val="accent2"/>
                </a:solidFill>
              </a:rPr>
              <a:t>The MPDPGA’s is outperforming over GA and ANTS but not over the Bee Colony, GEM and TLBO in terms of AES. </a:t>
            </a:r>
          </a:p>
          <a:p>
            <a:pPr>
              <a:lnSpc>
                <a:spcPct val="150000"/>
              </a:lnSpc>
              <a:defRPr/>
            </a:pPr>
            <a:endParaRPr lang="en-US" dirty="0"/>
          </a:p>
          <a:p>
            <a:pPr>
              <a:lnSpc>
                <a:spcPct val="150000"/>
              </a:lnSpc>
              <a:buFont typeface="Wingdings" pitchFamily="2" charset="2"/>
              <a:buChar char="q"/>
              <a:defRPr/>
            </a:pPr>
            <a:r>
              <a:rPr lang="en-US" dirty="0">
                <a:solidFill>
                  <a:schemeClr val="accent2"/>
                </a:solidFill>
              </a:rPr>
              <a:t>The MPDPGA’s SR performance is almost equal with GA, ANTS, Bee Colony, GEM and TLBO.</a:t>
            </a:r>
          </a:p>
          <a:p>
            <a:pPr indent="342900" algn="just" eaLnBrk="0" hangingPunct="0">
              <a:defRPr/>
            </a:pPr>
            <a:endParaRPr lang="en-US" dirty="0"/>
          </a:p>
          <a:p>
            <a:pPr indent="342900" algn="just" eaLnBrk="0" hangingPunct="0">
              <a:defRPr/>
            </a:pPr>
            <a:endParaRPr lang="en-US" dirty="0"/>
          </a:p>
          <a:p>
            <a:pPr indent="342900" algn="just" eaLnBrk="0" hangingPunct="0">
              <a:defRPr/>
            </a:pPr>
            <a:endParaRPr lang="en-US" dirty="0"/>
          </a:p>
        </p:txBody>
      </p:sp>
      <p:sp>
        <p:nvSpPr>
          <p:cNvPr id="4" name="Slide Number Placeholder 3">
            <a:extLst>
              <a:ext uri="{FF2B5EF4-FFF2-40B4-BE49-F238E27FC236}">
                <a16:creationId xmlns:a16="http://schemas.microsoft.com/office/drawing/2014/main" id="{62F6FBA1-0701-556A-E273-01B2B45C0743}"/>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EC4A128-994C-4BE9-80E3-536872051ABA}" type="slidenum">
              <a:rPr lang="en-US" altLang="en-US">
                <a:solidFill>
                  <a:srgbClr val="898989"/>
                </a:solidFill>
              </a:rPr>
              <a:pPr eaLnBrk="1" hangingPunct="1"/>
              <a:t>66</a:t>
            </a:fld>
            <a:endParaRPr lang="en-US" altLang="en-US">
              <a:solidFill>
                <a:srgbClr val="898989"/>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879046D-936A-2687-2851-D4B2CD48A30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DD7D7DB-0F8C-4E4A-A099-745F4E6C5C0C}" type="slidenum">
              <a:rPr lang="en-US" altLang="en-US">
                <a:solidFill>
                  <a:srgbClr val="898989"/>
                </a:solidFill>
              </a:rPr>
              <a:pPr eaLnBrk="1" hangingPunct="1"/>
              <a:t>67</a:t>
            </a:fld>
            <a:endParaRPr lang="en-US" altLang="en-US">
              <a:solidFill>
                <a:srgbClr val="898989"/>
              </a:solidFill>
            </a:endParaRPr>
          </a:p>
        </p:txBody>
      </p:sp>
      <p:sp>
        <p:nvSpPr>
          <p:cNvPr id="3" name="Rectangle 2">
            <a:extLst>
              <a:ext uri="{FF2B5EF4-FFF2-40B4-BE49-F238E27FC236}">
                <a16:creationId xmlns:a16="http://schemas.microsoft.com/office/drawing/2014/main" id="{F28AE424-7014-0F40-B08A-23C405080853}"/>
              </a:ext>
            </a:extLst>
          </p:cNvPr>
          <p:cNvSpPr/>
          <p:nvPr/>
        </p:nvSpPr>
        <p:spPr>
          <a:xfrm>
            <a:off x="0" y="2514600"/>
            <a:ext cx="9144000" cy="954107"/>
          </a:xfrm>
          <a:prstGeom prst="rect">
            <a:avLst/>
          </a:prstGeom>
          <a:solidFill>
            <a:schemeClr val="accent2"/>
          </a:solidFill>
        </p:spPr>
        <p:txBody>
          <a:bodyPr>
            <a:spAutoFit/>
          </a:bodyPr>
          <a:lstStyle/>
          <a:p>
            <a:pPr algn="ctr">
              <a:defRPr/>
            </a:pPr>
            <a:r>
              <a:rPr lang="en-US" sz="2800" cap="all" dirty="0">
                <a:effectLst>
                  <a:reflection blurRad="12700" stA="48000" endA="300" endPos="55000" dir="5400000" sy="-90000" algn="bl" rotWithShape="0"/>
                </a:effectLst>
                <a:latin typeface="+mj-lt"/>
                <a:ea typeface="+mj-ea"/>
                <a:cs typeface="+mj-cs"/>
              </a:rPr>
              <a:t>Comparison based on Mean shown by MPDPGA with PSO, DE, ABC and TLBO [186]</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0778B-B5A4-0F38-A06B-B8FD7869173C}"/>
              </a:ext>
            </a:extLst>
          </p:cNvPr>
          <p:cNvSpPr txBox="1">
            <a:spLocks/>
          </p:cNvSpPr>
          <p:nvPr/>
        </p:nvSpPr>
        <p:spPr bwMode="auto">
          <a:xfrm>
            <a:off x="0" y="0"/>
            <a:ext cx="9144000" cy="838200"/>
          </a:xfrm>
          <a:prstGeom prst="rect">
            <a:avLst/>
          </a:prstGeom>
          <a:solidFill>
            <a:schemeClr val="accent2"/>
          </a:solidFill>
          <a:ln w="9525">
            <a:noFill/>
            <a:miter lim="800000"/>
            <a:headEnd/>
            <a:tailEnd/>
          </a:ln>
        </p:spPr>
        <p:txBody>
          <a:bodyPr anchor="ctr">
            <a:normAutofit fontScale="97500"/>
          </a:bodyPr>
          <a:lstStyle/>
          <a:p>
            <a:pPr algn="ctr">
              <a:defRPr/>
            </a:pPr>
            <a:r>
              <a:rPr lang="en-US" sz="2000" b="1" dirty="0"/>
              <a:t>Comparison based on Mean shown by MPDPGA with PSO, DE, ABC and TLBO for functions considered by </a:t>
            </a:r>
            <a:r>
              <a:rPr lang="en-US" sz="2000" b="1" dirty="0" err="1"/>
              <a:t>Rao</a:t>
            </a:r>
            <a:r>
              <a:rPr lang="en-US" sz="2000" b="1" dirty="0"/>
              <a:t>, </a:t>
            </a:r>
            <a:r>
              <a:rPr lang="en-US" sz="2000" b="1" dirty="0" err="1"/>
              <a:t>Savsani</a:t>
            </a:r>
            <a:r>
              <a:rPr lang="en-US" sz="2000" b="1" dirty="0"/>
              <a:t> and </a:t>
            </a:r>
            <a:r>
              <a:rPr lang="en-US" sz="2000" b="1" dirty="0" err="1"/>
              <a:t>Vakharia</a:t>
            </a:r>
            <a:r>
              <a:rPr lang="en-US" sz="2000" b="1" dirty="0"/>
              <a:t> [186]. </a:t>
            </a:r>
            <a:endParaRPr lang="en-US" sz="2000" dirty="0"/>
          </a:p>
        </p:txBody>
      </p:sp>
      <p:graphicFrame>
        <p:nvGraphicFramePr>
          <p:cNvPr id="5" name="Table 4">
            <a:extLst>
              <a:ext uri="{FF2B5EF4-FFF2-40B4-BE49-F238E27FC236}">
                <a16:creationId xmlns:a16="http://schemas.microsoft.com/office/drawing/2014/main" id="{B0BABCD9-07CB-240A-EA55-46EECD1923F1}"/>
              </a:ext>
            </a:extLst>
          </p:cNvPr>
          <p:cNvGraphicFramePr>
            <a:graphicFrameLocks noGrp="1"/>
          </p:cNvGraphicFramePr>
          <p:nvPr/>
        </p:nvGraphicFramePr>
        <p:xfrm>
          <a:off x="1295400" y="2209800"/>
          <a:ext cx="6781799" cy="3048001"/>
        </p:xfrm>
        <a:graphic>
          <a:graphicData uri="http://schemas.openxmlformats.org/drawingml/2006/table">
            <a:tbl>
              <a:tblPr/>
              <a:tblGrid>
                <a:gridCol w="643063">
                  <a:extLst>
                    <a:ext uri="{9D8B030D-6E8A-4147-A177-3AD203B41FA5}">
                      <a16:colId xmlns:a16="http://schemas.microsoft.com/office/drawing/2014/main" val="20000"/>
                    </a:ext>
                  </a:extLst>
                </a:gridCol>
                <a:gridCol w="1591441">
                  <a:extLst>
                    <a:ext uri="{9D8B030D-6E8A-4147-A177-3AD203B41FA5}">
                      <a16:colId xmlns:a16="http://schemas.microsoft.com/office/drawing/2014/main" val="20001"/>
                    </a:ext>
                  </a:extLst>
                </a:gridCol>
                <a:gridCol w="1119489">
                  <a:extLst>
                    <a:ext uri="{9D8B030D-6E8A-4147-A177-3AD203B41FA5}">
                      <a16:colId xmlns:a16="http://schemas.microsoft.com/office/drawing/2014/main" val="20002"/>
                    </a:ext>
                  </a:extLst>
                </a:gridCol>
                <a:gridCol w="1119489">
                  <a:extLst>
                    <a:ext uri="{9D8B030D-6E8A-4147-A177-3AD203B41FA5}">
                      <a16:colId xmlns:a16="http://schemas.microsoft.com/office/drawing/2014/main" val="20003"/>
                    </a:ext>
                  </a:extLst>
                </a:gridCol>
                <a:gridCol w="1134028">
                  <a:extLst>
                    <a:ext uri="{9D8B030D-6E8A-4147-A177-3AD203B41FA5}">
                      <a16:colId xmlns:a16="http://schemas.microsoft.com/office/drawing/2014/main" val="20004"/>
                    </a:ext>
                  </a:extLst>
                </a:gridCol>
                <a:gridCol w="1174289">
                  <a:extLst>
                    <a:ext uri="{9D8B030D-6E8A-4147-A177-3AD203B41FA5}">
                      <a16:colId xmlns:a16="http://schemas.microsoft.com/office/drawing/2014/main" val="20005"/>
                    </a:ext>
                  </a:extLst>
                </a:gridCol>
              </a:tblGrid>
              <a:tr h="928529">
                <a:tc>
                  <a:txBody>
                    <a:bodyPr/>
                    <a:lstStyle/>
                    <a:p>
                      <a:pPr marL="0" marR="0" algn="l">
                        <a:lnSpc>
                          <a:spcPct val="115000"/>
                        </a:lnSpc>
                        <a:spcBef>
                          <a:spcPts val="0"/>
                        </a:spcBef>
                        <a:spcAft>
                          <a:spcPts val="1000"/>
                        </a:spcAft>
                      </a:pPr>
                      <a:r>
                        <a:rPr lang="en-US" sz="1600" dirty="0">
                          <a:solidFill>
                            <a:srgbClr val="000000"/>
                          </a:solidFill>
                          <a:latin typeface="Times New Roman"/>
                          <a:ea typeface="Times New Roman"/>
                          <a:cs typeface="Times New Roman"/>
                        </a:rPr>
                        <a:t>F</a:t>
                      </a:r>
                      <a:endParaRPr lang="en-US" sz="1600" dirty="0">
                        <a:solidFill>
                          <a:srgbClr val="000000"/>
                        </a:solidFill>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lnSpc>
                          <a:spcPct val="115000"/>
                        </a:lnSpc>
                        <a:spcBef>
                          <a:spcPts val="0"/>
                        </a:spcBef>
                        <a:spcAft>
                          <a:spcPts val="1000"/>
                        </a:spcAft>
                      </a:pPr>
                      <a:r>
                        <a:rPr lang="en-US" sz="1600">
                          <a:solidFill>
                            <a:srgbClr val="000000"/>
                          </a:solidFill>
                          <a:latin typeface="Times New Roman"/>
                          <a:ea typeface="Times New Roman"/>
                          <a:cs typeface="Times New Roman"/>
                        </a:rPr>
                        <a:t>MPDPGA (M)</a:t>
                      </a:r>
                      <a:endParaRPr lang="en-US" sz="1600">
                        <a:solidFill>
                          <a:srgbClr val="000000"/>
                        </a:solidFill>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lnSpc>
                          <a:spcPct val="115000"/>
                        </a:lnSpc>
                        <a:spcBef>
                          <a:spcPts val="0"/>
                        </a:spcBef>
                        <a:spcAft>
                          <a:spcPts val="1000"/>
                        </a:spcAft>
                      </a:pPr>
                      <a:r>
                        <a:rPr lang="en-US" sz="1600">
                          <a:solidFill>
                            <a:srgbClr val="000000"/>
                          </a:solidFill>
                          <a:latin typeface="Times New Roman"/>
                          <a:ea typeface="Times New Roman"/>
                          <a:cs typeface="Times New Roman"/>
                        </a:rPr>
                        <a:t>PSO(M)</a:t>
                      </a:r>
                      <a:endParaRPr lang="en-US" sz="1600">
                        <a:solidFill>
                          <a:srgbClr val="000000"/>
                        </a:solidFill>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lnSpc>
                          <a:spcPct val="115000"/>
                        </a:lnSpc>
                        <a:spcBef>
                          <a:spcPts val="0"/>
                        </a:spcBef>
                        <a:spcAft>
                          <a:spcPts val="1000"/>
                        </a:spcAft>
                      </a:pPr>
                      <a:r>
                        <a:rPr lang="en-US" sz="1600">
                          <a:solidFill>
                            <a:srgbClr val="000000"/>
                          </a:solidFill>
                          <a:latin typeface="Times New Roman"/>
                          <a:ea typeface="Times New Roman"/>
                          <a:cs typeface="Times New Roman"/>
                        </a:rPr>
                        <a:t>DE (M)</a:t>
                      </a:r>
                      <a:endParaRPr lang="en-US" sz="1600">
                        <a:solidFill>
                          <a:srgbClr val="000000"/>
                        </a:solidFill>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lnSpc>
                          <a:spcPct val="115000"/>
                        </a:lnSpc>
                        <a:spcBef>
                          <a:spcPts val="0"/>
                        </a:spcBef>
                        <a:spcAft>
                          <a:spcPts val="1000"/>
                        </a:spcAft>
                      </a:pPr>
                      <a:r>
                        <a:rPr lang="en-US" sz="1600">
                          <a:solidFill>
                            <a:srgbClr val="000000"/>
                          </a:solidFill>
                          <a:latin typeface="Times New Roman"/>
                          <a:ea typeface="Times New Roman"/>
                          <a:cs typeface="Times New Roman"/>
                        </a:rPr>
                        <a:t>ABC(M)</a:t>
                      </a:r>
                      <a:endParaRPr lang="en-US" sz="1600">
                        <a:solidFill>
                          <a:srgbClr val="000000"/>
                        </a:solidFill>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lnSpc>
                          <a:spcPct val="115000"/>
                        </a:lnSpc>
                        <a:spcBef>
                          <a:spcPts val="0"/>
                        </a:spcBef>
                        <a:spcAft>
                          <a:spcPts val="1000"/>
                        </a:spcAft>
                      </a:pPr>
                      <a:r>
                        <a:rPr lang="en-US" sz="1600">
                          <a:solidFill>
                            <a:srgbClr val="000000"/>
                          </a:solidFill>
                          <a:latin typeface="Times New Roman"/>
                          <a:ea typeface="Times New Roman"/>
                          <a:cs typeface="Times New Roman"/>
                        </a:rPr>
                        <a:t>TLBO(M)</a:t>
                      </a:r>
                      <a:endParaRPr lang="en-US" sz="1600">
                        <a:solidFill>
                          <a:srgbClr val="000000"/>
                        </a:solidFill>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529868">
                <a:tc>
                  <a:txBody>
                    <a:bodyPr/>
                    <a:lstStyle/>
                    <a:p>
                      <a:pPr marL="0" marR="0" algn="l">
                        <a:lnSpc>
                          <a:spcPct val="115000"/>
                        </a:lnSpc>
                        <a:spcBef>
                          <a:spcPts val="0"/>
                        </a:spcBef>
                        <a:spcAft>
                          <a:spcPts val="1000"/>
                        </a:spcAft>
                      </a:pPr>
                      <a:r>
                        <a:rPr lang="en-US" sz="1600">
                          <a:solidFill>
                            <a:srgbClr val="000000"/>
                          </a:solidFill>
                          <a:latin typeface="Times New Roman"/>
                          <a:ea typeface="Times New Roman"/>
                          <a:cs typeface="Times New Roman"/>
                        </a:rPr>
                        <a:t>f8</a:t>
                      </a:r>
                      <a:endParaRPr lang="en-US" sz="1600">
                        <a:solidFill>
                          <a:srgbClr val="000000"/>
                        </a:solidFill>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l">
                        <a:lnSpc>
                          <a:spcPct val="115000"/>
                        </a:lnSpc>
                        <a:spcBef>
                          <a:spcPts val="0"/>
                        </a:spcBef>
                        <a:spcAft>
                          <a:spcPts val="1000"/>
                        </a:spcAft>
                      </a:pPr>
                      <a:r>
                        <a:rPr lang="en-US" sz="1600" b="1">
                          <a:solidFill>
                            <a:srgbClr val="000000"/>
                          </a:solidFill>
                          <a:latin typeface="Times New Roman"/>
                          <a:ea typeface="Times New Roman"/>
                          <a:cs typeface="Times New Roman"/>
                        </a:rPr>
                        <a:t>0.00E+00</a:t>
                      </a:r>
                      <a:endParaRPr lang="en-US" sz="1600">
                        <a:solidFill>
                          <a:srgbClr val="000000"/>
                        </a:solidFill>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r">
                        <a:lnSpc>
                          <a:spcPct val="115000"/>
                        </a:lnSpc>
                        <a:spcBef>
                          <a:spcPts val="0"/>
                        </a:spcBef>
                        <a:spcAft>
                          <a:spcPts val="1000"/>
                        </a:spcAft>
                      </a:pPr>
                      <a:r>
                        <a:rPr lang="en-US" sz="1600">
                          <a:solidFill>
                            <a:srgbClr val="000000"/>
                          </a:solidFill>
                          <a:latin typeface="Times New Roman"/>
                          <a:ea typeface="Times New Roman"/>
                          <a:cs typeface="Times New Roman"/>
                        </a:rPr>
                        <a:t>1.03E+03</a:t>
                      </a:r>
                      <a:endParaRPr lang="en-US" sz="1600">
                        <a:solidFill>
                          <a:srgbClr val="000000"/>
                        </a:solidFill>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r">
                        <a:lnSpc>
                          <a:spcPct val="115000"/>
                        </a:lnSpc>
                        <a:spcBef>
                          <a:spcPts val="0"/>
                        </a:spcBef>
                        <a:spcAft>
                          <a:spcPts val="1000"/>
                        </a:spcAft>
                      </a:pPr>
                      <a:r>
                        <a:rPr lang="en-US" sz="1600">
                          <a:solidFill>
                            <a:srgbClr val="000000"/>
                          </a:solidFill>
                          <a:latin typeface="Times New Roman"/>
                          <a:ea typeface="Times New Roman"/>
                          <a:cs typeface="Times New Roman"/>
                        </a:rPr>
                        <a:t>5.95E+02</a:t>
                      </a:r>
                      <a:endParaRPr lang="en-US" sz="1600">
                        <a:solidFill>
                          <a:srgbClr val="000000"/>
                        </a:solidFill>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r">
                        <a:lnSpc>
                          <a:spcPct val="115000"/>
                        </a:lnSpc>
                        <a:spcBef>
                          <a:spcPts val="0"/>
                        </a:spcBef>
                        <a:spcAft>
                          <a:spcPts val="1000"/>
                        </a:spcAft>
                      </a:pPr>
                      <a:r>
                        <a:rPr lang="en-US" sz="1600">
                          <a:solidFill>
                            <a:srgbClr val="000000"/>
                          </a:solidFill>
                          <a:latin typeface="Times New Roman"/>
                          <a:ea typeface="Times New Roman"/>
                          <a:cs typeface="Times New Roman"/>
                        </a:rPr>
                        <a:t>8.80E+01</a:t>
                      </a:r>
                      <a:endParaRPr lang="en-US" sz="1600">
                        <a:solidFill>
                          <a:srgbClr val="000000"/>
                        </a:solidFill>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r">
                        <a:lnSpc>
                          <a:spcPct val="115000"/>
                        </a:lnSpc>
                        <a:spcBef>
                          <a:spcPts val="0"/>
                        </a:spcBef>
                        <a:spcAft>
                          <a:spcPts val="1000"/>
                        </a:spcAft>
                      </a:pPr>
                      <a:r>
                        <a:rPr lang="en-US" sz="1600" b="1">
                          <a:solidFill>
                            <a:srgbClr val="000000"/>
                          </a:solidFill>
                          <a:latin typeface="Times New Roman"/>
                          <a:ea typeface="Times New Roman"/>
                          <a:cs typeface="Times New Roman"/>
                        </a:rPr>
                        <a:t>0.00E+00</a:t>
                      </a:r>
                      <a:endParaRPr lang="en-US" sz="1600">
                        <a:solidFill>
                          <a:srgbClr val="000000"/>
                        </a:solidFill>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0001"/>
                  </a:ext>
                </a:extLst>
              </a:tr>
              <a:tr h="529868">
                <a:tc>
                  <a:txBody>
                    <a:bodyPr/>
                    <a:lstStyle/>
                    <a:p>
                      <a:pPr marL="0" marR="0" algn="l">
                        <a:lnSpc>
                          <a:spcPct val="115000"/>
                        </a:lnSpc>
                        <a:spcBef>
                          <a:spcPts val="0"/>
                        </a:spcBef>
                        <a:spcAft>
                          <a:spcPts val="1000"/>
                        </a:spcAft>
                      </a:pPr>
                      <a:r>
                        <a:rPr lang="en-US" sz="1600">
                          <a:solidFill>
                            <a:srgbClr val="000000"/>
                          </a:solidFill>
                          <a:latin typeface="Times New Roman"/>
                          <a:ea typeface="Times New Roman"/>
                          <a:cs typeface="Times New Roman"/>
                        </a:rPr>
                        <a:t>f9</a:t>
                      </a:r>
                      <a:endParaRPr lang="en-US" sz="1600">
                        <a:solidFill>
                          <a:srgbClr val="000000"/>
                        </a:solidFill>
                        <a:latin typeface="Calibri"/>
                        <a:ea typeface="Calibri"/>
                        <a:cs typeface="Times New Roman"/>
                      </a:endParaRPr>
                    </a:p>
                  </a:txBody>
                  <a:tcPr marL="68580" marR="68580" marT="0" marB="0">
                    <a:lnL>
                      <a:noFill/>
                    </a:lnL>
                    <a:lnR>
                      <a:noFill/>
                    </a:lnR>
                    <a:lnT>
                      <a:noFill/>
                    </a:lnT>
                    <a:lnB>
                      <a:noFill/>
                    </a:lnB>
                    <a:solidFill>
                      <a:srgbClr val="FFFFFF"/>
                    </a:solidFill>
                  </a:tcPr>
                </a:tc>
                <a:tc>
                  <a:txBody>
                    <a:bodyPr/>
                    <a:lstStyle/>
                    <a:p>
                      <a:pPr marL="0" marR="0" algn="l">
                        <a:lnSpc>
                          <a:spcPct val="115000"/>
                        </a:lnSpc>
                        <a:spcBef>
                          <a:spcPts val="0"/>
                        </a:spcBef>
                        <a:spcAft>
                          <a:spcPts val="1000"/>
                        </a:spcAft>
                      </a:pPr>
                      <a:r>
                        <a:rPr lang="en-US" sz="1600" b="1">
                          <a:solidFill>
                            <a:srgbClr val="000000"/>
                          </a:solidFill>
                          <a:latin typeface="Times New Roman"/>
                          <a:ea typeface="Times New Roman"/>
                          <a:cs typeface="Times New Roman"/>
                        </a:rPr>
                        <a:t>0.00E+00</a:t>
                      </a:r>
                      <a:endParaRPr lang="en-US" sz="1600">
                        <a:solidFill>
                          <a:srgbClr val="000000"/>
                        </a:solidFill>
                        <a:latin typeface="Calibri"/>
                        <a:ea typeface="Calibri"/>
                        <a:cs typeface="Times New Roman"/>
                      </a:endParaRPr>
                    </a:p>
                  </a:txBody>
                  <a:tcPr marL="68580" marR="68580" marT="0" marB="0">
                    <a:lnL>
                      <a:noFill/>
                    </a:lnL>
                    <a:lnR>
                      <a:noFill/>
                    </a:lnR>
                    <a:lnT>
                      <a:noFill/>
                    </a:lnT>
                    <a:lnB>
                      <a:noFill/>
                    </a:lnB>
                    <a:solidFill>
                      <a:srgbClr val="FFFFFF"/>
                    </a:solidFill>
                  </a:tcPr>
                </a:tc>
                <a:tc>
                  <a:txBody>
                    <a:bodyPr/>
                    <a:lstStyle/>
                    <a:p>
                      <a:pPr marL="0" marR="0" algn="r">
                        <a:lnSpc>
                          <a:spcPct val="115000"/>
                        </a:lnSpc>
                        <a:spcBef>
                          <a:spcPts val="0"/>
                        </a:spcBef>
                        <a:spcAft>
                          <a:spcPts val="1000"/>
                        </a:spcAft>
                      </a:pPr>
                      <a:r>
                        <a:rPr lang="en-US" sz="1600">
                          <a:solidFill>
                            <a:srgbClr val="000000"/>
                          </a:solidFill>
                          <a:latin typeface="Times New Roman"/>
                          <a:ea typeface="Times New Roman"/>
                          <a:cs typeface="Times New Roman"/>
                        </a:rPr>
                        <a:t>1.09E+06</a:t>
                      </a:r>
                      <a:endParaRPr lang="en-US" sz="1600">
                        <a:solidFill>
                          <a:srgbClr val="000000"/>
                        </a:solidFill>
                        <a:latin typeface="Calibri"/>
                        <a:ea typeface="Calibri"/>
                        <a:cs typeface="Times New Roman"/>
                      </a:endParaRPr>
                    </a:p>
                  </a:txBody>
                  <a:tcPr marL="68580" marR="68580" marT="0" marB="0">
                    <a:lnL>
                      <a:noFill/>
                    </a:lnL>
                    <a:lnR>
                      <a:noFill/>
                    </a:lnR>
                    <a:lnT>
                      <a:noFill/>
                    </a:lnT>
                    <a:lnB>
                      <a:noFill/>
                    </a:lnB>
                    <a:solidFill>
                      <a:srgbClr val="FFFFFF"/>
                    </a:solidFill>
                  </a:tcPr>
                </a:tc>
                <a:tc>
                  <a:txBody>
                    <a:bodyPr/>
                    <a:lstStyle/>
                    <a:p>
                      <a:pPr marL="0" marR="0" algn="r">
                        <a:lnSpc>
                          <a:spcPct val="115000"/>
                        </a:lnSpc>
                        <a:spcBef>
                          <a:spcPts val="0"/>
                        </a:spcBef>
                        <a:spcAft>
                          <a:spcPts val="1000"/>
                        </a:spcAft>
                      </a:pPr>
                      <a:r>
                        <a:rPr lang="en-US" sz="1600">
                          <a:solidFill>
                            <a:srgbClr val="000000"/>
                          </a:solidFill>
                          <a:latin typeface="Times New Roman"/>
                          <a:ea typeface="Times New Roman"/>
                          <a:cs typeface="Times New Roman"/>
                        </a:rPr>
                        <a:t>8.72E+10</a:t>
                      </a:r>
                      <a:endParaRPr lang="en-US" sz="1600">
                        <a:solidFill>
                          <a:srgbClr val="000000"/>
                        </a:solidFill>
                        <a:latin typeface="Calibri"/>
                        <a:ea typeface="Calibri"/>
                        <a:cs typeface="Times New Roman"/>
                      </a:endParaRPr>
                    </a:p>
                  </a:txBody>
                  <a:tcPr marL="68580" marR="68580" marT="0" marB="0">
                    <a:lnL>
                      <a:noFill/>
                    </a:lnL>
                    <a:lnR>
                      <a:noFill/>
                    </a:lnR>
                    <a:lnT>
                      <a:noFill/>
                    </a:lnT>
                    <a:lnB>
                      <a:noFill/>
                    </a:lnB>
                    <a:solidFill>
                      <a:srgbClr val="FFFFFF"/>
                    </a:solidFill>
                  </a:tcPr>
                </a:tc>
                <a:tc>
                  <a:txBody>
                    <a:bodyPr/>
                    <a:lstStyle/>
                    <a:p>
                      <a:pPr marL="0" marR="0" algn="r">
                        <a:lnSpc>
                          <a:spcPct val="115000"/>
                        </a:lnSpc>
                        <a:spcBef>
                          <a:spcPts val="0"/>
                        </a:spcBef>
                        <a:spcAft>
                          <a:spcPts val="1000"/>
                        </a:spcAft>
                      </a:pPr>
                      <a:r>
                        <a:rPr lang="en-US" sz="1600">
                          <a:solidFill>
                            <a:srgbClr val="000000"/>
                          </a:solidFill>
                          <a:latin typeface="Times New Roman"/>
                          <a:ea typeface="Times New Roman"/>
                          <a:cs typeface="Times New Roman"/>
                        </a:rPr>
                        <a:t>1.01E+03</a:t>
                      </a:r>
                      <a:endParaRPr lang="en-US" sz="1600">
                        <a:solidFill>
                          <a:srgbClr val="000000"/>
                        </a:solidFill>
                        <a:latin typeface="Calibri"/>
                        <a:ea typeface="Calibri"/>
                        <a:cs typeface="Times New Roman"/>
                      </a:endParaRPr>
                    </a:p>
                  </a:txBody>
                  <a:tcPr marL="68580" marR="68580" marT="0" marB="0">
                    <a:lnL>
                      <a:noFill/>
                    </a:lnL>
                    <a:lnR>
                      <a:noFill/>
                    </a:lnR>
                    <a:lnT>
                      <a:noFill/>
                    </a:lnT>
                    <a:lnB>
                      <a:noFill/>
                    </a:lnB>
                    <a:solidFill>
                      <a:srgbClr val="FFFFFF"/>
                    </a:solidFill>
                  </a:tcPr>
                </a:tc>
                <a:tc>
                  <a:txBody>
                    <a:bodyPr/>
                    <a:lstStyle/>
                    <a:p>
                      <a:pPr marL="0" marR="0" algn="r">
                        <a:lnSpc>
                          <a:spcPct val="115000"/>
                        </a:lnSpc>
                        <a:spcBef>
                          <a:spcPts val="0"/>
                        </a:spcBef>
                        <a:spcAft>
                          <a:spcPts val="1000"/>
                        </a:spcAft>
                      </a:pPr>
                      <a:r>
                        <a:rPr lang="en-US" sz="1600">
                          <a:solidFill>
                            <a:srgbClr val="000000"/>
                          </a:solidFill>
                          <a:latin typeface="Times New Roman"/>
                          <a:ea typeface="Times New Roman"/>
                          <a:cs typeface="Times New Roman"/>
                        </a:rPr>
                        <a:t>4.98E+02</a:t>
                      </a:r>
                      <a:endParaRPr lang="en-US" sz="1600">
                        <a:solidFill>
                          <a:srgbClr val="000000"/>
                        </a:solidFill>
                        <a:latin typeface="Calibri"/>
                        <a:ea typeface="Calibri"/>
                        <a:cs typeface="Times New Roman"/>
                      </a:endParaRPr>
                    </a:p>
                  </a:txBody>
                  <a:tcPr marL="68580" marR="68580" marT="0" marB="0">
                    <a:lnL>
                      <a:noFill/>
                    </a:lnL>
                    <a:lnR>
                      <a:noFill/>
                    </a:lnR>
                    <a:lnT>
                      <a:noFill/>
                    </a:lnT>
                    <a:lnB>
                      <a:noFill/>
                    </a:lnB>
                    <a:solidFill>
                      <a:srgbClr val="FFFFFF"/>
                    </a:solidFill>
                  </a:tcPr>
                </a:tc>
                <a:extLst>
                  <a:ext uri="{0D108BD9-81ED-4DB2-BD59-A6C34878D82A}">
                    <a16:rowId xmlns:a16="http://schemas.microsoft.com/office/drawing/2014/main" val="10002"/>
                  </a:ext>
                </a:extLst>
              </a:tr>
              <a:tr h="529868">
                <a:tc>
                  <a:txBody>
                    <a:bodyPr/>
                    <a:lstStyle/>
                    <a:p>
                      <a:pPr marL="0" marR="0" algn="l">
                        <a:lnSpc>
                          <a:spcPct val="115000"/>
                        </a:lnSpc>
                        <a:spcBef>
                          <a:spcPts val="0"/>
                        </a:spcBef>
                        <a:spcAft>
                          <a:spcPts val="1000"/>
                        </a:spcAft>
                      </a:pPr>
                      <a:r>
                        <a:rPr lang="en-US" sz="1600">
                          <a:solidFill>
                            <a:srgbClr val="000000"/>
                          </a:solidFill>
                          <a:latin typeface="Times New Roman"/>
                          <a:ea typeface="Times New Roman"/>
                          <a:cs typeface="Times New Roman"/>
                        </a:rPr>
                        <a:t>f11</a:t>
                      </a:r>
                      <a:endParaRPr lang="en-US" sz="1600">
                        <a:solidFill>
                          <a:srgbClr val="000000"/>
                        </a:solidFill>
                        <a:latin typeface="Calibri"/>
                        <a:ea typeface="Calibri"/>
                        <a:cs typeface="Times New Roman"/>
                      </a:endParaRPr>
                    </a:p>
                  </a:txBody>
                  <a:tcPr marL="68580" marR="68580" marT="0" marB="0">
                    <a:lnL>
                      <a:noFill/>
                    </a:lnL>
                    <a:lnR>
                      <a:noFill/>
                    </a:lnR>
                    <a:lnT>
                      <a:noFill/>
                    </a:lnT>
                    <a:lnB>
                      <a:noFill/>
                    </a:lnB>
                    <a:solidFill>
                      <a:srgbClr val="FFFFFF"/>
                    </a:solidFill>
                  </a:tcPr>
                </a:tc>
                <a:tc>
                  <a:txBody>
                    <a:bodyPr/>
                    <a:lstStyle/>
                    <a:p>
                      <a:pPr marL="0" marR="0" algn="l">
                        <a:lnSpc>
                          <a:spcPct val="115000"/>
                        </a:lnSpc>
                        <a:spcBef>
                          <a:spcPts val="0"/>
                        </a:spcBef>
                        <a:spcAft>
                          <a:spcPts val="1000"/>
                        </a:spcAft>
                      </a:pPr>
                      <a:r>
                        <a:rPr lang="en-US" sz="1600" b="1">
                          <a:solidFill>
                            <a:srgbClr val="000000"/>
                          </a:solidFill>
                          <a:latin typeface="Times New Roman"/>
                          <a:ea typeface="Times New Roman"/>
                          <a:cs typeface="Times New Roman"/>
                        </a:rPr>
                        <a:t>0.00E+00</a:t>
                      </a:r>
                      <a:endParaRPr lang="en-US" sz="1600">
                        <a:solidFill>
                          <a:srgbClr val="000000"/>
                        </a:solidFill>
                        <a:latin typeface="Calibri"/>
                        <a:ea typeface="Calibri"/>
                        <a:cs typeface="Times New Roman"/>
                      </a:endParaRPr>
                    </a:p>
                  </a:txBody>
                  <a:tcPr marL="68580" marR="68580" marT="0" marB="0">
                    <a:lnL>
                      <a:noFill/>
                    </a:lnL>
                    <a:lnR>
                      <a:noFill/>
                    </a:lnR>
                    <a:lnT>
                      <a:noFill/>
                    </a:lnT>
                    <a:lnB>
                      <a:noFill/>
                    </a:lnB>
                    <a:solidFill>
                      <a:srgbClr val="FFFFFF"/>
                    </a:solidFill>
                  </a:tcPr>
                </a:tc>
                <a:tc>
                  <a:txBody>
                    <a:bodyPr/>
                    <a:lstStyle/>
                    <a:p>
                      <a:pPr marL="0" marR="0" algn="r">
                        <a:lnSpc>
                          <a:spcPct val="115000"/>
                        </a:lnSpc>
                        <a:spcBef>
                          <a:spcPts val="0"/>
                        </a:spcBef>
                        <a:spcAft>
                          <a:spcPts val="1000"/>
                        </a:spcAft>
                      </a:pPr>
                      <a:r>
                        <a:rPr lang="en-US" sz="1600">
                          <a:solidFill>
                            <a:srgbClr val="000000"/>
                          </a:solidFill>
                          <a:latin typeface="Times New Roman"/>
                          <a:ea typeface="Times New Roman"/>
                          <a:cs typeface="Times New Roman"/>
                        </a:rPr>
                        <a:t>2.20E+00</a:t>
                      </a:r>
                      <a:endParaRPr lang="en-US" sz="1600">
                        <a:solidFill>
                          <a:srgbClr val="000000"/>
                        </a:solidFill>
                        <a:latin typeface="Calibri"/>
                        <a:ea typeface="Calibri"/>
                        <a:cs typeface="Times New Roman"/>
                      </a:endParaRPr>
                    </a:p>
                  </a:txBody>
                  <a:tcPr marL="68580" marR="68580" marT="0" marB="0">
                    <a:lnL>
                      <a:noFill/>
                    </a:lnL>
                    <a:lnR>
                      <a:noFill/>
                    </a:lnR>
                    <a:lnT>
                      <a:noFill/>
                    </a:lnT>
                    <a:lnB>
                      <a:noFill/>
                    </a:lnB>
                    <a:solidFill>
                      <a:srgbClr val="FFFFFF"/>
                    </a:solidFill>
                  </a:tcPr>
                </a:tc>
                <a:tc>
                  <a:txBody>
                    <a:bodyPr/>
                    <a:lstStyle/>
                    <a:p>
                      <a:pPr marL="0" marR="0" algn="r">
                        <a:lnSpc>
                          <a:spcPct val="115000"/>
                        </a:lnSpc>
                        <a:spcBef>
                          <a:spcPts val="0"/>
                        </a:spcBef>
                        <a:spcAft>
                          <a:spcPts val="1000"/>
                        </a:spcAft>
                      </a:pPr>
                      <a:r>
                        <a:rPr lang="en-US" sz="1600">
                          <a:solidFill>
                            <a:srgbClr val="000000"/>
                          </a:solidFill>
                          <a:latin typeface="Times New Roman"/>
                          <a:ea typeface="Times New Roman"/>
                          <a:cs typeface="Times New Roman"/>
                        </a:rPr>
                        <a:t>6.45E-01</a:t>
                      </a:r>
                      <a:endParaRPr lang="en-US" sz="1600">
                        <a:solidFill>
                          <a:srgbClr val="000000"/>
                        </a:solidFill>
                        <a:latin typeface="Calibri"/>
                        <a:ea typeface="Calibri"/>
                        <a:cs typeface="Times New Roman"/>
                      </a:endParaRPr>
                    </a:p>
                  </a:txBody>
                  <a:tcPr marL="68580" marR="68580" marT="0" marB="0">
                    <a:lnL>
                      <a:noFill/>
                    </a:lnL>
                    <a:lnR>
                      <a:noFill/>
                    </a:lnR>
                    <a:lnT>
                      <a:noFill/>
                    </a:lnT>
                    <a:lnB>
                      <a:noFill/>
                    </a:lnB>
                    <a:solidFill>
                      <a:srgbClr val="FFFFFF"/>
                    </a:solidFill>
                  </a:tcPr>
                </a:tc>
                <a:tc>
                  <a:txBody>
                    <a:bodyPr/>
                    <a:lstStyle/>
                    <a:p>
                      <a:pPr marL="0" marR="0" algn="r">
                        <a:lnSpc>
                          <a:spcPct val="115000"/>
                        </a:lnSpc>
                        <a:spcBef>
                          <a:spcPts val="0"/>
                        </a:spcBef>
                        <a:spcAft>
                          <a:spcPts val="1000"/>
                        </a:spcAft>
                      </a:pPr>
                      <a:r>
                        <a:rPr lang="en-US" sz="1600" b="1">
                          <a:solidFill>
                            <a:srgbClr val="000000"/>
                          </a:solidFill>
                          <a:latin typeface="Times New Roman"/>
                          <a:ea typeface="Times New Roman"/>
                          <a:cs typeface="Times New Roman"/>
                        </a:rPr>
                        <a:t>0.00E+00</a:t>
                      </a:r>
                      <a:endParaRPr lang="en-US" sz="1600">
                        <a:solidFill>
                          <a:srgbClr val="000000"/>
                        </a:solidFill>
                        <a:latin typeface="Calibri"/>
                        <a:ea typeface="Calibri"/>
                        <a:cs typeface="Times New Roman"/>
                      </a:endParaRPr>
                    </a:p>
                  </a:txBody>
                  <a:tcPr marL="68580" marR="68580" marT="0" marB="0">
                    <a:lnL>
                      <a:noFill/>
                    </a:lnL>
                    <a:lnR>
                      <a:noFill/>
                    </a:lnR>
                    <a:lnT>
                      <a:noFill/>
                    </a:lnT>
                    <a:lnB>
                      <a:noFill/>
                    </a:lnB>
                    <a:solidFill>
                      <a:srgbClr val="FFFFFF"/>
                    </a:solidFill>
                  </a:tcPr>
                </a:tc>
                <a:tc>
                  <a:txBody>
                    <a:bodyPr/>
                    <a:lstStyle/>
                    <a:p>
                      <a:pPr marL="0" marR="0" algn="r">
                        <a:lnSpc>
                          <a:spcPct val="115000"/>
                        </a:lnSpc>
                        <a:spcBef>
                          <a:spcPts val="0"/>
                        </a:spcBef>
                        <a:spcAft>
                          <a:spcPts val="1000"/>
                        </a:spcAft>
                      </a:pPr>
                      <a:r>
                        <a:rPr lang="en-US" sz="1600" b="1">
                          <a:solidFill>
                            <a:srgbClr val="000000"/>
                          </a:solidFill>
                          <a:latin typeface="Times New Roman"/>
                          <a:ea typeface="Times New Roman"/>
                          <a:cs typeface="Times New Roman"/>
                        </a:rPr>
                        <a:t>0.00E+00</a:t>
                      </a:r>
                      <a:endParaRPr lang="en-US" sz="1600">
                        <a:solidFill>
                          <a:srgbClr val="000000"/>
                        </a:solidFill>
                        <a:latin typeface="Calibri"/>
                        <a:ea typeface="Calibri"/>
                        <a:cs typeface="Times New Roman"/>
                      </a:endParaRPr>
                    </a:p>
                  </a:txBody>
                  <a:tcPr marL="68580" marR="68580" marT="0" marB="0">
                    <a:lnL>
                      <a:noFill/>
                    </a:lnL>
                    <a:lnR>
                      <a:noFill/>
                    </a:lnR>
                    <a:lnT>
                      <a:noFill/>
                    </a:lnT>
                    <a:lnB>
                      <a:noFill/>
                    </a:lnB>
                    <a:solidFill>
                      <a:srgbClr val="FFFFFF"/>
                    </a:solidFill>
                  </a:tcPr>
                </a:tc>
                <a:extLst>
                  <a:ext uri="{0D108BD9-81ED-4DB2-BD59-A6C34878D82A}">
                    <a16:rowId xmlns:a16="http://schemas.microsoft.com/office/drawing/2014/main" val="10003"/>
                  </a:ext>
                </a:extLst>
              </a:tr>
              <a:tr h="529868">
                <a:tc>
                  <a:txBody>
                    <a:bodyPr/>
                    <a:lstStyle/>
                    <a:p>
                      <a:pPr marL="0" marR="0" algn="l">
                        <a:lnSpc>
                          <a:spcPct val="115000"/>
                        </a:lnSpc>
                        <a:spcBef>
                          <a:spcPts val="0"/>
                        </a:spcBef>
                        <a:spcAft>
                          <a:spcPts val="1000"/>
                        </a:spcAft>
                      </a:pPr>
                      <a:r>
                        <a:rPr lang="en-US" sz="1600">
                          <a:solidFill>
                            <a:srgbClr val="000000"/>
                          </a:solidFill>
                          <a:latin typeface="Times New Roman"/>
                          <a:ea typeface="Times New Roman"/>
                          <a:cs typeface="Times New Roman"/>
                        </a:rPr>
                        <a:t>f12</a:t>
                      </a:r>
                      <a:endParaRPr lang="en-US" sz="1600">
                        <a:solidFill>
                          <a:srgbClr val="000000"/>
                        </a:solidFill>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lnSpc>
                          <a:spcPct val="115000"/>
                        </a:lnSpc>
                        <a:spcBef>
                          <a:spcPts val="0"/>
                        </a:spcBef>
                        <a:spcAft>
                          <a:spcPts val="1000"/>
                        </a:spcAft>
                      </a:pPr>
                      <a:r>
                        <a:rPr lang="en-US" sz="1600" b="1">
                          <a:solidFill>
                            <a:srgbClr val="000000"/>
                          </a:solidFill>
                          <a:latin typeface="Times New Roman"/>
                          <a:ea typeface="Times New Roman"/>
                          <a:cs typeface="Times New Roman"/>
                        </a:rPr>
                        <a:t>0.00E+00</a:t>
                      </a:r>
                      <a:endParaRPr lang="en-US" sz="1600">
                        <a:solidFill>
                          <a:srgbClr val="000000"/>
                        </a:solidFill>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15000"/>
                        </a:lnSpc>
                        <a:spcBef>
                          <a:spcPts val="0"/>
                        </a:spcBef>
                        <a:spcAft>
                          <a:spcPts val="1000"/>
                        </a:spcAft>
                      </a:pPr>
                      <a:r>
                        <a:rPr lang="en-US" sz="1600">
                          <a:solidFill>
                            <a:srgbClr val="000000"/>
                          </a:solidFill>
                          <a:latin typeface="Times New Roman"/>
                          <a:ea typeface="Times New Roman"/>
                          <a:cs typeface="Times New Roman"/>
                        </a:rPr>
                        <a:t>3.69E+00</a:t>
                      </a:r>
                      <a:endParaRPr lang="en-US" sz="1600">
                        <a:solidFill>
                          <a:srgbClr val="000000"/>
                        </a:solidFill>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15000"/>
                        </a:lnSpc>
                        <a:spcBef>
                          <a:spcPts val="0"/>
                        </a:spcBef>
                        <a:spcAft>
                          <a:spcPts val="1000"/>
                        </a:spcAft>
                      </a:pPr>
                      <a:r>
                        <a:rPr lang="en-US" sz="1600">
                          <a:solidFill>
                            <a:srgbClr val="000000"/>
                          </a:solidFill>
                          <a:latin typeface="Times New Roman"/>
                          <a:ea typeface="Times New Roman"/>
                          <a:cs typeface="Times New Roman"/>
                        </a:rPr>
                        <a:t>1.30E+01</a:t>
                      </a:r>
                      <a:endParaRPr lang="en-US" sz="1600">
                        <a:solidFill>
                          <a:srgbClr val="000000"/>
                        </a:solidFill>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15000"/>
                        </a:lnSpc>
                        <a:spcBef>
                          <a:spcPts val="0"/>
                        </a:spcBef>
                        <a:spcAft>
                          <a:spcPts val="1000"/>
                        </a:spcAft>
                      </a:pPr>
                      <a:r>
                        <a:rPr lang="en-US" sz="1600">
                          <a:solidFill>
                            <a:srgbClr val="000000"/>
                          </a:solidFill>
                          <a:latin typeface="Times New Roman"/>
                          <a:ea typeface="Times New Roman"/>
                          <a:cs typeface="Times New Roman"/>
                        </a:rPr>
                        <a:t>5.80E-02</a:t>
                      </a:r>
                      <a:endParaRPr lang="en-US" sz="1600">
                        <a:solidFill>
                          <a:srgbClr val="000000"/>
                        </a:solidFill>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15000"/>
                        </a:lnSpc>
                        <a:spcBef>
                          <a:spcPts val="0"/>
                        </a:spcBef>
                        <a:spcAft>
                          <a:spcPts val="1000"/>
                        </a:spcAft>
                      </a:pPr>
                      <a:r>
                        <a:rPr lang="en-US" sz="1600" b="1" dirty="0">
                          <a:solidFill>
                            <a:srgbClr val="000000"/>
                          </a:solidFill>
                          <a:latin typeface="Times New Roman"/>
                          <a:ea typeface="Times New Roman"/>
                          <a:cs typeface="Times New Roman"/>
                        </a:rPr>
                        <a:t>0.00E+00</a:t>
                      </a:r>
                      <a:endParaRPr lang="en-US" sz="1600" dirty="0">
                        <a:solidFill>
                          <a:srgbClr val="000000"/>
                        </a:solidFill>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bl>
          </a:graphicData>
        </a:graphic>
      </p:graphicFrame>
      <p:sp>
        <p:nvSpPr>
          <p:cNvPr id="4" name="Slide Number Placeholder 3">
            <a:extLst>
              <a:ext uri="{FF2B5EF4-FFF2-40B4-BE49-F238E27FC236}">
                <a16:creationId xmlns:a16="http://schemas.microsoft.com/office/drawing/2014/main" id="{FEC7B7FE-16F3-5ED3-869E-E39BFB0D37B7}"/>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6A884DB-FDF6-4C09-8B33-D12C6402EE44}" type="slidenum">
              <a:rPr lang="en-US" altLang="en-US">
                <a:solidFill>
                  <a:srgbClr val="898989"/>
                </a:solidFill>
              </a:rPr>
              <a:pPr eaLnBrk="1" hangingPunct="1"/>
              <a:t>68</a:t>
            </a:fld>
            <a:endParaRPr lang="en-US" altLang="en-US">
              <a:solidFill>
                <a:srgbClr val="898989"/>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9165E2F-E13F-D390-5CE4-BB302765A705}"/>
              </a:ext>
            </a:extLst>
          </p:cNvPr>
          <p:cNvSpPr txBox="1">
            <a:spLocks/>
          </p:cNvSpPr>
          <p:nvPr/>
        </p:nvSpPr>
        <p:spPr bwMode="auto">
          <a:xfrm>
            <a:off x="0" y="0"/>
            <a:ext cx="9144000" cy="838200"/>
          </a:xfrm>
          <a:prstGeom prst="rect">
            <a:avLst/>
          </a:prstGeom>
          <a:solidFill>
            <a:schemeClr val="accent2"/>
          </a:solidFill>
          <a:ln w="9525">
            <a:noFill/>
            <a:miter lim="800000"/>
            <a:headEnd/>
            <a:tailEnd/>
          </a:ln>
        </p:spPr>
        <p:txBody>
          <a:bodyPr anchor="ctr">
            <a:normAutofit fontScale="97500"/>
          </a:bodyPr>
          <a:lstStyle/>
          <a:p>
            <a:pPr algn="ctr">
              <a:defRPr/>
            </a:pPr>
            <a:r>
              <a:rPr lang="en-US" sz="2400" b="1" dirty="0"/>
              <a:t>Discussion on for functions considered </a:t>
            </a:r>
          </a:p>
          <a:p>
            <a:pPr algn="ctr">
              <a:defRPr/>
            </a:pPr>
            <a:r>
              <a:rPr lang="en-US" sz="2400" b="1" dirty="0" err="1"/>
              <a:t>Rao</a:t>
            </a:r>
            <a:r>
              <a:rPr lang="en-US" sz="2400" b="1" dirty="0"/>
              <a:t>, </a:t>
            </a:r>
            <a:r>
              <a:rPr lang="en-US" sz="2400" b="1" dirty="0" err="1"/>
              <a:t>Savsani</a:t>
            </a:r>
            <a:r>
              <a:rPr lang="en-US" sz="2400" b="1" dirty="0"/>
              <a:t> and </a:t>
            </a:r>
            <a:r>
              <a:rPr lang="en-US" sz="2400" b="1" dirty="0" err="1"/>
              <a:t>Vakharia</a:t>
            </a:r>
            <a:r>
              <a:rPr lang="en-US" sz="2400" b="1" dirty="0"/>
              <a:t> [186]</a:t>
            </a:r>
          </a:p>
        </p:txBody>
      </p:sp>
      <p:sp>
        <p:nvSpPr>
          <p:cNvPr id="66562" name="Rectangle 2">
            <a:extLst>
              <a:ext uri="{FF2B5EF4-FFF2-40B4-BE49-F238E27FC236}">
                <a16:creationId xmlns:a16="http://schemas.microsoft.com/office/drawing/2014/main" id="{1A247043-9325-2E15-65B7-50B7F93297AB}"/>
              </a:ext>
            </a:extLst>
          </p:cNvPr>
          <p:cNvSpPr>
            <a:spLocks noChangeArrowheads="1"/>
          </p:cNvSpPr>
          <p:nvPr/>
        </p:nvSpPr>
        <p:spPr bwMode="auto">
          <a:xfrm>
            <a:off x="685800" y="1524000"/>
            <a:ext cx="7772400" cy="1477963"/>
          </a:xfrm>
          <a:prstGeom prst="rect">
            <a:avLst/>
          </a:prstGeom>
          <a:noFill/>
          <a:ln w="9525">
            <a:noFill/>
            <a:miter lim="800000"/>
            <a:headEnd/>
            <a:tailEnd/>
          </a:ln>
          <a:effectLst/>
        </p:spPr>
        <p:txBody>
          <a:bodyPr anchor="ctr">
            <a:spAutoFit/>
          </a:bodyPr>
          <a:lstStyle/>
          <a:p>
            <a:pPr>
              <a:buFont typeface="Wingdings" pitchFamily="2" charset="2"/>
              <a:buChar char="q"/>
              <a:defRPr/>
            </a:pPr>
            <a:r>
              <a:rPr lang="en-US" dirty="0">
                <a:solidFill>
                  <a:schemeClr val="accent2"/>
                </a:solidFill>
              </a:rPr>
              <a:t>The MPDPGA is outperforming over PSO, DE, ABC and TLBO in terms of mean. </a:t>
            </a:r>
          </a:p>
          <a:p>
            <a:pPr indent="342900" algn="just" eaLnBrk="0" hangingPunct="0">
              <a:defRPr/>
            </a:pPr>
            <a:endParaRPr lang="en-US" dirty="0"/>
          </a:p>
          <a:p>
            <a:pPr indent="342900" algn="just" eaLnBrk="0" hangingPunct="0">
              <a:defRPr/>
            </a:pPr>
            <a:endParaRPr lang="en-US" dirty="0"/>
          </a:p>
          <a:p>
            <a:pPr indent="342900" algn="just" eaLnBrk="0" hangingPunct="0">
              <a:defRPr/>
            </a:pPr>
            <a:endParaRPr lang="en-US" dirty="0"/>
          </a:p>
        </p:txBody>
      </p:sp>
      <p:sp>
        <p:nvSpPr>
          <p:cNvPr id="4" name="Slide Number Placeholder 3">
            <a:extLst>
              <a:ext uri="{FF2B5EF4-FFF2-40B4-BE49-F238E27FC236}">
                <a16:creationId xmlns:a16="http://schemas.microsoft.com/office/drawing/2014/main" id="{4B5AFEE0-AE15-6BBB-E1F3-8A1B4F7ECF8C}"/>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F71A61B-8C22-4B0A-90FD-A91ED8A2935B}" type="slidenum">
              <a:rPr lang="en-US" altLang="en-US">
                <a:solidFill>
                  <a:srgbClr val="898989"/>
                </a:solidFill>
              </a:rPr>
              <a:pPr eaLnBrk="1" hangingPunct="1"/>
              <a:t>69</a:t>
            </a:fld>
            <a:endParaRPr lang="en-US" altLang="en-US">
              <a:solidFill>
                <a:srgbClr val="898989"/>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6AAB6-F433-3353-5A80-DF809B4C24EE}"/>
              </a:ext>
            </a:extLst>
          </p:cNvPr>
          <p:cNvSpPr>
            <a:spLocks noGrp="1"/>
          </p:cNvSpPr>
          <p:nvPr>
            <p:ph type="title"/>
          </p:nvPr>
        </p:nvSpPr>
        <p:spPr>
          <a:xfrm>
            <a:off x="0" y="0"/>
            <a:ext cx="9144000" cy="838200"/>
          </a:xfrm>
          <a:solidFill>
            <a:schemeClr val="accent2"/>
          </a:solidFill>
          <a:ln>
            <a:miter lim="800000"/>
            <a:headEnd/>
            <a:tailEnd/>
          </a:ln>
        </p:spPr>
        <p:txBody>
          <a:bodyPr rtlCol="0">
            <a:normAutofit/>
          </a:bodyPr>
          <a:lstStyle/>
          <a:p>
            <a:pPr eaLnBrk="1" fontAlgn="auto" hangingPunct="1">
              <a:spcAft>
                <a:spcPts val="0"/>
              </a:spcAft>
              <a:defRPr/>
            </a:pPr>
            <a:r>
              <a:rPr lang="en-US" sz="3200" cap="all" dirty="0">
                <a:effectLst>
                  <a:reflection blurRad="12700" stA="48000" endA="300" endPos="55000" dir="5400000" sy="-90000" algn="bl" rotWithShape="0"/>
                </a:effectLst>
              </a:rPr>
              <a:t>History of DPGA</a:t>
            </a:r>
            <a:endParaRPr lang="en-US" sz="3200" dirty="0"/>
          </a:p>
        </p:txBody>
      </p:sp>
      <p:sp>
        <p:nvSpPr>
          <p:cNvPr id="11267" name="Content Placeholder 2">
            <a:extLst>
              <a:ext uri="{FF2B5EF4-FFF2-40B4-BE49-F238E27FC236}">
                <a16:creationId xmlns:a16="http://schemas.microsoft.com/office/drawing/2014/main" id="{FFD25D0B-E22C-DD47-344B-9F3E3972FDE9}"/>
              </a:ext>
            </a:extLst>
          </p:cNvPr>
          <p:cNvSpPr>
            <a:spLocks noGrp="1"/>
          </p:cNvSpPr>
          <p:nvPr>
            <p:ph idx="1"/>
          </p:nvPr>
        </p:nvSpPr>
        <p:spPr/>
        <p:txBody>
          <a:bodyPr/>
          <a:lstStyle/>
          <a:p>
            <a:pPr algn="just" eaLnBrk="1" hangingPunct="1"/>
            <a:endParaRPr lang="en-US" altLang="zh-CN" sz="2400"/>
          </a:p>
          <a:p>
            <a:pPr algn="just" eaLnBrk="1" hangingPunct="1"/>
            <a:r>
              <a:rPr lang="en-US" altLang="zh-CN" sz="2400"/>
              <a:t>Idea of reserve population in GA with the objective as population diversity was introduced in 2006 by T. Park et al [150]. </a:t>
            </a:r>
          </a:p>
        </p:txBody>
      </p:sp>
      <p:sp>
        <p:nvSpPr>
          <p:cNvPr id="4" name="Slide Number Placeholder 3">
            <a:extLst>
              <a:ext uri="{FF2B5EF4-FFF2-40B4-BE49-F238E27FC236}">
                <a16:creationId xmlns:a16="http://schemas.microsoft.com/office/drawing/2014/main" id="{E67590E6-7487-340C-31A6-132D7BB2B1C1}"/>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C36C97E-EEBA-4CBE-9132-5BC589C81CDF}" type="slidenum">
              <a:rPr lang="en-US" altLang="en-US">
                <a:solidFill>
                  <a:srgbClr val="898989"/>
                </a:solidFill>
              </a:rPr>
              <a:pPr eaLnBrk="1" hangingPunct="1"/>
              <a:t>7</a:t>
            </a:fld>
            <a:endParaRPr lang="en-US" altLang="en-US">
              <a:solidFill>
                <a:srgbClr val="898989"/>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A37CE31-09DA-885B-F66F-F34C4CC710D9}"/>
              </a:ext>
            </a:extLst>
          </p:cNvPr>
          <p:cNvSpPr txBox="1">
            <a:spLocks/>
          </p:cNvSpPr>
          <p:nvPr/>
        </p:nvSpPr>
        <p:spPr bwMode="auto">
          <a:xfrm>
            <a:off x="0" y="0"/>
            <a:ext cx="9144000" cy="838200"/>
          </a:xfrm>
          <a:prstGeom prst="rect">
            <a:avLst/>
          </a:prstGeom>
          <a:solidFill>
            <a:schemeClr val="accent2"/>
          </a:solidFill>
          <a:ln w="9525">
            <a:noFill/>
            <a:miter lim="800000"/>
            <a:headEnd/>
            <a:tailEnd/>
          </a:ln>
        </p:spPr>
        <p:txBody>
          <a:bodyPr anchor="ctr">
            <a:normAutofit fontScale="97500"/>
          </a:bodyPr>
          <a:lstStyle/>
          <a:p>
            <a:pPr>
              <a:defRPr/>
            </a:pPr>
            <a:r>
              <a:rPr lang="en-US" sz="2400" b="1" dirty="0"/>
              <a:t>Discussion on comparison with all above Metaheuristic given in [183], [184], [185], [186] and [187]</a:t>
            </a:r>
            <a:endParaRPr lang="en-US" sz="2400" dirty="0"/>
          </a:p>
        </p:txBody>
      </p:sp>
      <p:sp>
        <p:nvSpPr>
          <p:cNvPr id="66562" name="Rectangle 2">
            <a:extLst>
              <a:ext uri="{FF2B5EF4-FFF2-40B4-BE49-F238E27FC236}">
                <a16:creationId xmlns:a16="http://schemas.microsoft.com/office/drawing/2014/main" id="{25212CCE-7A5E-629B-13E7-D1C9647494E7}"/>
              </a:ext>
            </a:extLst>
          </p:cNvPr>
          <p:cNvSpPr>
            <a:spLocks noChangeArrowheads="1"/>
          </p:cNvSpPr>
          <p:nvPr/>
        </p:nvSpPr>
        <p:spPr bwMode="auto">
          <a:xfrm>
            <a:off x="381000" y="1905000"/>
            <a:ext cx="8229600" cy="1892300"/>
          </a:xfrm>
          <a:prstGeom prst="rect">
            <a:avLst/>
          </a:prstGeom>
          <a:noFill/>
          <a:ln w="9525">
            <a:noFill/>
            <a:miter lim="800000"/>
            <a:headEnd/>
            <a:tailEnd/>
          </a:ln>
          <a:effectLst/>
        </p:spPr>
        <p:txBody>
          <a:bodyPr anchor="ctr">
            <a:spAutoFit/>
          </a:bodyPr>
          <a:lstStyle/>
          <a:p>
            <a:pPr algn="just">
              <a:lnSpc>
                <a:spcPct val="150000"/>
              </a:lnSpc>
              <a:defRPr/>
            </a:pPr>
            <a:r>
              <a:rPr lang="en-US" dirty="0">
                <a:solidFill>
                  <a:schemeClr val="accent2"/>
                </a:solidFill>
              </a:rPr>
              <a:t>The MPDPGA is performing better than GA, PSO, DE and ANTS not over ABC and TLBO in terms of reliability (success rate), efficacy (mean and standard deviation) and efficiency (function evaluation). </a:t>
            </a:r>
          </a:p>
          <a:p>
            <a:pPr indent="342900" algn="just" eaLnBrk="0" hangingPunct="0">
              <a:defRPr/>
            </a:pPr>
            <a:endParaRPr lang="en-US" dirty="0"/>
          </a:p>
          <a:p>
            <a:pPr indent="342900" algn="just" eaLnBrk="0" hangingPunct="0">
              <a:defRPr/>
            </a:pPr>
            <a:endParaRPr lang="en-US" dirty="0"/>
          </a:p>
        </p:txBody>
      </p:sp>
      <p:sp>
        <p:nvSpPr>
          <p:cNvPr id="5" name="Slide Number Placeholder 4">
            <a:extLst>
              <a:ext uri="{FF2B5EF4-FFF2-40B4-BE49-F238E27FC236}">
                <a16:creationId xmlns:a16="http://schemas.microsoft.com/office/drawing/2014/main" id="{0B5414ED-85DB-57E0-BFC3-7915E26AEA7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6B85FAD-846B-494D-81AE-BF28C0929BDD}" type="slidenum">
              <a:rPr lang="en-US" altLang="en-US">
                <a:solidFill>
                  <a:srgbClr val="898989"/>
                </a:solidFill>
              </a:rPr>
              <a:pPr eaLnBrk="1" hangingPunct="1"/>
              <a:t>70</a:t>
            </a:fld>
            <a:endParaRPr lang="en-US" altLang="en-US">
              <a:solidFill>
                <a:srgbClr val="898989"/>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627F5D9-22DD-0273-754D-EB94E36C1B54}"/>
              </a:ext>
            </a:extLst>
          </p:cNvPr>
          <p:cNvSpPr txBox="1">
            <a:spLocks/>
          </p:cNvSpPr>
          <p:nvPr/>
        </p:nvSpPr>
        <p:spPr bwMode="auto">
          <a:xfrm>
            <a:off x="0" y="2971800"/>
            <a:ext cx="9144000" cy="838200"/>
          </a:xfrm>
          <a:prstGeom prst="rect">
            <a:avLst/>
          </a:prstGeom>
          <a:solidFill>
            <a:schemeClr val="accent2"/>
          </a:solidFill>
          <a:ln w="9525">
            <a:noFill/>
            <a:miter lim="800000"/>
            <a:headEnd/>
            <a:tailEnd/>
          </a:ln>
        </p:spPr>
        <p:txBody>
          <a:bodyPr anchor="ctr"/>
          <a:lstStyle/>
          <a:p>
            <a:pPr lvl="1" algn="ctr">
              <a:defRPr/>
            </a:pPr>
            <a:endParaRPr lang="en-US" sz="2800" cap="all" dirty="0">
              <a:effectLst>
                <a:reflection blurRad="12700" stA="48000" endA="300" endPos="55000" dir="5400000" sy="-90000" algn="bl" rotWithShape="0"/>
              </a:effectLst>
              <a:latin typeface="+mj-lt"/>
              <a:ea typeface="+mj-ea"/>
              <a:cs typeface="+mj-cs"/>
            </a:endParaRPr>
          </a:p>
          <a:p>
            <a:pPr lvl="1" algn="ctr">
              <a:defRPr/>
            </a:pPr>
            <a:r>
              <a:rPr lang="en-US" sz="2400" cap="all" dirty="0">
                <a:effectLst>
                  <a:reflection blurRad="12700" stA="48000" endA="300" endPos="55000" dir="5400000" sy="-90000" algn="bl" rotWithShape="0"/>
                </a:effectLst>
                <a:latin typeface="+mj-lt"/>
                <a:ea typeface="+mj-ea"/>
                <a:cs typeface="+mj-cs"/>
              </a:rPr>
              <a:t>Comparison of MPDPGA with diversity based Metaheurestic</a:t>
            </a:r>
          </a:p>
          <a:p>
            <a:pPr lvl="1" algn="ctr">
              <a:defRPr/>
            </a:pPr>
            <a:endParaRPr lang="en-US" sz="2400" cap="all" dirty="0">
              <a:effectLst>
                <a:reflection blurRad="12700" stA="48000" endA="300" endPos="55000" dir="5400000" sy="-90000" algn="bl" rotWithShape="0"/>
              </a:effectLst>
              <a:latin typeface="+mj-lt"/>
              <a:ea typeface="+mj-ea"/>
              <a:cs typeface="+mj-cs"/>
            </a:endParaRPr>
          </a:p>
          <a:p>
            <a:pPr lvl="1" algn="ctr">
              <a:defRPr/>
            </a:pPr>
            <a:r>
              <a:rPr lang="en-US" sz="1600" cap="all" dirty="0">
                <a:effectLst>
                  <a:reflection blurRad="12700" stA="48000" endA="300" endPos="55000" dir="5400000" sy="-90000" algn="bl" rotWithShape="0"/>
                </a:effectLst>
                <a:latin typeface="+mj-lt"/>
                <a:ea typeface="+mj-ea"/>
                <a:cs typeface="+mj-cs"/>
              </a:rPr>
              <a:t>(DPGA, StGA, IMGA, RTS ) [155], (DGEP, CEP and ALEP) [187]</a:t>
            </a:r>
          </a:p>
        </p:txBody>
      </p:sp>
      <p:sp>
        <p:nvSpPr>
          <p:cNvPr id="4" name="Slide Number Placeholder 3">
            <a:extLst>
              <a:ext uri="{FF2B5EF4-FFF2-40B4-BE49-F238E27FC236}">
                <a16:creationId xmlns:a16="http://schemas.microsoft.com/office/drawing/2014/main" id="{076CF80E-F560-A64E-2C74-1D60AA1ECBD2}"/>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B8239FF-DA21-4292-9B58-523A005A3EB1}" type="slidenum">
              <a:rPr lang="en-US" altLang="en-US">
                <a:solidFill>
                  <a:srgbClr val="898989"/>
                </a:solidFill>
              </a:rPr>
              <a:pPr eaLnBrk="1" hangingPunct="1"/>
              <a:t>71</a:t>
            </a:fld>
            <a:endParaRPr lang="en-US" altLang="en-US">
              <a:solidFill>
                <a:srgbClr val="898989"/>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88B11-C76D-6F6D-CC00-46829A2C2B76}"/>
              </a:ext>
            </a:extLst>
          </p:cNvPr>
          <p:cNvSpPr txBox="1">
            <a:spLocks/>
          </p:cNvSpPr>
          <p:nvPr/>
        </p:nvSpPr>
        <p:spPr bwMode="auto">
          <a:xfrm>
            <a:off x="0" y="0"/>
            <a:ext cx="9144000" cy="838200"/>
          </a:xfrm>
          <a:prstGeom prst="rect">
            <a:avLst/>
          </a:prstGeom>
          <a:solidFill>
            <a:schemeClr val="accent2"/>
          </a:solidFill>
          <a:ln w="9525">
            <a:noFill/>
            <a:miter lim="800000"/>
            <a:headEnd/>
            <a:tailEnd/>
          </a:ln>
        </p:spPr>
        <p:txBody>
          <a:bodyPr anchor="ctr">
            <a:normAutofit fontScale="97500"/>
          </a:bodyPr>
          <a:lstStyle/>
          <a:p>
            <a:pPr algn="ctr">
              <a:defRPr/>
            </a:pPr>
            <a:r>
              <a:rPr lang="en-US" b="1" dirty="0"/>
              <a:t>Comparison based on SD and M shown by MPDPGA with DPGA</a:t>
            </a:r>
            <a:r>
              <a:rPr lang="en-US" b="1" baseline="30000" dirty="0"/>
              <a:t>*</a:t>
            </a:r>
            <a:r>
              <a:rPr lang="en-US" b="1" dirty="0"/>
              <a:t>, StGA, IMGA and RTS for functions considered by Park and Ryu [155]. </a:t>
            </a:r>
            <a:endParaRPr lang="en-US" dirty="0"/>
          </a:p>
        </p:txBody>
      </p:sp>
      <p:graphicFrame>
        <p:nvGraphicFramePr>
          <p:cNvPr id="4" name="Table 3">
            <a:extLst>
              <a:ext uri="{FF2B5EF4-FFF2-40B4-BE49-F238E27FC236}">
                <a16:creationId xmlns:a16="http://schemas.microsoft.com/office/drawing/2014/main" id="{C5E9E35A-B2CA-FE08-A63C-135541B4081B}"/>
              </a:ext>
            </a:extLst>
          </p:cNvPr>
          <p:cNvGraphicFramePr>
            <a:graphicFrameLocks noGrp="1"/>
          </p:cNvGraphicFramePr>
          <p:nvPr/>
        </p:nvGraphicFramePr>
        <p:xfrm>
          <a:off x="304800" y="1905000"/>
          <a:ext cx="8458204" cy="2819402"/>
        </p:xfrm>
        <a:graphic>
          <a:graphicData uri="http://schemas.openxmlformats.org/drawingml/2006/table">
            <a:tbl>
              <a:tblPr/>
              <a:tblGrid>
                <a:gridCol w="337685">
                  <a:extLst>
                    <a:ext uri="{9D8B030D-6E8A-4147-A177-3AD203B41FA5}">
                      <a16:colId xmlns:a16="http://schemas.microsoft.com/office/drawing/2014/main" val="20000"/>
                    </a:ext>
                  </a:extLst>
                </a:gridCol>
                <a:gridCol w="827239">
                  <a:extLst>
                    <a:ext uri="{9D8B030D-6E8A-4147-A177-3AD203B41FA5}">
                      <a16:colId xmlns:a16="http://schemas.microsoft.com/office/drawing/2014/main" val="20001"/>
                    </a:ext>
                  </a:extLst>
                </a:gridCol>
                <a:gridCol w="877264">
                  <a:extLst>
                    <a:ext uri="{9D8B030D-6E8A-4147-A177-3AD203B41FA5}">
                      <a16:colId xmlns:a16="http://schemas.microsoft.com/office/drawing/2014/main" val="20002"/>
                    </a:ext>
                  </a:extLst>
                </a:gridCol>
                <a:gridCol w="804012">
                  <a:extLst>
                    <a:ext uri="{9D8B030D-6E8A-4147-A177-3AD203B41FA5}">
                      <a16:colId xmlns:a16="http://schemas.microsoft.com/office/drawing/2014/main" val="20003"/>
                    </a:ext>
                  </a:extLst>
                </a:gridCol>
                <a:gridCol w="787932">
                  <a:extLst>
                    <a:ext uri="{9D8B030D-6E8A-4147-A177-3AD203B41FA5}">
                      <a16:colId xmlns:a16="http://schemas.microsoft.com/office/drawing/2014/main" val="20004"/>
                    </a:ext>
                  </a:extLst>
                </a:gridCol>
                <a:gridCol w="804012">
                  <a:extLst>
                    <a:ext uri="{9D8B030D-6E8A-4147-A177-3AD203B41FA5}">
                      <a16:colId xmlns:a16="http://schemas.microsoft.com/office/drawing/2014/main" val="20005"/>
                    </a:ext>
                  </a:extLst>
                </a:gridCol>
                <a:gridCol w="804012">
                  <a:extLst>
                    <a:ext uri="{9D8B030D-6E8A-4147-A177-3AD203B41FA5}">
                      <a16:colId xmlns:a16="http://schemas.microsoft.com/office/drawing/2014/main" val="20006"/>
                    </a:ext>
                  </a:extLst>
                </a:gridCol>
                <a:gridCol w="804012">
                  <a:extLst>
                    <a:ext uri="{9D8B030D-6E8A-4147-A177-3AD203B41FA5}">
                      <a16:colId xmlns:a16="http://schemas.microsoft.com/office/drawing/2014/main" val="20007"/>
                    </a:ext>
                  </a:extLst>
                </a:gridCol>
                <a:gridCol w="804012">
                  <a:extLst>
                    <a:ext uri="{9D8B030D-6E8A-4147-A177-3AD203B41FA5}">
                      <a16:colId xmlns:a16="http://schemas.microsoft.com/office/drawing/2014/main" val="20008"/>
                    </a:ext>
                  </a:extLst>
                </a:gridCol>
                <a:gridCol w="804012">
                  <a:extLst>
                    <a:ext uri="{9D8B030D-6E8A-4147-A177-3AD203B41FA5}">
                      <a16:colId xmlns:a16="http://schemas.microsoft.com/office/drawing/2014/main" val="20009"/>
                    </a:ext>
                  </a:extLst>
                </a:gridCol>
                <a:gridCol w="804012">
                  <a:extLst>
                    <a:ext uri="{9D8B030D-6E8A-4147-A177-3AD203B41FA5}">
                      <a16:colId xmlns:a16="http://schemas.microsoft.com/office/drawing/2014/main" val="20010"/>
                    </a:ext>
                  </a:extLst>
                </a:gridCol>
              </a:tblGrid>
              <a:tr h="634087">
                <a:tc>
                  <a:txBody>
                    <a:bodyPr/>
                    <a:lstStyle/>
                    <a:p>
                      <a:pPr marL="0" marR="0" algn="l">
                        <a:lnSpc>
                          <a:spcPct val="115000"/>
                        </a:lnSpc>
                        <a:spcBef>
                          <a:spcPts val="0"/>
                        </a:spcBef>
                        <a:spcAft>
                          <a:spcPts val="1000"/>
                        </a:spcAft>
                      </a:pPr>
                      <a:r>
                        <a:rPr lang="en-US" sz="1200" b="1" dirty="0">
                          <a:solidFill>
                            <a:srgbClr val="000000"/>
                          </a:solidFill>
                          <a:latin typeface="Times New Roman"/>
                          <a:ea typeface="Calibri"/>
                          <a:cs typeface="Times New Roman"/>
                        </a:rPr>
                        <a:t>F</a:t>
                      </a:r>
                      <a:endParaRPr lang="en-US" sz="1200" dirty="0">
                        <a:solidFill>
                          <a:srgbClr val="000000"/>
                        </a:solidFill>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200" b="1" dirty="0">
                          <a:solidFill>
                            <a:srgbClr val="000000"/>
                          </a:solidFill>
                          <a:latin typeface="Times New Roman"/>
                          <a:ea typeface="Calibri"/>
                          <a:cs typeface="Times New Roman"/>
                        </a:rPr>
                        <a:t>MPDPGA(M)</a:t>
                      </a:r>
                      <a:endParaRPr lang="en-US" sz="1200" dirty="0">
                        <a:solidFill>
                          <a:srgbClr val="000000"/>
                        </a:solidFill>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200" b="1">
                          <a:solidFill>
                            <a:srgbClr val="000000"/>
                          </a:solidFill>
                          <a:latin typeface="Times New Roman"/>
                          <a:ea typeface="Calibri"/>
                          <a:cs typeface="Times New Roman"/>
                        </a:rPr>
                        <a:t>MPDPGA (SD)</a:t>
                      </a:r>
                      <a:endParaRPr lang="en-US" sz="1200">
                        <a:solidFill>
                          <a:srgbClr val="000000"/>
                        </a:solidFill>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200" b="1" dirty="0">
                          <a:solidFill>
                            <a:srgbClr val="000000"/>
                          </a:solidFill>
                          <a:latin typeface="Times New Roman"/>
                          <a:ea typeface="Calibri"/>
                          <a:cs typeface="Times New Roman"/>
                        </a:rPr>
                        <a:t>DPGA</a:t>
                      </a:r>
                      <a:r>
                        <a:rPr lang="en-US" sz="1200" b="1" baseline="30000" dirty="0">
                          <a:solidFill>
                            <a:srgbClr val="000000"/>
                          </a:solidFill>
                          <a:latin typeface="Times New Roman"/>
                          <a:ea typeface="Calibri"/>
                          <a:cs typeface="Times New Roman"/>
                        </a:rPr>
                        <a:t>l*</a:t>
                      </a:r>
                      <a:r>
                        <a:rPr lang="en-US" sz="1200" b="1" dirty="0">
                          <a:solidFill>
                            <a:srgbClr val="000000"/>
                          </a:solidFill>
                          <a:latin typeface="Times New Roman"/>
                          <a:ea typeface="Calibri"/>
                          <a:cs typeface="Times New Roman"/>
                        </a:rPr>
                        <a:t> (M)</a:t>
                      </a:r>
                      <a:endParaRPr lang="en-US" sz="1200" dirty="0">
                        <a:solidFill>
                          <a:srgbClr val="000000"/>
                        </a:solidFill>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200" b="1" dirty="0">
                          <a:solidFill>
                            <a:srgbClr val="000000"/>
                          </a:solidFill>
                          <a:latin typeface="Times New Roman"/>
                          <a:ea typeface="Calibri"/>
                          <a:cs typeface="Times New Roman"/>
                        </a:rPr>
                        <a:t>DPGA</a:t>
                      </a:r>
                      <a:r>
                        <a:rPr lang="en-US" sz="1200" b="1" baseline="30000" dirty="0">
                          <a:solidFill>
                            <a:srgbClr val="000000"/>
                          </a:solidFill>
                          <a:latin typeface="Times New Roman"/>
                          <a:ea typeface="Calibri"/>
                          <a:cs typeface="Times New Roman"/>
                        </a:rPr>
                        <a:t>*</a:t>
                      </a:r>
                      <a:r>
                        <a:rPr lang="en-US" sz="1200" b="1" dirty="0">
                          <a:solidFill>
                            <a:srgbClr val="000000"/>
                          </a:solidFill>
                          <a:latin typeface="Times New Roman"/>
                          <a:ea typeface="Calibri"/>
                          <a:cs typeface="Times New Roman"/>
                        </a:rPr>
                        <a:t> (SD)</a:t>
                      </a:r>
                      <a:endParaRPr lang="en-US" sz="1200" dirty="0">
                        <a:solidFill>
                          <a:srgbClr val="000000"/>
                        </a:solidFill>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200" b="1">
                          <a:solidFill>
                            <a:srgbClr val="000000"/>
                          </a:solidFill>
                          <a:latin typeface="Times New Roman"/>
                          <a:ea typeface="Calibri"/>
                          <a:cs typeface="Times New Roman"/>
                        </a:rPr>
                        <a:t>StGA (M)</a:t>
                      </a:r>
                      <a:endParaRPr lang="en-US" sz="1200">
                        <a:solidFill>
                          <a:srgbClr val="000000"/>
                        </a:solidFill>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200" b="1">
                          <a:solidFill>
                            <a:srgbClr val="000000"/>
                          </a:solidFill>
                          <a:latin typeface="Times New Roman"/>
                          <a:ea typeface="Calibri"/>
                          <a:cs typeface="Times New Roman"/>
                        </a:rPr>
                        <a:t>StGA (SD)</a:t>
                      </a:r>
                      <a:endParaRPr lang="en-US" sz="1200">
                        <a:solidFill>
                          <a:srgbClr val="000000"/>
                        </a:solidFill>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200" b="1">
                          <a:solidFill>
                            <a:srgbClr val="000000"/>
                          </a:solidFill>
                          <a:latin typeface="Times New Roman"/>
                          <a:ea typeface="Calibri"/>
                          <a:cs typeface="Times New Roman"/>
                        </a:rPr>
                        <a:t>IMGA M)</a:t>
                      </a:r>
                      <a:endParaRPr lang="en-US" sz="1200">
                        <a:solidFill>
                          <a:srgbClr val="000000"/>
                        </a:solidFill>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200" b="1">
                          <a:solidFill>
                            <a:srgbClr val="000000"/>
                          </a:solidFill>
                          <a:latin typeface="Times New Roman"/>
                          <a:ea typeface="Calibri"/>
                          <a:cs typeface="Times New Roman"/>
                        </a:rPr>
                        <a:t>IMGA (SD)</a:t>
                      </a:r>
                      <a:endParaRPr lang="en-US" sz="1200">
                        <a:solidFill>
                          <a:srgbClr val="000000"/>
                        </a:solidFill>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200" b="1">
                          <a:solidFill>
                            <a:srgbClr val="000000"/>
                          </a:solidFill>
                          <a:latin typeface="Times New Roman"/>
                          <a:ea typeface="Calibri"/>
                          <a:cs typeface="Times New Roman"/>
                        </a:rPr>
                        <a:t>RTS (M)</a:t>
                      </a:r>
                      <a:endParaRPr lang="en-US" sz="1200">
                        <a:solidFill>
                          <a:srgbClr val="000000"/>
                        </a:solidFill>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200" b="1">
                          <a:solidFill>
                            <a:srgbClr val="000000"/>
                          </a:solidFill>
                          <a:latin typeface="Times New Roman"/>
                          <a:ea typeface="Calibri"/>
                          <a:cs typeface="Times New Roman"/>
                        </a:rPr>
                        <a:t>RTS (SD)</a:t>
                      </a:r>
                      <a:endParaRPr lang="en-US" sz="1200">
                        <a:solidFill>
                          <a:srgbClr val="000000"/>
                        </a:solidFill>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37063">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f</a:t>
                      </a:r>
                      <a:r>
                        <a:rPr lang="en-US" sz="1200" baseline="-25000">
                          <a:solidFill>
                            <a:srgbClr val="000000"/>
                          </a:solidFill>
                          <a:latin typeface="Times New Roman"/>
                          <a:ea typeface="Calibri"/>
                          <a:cs typeface="Times New Roman"/>
                        </a:rPr>
                        <a:t>8</a:t>
                      </a:r>
                      <a:endParaRPr lang="en-US" sz="1200">
                        <a:solidFill>
                          <a:srgbClr val="000000"/>
                        </a:solidFill>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a:lnSpc>
                          <a:spcPct val="115000"/>
                        </a:lnSpc>
                        <a:spcBef>
                          <a:spcPts val="0"/>
                        </a:spcBef>
                        <a:spcAft>
                          <a:spcPts val="1000"/>
                        </a:spcAft>
                      </a:pPr>
                      <a:r>
                        <a:rPr lang="en-US" sz="1200" b="1">
                          <a:solidFill>
                            <a:srgbClr val="000000"/>
                          </a:solidFill>
                          <a:latin typeface="Times New Roman"/>
                          <a:ea typeface="Calibri"/>
                          <a:cs typeface="Times New Roman"/>
                        </a:rPr>
                        <a:t>0.00E+00</a:t>
                      </a:r>
                      <a:endParaRPr lang="en-US" sz="1200">
                        <a:solidFill>
                          <a:srgbClr val="000000"/>
                        </a:solidFill>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1.02E-02</a:t>
                      </a:r>
                      <a:endParaRPr lang="en-US" sz="1200">
                        <a:solidFill>
                          <a:srgbClr val="000000"/>
                        </a:solidFill>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6.15E-02</a:t>
                      </a:r>
                      <a:endParaRPr lang="en-US" sz="1200">
                        <a:solidFill>
                          <a:srgbClr val="000000"/>
                        </a:solidFill>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2.46E-01</a:t>
                      </a:r>
                      <a:endParaRPr lang="en-US" sz="1200">
                        <a:solidFill>
                          <a:srgbClr val="000000"/>
                        </a:solidFill>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4.48E-01</a:t>
                      </a:r>
                      <a:endParaRPr lang="en-US" sz="1200">
                        <a:solidFill>
                          <a:srgbClr val="000000"/>
                        </a:solidFill>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9.04E-01</a:t>
                      </a:r>
                      <a:endParaRPr lang="en-US" sz="1200">
                        <a:solidFill>
                          <a:srgbClr val="000000"/>
                        </a:solidFill>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2.34E-01</a:t>
                      </a:r>
                      <a:endParaRPr lang="en-US" sz="1200">
                        <a:solidFill>
                          <a:srgbClr val="000000"/>
                        </a:solidFill>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8.31E-01</a:t>
                      </a:r>
                      <a:endParaRPr lang="en-US" sz="1200">
                        <a:solidFill>
                          <a:srgbClr val="000000"/>
                        </a:solidFill>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1.79E+00</a:t>
                      </a:r>
                      <a:endParaRPr lang="en-US" sz="1200">
                        <a:solidFill>
                          <a:srgbClr val="000000"/>
                        </a:solidFill>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1.82E+00</a:t>
                      </a:r>
                      <a:endParaRPr lang="en-US" sz="1200">
                        <a:solidFill>
                          <a:srgbClr val="000000"/>
                        </a:solidFill>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437063">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f</a:t>
                      </a:r>
                      <a:r>
                        <a:rPr lang="en-US" sz="1200" baseline="-25000">
                          <a:solidFill>
                            <a:srgbClr val="000000"/>
                          </a:solidFill>
                          <a:latin typeface="Times New Roman"/>
                          <a:ea typeface="Calibri"/>
                          <a:cs typeface="Times New Roman"/>
                        </a:rPr>
                        <a:t>9</a:t>
                      </a:r>
                      <a:endParaRPr lang="en-US" sz="1200">
                        <a:solidFill>
                          <a:srgbClr val="000000"/>
                        </a:solidFill>
                        <a:latin typeface="Calibri"/>
                        <a:ea typeface="Calibri"/>
                        <a:cs typeface="Times New Roman"/>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1000"/>
                        </a:spcAft>
                      </a:pPr>
                      <a:r>
                        <a:rPr lang="en-US" sz="1200" b="1">
                          <a:solidFill>
                            <a:srgbClr val="000000"/>
                          </a:solidFill>
                          <a:latin typeface="Times New Roman"/>
                          <a:ea typeface="Calibri"/>
                          <a:cs typeface="Times New Roman"/>
                        </a:rPr>
                        <a:t>0.00E+00</a:t>
                      </a:r>
                      <a:endParaRPr lang="en-US" sz="1200">
                        <a:solidFill>
                          <a:srgbClr val="000000"/>
                        </a:solidFill>
                        <a:latin typeface="Calibri"/>
                        <a:ea typeface="Calibri"/>
                        <a:cs typeface="Times New Roman"/>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1000"/>
                        </a:spcAft>
                      </a:pPr>
                      <a:r>
                        <a:rPr lang="en-US" sz="1200" b="1">
                          <a:solidFill>
                            <a:srgbClr val="000000"/>
                          </a:solidFill>
                          <a:latin typeface="Times New Roman"/>
                          <a:ea typeface="Calibri"/>
                          <a:cs typeface="Times New Roman"/>
                        </a:rPr>
                        <a:t>0.00E+00</a:t>
                      </a:r>
                      <a:endParaRPr lang="en-US" sz="1200">
                        <a:solidFill>
                          <a:srgbClr val="000000"/>
                        </a:solidFill>
                        <a:latin typeface="Calibri"/>
                        <a:ea typeface="Calibri"/>
                        <a:cs typeface="Times New Roman"/>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3.23E+01</a:t>
                      </a:r>
                      <a:endParaRPr lang="en-US" sz="1200">
                        <a:solidFill>
                          <a:srgbClr val="000000"/>
                        </a:solidFill>
                        <a:latin typeface="Calibri"/>
                        <a:ea typeface="Calibri"/>
                        <a:cs typeface="Times New Roman"/>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3.34E+01</a:t>
                      </a:r>
                      <a:endParaRPr lang="en-US" sz="1200">
                        <a:solidFill>
                          <a:srgbClr val="000000"/>
                        </a:solidFill>
                        <a:latin typeface="Calibri"/>
                        <a:ea typeface="Calibri"/>
                        <a:cs typeface="Times New Roman"/>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4.71E+01</a:t>
                      </a:r>
                      <a:endParaRPr lang="en-US" sz="1200">
                        <a:solidFill>
                          <a:srgbClr val="000000"/>
                        </a:solidFill>
                        <a:latin typeface="Calibri"/>
                        <a:ea typeface="Calibri"/>
                        <a:cs typeface="Times New Roman"/>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3.79E+01</a:t>
                      </a:r>
                      <a:endParaRPr lang="en-US" sz="1200">
                        <a:solidFill>
                          <a:srgbClr val="000000"/>
                        </a:solidFill>
                        <a:latin typeface="Calibri"/>
                        <a:ea typeface="Calibri"/>
                        <a:cs typeface="Times New Roman"/>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4.19E+01</a:t>
                      </a:r>
                      <a:endParaRPr lang="en-US" sz="1200">
                        <a:solidFill>
                          <a:srgbClr val="000000"/>
                        </a:solidFill>
                        <a:latin typeface="Calibri"/>
                        <a:ea typeface="Calibri"/>
                        <a:cs typeface="Times New Roman"/>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3.78E+01</a:t>
                      </a:r>
                      <a:endParaRPr lang="en-US" sz="1200">
                        <a:solidFill>
                          <a:srgbClr val="000000"/>
                        </a:solidFill>
                        <a:latin typeface="Calibri"/>
                        <a:ea typeface="Calibri"/>
                        <a:cs typeface="Times New Roman"/>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4.10E+01</a:t>
                      </a:r>
                      <a:endParaRPr lang="en-US" sz="1200">
                        <a:solidFill>
                          <a:srgbClr val="000000"/>
                        </a:solidFill>
                        <a:latin typeface="Calibri"/>
                        <a:ea typeface="Calibri"/>
                        <a:cs typeface="Times New Roman"/>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3.66E+01</a:t>
                      </a:r>
                      <a:endParaRPr lang="en-US" sz="1200">
                        <a:solidFill>
                          <a:srgbClr val="000000"/>
                        </a:solidFill>
                        <a:latin typeface="Calibri"/>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2"/>
                  </a:ext>
                </a:extLst>
              </a:tr>
              <a:tr h="437063">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f</a:t>
                      </a:r>
                      <a:r>
                        <a:rPr lang="en-US" sz="1200" baseline="-25000">
                          <a:solidFill>
                            <a:srgbClr val="000000"/>
                          </a:solidFill>
                          <a:latin typeface="Times New Roman"/>
                          <a:ea typeface="Calibri"/>
                          <a:cs typeface="Times New Roman"/>
                        </a:rPr>
                        <a:t>10</a:t>
                      </a:r>
                      <a:endParaRPr lang="en-US" sz="1200">
                        <a:solidFill>
                          <a:srgbClr val="000000"/>
                        </a:solidFill>
                        <a:latin typeface="Calibri"/>
                        <a:ea typeface="Calibri"/>
                        <a:cs typeface="Times New Roman"/>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a:t>
                      </a:r>
                      <a:r>
                        <a:rPr lang="en-US" sz="1200" b="1">
                          <a:solidFill>
                            <a:srgbClr val="000000"/>
                          </a:solidFill>
                          <a:latin typeface="Times New Roman"/>
                          <a:ea typeface="Calibri"/>
                          <a:cs typeface="Times New Roman"/>
                        </a:rPr>
                        <a:t>4.19E+02</a:t>
                      </a:r>
                      <a:endParaRPr lang="en-US" sz="1200">
                        <a:solidFill>
                          <a:srgbClr val="000000"/>
                        </a:solidFill>
                        <a:latin typeface="Calibri"/>
                        <a:ea typeface="Calibri"/>
                        <a:cs typeface="Times New Roman"/>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1000"/>
                        </a:spcAft>
                      </a:pPr>
                      <a:r>
                        <a:rPr lang="en-US" sz="1200" b="1">
                          <a:solidFill>
                            <a:srgbClr val="000000"/>
                          </a:solidFill>
                          <a:latin typeface="Times New Roman"/>
                          <a:ea typeface="Calibri"/>
                          <a:cs typeface="Times New Roman"/>
                        </a:rPr>
                        <a:t>3.23E-03</a:t>
                      </a:r>
                      <a:endParaRPr lang="en-US" sz="1200">
                        <a:solidFill>
                          <a:srgbClr val="000000"/>
                        </a:solidFill>
                        <a:latin typeface="Calibri"/>
                        <a:ea typeface="Calibri"/>
                        <a:cs typeface="Times New Roman"/>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-1.26E+01</a:t>
                      </a:r>
                      <a:endParaRPr lang="en-US" sz="1200">
                        <a:solidFill>
                          <a:srgbClr val="000000"/>
                        </a:solidFill>
                        <a:latin typeface="Calibri"/>
                        <a:ea typeface="Calibri"/>
                        <a:cs typeface="Times New Roman"/>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0.00E+00</a:t>
                      </a:r>
                      <a:endParaRPr lang="en-US" sz="1200">
                        <a:solidFill>
                          <a:srgbClr val="000000"/>
                        </a:solidFill>
                        <a:latin typeface="Calibri"/>
                        <a:ea typeface="Calibri"/>
                        <a:cs typeface="Times New Roman"/>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-1.26E+04</a:t>
                      </a:r>
                      <a:endParaRPr lang="en-US" sz="1200">
                        <a:solidFill>
                          <a:srgbClr val="000000"/>
                        </a:solidFill>
                        <a:latin typeface="Calibri"/>
                        <a:ea typeface="Calibri"/>
                        <a:cs typeface="Times New Roman"/>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0.00E+00</a:t>
                      </a:r>
                      <a:endParaRPr lang="en-US" sz="1200">
                        <a:solidFill>
                          <a:srgbClr val="000000"/>
                        </a:solidFill>
                        <a:latin typeface="Calibri"/>
                        <a:ea typeface="Calibri"/>
                        <a:cs typeface="Times New Roman"/>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-1.26E+04</a:t>
                      </a:r>
                      <a:endParaRPr lang="en-US" sz="1200">
                        <a:solidFill>
                          <a:srgbClr val="000000"/>
                        </a:solidFill>
                        <a:latin typeface="Calibri"/>
                        <a:ea typeface="Calibri"/>
                        <a:cs typeface="Times New Roman"/>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2.80E+01</a:t>
                      </a:r>
                      <a:endParaRPr lang="en-US" sz="1200">
                        <a:solidFill>
                          <a:srgbClr val="000000"/>
                        </a:solidFill>
                        <a:latin typeface="Calibri"/>
                        <a:ea typeface="Calibri"/>
                        <a:cs typeface="Times New Roman"/>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-1.26E+04</a:t>
                      </a:r>
                      <a:endParaRPr lang="en-US" sz="1200">
                        <a:solidFill>
                          <a:srgbClr val="000000"/>
                        </a:solidFill>
                        <a:latin typeface="Calibri"/>
                        <a:ea typeface="Calibri"/>
                        <a:cs typeface="Times New Roman"/>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1.70E+01</a:t>
                      </a:r>
                      <a:endParaRPr lang="en-US" sz="1200">
                        <a:solidFill>
                          <a:srgbClr val="000000"/>
                        </a:solidFill>
                        <a:latin typeface="Calibri"/>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3"/>
                  </a:ext>
                </a:extLst>
              </a:tr>
              <a:tr h="437063">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f</a:t>
                      </a:r>
                      <a:r>
                        <a:rPr lang="en-US" sz="1200" baseline="-25000">
                          <a:solidFill>
                            <a:srgbClr val="000000"/>
                          </a:solidFill>
                          <a:latin typeface="Times New Roman"/>
                          <a:ea typeface="Calibri"/>
                          <a:cs typeface="Times New Roman"/>
                        </a:rPr>
                        <a:t>11</a:t>
                      </a:r>
                      <a:endParaRPr lang="en-US" sz="1200">
                        <a:solidFill>
                          <a:srgbClr val="000000"/>
                        </a:solidFill>
                        <a:latin typeface="Calibri"/>
                        <a:ea typeface="Calibri"/>
                        <a:cs typeface="Times New Roman"/>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1000"/>
                        </a:spcAft>
                      </a:pPr>
                      <a:r>
                        <a:rPr lang="en-US" sz="1200" b="1">
                          <a:solidFill>
                            <a:srgbClr val="000000"/>
                          </a:solidFill>
                          <a:latin typeface="Times New Roman"/>
                          <a:ea typeface="Calibri"/>
                          <a:cs typeface="Times New Roman"/>
                        </a:rPr>
                        <a:t>0.00E+00</a:t>
                      </a:r>
                      <a:endParaRPr lang="en-US" sz="1200">
                        <a:solidFill>
                          <a:srgbClr val="000000"/>
                        </a:solidFill>
                        <a:latin typeface="Calibri"/>
                        <a:ea typeface="Calibri"/>
                        <a:cs typeface="Times New Roman"/>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1000"/>
                        </a:spcAft>
                      </a:pPr>
                      <a:r>
                        <a:rPr lang="en-US" sz="1200" b="1">
                          <a:solidFill>
                            <a:srgbClr val="000000"/>
                          </a:solidFill>
                          <a:latin typeface="Times New Roman"/>
                          <a:ea typeface="Calibri"/>
                          <a:cs typeface="Times New Roman"/>
                        </a:rPr>
                        <a:t>2.69E-02</a:t>
                      </a:r>
                      <a:endParaRPr lang="en-US" sz="1200">
                        <a:solidFill>
                          <a:srgbClr val="000000"/>
                        </a:solidFill>
                        <a:latin typeface="Calibri"/>
                        <a:ea typeface="Calibri"/>
                        <a:cs typeface="Times New Roman"/>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5.13E-02</a:t>
                      </a:r>
                      <a:endParaRPr lang="en-US" sz="1200">
                        <a:solidFill>
                          <a:srgbClr val="000000"/>
                        </a:solidFill>
                        <a:latin typeface="Calibri"/>
                        <a:ea typeface="Calibri"/>
                        <a:cs typeface="Times New Roman"/>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4.75E-02</a:t>
                      </a:r>
                      <a:endParaRPr lang="en-US" sz="1200">
                        <a:solidFill>
                          <a:srgbClr val="000000"/>
                        </a:solidFill>
                        <a:latin typeface="Calibri"/>
                        <a:ea typeface="Calibri"/>
                        <a:cs typeface="Times New Roman"/>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1.11E-01</a:t>
                      </a:r>
                      <a:endParaRPr lang="en-US" sz="1200">
                        <a:solidFill>
                          <a:srgbClr val="000000"/>
                        </a:solidFill>
                        <a:latin typeface="Calibri"/>
                        <a:ea typeface="Calibri"/>
                        <a:cs typeface="Times New Roman"/>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5.79E-02</a:t>
                      </a:r>
                      <a:endParaRPr lang="en-US" sz="1200">
                        <a:solidFill>
                          <a:srgbClr val="000000"/>
                        </a:solidFill>
                        <a:latin typeface="Calibri"/>
                        <a:ea typeface="Calibri"/>
                        <a:cs typeface="Times New Roman"/>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6.88E-02</a:t>
                      </a:r>
                      <a:endParaRPr lang="en-US" sz="1200">
                        <a:solidFill>
                          <a:srgbClr val="000000"/>
                        </a:solidFill>
                        <a:latin typeface="Calibri"/>
                        <a:ea typeface="Calibri"/>
                        <a:cs typeface="Times New Roman"/>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4.97E-02</a:t>
                      </a:r>
                      <a:endParaRPr lang="en-US" sz="1200">
                        <a:solidFill>
                          <a:srgbClr val="000000"/>
                        </a:solidFill>
                        <a:latin typeface="Calibri"/>
                        <a:ea typeface="Calibri"/>
                        <a:cs typeface="Times New Roman"/>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3.67E-02</a:t>
                      </a:r>
                      <a:endParaRPr lang="en-US" sz="1200">
                        <a:solidFill>
                          <a:srgbClr val="000000"/>
                        </a:solidFill>
                        <a:latin typeface="Calibri"/>
                        <a:ea typeface="Calibri"/>
                        <a:cs typeface="Times New Roman"/>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4.45E-02</a:t>
                      </a:r>
                      <a:endParaRPr lang="en-US" sz="1200">
                        <a:solidFill>
                          <a:srgbClr val="000000"/>
                        </a:solidFill>
                        <a:latin typeface="Calibri"/>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4"/>
                  </a:ext>
                </a:extLst>
              </a:tr>
              <a:tr h="437063">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f</a:t>
                      </a:r>
                      <a:r>
                        <a:rPr lang="en-US" sz="1200" baseline="-25000">
                          <a:solidFill>
                            <a:srgbClr val="000000"/>
                          </a:solidFill>
                          <a:latin typeface="Times New Roman"/>
                          <a:ea typeface="Calibri"/>
                          <a:cs typeface="Times New Roman"/>
                        </a:rPr>
                        <a:t>12</a:t>
                      </a:r>
                      <a:endParaRPr lang="en-US" sz="1200">
                        <a:solidFill>
                          <a:srgbClr val="000000"/>
                        </a:solidFill>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200" b="1">
                          <a:solidFill>
                            <a:srgbClr val="000000"/>
                          </a:solidFill>
                          <a:latin typeface="Times New Roman"/>
                          <a:ea typeface="Calibri"/>
                          <a:cs typeface="Times New Roman"/>
                        </a:rPr>
                        <a:t>0.00E+00</a:t>
                      </a:r>
                      <a:endParaRPr lang="en-US" sz="1200">
                        <a:solidFill>
                          <a:srgbClr val="000000"/>
                        </a:solidFill>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200" b="1">
                          <a:solidFill>
                            <a:srgbClr val="000000"/>
                          </a:solidFill>
                          <a:latin typeface="Times New Roman"/>
                          <a:ea typeface="Calibri"/>
                          <a:cs typeface="Times New Roman"/>
                        </a:rPr>
                        <a:t>0.00E+00</a:t>
                      </a:r>
                      <a:endParaRPr lang="en-US" sz="1200">
                        <a:solidFill>
                          <a:srgbClr val="000000"/>
                        </a:solidFill>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200" b="1">
                          <a:solidFill>
                            <a:srgbClr val="000000"/>
                          </a:solidFill>
                          <a:latin typeface="Times New Roman"/>
                          <a:ea typeface="Calibri"/>
                          <a:cs typeface="Times New Roman"/>
                        </a:rPr>
                        <a:t>0.00E+00</a:t>
                      </a:r>
                      <a:endParaRPr lang="en-US" sz="1200">
                        <a:solidFill>
                          <a:srgbClr val="000000"/>
                        </a:solidFill>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200" b="1" dirty="0">
                          <a:solidFill>
                            <a:srgbClr val="000000"/>
                          </a:solidFill>
                          <a:latin typeface="Times New Roman"/>
                          <a:ea typeface="Calibri"/>
                          <a:cs typeface="Times New Roman"/>
                        </a:rPr>
                        <a:t>0.00E+00</a:t>
                      </a:r>
                      <a:endParaRPr lang="en-US" sz="1200" dirty="0">
                        <a:solidFill>
                          <a:srgbClr val="000000"/>
                        </a:solidFill>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2.36E-02</a:t>
                      </a:r>
                      <a:endParaRPr lang="en-US" sz="1200">
                        <a:solidFill>
                          <a:srgbClr val="000000"/>
                        </a:solidFill>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2.86E-02</a:t>
                      </a:r>
                      <a:endParaRPr lang="en-US" sz="1200">
                        <a:solidFill>
                          <a:srgbClr val="000000"/>
                        </a:solidFill>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1.00E-03</a:t>
                      </a:r>
                      <a:endParaRPr lang="en-US" sz="1200">
                        <a:solidFill>
                          <a:srgbClr val="000000"/>
                        </a:solidFill>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7.40E-03</a:t>
                      </a:r>
                      <a:endParaRPr lang="en-US" sz="1200">
                        <a:solidFill>
                          <a:srgbClr val="000000"/>
                        </a:solidFill>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200" b="1">
                          <a:solidFill>
                            <a:srgbClr val="000000"/>
                          </a:solidFill>
                          <a:latin typeface="Times New Roman"/>
                          <a:ea typeface="Calibri"/>
                          <a:cs typeface="Times New Roman"/>
                        </a:rPr>
                        <a:t>0.00E+00</a:t>
                      </a:r>
                      <a:endParaRPr lang="en-US" sz="1200">
                        <a:solidFill>
                          <a:srgbClr val="000000"/>
                        </a:solidFill>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200" b="1" dirty="0">
                          <a:solidFill>
                            <a:srgbClr val="000000"/>
                          </a:solidFill>
                          <a:latin typeface="Times New Roman"/>
                          <a:ea typeface="Calibri"/>
                          <a:cs typeface="Times New Roman"/>
                        </a:rPr>
                        <a:t>0.00E+00</a:t>
                      </a:r>
                      <a:endParaRPr lang="en-US" sz="1200" dirty="0">
                        <a:solidFill>
                          <a:srgbClr val="000000"/>
                        </a:solidFill>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graphicFrame>
        <p:nvGraphicFramePr>
          <p:cNvPr id="6" name="Table 5">
            <a:extLst>
              <a:ext uri="{FF2B5EF4-FFF2-40B4-BE49-F238E27FC236}">
                <a16:creationId xmlns:a16="http://schemas.microsoft.com/office/drawing/2014/main" id="{EF49FC2F-BC7E-3CCA-C740-014CAF63FBF4}"/>
              </a:ext>
            </a:extLst>
          </p:cNvPr>
          <p:cNvGraphicFramePr>
            <a:graphicFrameLocks noGrp="1"/>
          </p:cNvGraphicFramePr>
          <p:nvPr/>
        </p:nvGraphicFramePr>
        <p:xfrm>
          <a:off x="1981200" y="4876800"/>
          <a:ext cx="6096000" cy="358990"/>
        </p:xfrm>
        <a:graphic>
          <a:graphicData uri="http://schemas.openxmlformats.org/drawingml/2006/table">
            <a:tbl>
              <a:tblPr/>
              <a:tblGrid>
                <a:gridCol w="6096000">
                  <a:extLst>
                    <a:ext uri="{9D8B030D-6E8A-4147-A177-3AD203B41FA5}">
                      <a16:colId xmlns:a16="http://schemas.microsoft.com/office/drawing/2014/main" val="20000"/>
                    </a:ext>
                  </a:extLst>
                </a:gridCol>
              </a:tblGrid>
              <a:tr h="358775">
                <a:tc>
                  <a:txBody>
                    <a:bodyPr/>
                    <a:lstStyle/>
                    <a:p>
                      <a:pPr marL="342900" marR="0" lvl="0" indent="-342900" algn="l">
                        <a:spcBef>
                          <a:spcPts val="0"/>
                        </a:spcBef>
                        <a:spcAft>
                          <a:spcPts val="200"/>
                        </a:spcAft>
                        <a:buFont typeface="+mj-lt"/>
                        <a:buNone/>
                        <a:tabLst>
                          <a:tab pos="411480" algn="l"/>
                          <a:tab pos="457200" algn="l"/>
                        </a:tabLst>
                      </a:pPr>
                      <a:r>
                        <a:rPr lang="en-US" sz="800" dirty="0">
                          <a:latin typeface="Times New Roman"/>
                          <a:ea typeface="SimSun"/>
                        </a:rPr>
                        <a:t>* DPGA and DPGA-ED are work of  Park &amp; Ryu, 2007 [150]</a:t>
                      </a:r>
                    </a:p>
                  </a:txBody>
                  <a:tcPr marL="118745" marR="118745" marT="118535" marB="118535">
                    <a:lnL>
                      <a:noFill/>
                    </a:lnL>
                    <a:lnR>
                      <a:noFill/>
                    </a:lnR>
                    <a:lnT>
                      <a:noFill/>
                    </a:lnT>
                    <a:lnB>
                      <a:noFill/>
                    </a:lnB>
                  </a:tcPr>
                </a:tc>
                <a:extLst>
                  <a:ext uri="{0D108BD9-81ED-4DB2-BD59-A6C34878D82A}">
                    <a16:rowId xmlns:a16="http://schemas.microsoft.com/office/drawing/2014/main" val="10000"/>
                  </a:ext>
                </a:extLst>
              </a:tr>
            </a:tbl>
          </a:graphicData>
        </a:graphic>
      </p:graphicFrame>
      <p:sp>
        <p:nvSpPr>
          <p:cNvPr id="5" name="Slide Number Placeholder 4">
            <a:extLst>
              <a:ext uri="{FF2B5EF4-FFF2-40B4-BE49-F238E27FC236}">
                <a16:creationId xmlns:a16="http://schemas.microsoft.com/office/drawing/2014/main" id="{A030D822-B004-2C2E-B0DD-AA07F4E9B331}"/>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A518F26-1B05-4C44-973D-C4B08AF4BECA}" type="slidenum">
              <a:rPr lang="en-US" altLang="en-US">
                <a:solidFill>
                  <a:srgbClr val="898989"/>
                </a:solidFill>
              </a:rPr>
              <a:pPr eaLnBrk="1" hangingPunct="1"/>
              <a:t>72</a:t>
            </a:fld>
            <a:endParaRPr lang="en-US" altLang="en-US">
              <a:solidFill>
                <a:srgbClr val="898989"/>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7A988-3173-B4B5-D0D6-C3D14F1D61FA}"/>
              </a:ext>
            </a:extLst>
          </p:cNvPr>
          <p:cNvSpPr txBox="1">
            <a:spLocks/>
          </p:cNvSpPr>
          <p:nvPr/>
        </p:nvSpPr>
        <p:spPr bwMode="auto">
          <a:xfrm>
            <a:off x="0" y="2895600"/>
            <a:ext cx="9144000" cy="838200"/>
          </a:xfrm>
          <a:prstGeom prst="rect">
            <a:avLst/>
          </a:prstGeom>
          <a:solidFill>
            <a:schemeClr val="accent2"/>
          </a:solidFill>
          <a:ln w="9525">
            <a:noFill/>
            <a:miter lim="800000"/>
            <a:headEnd/>
            <a:tailEnd/>
          </a:ln>
        </p:spPr>
        <p:txBody>
          <a:bodyPr anchor="ctr"/>
          <a:lstStyle/>
          <a:p>
            <a:pPr algn="ctr">
              <a:defRPr/>
            </a:pPr>
            <a:r>
              <a:rPr lang="en-US" sz="2400" cap="all" dirty="0">
                <a:effectLst>
                  <a:reflection blurRad="12700" stA="48000" endA="300" endPos="55000" dir="5400000" sy="-90000" algn="bl" rotWithShape="0"/>
                </a:effectLst>
                <a:latin typeface="+mj-lt"/>
                <a:ea typeface="+mj-ea"/>
                <a:cs typeface="+mj-cs"/>
              </a:rPr>
              <a:t>t-test of MPDPGA and diversity based metaheurestics </a:t>
            </a:r>
          </a:p>
          <a:p>
            <a:pPr algn="ctr">
              <a:defRPr/>
            </a:pPr>
            <a:r>
              <a:rPr lang="en-US" sz="2400" cap="all" dirty="0">
                <a:effectLst>
                  <a:reflection blurRad="12700" stA="48000" endA="300" endPos="55000" dir="5400000" sy="-90000" algn="bl" rotWithShape="0"/>
                </a:effectLst>
                <a:latin typeface="+mj-lt"/>
                <a:ea typeface="+mj-ea"/>
                <a:cs typeface="+mj-cs"/>
              </a:rPr>
              <a:t>(DPGA*, StGA, IMGA and RTS)</a:t>
            </a:r>
          </a:p>
        </p:txBody>
      </p:sp>
      <p:sp>
        <p:nvSpPr>
          <p:cNvPr id="5" name="Slide Number Placeholder 4">
            <a:extLst>
              <a:ext uri="{FF2B5EF4-FFF2-40B4-BE49-F238E27FC236}">
                <a16:creationId xmlns:a16="http://schemas.microsoft.com/office/drawing/2014/main" id="{B2C675C0-FA68-F718-B15A-B4FEBA05FE9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91632CC-5DED-415B-B8C1-80EA01A58C0B}" type="slidenum">
              <a:rPr lang="en-US" altLang="en-US">
                <a:solidFill>
                  <a:srgbClr val="898989"/>
                </a:solidFill>
              </a:rPr>
              <a:pPr eaLnBrk="1" hangingPunct="1"/>
              <a:t>73</a:t>
            </a:fld>
            <a:endParaRPr lang="en-US" altLang="en-US">
              <a:solidFill>
                <a:srgbClr val="898989"/>
              </a:solidFill>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B91D2B9-BB7E-3D03-2DE7-92A979032EC9}"/>
              </a:ext>
            </a:extLst>
          </p:cNvPr>
          <p:cNvSpPr txBox="1">
            <a:spLocks/>
          </p:cNvSpPr>
          <p:nvPr/>
        </p:nvSpPr>
        <p:spPr bwMode="auto">
          <a:xfrm>
            <a:off x="0" y="1066800"/>
            <a:ext cx="4724400" cy="838200"/>
          </a:xfrm>
          <a:prstGeom prst="rect">
            <a:avLst/>
          </a:prstGeom>
          <a:noFill/>
          <a:ln w="9525">
            <a:noFill/>
            <a:miter lim="800000"/>
            <a:headEnd/>
            <a:tailEnd/>
          </a:ln>
        </p:spPr>
        <p:txBody>
          <a:bodyPr anchor="ctr">
            <a:normAutofit fontScale="97500"/>
          </a:bodyPr>
          <a:lstStyle/>
          <a:p>
            <a:pPr algn="ctr">
              <a:defRPr/>
            </a:pPr>
            <a:r>
              <a:rPr lang="en-US" sz="1600" b="1" dirty="0"/>
              <a:t>The calculated values of the t statistic amongst  MPDPGA and other metaheurestics</a:t>
            </a:r>
            <a:endParaRPr lang="en-US" sz="1600" dirty="0"/>
          </a:p>
        </p:txBody>
      </p:sp>
      <p:sp>
        <p:nvSpPr>
          <p:cNvPr id="76803" name="Rectangle 4">
            <a:extLst>
              <a:ext uri="{FF2B5EF4-FFF2-40B4-BE49-F238E27FC236}">
                <a16:creationId xmlns:a16="http://schemas.microsoft.com/office/drawing/2014/main" id="{4AF5CE6A-890D-2448-5C66-1B97262BB26D}"/>
              </a:ext>
            </a:extLst>
          </p:cNvPr>
          <p:cNvSpPr>
            <a:spLocks noChangeArrowheads="1"/>
          </p:cNvSpPr>
          <p:nvPr/>
        </p:nvSpPr>
        <p:spPr bwMode="auto">
          <a:xfrm>
            <a:off x="4572000" y="1143000"/>
            <a:ext cx="4572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zh-CN" sz="1600" b="1"/>
              <a:t>Metaheuristics that discovered significantly better solutions</a:t>
            </a:r>
          </a:p>
        </p:txBody>
      </p:sp>
      <p:graphicFrame>
        <p:nvGraphicFramePr>
          <p:cNvPr id="6" name="Table 5">
            <a:extLst>
              <a:ext uri="{FF2B5EF4-FFF2-40B4-BE49-F238E27FC236}">
                <a16:creationId xmlns:a16="http://schemas.microsoft.com/office/drawing/2014/main" id="{A5A28C13-428D-61C7-F272-15886489B09F}"/>
              </a:ext>
            </a:extLst>
          </p:cNvPr>
          <p:cNvGraphicFramePr>
            <a:graphicFrameLocks noGrp="1"/>
          </p:cNvGraphicFramePr>
          <p:nvPr/>
        </p:nvGraphicFramePr>
        <p:xfrm>
          <a:off x="609600" y="2362200"/>
          <a:ext cx="4133850" cy="1350964"/>
        </p:xfrm>
        <a:graphic>
          <a:graphicData uri="http://schemas.openxmlformats.org/drawingml/2006/table">
            <a:tbl>
              <a:tblPr/>
              <a:tblGrid>
                <a:gridCol w="609506">
                  <a:extLst>
                    <a:ext uri="{9D8B030D-6E8A-4147-A177-3AD203B41FA5}">
                      <a16:colId xmlns:a16="http://schemas.microsoft.com/office/drawing/2014/main" val="20000"/>
                    </a:ext>
                  </a:extLst>
                </a:gridCol>
                <a:gridCol w="853309">
                  <a:extLst>
                    <a:ext uri="{9D8B030D-6E8A-4147-A177-3AD203B41FA5}">
                      <a16:colId xmlns:a16="http://schemas.microsoft.com/office/drawing/2014/main" val="20001"/>
                    </a:ext>
                  </a:extLst>
                </a:gridCol>
                <a:gridCol w="1013939">
                  <a:extLst>
                    <a:ext uri="{9D8B030D-6E8A-4147-A177-3AD203B41FA5}">
                      <a16:colId xmlns:a16="http://schemas.microsoft.com/office/drawing/2014/main" val="20002"/>
                    </a:ext>
                  </a:extLst>
                </a:gridCol>
                <a:gridCol w="742836">
                  <a:extLst>
                    <a:ext uri="{9D8B030D-6E8A-4147-A177-3AD203B41FA5}">
                      <a16:colId xmlns:a16="http://schemas.microsoft.com/office/drawing/2014/main" val="20003"/>
                    </a:ext>
                  </a:extLst>
                </a:gridCol>
                <a:gridCol w="914260">
                  <a:extLst>
                    <a:ext uri="{9D8B030D-6E8A-4147-A177-3AD203B41FA5}">
                      <a16:colId xmlns:a16="http://schemas.microsoft.com/office/drawing/2014/main" val="20004"/>
                    </a:ext>
                  </a:extLst>
                </a:gridCol>
              </a:tblGrid>
              <a:tr h="342304">
                <a:tc>
                  <a:txBody>
                    <a:bodyPr/>
                    <a:lstStyle/>
                    <a:p>
                      <a:pPr marL="0" marR="0">
                        <a:lnSpc>
                          <a:spcPct val="115000"/>
                        </a:lnSpc>
                        <a:spcBef>
                          <a:spcPts val="0"/>
                        </a:spcBef>
                        <a:spcAft>
                          <a:spcPts val="1000"/>
                        </a:spcAft>
                      </a:pPr>
                      <a:r>
                        <a:rPr lang="en-US" sz="1000" dirty="0">
                          <a:solidFill>
                            <a:srgbClr val="000000"/>
                          </a:solidFill>
                          <a:latin typeface="Times New Roman"/>
                          <a:ea typeface="Calibri"/>
                          <a:cs typeface="Times New Roman"/>
                        </a:rPr>
                        <a:t>F</a:t>
                      </a:r>
                      <a:endParaRPr lang="en-US" sz="1100" dirty="0">
                        <a:latin typeface="Calibri"/>
                        <a:ea typeface="Calibri"/>
                        <a:cs typeface="Times New Roman"/>
                      </a:endParaRPr>
                    </a:p>
                  </a:txBody>
                  <a:tcPr marL="68569" marR="6856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MPDPGA vs DPGA</a:t>
                      </a:r>
                      <a:r>
                        <a:rPr lang="en-US" sz="1000" baseline="30000">
                          <a:solidFill>
                            <a:srgbClr val="000000"/>
                          </a:solidFill>
                          <a:latin typeface="Times New Roman"/>
                          <a:ea typeface="Calibri"/>
                          <a:cs typeface="Times New Roman"/>
                        </a:rPr>
                        <a:t>l</a:t>
                      </a:r>
                      <a:endParaRPr lang="en-US" sz="1100">
                        <a:latin typeface="Calibri"/>
                        <a:ea typeface="Calibri"/>
                        <a:cs typeface="Times New Roman"/>
                      </a:endParaRPr>
                    </a:p>
                  </a:txBody>
                  <a:tcPr marL="68569" marR="6856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MPDPGA vs StGA</a:t>
                      </a:r>
                      <a:endParaRPr lang="en-US" sz="1100">
                        <a:latin typeface="Calibri"/>
                        <a:ea typeface="Calibri"/>
                        <a:cs typeface="Times New Roman"/>
                      </a:endParaRPr>
                    </a:p>
                  </a:txBody>
                  <a:tcPr marL="68569" marR="6856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MPDPGA vs IMGA</a:t>
                      </a:r>
                      <a:endParaRPr lang="en-US" sz="1100">
                        <a:latin typeface="Calibri"/>
                        <a:ea typeface="Calibri"/>
                        <a:cs typeface="Times New Roman"/>
                      </a:endParaRPr>
                    </a:p>
                  </a:txBody>
                  <a:tcPr marL="68569" marR="6856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MPDPGA vs RTS</a:t>
                      </a:r>
                      <a:endParaRPr lang="en-US" sz="1100">
                        <a:latin typeface="Calibri"/>
                        <a:ea typeface="Calibri"/>
                        <a:cs typeface="Times New Roman"/>
                      </a:endParaRPr>
                    </a:p>
                  </a:txBody>
                  <a:tcPr marL="68569" marR="6856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01732">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f3</a:t>
                      </a:r>
                      <a:endParaRPr lang="en-US" sz="1100">
                        <a:latin typeface="Calibri"/>
                        <a:ea typeface="Calibri"/>
                        <a:cs typeface="Times New Roman"/>
                      </a:endParaRPr>
                    </a:p>
                  </a:txBody>
                  <a:tcPr marL="68569" marR="68569"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0.78</a:t>
                      </a:r>
                      <a:endParaRPr lang="en-US" sz="1100">
                        <a:latin typeface="Calibri"/>
                        <a:ea typeface="Calibri"/>
                        <a:cs typeface="Times New Roman"/>
                      </a:endParaRPr>
                    </a:p>
                  </a:txBody>
                  <a:tcPr marL="68569" marR="68569"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1.55</a:t>
                      </a:r>
                      <a:endParaRPr lang="en-US" sz="1100">
                        <a:latin typeface="Calibri"/>
                        <a:ea typeface="Calibri"/>
                        <a:cs typeface="Times New Roman"/>
                      </a:endParaRPr>
                    </a:p>
                  </a:txBody>
                  <a:tcPr marL="68569" marR="68569"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r">
                        <a:lnSpc>
                          <a:spcPct val="115000"/>
                        </a:lnSpc>
                        <a:spcBef>
                          <a:spcPts val="0"/>
                        </a:spcBef>
                        <a:spcAft>
                          <a:spcPts val="1000"/>
                        </a:spcAft>
                      </a:pPr>
                      <a:r>
                        <a:rPr lang="en-US" sz="1000" dirty="0">
                          <a:solidFill>
                            <a:srgbClr val="000000"/>
                          </a:solidFill>
                          <a:latin typeface="Times New Roman"/>
                          <a:ea typeface="Calibri"/>
                          <a:cs typeface="Times New Roman"/>
                        </a:rPr>
                        <a:t>0.88</a:t>
                      </a:r>
                      <a:endParaRPr lang="en-US" sz="1100" dirty="0">
                        <a:latin typeface="Calibri"/>
                        <a:ea typeface="Calibri"/>
                        <a:cs typeface="Times New Roman"/>
                      </a:endParaRPr>
                    </a:p>
                  </a:txBody>
                  <a:tcPr marL="68569" marR="68569"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r">
                        <a:lnSpc>
                          <a:spcPct val="115000"/>
                        </a:lnSpc>
                        <a:spcBef>
                          <a:spcPts val="0"/>
                        </a:spcBef>
                        <a:spcAft>
                          <a:spcPts val="1000"/>
                        </a:spcAft>
                      </a:pPr>
                      <a:r>
                        <a:rPr lang="en-US" sz="1000">
                          <a:solidFill>
                            <a:srgbClr val="000000"/>
                          </a:solidFill>
                          <a:latin typeface="Times New Roman"/>
                          <a:ea typeface="Calibri"/>
                          <a:cs typeface="Times New Roman"/>
                        </a:rPr>
                        <a:t>3.09</a:t>
                      </a:r>
                      <a:endParaRPr lang="en-US" sz="1100">
                        <a:latin typeface="Calibri"/>
                        <a:ea typeface="Calibri"/>
                        <a:cs typeface="Times New Roman"/>
                      </a:endParaRPr>
                    </a:p>
                  </a:txBody>
                  <a:tcPr marL="68569" marR="68569"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201732">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f4</a:t>
                      </a:r>
                      <a:endParaRPr lang="en-US" sz="1100">
                        <a:latin typeface="Calibri"/>
                        <a:ea typeface="Calibri"/>
                        <a:cs typeface="Times New Roman"/>
                      </a:endParaRPr>
                    </a:p>
                  </a:txBody>
                  <a:tcPr marL="68569" marR="68569" marT="0" marB="0">
                    <a:lnL>
                      <a:noFill/>
                    </a:lnL>
                    <a:lnR>
                      <a:noFill/>
                    </a:lnR>
                    <a:lnT>
                      <a:noFill/>
                    </a:lnT>
                    <a:lnB>
                      <a:noFill/>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3.03</a:t>
                      </a:r>
                      <a:endParaRPr lang="en-US" sz="1100">
                        <a:latin typeface="Calibri"/>
                        <a:ea typeface="Calibri"/>
                        <a:cs typeface="Times New Roman"/>
                      </a:endParaRPr>
                    </a:p>
                  </a:txBody>
                  <a:tcPr marL="68569" marR="68569" marT="0" marB="0">
                    <a:lnL>
                      <a:noFill/>
                    </a:lnL>
                    <a:lnR>
                      <a:noFill/>
                    </a:lnR>
                    <a:lnT>
                      <a:noFill/>
                    </a:lnT>
                    <a:lnB>
                      <a:noFill/>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3.90</a:t>
                      </a:r>
                      <a:endParaRPr lang="en-US" sz="1100">
                        <a:latin typeface="Calibri"/>
                        <a:ea typeface="Calibri"/>
                        <a:cs typeface="Times New Roman"/>
                      </a:endParaRPr>
                    </a:p>
                  </a:txBody>
                  <a:tcPr marL="68569" marR="68569" marT="0" marB="0">
                    <a:lnL>
                      <a:noFill/>
                    </a:lnL>
                    <a:lnR>
                      <a:noFill/>
                    </a:lnR>
                    <a:lnT>
                      <a:noFill/>
                    </a:lnT>
                    <a:lnB>
                      <a:noFill/>
                    </a:lnB>
                  </a:tcPr>
                </a:tc>
                <a:tc>
                  <a:txBody>
                    <a:bodyPr/>
                    <a:lstStyle/>
                    <a:p>
                      <a:pPr marL="0" marR="0" algn="r">
                        <a:lnSpc>
                          <a:spcPct val="115000"/>
                        </a:lnSpc>
                        <a:spcBef>
                          <a:spcPts val="0"/>
                        </a:spcBef>
                        <a:spcAft>
                          <a:spcPts val="1000"/>
                        </a:spcAft>
                      </a:pPr>
                      <a:r>
                        <a:rPr lang="en-US" sz="1000">
                          <a:solidFill>
                            <a:srgbClr val="000000"/>
                          </a:solidFill>
                          <a:latin typeface="Times New Roman"/>
                          <a:ea typeface="Calibri"/>
                          <a:cs typeface="Times New Roman"/>
                        </a:rPr>
                        <a:t>3.48</a:t>
                      </a:r>
                      <a:endParaRPr lang="en-US" sz="1100">
                        <a:latin typeface="Calibri"/>
                        <a:ea typeface="Calibri"/>
                        <a:cs typeface="Times New Roman"/>
                      </a:endParaRPr>
                    </a:p>
                  </a:txBody>
                  <a:tcPr marL="68569" marR="68569" marT="0" marB="0">
                    <a:lnL>
                      <a:noFill/>
                    </a:lnL>
                    <a:lnR>
                      <a:noFill/>
                    </a:lnR>
                    <a:lnT>
                      <a:noFill/>
                    </a:lnT>
                    <a:lnB>
                      <a:noFill/>
                    </a:lnB>
                  </a:tcPr>
                </a:tc>
                <a:tc>
                  <a:txBody>
                    <a:bodyPr/>
                    <a:lstStyle/>
                    <a:p>
                      <a:pPr marL="0" marR="0" algn="r">
                        <a:lnSpc>
                          <a:spcPct val="115000"/>
                        </a:lnSpc>
                        <a:spcBef>
                          <a:spcPts val="0"/>
                        </a:spcBef>
                        <a:spcAft>
                          <a:spcPts val="1000"/>
                        </a:spcAft>
                      </a:pPr>
                      <a:r>
                        <a:rPr lang="en-US" sz="1000">
                          <a:solidFill>
                            <a:srgbClr val="000000"/>
                          </a:solidFill>
                          <a:latin typeface="Times New Roman"/>
                          <a:ea typeface="Calibri"/>
                          <a:cs typeface="Times New Roman"/>
                        </a:rPr>
                        <a:t>3.51</a:t>
                      </a:r>
                      <a:endParaRPr lang="en-US" sz="1100">
                        <a:latin typeface="Calibri"/>
                        <a:ea typeface="Calibri"/>
                        <a:cs typeface="Times New Roman"/>
                      </a:endParaRPr>
                    </a:p>
                  </a:txBody>
                  <a:tcPr marL="68569" marR="68569" marT="0" marB="0">
                    <a:lnL>
                      <a:noFill/>
                    </a:lnL>
                    <a:lnR>
                      <a:noFill/>
                    </a:lnR>
                    <a:lnT>
                      <a:noFill/>
                    </a:lnT>
                    <a:lnB>
                      <a:noFill/>
                    </a:lnB>
                  </a:tcPr>
                </a:tc>
                <a:extLst>
                  <a:ext uri="{0D108BD9-81ED-4DB2-BD59-A6C34878D82A}">
                    <a16:rowId xmlns:a16="http://schemas.microsoft.com/office/drawing/2014/main" val="10002"/>
                  </a:ext>
                </a:extLst>
              </a:tr>
              <a:tr h="201732">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f5</a:t>
                      </a:r>
                      <a:endParaRPr lang="en-US" sz="1100">
                        <a:latin typeface="Calibri"/>
                        <a:ea typeface="Calibri"/>
                        <a:cs typeface="Times New Roman"/>
                      </a:endParaRPr>
                    </a:p>
                  </a:txBody>
                  <a:tcPr marL="68569" marR="68569" marT="0" marB="0">
                    <a:lnL>
                      <a:noFill/>
                    </a:lnL>
                    <a:lnR>
                      <a:noFill/>
                    </a:lnR>
                    <a:lnT>
                      <a:noFill/>
                    </a:lnT>
                    <a:lnB>
                      <a:noFill/>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708021.50</a:t>
                      </a:r>
                      <a:endParaRPr lang="en-US" sz="1100">
                        <a:latin typeface="Calibri"/>
                        <a:ea typeface="Calibri"/>
                        <a:cs typeface="Times New Roman"/>
                      </a:endParaRPr>
                    </a:p>
                  </a:txBody>
                  <a:tcPr marL="68569" marR="68569" marT="0" marB="0">
                    <a:lnL>
                      <a:noFill/>
                    </a:lnL>
                    <a:lnR>
                      <a:noFill/>
                    </a:lnR>
                    <a:lnT>
                      <a:noFill/>
                    </a:lnT>
                    <a:lnB>
                      <a:noFill/>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-21167825.50</a:t>
                      </a:r>
                      <a:endParaRPr lang="en-US" sz="1100">
                        <a:latin typeface="Calibri"/>
                        <a:ea typeface="Calibri"/>
                        <a:cs typeface="Times New Roman"/>
                      </a:endParaRPr>
                    </a:p>
                  </a:txBody>
                  <a:tcPr marL="68569" marR="68569" marT="0" marB="0">
                    <a:lnL>
                      <a:noFill/>
                    </a:lnL>
                    <a:lnR>
                      <a:noFill/>
                    </a:lnR>
                    <a:lnT>
                      <a:noFill/>
                    </a:lnT>
                    <a:lnB>
                      <a:noFill/>
                    </a:lnB>
                  </a:tcPr>
                </a:tc>
                <a:tc>
                  <a:txBody>
                    <a:bodyPr/>
                    <a:lstStyle/>
                    <a:p>
                      <a:pPr marL="0" marR="0" algn="r">
                        <a:lnSpc>
                          <a:spcPct val="115000"/>
                        </a:lnSpc>
                        <a:spcBef>
                          <a:spcPts val="0"/>
                        </a:spcBef>
                        <a:spcAft>
                          <a:spcPts val="1000"/>
                        </a:spcAft>
                      </a:pPr>
                      <a:r>
                        <a:rPr lang="en-US" sz="1000">
                          <a:solidFill>
                            <a:srgbClr val="000000"/>
                          </a:solidFill>
                          <a:latin typeface="Times New Roman"/>
                          <a:ea typeface="Calibri"/>
                          <a:cs typeface="Times New Roman"/>
                        </a:rPr>
                        <a:t>-1359.54</a:t>
                      </a:r>
                      <a:endParaRPr lang="en-US" sz="1100">
                        <a:latin typeface="Calibri"/>
                        <a:ea typeface="Calibri"/>
                        <a:cs typeface="Times New Roman"/>
                      </a:endParaRPr>
                    </a:p>
                  </a:txBody>
                  <a:tcPr marL="68569" marR="68569" marT="0" marB="0">
                    <a:lnL>
                      <a:noFill/>
                    </a:lnL>
                    <a:lnR>
                      <a:noFill/>
                    </a:lnR>
                    <a:lnT>
                      <a:noFill/>
                    </a:lnT>
                    <a:lnB>
                      <a:noFill/>
                    </a:lnB>
                  </a:tcPr>
                </a:tc>
                <a:tc>
                  <a:txBody>
                    <a:bodyPr/>
                    <a:lstStyle/>
                    <a:p>
                      <a:pPr marL="0" marR="0" algn="r">
                        <a:lnSpc>
                          <a:spcPct val="115000"/>
                        </a:lnSpc>
                        <a:spcBef>
                          <a:spcPts val="0"/>
                        </a:spcBef>
                        <a:spcAft>
                          <a:spcPts val="1000"/>
                        </a:spcAft>
                      </a:pPr>
                      <a:r>
                        <a:rPr lang="en-US" sz="1000">
                          <a:solidFill>
                            <a:srgbClr val="000000"/>
                          </a:solidFill>
                          <a:latin typeface="Times New Roman"/>
                          <a:ea typeface="Calibri"/>
                          <a:cs typeface="Times New Roman"/>
                        </a:rPr>
                        <a:t>-2240.17</a:t>
                      </a:r>
                      <a:endParaRPr lang="en-US" sz="1100">
                        <a:latin typeface="Calibri"/>
                        <a:ea typeface="Calibri"/>
                        <a:cs typeface="Times New Roman"/>
                      </a:endParaRPr>
                    </a:p>
                  </a:txBody>
                  <a:tcPr marL="68569" marR="68569" marT="0" marB="0">
                    <a:lnL>
                      <a:noFill/>
                    </a:lnL>
                    <a:lnR>
                      <a:noFill/>
                    </a:lnR>
                    <a:lnT>
                      <a:noFill/>
                    </a:lnT>
                    <a:lnB>
                      <a:noFill/>
                    </a:lnB>
                  </a:tcPr>
                </a:tc>
                <a:extLst>
                  <a:ext uri="{0D108BD9-81ED-4DB2-BD59-A6C34878D82A}">
                    <a16:rowId xmlns:a16="http://schemas.microsoft.com/office/drawing/2014/main" val="10003"/>
                  </a:ext>
                </a:extLst>
              </a:tr>
              <a:tr h="201732">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f6</a:t>
                      </a:r>
                      <a:endParaRPr lang="en-US" sz="1100">
                        <a:latin typeface="Calibri"/>
                        <a:ea typeface="Calibri"/>
                        <a:cs typeface="Times New Roman"/>
                      </a:endParaRPr>
                    </a:p>
                  </a:txBody>
                  <a:tcPr marL="68569" marR="68569" marT="0" marB="0">
                    <a:lnL>
                      <a:noFill/>
                    </a:lnL>
                    <a:lnR>
                      <a:noFill/>
                    </a:lnR>
                    <a:lnT>
                      <a:noFill/>
                    </a:lnT>
                    <a:lnB>
                      <a:noFill/>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3.23</a:t>
                      </a:r>
                      <a:endParaRPr lang="en-US" sz="1100">
                        <a:latin typeface="Calibri"/>
                        <a:ea typeface="Calibri"/>
                        <a:cs typeface="Times New Roman"/>
                      </a:endParaRPr>
                    </a:p>
                  </a:txBody>
                  <a:tcPr marL="68569" marR="68569" marT="0" marB="0">
                    <a:lnL>
                      <a:noFill/>
                    </a:lnL>
                    <a:lnR>
                      <a:noFill/>
                    </a:lnR>
                    <a:lnT>
                      <a:noFill/>
                    </a:lnT>
                    <a:lnB>
                      <a:noFill/>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5.80</a:t>
                      </a:r>
                      <a:endParaRPr lang="en-US" sz="1100">
                        <a:latin typeface="Calibri"/>
                        <a:ea typeface="Calibri"/>
                        <a:cs typeface="Times New Roman"/>
                      </a:endParaRPr>
                    </a:p>
                  </a:txBody>
                  <a:tcPr marL="68569" marR="68569" marT="0" marB="0">
                    <a:lnL>
                      <a:noFill/>
                    </a:lnL>
                    <a:lnR>
                      <a:noFill/>
                    </a:lnR>
                    <a:lnT>
                      <a:noFill/>
                    </a:lnT>
                    <a:lnB>
                      <a:noFill/>
                    </a:lnB>
                  </a:tcPr>
                </a:tc>
                <a:tc>
                  <a:txBody>
                    <a:bodyPr/>
                    <a:lstStyle/>
                    <a:p>
                      <a:pPr marL="0" marR="0" algn="r">
                        <a:lnSpc>
                          <a:spcPct val="115000"/>
                        </a:lnSpc>
                        <a:spcBef>
                          <a:spcPts val="0"/>
                        </a:spcBef>
                        <a:spcAft>
                          <a:spcPts val="1000"/>
                        </a:spcAft>
                      </a:pPr>
                      <a:r>
                        <a:rPr lang="en-US" sz="1000">
                          <a:solidFill>
                            <a:srgbClr val="000000"/>
                          </a:solidFill>
                          <a:latin typeface="Times New Roman"/>
                          <a:ea typeface="Calibri"/>
                          <a:cs typeface="Times New Roman"/>
                        </a:rPr>
                        <a:t>4.15</a:t>
                      </a:r>
                      <a:endParaRPr lang="en-US" sz="1100">
                        <a:latin typeface="Calibri"/>
                        <a:ea typeface="Calibri"/>
                        <a:cs typeface="Times New Roman"/>
                      </a:endParaRPr>
                    </a:p>
                  </a:txBody>
                  <a:tcPr marL="68569" marR="68569" marT="0" marB="0">
                    <a:lnL>
                      <a:noFill/>
                    </a:lnL>
                    <a:lnR>
                      <a:noFill/>
                    </a:lnR>
                    <a:lnT>
                      <a:noFill/>
                    </a:lnT>
                    <a:lnB>
                      <a:noFill/>
                    </a:lnB>
                  </a:tcPr>
                </a:tc>
                <a:tc>
                  <a:txBody>
                    <a:bodyPr/>
                    <a:lstStyle/>
                    <a:p>
                      <a:pPr marL="0" marR="0" algn="r">
                        <a:lnSpc>
                          <a:spcPct val="115000"/>
                        </a:lnSpc>
                        <a:spcBef>
                          <a:spcPts val="0"/>
                        </a:spcBef>
                        <a:spcAft>
                          <a:spcPts val="1000"/>
                        </a:spcAft>
                      </a:pPr>
                      <a:r>
                        <a:rPr lang="en-US" sz="1000">
                          <a:solidFill>
                            <a:srgbClr val="000000"/>
                          </a:solidFill>
                          <a:latin typeface="Times New Roman"/>
                          <a:ea typeface="Calibri"/>
                          <a:cs typeface="Times New Roman"/>
                        </a:rPr>
                        <a:t>2.45</a:t>
                      </a:r>
                      <a:endParaRPr lang="en-US" sz="1100">
                        <a:latin typeface="Calibri"/>
                        <a:ea typeface="Calibri"/>
                        <a:cs typeface="Times New Roman"/>
                      </a:endParaRPr>
                    </a:p>
                  </a:txBody>
                  <a:tcPr marL="68569" marR="68569" marT="0" marB="0">
                    <a:lnL>
                      <a:noFill/>
                    </a:lnL>
                    <a:lnR>
                      <a:noFill/>
                    </a:lnR>
                    <a:lnT>
                      <a:noFill/>
                    </a:lnT>
                    <a:lnB>
                      <a:noFill/>
                    </a:lnB>
                  </a:tcPr>
                </a:tc>
                <a:extLst>
                  <a:ext uri="{0D108BD9-81ED-4DB2-BD59-A6C34878D82A}">
                    <a16:rowId xmlns:a16="http://schemas.microsoft.com/office/drawing/2014/main" val="10004"/>
                  </a:ext>
                </a:extLst>
              </a:tr>
              <a:tr h="201732">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f7</a:t>
                      </a:r>
                      <a:endParaRPr lang="en-US" sz="1100">
                        <a:latin typeface="Calibri"/>
                        <a:ea typeface="Calibri"/>
                        <a:cs typeface="Times New Roman"/>
                      </a:endParaRPr>
                    </a:p>
                  </a:txBody>
                  <a:tcPr marL="68569" marR="68569"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0.00</a:t>
                      </a:r>
                      <a:endParaRPr lang="en-US" sz="1100">
                        <a:latin typeface="Calibri"/>
                        <a:ea typeface="Calibri"/>
                        <a:cs typeface="Times New Roman"/>
                      </a:endParaRPr>
                    </a:p>
                  </a:txBody>
                  <a:tcPr marL="68569" marR="68569"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2.59</a:t>
                      </a:r>
                      <a:endParaRPr lang="en-US" sz="1100">
                        <a:latin typeface="Calibri"/>
                        <a:ea typeface="Calibri"/>
                        <a:cs typeface="Times New Roman"/>
                      </a:endParaRPr>
                    </a:p>
                  </a:txBody>
                  <a:tcPr marL="68569" marR="68569"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1000"/>
                        </a:spcAft>
                      </a:pPr>
                      <a:r>
                        <a:rPr lang="en-US" sz="1000">
                          <a:solidFill>
                            <a:srgbClr val="000000"/>
                          </a:solidFill>
                          <a:latin typeface="Times New Roman"/>
                          <a:ea typeface="Calibri"/>
                          <a:cs typeface="Times New Roman"/>
                        </a:rPr>
                        <a:t>0.42</a:t>
                      </a:r>
                      <a:endParaRPr lang="en-US" sz="1100">
                        <a:latin typeface="Calibri"/>
                        <a:ea typeface="Calibri"/>
                        <a:cs typeface="Times New Roman"/>
                      </a:endParaRPr>
                    </a:p>
                  </a:txBody>
                  <a:tcPr marL="68569" marR="68569"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1000"/>
                        </a:spcAft>
                      </a:pPr>
                      <a:r>
                        <a:rPr lang="en-US" sz="1000" dirty="0">
                          <a:solidFill>
                            <a:srgbClr val="000000"/>
                          </a:solidFill>
                          <a:latin typeface="Times New Roman"/>
                          <a:ea typeface="Calibri"/>
                          <a:cs typeface="Times New Roman"/>
                        </a:rPr>
                        <a:t>0</a:t>
                      </a:r>
                      <a:endParaRPr lang="en-US" sz="1100" dirty="0">
                        <a:latin typeface="Calibri"/>
                        <a:ea typeface="Calibri"/>
                        <a:cs typeface="Times New Roman"/>
                      </a:endParaRPr>
                    </a:p>
                  </a:txBody>
                  <a:tcPr marL="68569" marR="68569"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graphicFrame>
        <p:nvGraphicFramePr>
          <p:cNvPr id="7" name="Table 6">
            <a:extLst>
              <a:ext uri="{FF2B5EF4-FFF2-40B4-BE49-F238E27FC236}">
                <a16:creationId xmlns:a16="http://schemas.microsoft.com/office/drawing/2014/main" id="{EBD16C74-02EB-71D2-390D-FADDA35AAD66}"/>
              </a:ext>
            </a:extLst>
          </p:cNvPr>
          <p:cNvGraphicFramePr>
            <a:graphicFrameLocks noGrp="1"/>
          </p:cNvGraphicFramePr>
          <p:nvPr/>
        </p:nvGraphicFramePr>
        <p:xfrm>
          <a:off x="5410200" y="2286000"/>
          <a:ext cx="3438525" cy="1350964"/>
        </p:xfrm>
        <a:graphic>
          <a:graphicData uri="http://schemas.openxmlformats.org/drawingml/2006/table">
            <a:tbl>
              <a:tblPr/>
              <a:tblGrid>
                <a:gridCol w="3810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714375">
                  <a:extLst>
                    <a:ext uri="{9D8B030D-6E8A-4147-A177-3AD203B41FA5}">
                      <a16:colId xmlns:a16="http://schemas.microsoft.com/office/drawing/2014/main" val="20003"/>
                    </a:ext>
                  </a:extLst>
                </a:gridCol>
                <a:gridCol w="666750">
                  <a:extLst>
                    <a:ext uri="{9D8B030D-6E8A-4147-A177-3AD203B41FA5}">
                      <a16:colId xmlns:a16="http://schemas.microsoft.com/office/drawing/2014/main" val="20004"/>
                    </a:ext>
                  </a:extLst>
                </a:gridCol>
              </a:tblGrid>
              <a:tr h="342304">
                <a:tc>
                  <a:txBody>
                    <a:bodyPr/>
                    <a:lstStyle/>
                    <a:p>
                      <a:pPr marL="0" marR="0">
                        <a:lnSpc>
                          <a:spcPct val="115000"/>
                        </a:lnSpc>
                        <a:spcBef>
                          <a:spcPts val="0"/>
                        </a:spcBef>
                        <a:spcAft>
                          <a:spcPts val="1000"/>
                        </a:spcAft>
                      </a:pPr>
                      <a:r>
                        <a:rPr lang="en-US" sz="1000" dirty="0">
                          <a:solidFill>
                            <a:srgbClr val="000000"/>
                          </a:solidFill>
                          <a:latin typeface="Times New Roman"/>
                          <a:ea typeface="Calibri"/>
                          <a:cs typeface="Times New Roman"/>
                        </a:rPr>
                        <a:t>F</a:t>
                      </a:r>
                      <a:endParaRPr lang="en-US" sz="1100" dirty="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MPDPGA vs DPGAl</a:t>
                      </a:r>
                      <a:endParaRPr lang="en-US" sz="110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MPDPGA vs StGA</a:t>
                      </a:r>
                      <a:endParaRPr lang="en-US" sz="110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MPDPGA vs IMGA</a:t>
                      </a:r>
                      <a:endParaRPr lang="en-US" sz="110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MPDPGA vs RTS</a:t>
                      </a:r>
                      <a:endParaRPr lang="en-US" sz="110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01732">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f3</a:t>
                      </a:r>
                      <a:endParaRPr lang="en-US" sz="110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MPDPGA</a:t>
                      </a:r>
                      <a:endParaRPr lang="en-US" sz="110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MPDPGA</a:t>
                      </a:r>
                      <a:endParaRPr lang="en-US" sz="110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MPDPGA</a:t>
                      </a:r>
                      <a:endParaRPr lang="en-US" sz="110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MPDPGA</a:t>
                      </a:r>
                      <a:endParaRPr lang="en-US" sz="110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201732">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f4</a:t>
                      </a:r>
                      <a:endParaRPr lang="en-US" sz="1100">
                        <a:latin typeface="Calibri"/>
                        <a:ea typeface="Calibri"/>
                        <a:cs typeface="Times New Roman"/>
                      </a:endParaRPr>
                    </a:p>
                  </a:txBody>
                  <a:tcPr marL="68580" marR="68580" marT="0" marB="0">
                    <a:lnL>
                      <a:noFill/>
                    </a:lnL>
                    <a:lnR>
                      <a:noFill/>
                    </a:lnR>
                    <a:lnT>
                      <a:noFill/>
                    </a:lnT>
                    <a:lnB>
                      <a:noFill/>
                    </a:lnB>
                  </a:tcPr>
                </a:tc>
                <a:tc>
                  <a:txBody>
                    <a:bodyPr/>
                    <a:lstStyle/>
                    <a:p>
                      <a:pPr marL="0" marR="0">
                        <a:lnSpc>
                          <a:spcPct val="115000"/>
                        </a:lnSpc>
                        <a:spcBef>
                          <a:spcPts val="0"/>
                        </a:spcBef>
                        <a:spcAft>
                          <a:spcPts val="1000"/>
                        </a:spcAft>
                      </a:pPr>
                      <a:r>
                        <a:rPr lang="en-US" sz="1000" dirty="0">
                          <a:solidFill>
                            <a:srgbClr val="000000"/>
                          </a:solidFill>
                          <a:latin typeface="Times New Roman"/>
                          <a:ea typeface="Calibri"/>
                          <a:cs typeface="Times New Roman"/>
                        </a:rPr>
                        <a:t>MPDPGA</a:t>
                      </a:r>
                      <a:endParaRPr lang="en-US" sz="1100" dirty="0">
                        <a:latin typeface="Calibri"/>
                        <a:ea typeface="Calibri"/>
                        <a:cs typeface="Times New Roman"/>
                      </a:endParaRPr>
                    </a:p>
                  </a:txBody>
                  <a:tcPr marL="68580" marR="68580" marT="0" marB="0">
                    <a:lnL>
                      <a:noFill/>
                    </a:lnL>
                    <a:lnR>
                      <a:noFill/>
                    </a:lnR>
                    <a:lnT>
                      <a:noFill/>
                    </a:lnT>
                    <a:lnB>
                      <a:noFill/>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MPDPGA</a:t>
                      </a:r>
                      <a:endParaRPr lang="en-US" sz="1100">
                        <a:latin typeface="Calibri"/>
                        <a:ea typeface="Calibri"/>
                        <a:cs typeface="Times New Roman"/>
                      </a:endParaRPr>
                    </a:p>
                  </a:txBody>
                  <a:tcPr marL="68580" marR="68580" marT="0" marB="0">
                    <a:lnL>
                      <a:noFill/>
                    </a:lnL>
                    <a:lnR>
                      <a:noFill/>
                    </a:lnR>
                    <a:lnT>
                      <a:noFill/>
                    </a:lnT>
                    <a:lnB>
                      <a:noFill/>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MPDPGA</a:t>
                      </a:r>
                      <a:endParaRPr lang="en-US" sz="1100">
                        <a:latin typeface="Calibri"/>
                        <a:ea typeface="Calibri"/>
                        <a:cs typeface="Times New Roman"/>
                      </a:endParaRPr>
                    </a:p>
                  </a:txBody>
                  <a:tcPr marL="68580" marR="68580" marT="0" marB="0">
                    <a:lnL>
                      <a:noFill/>
                    </a:lnL>
                    <a:lnR>
                      <a:noFill/>
                    </a:lnR>
                    <a:lnT>
                      <a:noFill/>
                    </a:lnT>
                    <a:lnB>
                      <a:noFill/>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MPDPGA</a:t>
                      </a:r>
                      <a:endParaRPr lang="en-US" sz="1100">
                        <a:latin typeface="Calibri"/>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2"/>
                  </a:ext>
                </a:extLst>
              </a:tr>
              <a:tr h="201732">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f5</a:t>
                      </a:r>
                      <a:endParaRPr lang="en-US" sz="1100">
                        <a:latin typeface="Calibri"/>
                        <a:ea typeface="Calibri"/>
                        <a:cs typeface="Times New Roman"/>
                      </a:endParaRPr>
                    </a:p>
                  </a:txBody>
                  <a:tcPr marL="68580" marR="68580" marT="0" marB="0">
                    <a:lnL>
                      <a:noFill/>
                    </a:lnL>
                    <a:lnR>
                      <a:noFill/>
                    </a:lnR>
                    <a:lnT>
                      <a:noFill/>
                    </a:lnT>
                    <a:lnB>
                      <a:noFill/>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MPDPGA</a:t>
                      </a:r>
                      <a:endParaRPr lang="en-US" sz="1100">
                        <a:latin typeface="Calibri"/>
                        <a:ea typeface="Calibri"/>
                        <a:cs typeface="Times New Roman"/>
                      </a:endParaRPr>
                    </a:p>
                  </a:txBody>
                  <a:tcPr marL="68580" marR="68580" marT="0" marB="0">
                    <a:lnL>
                      <a:noFill/>
                    </a:lnL>
                    <a:lnR>
                      <a:noFill/>
                    </a:lnR>
                    <a:lnT>
                      <a:noFill/>
                    </a:lnT>
                    <a:lnB>
                      <a:noFill/>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StGA</a:t>
                      </a:r>
                      <a:endParaRPr lang="en-US" sz="1100">
                        <a:latin typeface="Calibri"/>
                        <a:ea typeface="Calibri"/>
                        <a:cs typeface="Times New Roman"/>
                      </a:endParaRPr>
                    </a:p>
                  </a:txBody>
                  <a:tcPr marL="68580" marR="68580" marT="0" marB="0">
                    <a:lnL>
                      <a:noFill/>
                    </a:lnL>
                    <a:lnR>
                      <a:noFill/>
                    </a:lnR>
                    <a:lnT>
                      <a:noFill/>
                    </a:lnT>
                    <a:lnB>
                      <a:noFill/>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IMGA</a:t>
                      </a:r>
                      <a:endParaRPr lang="en-US" sz="1100">
                        <a:latin typeface="Calibri"/>
                        <a:ea typeface="Calibri"/>
                        <a:cs typeface="Times New Roman"/>
                      </a:endParaRPr>
                    </a:p>
                  </a:txBody>
                  <a:tcPr marL="68580" marR="68580" marT="0" marB="0">
                    <a:lnL>
                      <a:noFill/>
                    </a:lnL>
                    <a:lnR>
                      <a:noFill/>
                    </a:lnR>
                    <a:lnT>
                      <a:noFill/>
                    </a:lnT>
                    <a:lnB>
                      <a:noFill/>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RTS</a:t>
                      </a:r>
                      <a:endParaRPr lang="en-US" sz="1100">
                        <a:latin typeface="Calibri"/>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3"/>
                  </a:ext>
                </a:extLst>
              </a:tr>
              <a:tr h="201732">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f6</a:t>
                      </a:r>
                      <a:endParaRPr lang="en-US" sz="1100">
                        <a:latin typeface="Calibri"/>
                        <a:ea typeface="Calibri"/>
                        <a:cs typeface="Times New Roman"/>
                      </a:endParaRPr>
                    </a:p>
                  </a:txBody>
                  <a:tcPr marL="68580" marR="68580" marT="0" marB="0">
                    <a:lnL>
                      <a:noFill/>
                    </a:lnL>
                    <a:lnR>
                      <a:noFill/>
                    </a:lnR>
                    <a:lnT>
                      <a:noFill/>
                    </a:lnT>
                    <a:lnB>
                      <a:noFill/>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MPDPGA</a:t>
                      </a:r>
                      <a:endParaRPr lang="en-US" sz="1100">
                        <a:latin typeface="Calibri"/>
                        <a:ea typeface="Calibri"/>
                        <a:cs typeface="Times New Roman"/>
                      </a:endParaRPr>
                    </a:p>
                  </a:txBody>
                  <a:tcPr marL="68580" marR="68580" marT="0" marB="0">
                    <a:lnL>
                      <a:noFill/>
                    </a:lnL>
                    <a:lnR>
                      <a:noFill/>
                    </a:lnR>
                    <a:lnT>
                      <a:noFill/>
                    </a:lnT>
                    <a:lnB>
                      <a:noFill/>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MPDPGA</a:t>
                      </a:r>
                      <a:endParaRPr lang="en-US" sz="1100">
                        <a:latin typeface="Calibri"/>
                        <a:ea typeface="Calibri"/>
                        <a:cs typeface="Times New Roman"/>
                      </a:endParaRPr>
                    </a:p>
                  </a:txBody>
                  <a:tcPr marL="68580" marR="68580" marT="0" marB="0">
                    <a:lnL>
                      <a:noFill/>
                    </a:lnL>
                    <a:lnR>
                      <a:noFill/>
                    </a:lnR>
                    <a:lnT>
                      <a:noFill/>
                    </a:lnT>
                    <a:lnB>
                      <a:noFill/>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MPDPGA</a:t>
                      </a:r>
                      <a:endParaRPr lang="en-US" sz="1100">
                        <a:latin typeface="Calibri"/>
                        <a:ea typeface="Calibri"/>
                        <a:cs typeface="Times New Roman"/>
                      </a:endParaRPr>
                    </a:p>
                  </a:txBody>
                  <a:tcPr marL="68580" marR="68580" marT="0" marB="0">
                    <a:lnL>
                      <a:noFill/>
                    </a:lnL>
                    <a:lnR>
                      <a:noFill/>
                    </a:lnR>
                    <a:lnT>
                      <a:noFill/>
                    </a:lnT>
                    <a:lnB>
                      <a:noFill/>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MPDPGA</a:t>
                      </a:r>
                      <a:endParaRPr lang="en-US" sz="1100">
                        <a:latin typeface="Calibri"/>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4"/>
                  </a:ext>
                </a:extLst>
              </a:tr>
              <a:tr h="201732">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f7</a:t>
                      </a:r>
                      <a:endParaRPr lang="en-US" sz="1100">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MPDPGA</a:t>
                      </a:r>
                      <a:endParaRPr lang="en-US" sz="1100">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MPDPGA</a:t>
                      </a:r>
                      <a:endParaRPr lang="en-US" sz="1100">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MPDPGA</a:t>
                      </a:r>
                      <a:endParaRPr lang="en-US" sz="1100">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000" dirty="0">
                          <a:solidFill>
                            <a:srgbClr val="000000"/>
                          </a:solidFill>
                          <a:latin typeface="Times New Roman"/>
                          <a:ea typeface="Calibri"/>
                          <a:cs typeface="Times New Roman"/>
                        </a:rPr>
                        <a:t>MPDPGA</a:t>
                      </a:r>
                      <a:endParaRPr lang="en-US" sz="1100" dirty="0">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graphicFrame>
        <p:nvGraphicFramePr>
          <p:cNvPr id="8" name="Table 7">
            <a:extLst>
              <a:ext uri="{FF2B5EF4-FFF2-40B4-BE49-F238E27FC236}">
                <a16:creationId xmlns:a16="http://schemas.microsoft.com/office/drawing/2014/main" id="{FC6121BA-A8C9-BA80-F203-5B47DCBD0C5D}"/>
              </a:ext>
            </a:extLst>
          </p:cNvPr>
          <p:cNvGraphicFramePr>
            <a:graphicFrameLocks noGrp="1"/>
          </p:cNvGraphicFramePr>
          <p:nvPr/>
        </p:nvGraphicFramePr>
        <p:xfrm>
          <a:off x="2743200" y="4114800"/>
          <a:ext cx="6096000" cy="358990"/>
        </p:xfrm>
        <a:graphic>
          <a:graphicData uri="http://schemas.openxmlformats.org/drawingml/2006/table">
            <a:tbl>
              <a:tblPr/>
              <a:tblGrid>
                <a:gridCol w="6096000">
                  <a:extLst>
                    <a:ext uri="{9D8B030D-6E8A-4147-A177-3AD203B41FA5}">
                      <a16:colId xmlns:a16="http://schemas.microsoft.com/office/drawing/2014/main" val="20000"/>
                    </a:ext>
                  </a:extLst>
                </a:gridCol>
              </a:tblGrid>
              <a:tr h="358775">
                <a:tc>
                  <a:txBody>
                    <a:bodyPr/>
                    <a:lstStyle/>
                    <a:p>
                      <a:pPr marL="342900" marR="0" lvl="0" indent="-342900" algn="l">
                        <a:spcBef>
                          <a:spcPts val="0"/>
                        </a:spcBef>
                        <a:spcAft>
                          <a:spcPts val="200"/>
                        </a:spcAft>
                        <a:buFont typeface="+mj-lt"/>
                        <a:buAutoNum type="alphaLcPeriod" startAt="12"/>
                        <a:tabLst>
                          <a:tab pos="411480" algn="l"/>
                          <a:tab pos="457200" algn="l"/>
                        </a:tabLst>
                      </a:pPr>
                      <a:r>
                        <a:rPr lang="en-US" sz="800" dirty="0">
                          <a:latin typeface="Times New Roman"/>
                          <a:ea typeface="SimSun"/>
                        </a:rPr>
                        <a:t>DPGA and DPGA-ED are work of  Park &amp; Ryu, 2007 [150]</a:t>
                      </a:r>
                    </a:p>
                  </a:txBody>
                  <a:tcPr marL="118745" marR="118745" marT="118535" marB="118535">
                    <a:lnL>
                      <a:noFill/>
                    </a:lnL>
                    <a:lnR>
                      <a:noFill/>
                    </a:lnR>
                    <a:lnT>
                      <a:noFill/>
                    </a:lnT>
                    <a:lnB>
                      <a:noFill/>
                    </a:lnB>
                  </a:tcPr>
                </a:tc>
                <a:extLst>
                  <a:ext uri="{0D108BD9-81ED-4DB2-BD59-A6C34878D82A}">
                    <a16:rowId xmlns:a16="http://schemas.microsoft.com/office/drawing/2014/main" val="10000"/>
                  </a:ext>
                </a:extLst>
              </a:tr>
            </a:tbl>
          </a:graphicData>
        </a:graphic>
      </p:graphicFrame>
      <p:sp>
        <p:nvSpPr>
          <p:cNvPr id="9" name="Slide Number Placeholder 8">
            <a:extLst>
              <a:ext uri="{FF2B5EF4-FFF2-40B4-BE49-F238E27FC236}">
                <a16:creationId xmlns:a16="http://schemas.microsoft.com/office/drawing/2014/main" id="{54ECFD1E-5D01-DC68-8B9B-94C2C4FD1402}"/>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DB24587-373D-49C3-8299-5DB8A9CCC3E7}" type="slidenum">
              <a:rPr lang="en-US" altLang="en-US">
                <a:solidFill>
                  <a:srgbClr val="898989"/>
                </a:solidFill>
              </a:rPr>
              <a:pPr eaLnBrk="1" hangingPunct="1"/>
              <a:t>74</a:t>
            </a:fld>
            <a:endParaRPr lang="en-US" altLang="en-US">
              <a:solidFill>
                <a:srgbClr val="898989"/>
              </a:solidFill>
            </a:endParaRPr>
          </a:p>
        </p:txBody>
      </p:sp>
      <p:sp>
        <p:nvSpPr>
          <p:cNvPr id="10" name="Rectangle 9">
            <a:extLst>
              <a:ext uri="{FF2B5EF4-FFF2-40B4-BE49-F238E27FC236}">
                <a16:creationId xmlns:a16="http://schemas.microsoft.com/office/drawing/2014/main" id="{F93E42CC-A985-C721-9F2B-A65635426018}"/>
              </a:ext>
            </a:extLst>
          </p:cNvPr>
          <p:cNvSpPr>
            <a:spLocks noChangeArrowheads="1"/>
          </p:cNvSpPr>
          <p:nvPr/>
        </p:nvSpPr>
        <p:spPr bwMode="auto">
          <a:xfrm>
            <a:off x="0" y="1"/>
            <a:ext cx="9144000" cy="830997"/>
          </a:xfrm>
          <a:prstGeom prst="rect">
            <a:avLst/>
          </a:prstGeom>
          <a:solidFill>
            <a:schemeClr val="accent2"/>
          </a:solidFill>
          <a:ln w="9525">
            <a:noFill/>
            <a:miter lim="800000"/>
            <a:headEnd/>
            <a:tailEnd/>
          </a:ln>
        </p:spPr>
        <p:txBody>
          <a:bodyPr>
            <a:spAutoFit/>
          </a:bodyPr>
          <a:lstStyle/>
          <a:p>
            <a:pPr algn="ctr">
              <a:defRPr/>
            </a:pPr>
            <a:endParaRPr lang="en-US" sz="2400" cap="all" dirty="0">
              <a:effectLst>
                <a:reflection blurRad="12700" stA="48000" endA="300" endPos="55000" dir="5400000" sy="-90000" algn="bl" rotWithShape="0"/>
              </a:effectLst>
              <a:latin typeface="+mj-lt"/>
              <a:ea typeface="+mj-ea"/>
              <a:cs typeface="+mj-cs"/>
            </a:endParaRPr>
          </a:p>
          <a:p>
            <a:pPr algn="ctr">
              <a:defRPr/>
            </a:pPr>
            <a:endParaRPr lang="en-US" sz="2400" cap="all" dirty="0">
              <a:effectLst>
                <a:reflection blurRad="12700" stA="48000" endA="300" endPos="55000" dir="5400000" sy="-90000" algn="bl" rotWithShape="0"/>
              </a:effectLst>
              <a:latin typeface="+mj-lt"/>
              <a:ea typeface="+mj-ea"/>
              <a:cs typeface="+mj-cs"/>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0DE17BF-D866-7C16-4FE1-1BECFAFA9E64}"/>
              </a:ext>
            </a:extLst>
          </p:cNvPr>
          <p:cNvSpPr txBox="1">
            <a:spLocks/>
          </p:cNvSpPr>
          <p:nvPr/>
        </p:nvSpPr>
        <p:spPr bwMode="auto">
          <a:xfrm>
            <a:off x="0" y="76200"/>
            <a:ext cx="9144000" cy="838200"/>
          </a:xfrm>
          <a:prstGeom prst="rect">
            <a:avLst/>
          </a:prstGeom>
          <a:solidFill>
            <a:schemeClr val="accent2"/>
          </a:solidFill>
          <a:ln w="9525">
            <a:noFill/>
            <a:miter lim="800000"/>
            <a:headEnd/>
            <a:tailEnd/>
          </a:ln>
        </p:spPr>
        <p:txBody>
          <a:bodyPr anchor="ctr">
            <a:normAutofit fontScale="97500"/>
          </a:bodyPr>
          <a:lstStyle/>
          <a:p>
            <a:pPr algn="ctr">
              <a:defRPr/>
            </a:pPr>
            <a:r>
              <a:rPr lang="en-US" sz="2400" b="1" dirty="0"/>
              <a:t>Discussion of MPDPGA’s comparison with DPGA</a:t>
            </a:r>
            <a:r>
              <a:rPr lang="en-US" sz="2400" b="1" baseline="30000" dirty="0"/>
              <a:t>l</a:t>
            </a:r>
            <a:r>
              <a:rPr lang="en-US" sz="2400" b="1" dirty="0"/>
              <a:t>, </a:t>
            </a:r>
            <a:r>
              <a:rPr lang="en-US" sz="2400" b="1" dirty="0" err="1"/>
              <a:t>StGA</a:t>
            </a:r>
            <a:r>
              <a:rPr lang="en-US" sz="2400" b="1" dirty="0"/>
              <a:t>, IMGA and RTS [155] </a:t>
            </a:r>
          </a:p>
        </p:txBody>
      </p:sp>
      <p:sp>
        <p:nvSpPr>
          <p:cNvPr id="66562" name="Rectangle 2">
            <a:extLst>
              <a:ext uri="{FF2B5EF4-FFF2-40B4-BE49-F238E27FC236}">
                <a16:creationId xmlns:a16="http://schemas.microsoft.com/office/drawing/2014/main" id="{128B3EE0-F163-0031-F4D7-EE80D52F4D82}"/>
              </a:ext>
            </a:extLst>
          </p:cNvPr>
          <p:cNvSpPr>
            <a:spLocks noChangeArrowheads="1"/>
          </p:cNvSpPr>
          <p:nvPr/>
        </p:nvSpPr>
        <p:spPr bwMode="auto">
          <a:xfrm>
            <a:off x="685800" y="1143000"/>
            <a:ext cx="7772400" cy="3140075"/>
          </a:xfrm>
          <a:prstGeom prst="rect">
            <a:avLst/>
          </a:prstGeom>
          <a:noFill/>
          <a:ln w="9525">
            <a:noFill/>
            <a:miter lim="800000"/>
            <a:headEnd/>
            <a:tailEnd/>
          </a:ln>
          <a:effectLst/>
        </p:spPr>
        <p:txBody>
          <a:bodyPr anchor="ctr">
            <a:spAutoFit/>
          </a:bodyPr>
          <a:lstStyle/>
          <a:p>
            <a:pPr algn="just">
              <a:buFont typeface="Wingdings" pitchFamily="2" charset="2"/>
              <a:buChar char="q"/>
              <a:defRPr/>
            </a:pPr>
            <a:r>
              <a:rPr lang="en-US" dirty="0"/>
              <a:t>It shows that the MPDPGA outperforms DPGA</a:t>
            </a:r>
            <a:r>
              <a:rPr lang="en-US" baseline="30000" dirty="0"/>
              <a:t>*</a:t>
            </a:r>
            <a:r>
              <a:rPr lang="en-US" dirty="0"/>
              <a:t>, StGA, IMGA and RTS in terms of mean.</a:t>
            </a:r>
          </a:p>
          <a:p>
            <a:pPr algn="just">
              <a:buFont typeface="Wingdings" pitchFamily="2" charset="2"/>
              <a:buChar char="q"/>
              <a:defRPr/>
            </a:pPr>
            <a:endParaRPr lang="en-US" dirty="0"/>
          </a:p>
          <a:p>
            <a:pPr algn="just">
              <a:buFont typeface="Wingdings" pitchFamily="2" charset="2"/>
              <a:buChar char="q"/>
              <a:defRPr/>
            </a:pPr>
            <a:r>
              <a:rPr lang="en-US" dirty="0"/>
              <a:t>It shows that the MPDPGA outperforms DPGA</a:t>
            </a:r>
            <a:r>
              <a:rPr lang="en-US" baseline="30000" dirty="0"/>
              <a:t>*</a:t>
            </a:r>
            <a:r>
              <a:rPr lang="en-US" dirty="0"/>
              <a:t>, StGA, IMGA and RTS in terms of standard deviation.</a:t>
            </a:r>
          </a:p>
          <a:p>
            <a:pPr algn="just">
              <a:buFont typeface="Wingdings" pitchFamily="2" charset="2"/>
              <a:buChar char="q"/>
              <a:defRPr/>
            </a:pPr>
            <a:endParaRPr lang="en-US" dirty="0"/>
          </a:p>
          <a:p>
            <a:pPr algn="just">
              <a:buFont typeface="Wingdings" pitchFamily="2" charset="2"/>
              <a:buChar char="q"/>
              <a:defRPr/>
            </a:pPr>
            <a:r>
              <a:rPr lang="en-US" dirty="0"/>
              <a:t> </a:t>
            </a:r>
            <a:r>
              <a:rPr lang="en-US" dirty="0">
                <a:solidFill>
                  <a:schemeClr val="accent2"/>
                </a:solidFill>
              </a:rPr>
              <a:t>By t-test, MPDPGA outperform over DPGA</a:t>
            </a:r>
            <a:r>
              <a:rPr lang="en-US" baseline="30000" dirty="0">
                <a:solidFill>
                  <a:schemeClr val="accent2"/>
                </a:solidFill>
              </a:rPr>
              <a:t>*</a:t>
            </a:r>
            <a:r>
              <a:rPr lang="en-US" dirty="0">
                <a:solidFill>
                  <a:schemeClr val="accent2"/>
                </a:solidFill>
              </a:rPr>
              <a:t>, StGA, IMGA and RTS diversity based metaheurestic.</a:t>
            </a:r>
          </a:p>
          <a:p>
            <a:pPr indent="342900" algn="just" eaLnBrk="0" hangingPunct="0">
              <a:defRPr/>
            </a:pPr>
            <a:endParaRPr lang="en-US" dirty="0"/>
          </a:p>
          <a:p>
            <a:pPr indent="342900" algn="just" eaLnBrk="0" hangingPunct="0">
              <a:defRPr/>
            </a:pPr>
            <a:endParaRPr lang="en-US" dirty="0"/>
          </a:p>
          <a:p>
            <a:pPr indent="342900" algn="just" eaLnBrk="0" hangingPunct="0">
              <a:defRPr/>
            </a:pPr>
            <a:endParaRPr lang="en-US" dirty="0"/>
          </a:p>
        </p:txBody>
      </p:sp>
      <p:sp>
        <p:nvSpPr>
          <p:cNvPr id="4" name="Slide Number Placeholder 3">
            <a:extLst>
              <a:ext uri="{FF2B5EF4-FFF2-40B4-BE49-F238E27FC236}">
                <a16:creationId xmlns:a16="http://schemas.microsoft.com/office/drawing/2014/main" id="{9790ACC2-4E66-63E6-B4DF-9D867C5B55B5}"/>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436FC41-865D-4A22-8C70-DFFBC53F867F}" type="slidenum">
              <a:rPr lang="en-US" altLang="en-US">
                <a:solidFill>
                  <a:srgbClr val="898989"/>
                </a:solidFill>
              </a:rPr>
              <a:pPr eaLnBrk="1" hangingPunct="1"/>
              <a:t>75</a:t>
            </a:fld>
            <a:endParaRPr lang="en-US" altLang="en-US">
              <a:solidFill>
                <a:srgbClr val="898989"/>
              </a:solidFill>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B3FC0-081D-4F75-6364-49C9B2C161B2}"/>
              </a:ext>
            </a:extLst>
          </p:cNvPr>
          <p:cNvSpPr txBox="1">
            <a:spLocks/>
          </p:cNvSpPr>
          <p:nvPr/>
        </p:nvSpPr>
        <p:spPr bwMode="auto">
          <a:xfrm>
            <a:off x="0" y="0"/>
            <a:ext cx="9144000" cy="838200"/>
          </a:xfrm>
          <a:prstGeom prst="rect">
            <a:avLst/>
          </a:prstGeom>
          <a:solidFill>
            <a:schemeClr val="accent2"/>
          </a:solidFill>
          <a:ln w="9525">
            <a:noFill/>
            <a:miter lim="800000"/>
            <a:headEnd/>
            <a:tailEnd/>
          </a:ln>
        </p:spPr>
        <p:txBody>
          <a:bodyPr anchor="ctr">
            <a:normAutofit fontScale="97500"/>
          </a:bodyPr>
          <a:lstStyle/>
          <a:p>
            <a:pPr algn="ctr">
              <a:defRPr/>
            </a:pPr>
            <a:r>
              <a:rPr lang="en-US" b="1" dirty="0"/>
              <a:t>Comparison based on M and SD shown by MPDPGA with DGEP, CEP and ALEP [188]. </a:t>
            </a:r>
            <a:endParaRPr lang="en-US" dirty="0"/>
          </a:p>
        </p:txBody>
      </p:sp>
      <p:graphicFrame>
        <p:nvGraphicFramePr>
          <p:cNvPr id="5" name="Table 4">
            <a:extLst>
              <a:ext uri="{FF2B5EF4-FFF2-40B4-BE49-F238E27FC236}">
                <a16:creationId xmlns:a16="http://schemas.microsoft.com/office/drawing/2014/main" id="{A86A0FBA-C37E-1F28-D063-875D5FCBB414}"/>
              </a:ext>
            </a:extLst>
          </p:cNvPr>
          <p:cNvGraphicFramePr>
            <a:graphicFrameLocks noGrp="1"/>
          </p:cNvGraphicFramePr>
          <p:nvPr/>
        </p:nvGraphicFramePr>
        <p:xfrm>
          <a:off x="381000" y="1676400"/>
          <a:ext cx="8534399" cy="3810000"/>
        </p:xfrm>
        <a:graphic>
          <a:graphicData uri="http://schemas.openxmlformats.org/drawingml/2006/table">
            <a:tbl>
              <a:tblPr/>
              <a:tblGrid>
                <a:gridCol w="483674">
                  <a:extLst>
                    <a:ext uri="{9D8B030D-6E8A-4147-A177-3AD203B41FA5}">
                      <a16:colId xmlns:a16="http://schemas.microsoft.com/office/drawing/2014/main" val="20000"/>
                    </a:ext>
                  </a:extLst>
                </a:gridCol>
                <a:gridCol w="1001690">
                  <a:extLst>
                    <a:ext uri="{9D8B030D-6E8A-4147-A177-3AD203B41FA5}">
                      <a16:colId xmlns:a16="http://schemas.microsoft.com/office/drawing/2014/main" val="20001"/>
                    </a:ext>
                  </a:extLst>
                </a:gridCol>
                <a:gridCol w="1001690">
                  <a:extLst>
                    <a:ext uri="{9D8B030D-6E8A-4147-A177-3AD203B41FA5}">
                      <a16:colId xmlns:a16="http://schemas.microsoft.com/office/drawing/2014/main" val="20002"/>
                    </a:ext>
                  </a:extLst>
                </a:gridCol>
                <a:gridCol w="1001690">
                  <a:extLst>
                    <a:ext uri="{9D8B030D-6E8A-4147-A177-3AD203B41FA5}">
                      <a16:colId xmlns:a16="http://schemas.microsoft.com/office/drawing/2014/main" val="20003"/>
                    </a:ext>
                  </a:extLst>
                </a:gridCol>
                <a:gridCol w="1076102">
                  <a:extLst>
                    <a:ext uri="{9D8B030D-6E8A-4147-A177-3AD203B41FA5}">
                      <a16:colId xmlns:a16="http://schemas.microsoft.com/office/drawing/2014/main" val="20004"/>
                    </a:ext>
                  </a:extLst>
                </a:gridCol>
                <a:gridCol w="967346">
                  <a:extLst>
                    <a:ext uri="{9D8B030D-6E8A-4147-A177-3AD203B41FA5}">
                      <a16:colId xmlns:a16="http://schemas.microsoft.com/office/drawing/2014/main" val="20005"/>
                    </a:ext>
                  </a:extLst>
                </a:gridCol>
                <a:gridCol w="967346">
                  <a:extLst>
                    <a:ext uri="{9D8B030D-6E8A-4147-A177-3AD203B41FA5}">
                      <a16:colId xmlns:a16="http://schemas.microsoft.com/office/drawing/2014/main" val="20006"/>
                    </a:ext>
                  </a:extLst>
                </a:gridCol>
                <a:gridCol w="980702">
                  <a:extLst>
                    <a:ext uri="{9D8B030D-6E8A-4147-A177-3AD203B41FA5}">
                      <a16:colId xmlns:a16="http://schemas.microsoft.com/office/drawing/2014/main" val="20007"/>
                    </a:ext>
                  </a:extLst>
                </a:gridCol>
                <a:gridCol w="1054159">
                  <a:extLst>
                    <a:ext uri="{9D8B030D-6E8A-4147-A177-3AD203B41FA5}">
                      <a16:colId xmlns:a16="http://schemas.microsoft.com/office/drawing/2014/main" val="20008"/>
                    </a:ext>
                  </a:extLst>
                </a:gridCol>
              </a:tblGrid>
              <a:tr h="626977">
                <a:tc>
                  <a:txBody>
                    <a:bodyPr/>
                    <a:lstStyle/>
                    <a:p>
                      <a:pPr marL="0" marR="0" algn="l">
                        <a:lnSpc>
                          <a:spcPct val="115000"/>
                        </a:lnSpc>
                        <a:spcBef>
                          <a:spcPts val="0"/>
                        </a:spcBef>
                        <a:spcAft>
                          <a:spcPts val="1000"/>
                        </a:spcAft>
                      </a:pPr>
                      <a:r>
                        <a:rPr lang="en-US" sz="1200" i="1">
                          <a:solidFill>
                            <a:srgbClr val="000000"/>
                          </a:solidFill>
                          <a:latin typeface="Times New Roman"/>
                          <a:ea typeface="Calibri"/>
                          <a:cs typeface="Times New Roman"/>
                        </a:rPr>
                        <a:t>F </a:t>
                      </a:r>
                      <a:endParaRPr lang="en-US" sz="120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200" dirty="0">
                          <a:solidFill>
                            <a:srgbClr val="000000"/>
                          </a:solidFill>
                          <a:latin typeface="Times New Roman"/>
                          <a:ea typeface="Calibri"/>
                          <a:cs typeface="Times New Roman"/>
                        </a:rPr>
                        <a:t>MPDPGA (M)</a:t>
                      </a:r>
                      <a:endParaRPr lang="en-US" sz="1200" dirty="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MPDPGA (SD)</a:t>
                      </a:r>
                      <a:endParaRPr lang="en-US" sz="120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DGEP(M)</a:t>
                      </a:r>
                      <a:endParaRPr lang="en-US" sz="120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DGEP(SD)</a:t>
                      </a:r>
                      <a:endParaRPr lang="en-US" sz="120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CEP(M)</a:t>
                      </a:r>
                      <a:endParaRPr lang="en-US" sz="120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CEP(SD)</a:t>
                      </a:r>
                      <a:endParaRPr lang="en-US" sz="120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ALEP(M)</a:t>
                      </a:r>
                      <a:endParaRPr lang="en-US" sz="120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ALEP(SD)</a:t>
                      </a:r>
                      <a:endParaRPr lang="en-US" sz="120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25367">
                <a:tc>
                  <a:txBody>
                    <a:bodyPr/>
                    <a:lstStyle/>
                    <a:p>
                      <a:pPr marL="0" marR="0" algn="l">
                        <a:lnSpc>
                          <a:spcPct val="115000"/>
                        </a:lnSpc>
                        <a:spcBef>
                          <a:spcPts val="0"/>
                        </a:spcBef>
                        <a:spcAft>
                          <a:spcPts val="0"/>
                        </a:spcAft>
                      </a:pPr>
                      <a:r>
                        <a:rPr lang="en-US" sz="1200">
                          <a:latin typeface="Calibri"/>
                          <a:ea typeface="Times New Roman"/>
                          <a:cs typeface="Times New Roman"/>
                        </a:rPr>
                        <a:t>f5</a:t>
                      </a:r>
                      <a:endParaRPr lang="en-US" sz="120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3.98E-01</a:t>
                      </a:r>
                      <a:endParaRPr lang="en-US" sz="120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4.32E-04</a:t>
                      </a:r>
                      <a:endParaRPr lang="en-US" sz="120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a:lnSpc>
                          <a:spcPct val="115000"/>
                        </a:lnSpc>
                        <a:spcBef>
                          <a:spcPts val="0"/>
                        </a:spcBef>
                        <a:spcAft>
                          <a:spcPts val="1000"/>
                        </a:spcAft>
                      </a:pPr>
                      <a:r>
                        <a:rPr lang="en-US" sz="1200" b="1">
                          <a:solidFill>
                            <a:srgbClr val="000000"/>
                          </a:solidFill>
                          <a:latin typeface="Times New Roman"/>
                          <a:ea typeface="Calibri"/>
                          <a:cs typeface="Times New Roman"/>
                        </a:rPr>
                        <a:t>3.98E-01</a:t>
                      </a:r>
                      <a:endParaRPr lang="en-US" sz="120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a:lnSpc>
                          <a:spcPct val="115000"/>
                        </a:lnSpc>
                        <a:spcBef>
                          <a:spcPts val="0"/>
                        </a:spcBef>
                        <a:spcAft>
                          <a:spcPts val="1000"/>
                        </a:spcAft>
                      </a:pPr>
                      <a:r>
                        <a:rPr lang="en-US" sz="1200" b="1">
                          <a:solidFill>
                            <a:srgbClr val="000000"/>
                          </a:solidFill>
                          <a:latin typeface="Times New Roman"/>
                          <a:ea typeface="Calibri"/>
                          <a:cs typeface="Times New Roman"/>
                        </a:rPr>
                        <a:t>2.40E-07</a:t>
                      </a:r>
                      <a:endParaRPr lang="en-US" sz="120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9.38E-01</a:t>
                      </a:r>
                      <a:endParaRPr lang="en-US" sz="120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1.50E-07</a:t>
                      </a:r>
                      <a:endParaRPr lang="en-US" sz="120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 --</a:t>
                      </a:r>
                      <a:endParaRPr lang="en-US" sz="120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 --</a:t>
                      </a:r>
                      <a:endParaRPr lang="en-US" sz="120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325367">
                <a:tc>
                  <a:txBody>
                    <a:bodyPr/>
                    <a:lstStyle/>
                    <a:p>
                      <a:pPr marL="0" marR="0" algn="l">
                        <a:lnSpc>
                          <a:spcPct val="115000"/>
                        </a:lnSpc>
                        <a:spcBef>
                          <a:spcPts val="0"/>
                        </a:spcBef>
                        <a:spcAft>
                          <a:spcPts val="0"/>
                        </a:spcAft>
                      </a:pPr>
                      <a:r>
                        <a:rPr lang="en-US" sz="1200">
                          <a:latin typeface="Calibri"/>
                          <a:ea typeface="Times New Roman"/>
                          <a:cs typeface="Times New Roman"/>
                        </a:rPr>
                        <a:t>f7</a:t>
                      </a:r>
                      <a:endParaRPr lang="en-US" sz="1200">
                        <a:latin typeface="Calibri"/>
                        <a:ea typeface="Calibri"/>
                        <a:cs typeface="Times New Roman"/>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3.01E+00</a:t>
                      </a:r>
                      <a:endParaRPr lang="en-US" sz="1200">
                        <a:latin typeface="Calibri"/>
                        <a:ea typeface="Calibri"/>
                        <a:cs typeface="Times New Roman"/>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1.16E-02</a:t>
                      </a:r>
                      <a:endParaRPr lang="en-US" sz="1200">
                        <a:latin typeface="Calibri"/>
                        <a:ea typeface="Calibri"/>
                        <a:cs typeface="Times New Roman"/>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1000"/>
                        </a:spcAft>
                      </a:pPr>
                      <a:r>
                        <a:rPr lang="en-US" sz="1200" b="1">
                          <a:solidFill>
                            <a:srgbClr val="000000"/>
                          </a:solidFill>
                          <a:latin typeface="Times New Roman"/>
                          <a:ea typeface="Calibri"/>
                          <a:cs typeface="Times New Roman"/>
                        </a:rPr>
                        <a:t>3.00E+00</a:t>
                      </a:r>
                      <a:endParaRPr lang="en-US" sz="1200">
                        <a:latin typeface="Calibri"/>
                        <a:ea typeface="Calibri"/>
                        <a:cs typeface="Times New Roman"/>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1000"/>
                        </a:spcAft>
                      </a:pPr>
                      <a:r>
                        <a:rPr lang="en-US" sz="1200" b="1">
                          <a:solidFill>
                            <a:srgbClr val="000000"/>
                          </a:solidFill>
                          <a:latin typeface="Times New Roman"/>
                          <a:ea typeface="Calibri"/>
                          <a:cs typeface="Times New Roman"/>
                        </a:rPr>
                        <a:t>0.00E+00</a:t>
                      </a:r>
                      <a:endParaRPr lang="en-US" sz="1200">
                        <a:latin typeface="Calibri"/>
                        <a:ea typeface="Calibri"/>
                        <a:cs typeface="Times New Roman"/>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1000"/>
                        </a:spcAft>
                      </a:pPr>
                      <a:r>
                        <a:rPr lang="en-US" sz="1200" b="1">
                          <a:solidFill>
                            <a:srgbClr val="000000"/>
                          </a:solidFill>
                          <a:latin typeface="Times New Roman"/>
                          <a:ea typeface="Calibri"/>
                          <a:cs typeface="Times New Roman"/>
                        </a:rPr>
                        <a:t>3.00E+00</a:t>
                      </a:r>
                      <a:endParaRPr lang="en-US" sz="1200">
                        <a:latin typeface="Calibri"/>
                        <a:ea typeface="Calibri"/>
                        <a:cs typeface="Times New Roman"/>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1000"/>
                        </a:spcAft>
                      </a:pPr>
                      <a:r>
                        <a:rPr lang="en-US" sz="1200" b="1">
                          <a:solidFill>
                            <a:srgbClr val="000000"/>
                          </a:solidFill>
                          <a:latin typeface="Times New Roman"/>
                          <a:ea typeface="Calibri"/>
                          <a:cs typeface="Times New Roman"/>
                        </a:rPr>
                        <a:t>0.00E+00</a:t>
                      </a:r>
                      <a:endParaRPr lang="en-US" sz="1200">
                        <a:latin typeface="Calibri"/>
                        <a:ea typeface="Calibri"/>
                        <a:cs typeface="Times New Roman"/>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1000"/>
                        </a:spcAft>
                      </a:pPr>
                      <a:r>
                        <a:rPr lang="en-US" sz="1200" b="1">
                          <a:solidFill>
                            <a:srgbClr val="000000"/>
                          </a:solidFill>
                          <a:latin typeface="Times New Roman"/>
                          <a:ea typeface="Calibri"/>
                          <a:cs typeface="Times New Roman"/>
                        </a:rPr>
                        <a:t>3.00E+00</a:t>
                      </a:r>
                      <a:endParaRPr lang="en-US" sz="1200">
                        <a:latin typeface="Calibri"/>
                        <a:ea typeface="Calibri"/>
                        <a:cs typeface="Times New Roman"/>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1000"/>
                        </a:spcAft>
                      </a:pPr>
                      <a:r>
                        <a:rPr lang="en-US" sz="1200" b="1">
                          <a:solidFill>
                            <a:srgbClr val="000000"/>
                          </a:solidFill>
                          <a:latin typeface="Times New Roman"/>
                          <a:ea typeface="Calibri"/>
                          <a:cs typeface="Times New Roman"/>
                        </a:rPr>
                        <a:t>0.00E+00</a:t>
                      </a:r>
                      <a:endParaRPr lang="en-US" sz="1200">
                        <a:latin typeface="Calibri"/>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2"/>
                  </a:ext>
                </a:extLst>
              </a:tr>
              <a:tr h="325367">
                <a:tc>
                  <a:txBody>
                    <a:bodyPr/>
                    <a:lstStyle/>
                    <a:p>
                      <a:pPr marL="0" marR="0" algn="l">
                        <a:lnSpc>
                          <a:spcPct val="115000"/>
                        </a:lnSpc>
                        <a:spcBef>
                          <a:spcPts val="0"/>
                        </a:spcBef>
                        <a:spcAft>
                          <a:spcPts val="0"/>
                        </a:spcAft>
                      </a:pPr>
                      <a:r>
                        <a:rPr lang="en-US" sz="1200">
                          <a:latin typeface="Calibri"/>
                          <a:ea typeface="Times New Roman"/>
                          <a:cs typeface="Times New Roman"/>
                        </a:rPr>
                        <a:t>f8</a:t>
                      </a:r>
                      <a:endParaRPr lang="en-US" sz="1200">
                        <a:latin typeface="Calibri"/>
                        <a:ea typeface="Calibri"/>
                        <a:cs typeface="Times New Roman"/>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0.00E+00</a:t>
                      </a:r>
                      <a:endParaRPr lang="en-US" sz="1200">
                        <a:latin typeface="Calibri"/>
                        <a:ea typeface="Calibri"/>
                        <a:cs typeface="Times New Roman"/>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1.02E-02</a:t>
                      </a:r>
                      <a:endParaRPr lang="en-US" sz="1200">
                        <a:latin typeface="Calibri"/>
                        <a:ea typeface="Calibri"/>
                        <a:cs typeface="Times New Roman"/>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1000"/>
                        </a:spcAft>
                      </a:pPr>
                      <a:r>
                        <a:rPr lang="en-US" sz="1200" b="1">
                          <a:latin typeface="Times New Roman"/>
                          <a:ea typeface="Calibri"/>
                          <a:cs typeface="Times New Roman"/>
                        </a:rPr>
                        <a:t>0.00E+00</a:t>
                      </a:r>
                      <a:endParaRPr lang="en-US" sz="1200">
                        <a:latin typeface="Calibri"/>
                        <a:ea typeface="Calibri"/>
                        <a:cs typeface="Times New Roman"/>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1000"/>
                        </a:spcAft>
                      </a:pPr>
                      <a:r>
                        <a:rPr lang="en-US" sz="1200" b="1">
                          <a:latin typeface="Times New Roman"/>
                          <a:ea typeface="Calibri"/>
                          <a:cs typeface="Times New Roman"/>
                        </a:rPr>
                        <a:t>5.12E-09</a:t>
                      </a:r>
                      <a:endParaRPr lang="en-US" sz="1200">
                        <a:latin typeface="Calibri"/>
                        <a:ea typeface="Calibri"/>
                        <a:cs typeface="Times New Roman"/>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8.90E+01</a:t>
                      </a:r>
                      <a:endParaRPr lang="en-US" sz="1200">
                        <a:latin typeface="Calibri"/>
                        <a:ea typeface="Calibri"/>
                        <a:cs typeface="Times New Roman"/>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2.13E+01</a:t>
                      </a:r>
                      <a:endParaRPr lang="en-US" sz="1200">
                        <a:latin typeface="Calibri"/>
                        <a:ea typeface="Calibri"/>
                        <a:cs typeface="Times New Roman"/>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5.85E+00</a:t>
                      </a:r>
                      <a:endParaRPr lang="en-US" sz="1200">
                        <a:latin typeface="Calibri"/>
                        <a:ea typeface="Calibri"/>
                        <a:cs typeface="Times New Roman"/>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2.07E+00</a:t>
                      </a:r>
                      <a:endParaRPr lang="en-US" sz="1200">
                        <a:latin typeface="Calibri"/>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3"/>
                  </a:ext>
                </a:extLst>
              </a:tr>
              <a:tr h="325367">
                <a:tc>
                  <a:txBody>
                    <a:bodyPr/>
                    <a:lstStyle/>
                    <a:p>
                      <a:pPr marL="0" marR="0" algn="l">
                        <a:lnSpc>
                          <a:spcPct val="115000"/>
                        </a:lnSpc>
                        <a:spcBef>
                          <a:spcPts val="0"/>
                        </a:spcBef>
                        <a:spcAft>
                          <a:spcPts val="0"/>
                        </a:spcAft>
                      </a:pPr>
                      <a:r>
                        <a:rPr lang="en-US" sz="1200">
                          <a:latin typeface="Calibri"/>
                          <a:ea typeface="Times New Roman"/>
                          <a:cs typeface="Times New Roman"/>
                        </a:rPr>
                        <a:t>f9</a:t>
                      </a:r>
                      <a:endParaRPr lang="en-US" sz="1200">
                        <a:latin typeface="Calibri"/>
                        <a:ea typeface="Calibri"/>
                        <a:cs typeface="Times New Roman"/>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1000"/>
                        </a:spcAft>
                      </a:pPr>
                      <a:r>
                        <a:rPr lang="en-US" sz="1200" b="1">
                          <a:solidFill>
                            <a:srgbClr val="000000"/>
                          </a:solidFill>
                          <a:latin typeface="Times New Roman"/>
                          <a:ea typeface="Calibri"/>
                          <a:cs typeface="Times New Roman"/>
                        </a:rPr>
                        <a:t>0.00E+00</a:t>
                      </a:r>
                      <a:endParaRPr lang="en-US" sz="1200">
                        <a:latin typeface="Calibri"/>
                        <a:ea typeface="Calibri"/>
                        <a:cs typeface="Times New Roman"/>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1000"/>
                        </a:spcAft>
                      </a:pPr>
                      <a:r>
                        <a:rPr lang="en-US" sz="1200" b="1">
                          <a:solidFill>
                            <a:srgbClr val="000000"/>
                          </a:solidFill>
                          <a:latin typeface="Times New Roman"/>
                          <a:ea typeface="Calibri"/>
                          <a:cs typeface="Times New Roman"/>
                        </a:rPr>
                        <a:t>0.00E+00</a:t>
                      </a:r>
                      <a:endParaRPr lang="en-US" sz="1200">
                        <a:latin typeface="Calibri"/>
                        <a:ea typeface="Calibri"/>
                        <a:cs typeface="Times New Roman"/>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1000"/>
                        </a:spcAft>
                      </a:pPr>
                      <a:r>
                        <a:rPr lang="en-US" sz="1200">
                          <a:latin typeface="Times New Roman"/>
                          <a:ea typeface="Calibri"/>
                          <a:cs typeface="Times New Roman"/>
                        </a:rPr>
                        <a:t>1.28E+00</a:t>
                      </a:r>
                      <a:endParaRPr lang="en-US" sz="1200">
                        <a:latin typeface="Calibri"/>
                        <a:ea typeface="Calibri"/>
                        <a:cs typeface="Times New Roman"/>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1000"/>
                        </a:spcAft>
                      </a:pPr>
                      <a:r>
                        <a:rPr lang="en-US" sz="1200">
                          <a:latin typeface="Times New Roman"/>
                          <a:ea typeface="Calibri"/>
                          <a:cs typeface="Times New Roman"/>
                        </a:rPr>
                        <a:t>7.60E-01</a:t>
                      </a:r>
                      <a:endParaRPr lang="en-US" sz="1200">
                        <a:latin typeface="Calibri"/>
                        <a:ea typeface="Calibri"/>
                        <a:cs typeface="Times New Roman"/>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6.17E+00</a:t>
                      </a:r>
                      <a:endParaRPr lang="en-US" sz="1200">
                        <a:latin typeface="Calibri"/>
                        <a:ea typeface="Calibri"/>
                        <a:cs typeface="Times New Roman"/>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1.36E+01</a:t>
                      </a:r>
                      <a:endParaRPr lang="en-US" sz="1200">
                        <a:latin typeface="Calibri"/>
                        <a:ea typeface="Calibri"/>
                        <a:cs typeface="Times New Roman"/>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4.34E+01</a:t>
                      </a:r>
                      <a:endParaRPr lang="en-US" sz="1200">
                        <a:latin typeface="Calibri"/>
                        <a:ea typeface="Calibri"/>
                        <a:cs typeface="Times New Roman"/>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3.15E+01</a:t>
                      </a:r>
                      <a:endParaRPr lang="en-US" sz="1200">
                        <a:latin typeface="Calibri"/>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4"/>
                  </a:ext>
                </a:extLst>
              </a:tr>
              <a:tr h="627185">
                <a:tc>
                  <a:txBody>
                    <a:bodyPr/>
                    <a:lstStyle/>
                    <a:p>
                      <a:pPr marL="0" marR="0" algn="l">
                        <a:lnSpc>
                          <a:spcPct val="115000"/>
                        </a:lnSpc>
                        <a:spcBef>
                          <a:spcPts val="0"/>
                        </a:spcBef>
                        <a:spcAft>
                          <a:spcPts val="0"/>
                        </a:spcAft>
                      </a:pPr>
                      <a:r>
                        <a:rPr lang="en-US" sz="1200">
                          <a:latin typeface="Calibri"/>
                          <a:ea typeface="Times New Roman"/>
                          <a:cs typeface="Times New Roman"/>
                        </a:rPr>
                        <a:t>f11</a:t>
                      </a:r>
                      <a:endParaRPr lang="en-US" sz="1200">
                        <a:latin typeface="Calibri"/>
                        <a:ea typeface="Calibri"/>
                        <a:cs typeface="Times New Roman"/>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0.00E+00</a:t>
                      </a:r>
                      <a:endParaRPr lang="en-US" sz="1200">
                        <a:latin typeface="Calibri"/>
                        <a:ea typeface="Calibri"/>
                        <a:cs typeface="Times New Roman"/>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2.69E-02</a:t>
                      </a:r>
                      <a:endParaRPr lang="en-US" sz="1200">
                        <a:latin typeface="Calibri"/>
                        <a:ea typeface="Calibri"/>
                        <a:cs typeface="Times New Roman"/>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1000"/>
                        </a:spcAft>
                      </a:pPr>
                      <a:r>
                        <a:rPr lang="en-US" sz="1200" b="1">
                          <a:latin typeface="Times New Roman"/>
                          <a:ea typeface="Calibri"/>
                          <a:cs typeface="Times New Roman"/>
                        </a:rPr>
                        <a:t>0.00E+00</a:t>
                      </a:r>
                      <a:endParaRPr lang="en-US" sz="1200">
                        <a:latin typeface="Calibri"/>
                        <a:ea typeface="Calibri"/>
                        <a:cs typeface="Times New Roman"/>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1000"/>
                        </a:spcAft>
                      </a:pPr>
                      <a:r>
                        <a:rPr lang="en-US" sz="1200" b="1">
                          <a:latin typeface="Times New Roman"/>
                          <a:ea typeface="Calibri"/>
                          <a:cs typeface="Times New Roman"/>
                        </a:rPr>
                        <a:t>2.54E-14</a:t>
                      </a:r>
                      <a:endParaRPr lang="en-US" sz="1200">
                        <a:latin typeface="Calibri"/>
                        <a:ea typeface="Calibri"/>
                        <a:cs typeface="Times New Roman"/>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8.60E-02</a:t>
                      </a:r>
                      <a:endParaRPr lang="en-US" sz="1200">
                        <a:latin typeface="Calibri"/>
                        <a:ea typeface="Calibri"/>
                        <a:cs typeface="Times New Roman"/>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1.20E-01</a:t>
                      </a:r>
                      <a:endParaRPr lang="en-US" sz="1200">
                        <a:latin typeface="Calibri"/>
                        <a:ea typeface="Calibri"/>
                        <a:cs typeface="Times New Roman"/>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2.40E-02</a:t>
                      </a:r>
                      <a:endParaRPr lang="en-US" sz="1200">
                        <a:latin typeface="Calibri"/>
                        <a:ea typeface="Calibri"/>
                        <a:cs typeface="Times New Roman"/>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2.80E-06</a:t>
                      </a:r>
                      <a:endParaRPr lang="en-US" sz="1200">
                        <a:latin typeface="Calibri"/>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5"/>
                  </a:ext>
                </a:extLst>
              </a:tr>
              <a:tr h="627185">
                <a:tc>
                  <a:txBody>
                    <a:bodyPr/>
                    <a:lstStyle/>
                    <a:p>
                      <a:pPr marL="0" marR="0" algn="l">
                        <a:lnSpc>
                          <a:spcPct val="115000"/>
                        </a:lnSpc>
                        <a:spcBef>
                          <a:spcPts val="0"/>
                        </a:spcBef>
                        <a:spcAft>
                          <a:spcPts val="0"/>
                        </a:spcAft>
                      </a:pPr>
                      <a:r>
                        <a:rPr lang="en-US" sz="1200">
                          <a:latin typeface="Calibri"/>
                          <a:ea typeface="Times New Roman"/>
                          <a:cs typeface="Times New Roman"/>
                        </a:rPr>
                        <a:t>f12</a:t>
                      </a:r>
                      <a:endParaRPr lang="en-US" sz="1200">
                        <a:latin typeface="Calibri"/>
                        <a:ea typeface="Calibri"/>
                        <a:cs typeface="Times New Roman"/>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1000"/>
                        </a:spcAft>
                      </a:pPr>
                      <a:r>
                        <a:rPr lang="en-US" sz="1200" b="1">
                          <a:solidFill>
                            <a:srgbClr val="000000"/>
                          </a:solidFill>
                          <a:latin typeface="Times New Roman"/>
                          <a:ea typeface="Calibri"/>
                          <a:cs typeface="Times New Roman"/>
                        </a:rPr>
                        <a:t>0.00E+00</a:t>
                      </a:r>
                      <a:endParaRPr lang="en-US" sz="1200">
                        <a:latin typeface="Calibri"/>
                        <a:ea typeface="Calibri"/>
                        <a:cs typeface="Times New Roman"/>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1000"/>
                        </a:spcAft>
                      </a:pPr>
                      <a:r>
                        <a:rPr lang="en-US" sz="1200" b="1">
                          <a:solidFill>
                            <a:srgbClr val="000000"/>
                          </a:solidFill>
                          <a:latin typeface="Times New Roman"/>
                          <a:ea typeface="Calibri"/>
                          <a:cs typeface="Times New Roman"/>
                        </a:rPr>
                        <a:t>0.00E+00</a:t>
                      </a:r>
                      <a:endParaRPr lang="en-US" sz="1200">
                        <a:latin typeface="Calibri"/>
                        <a:ea typeface="Calibri"/>
                        <a:cs typeface="Times New Roman"/>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1000"/>
                        </a:spcAft>
                      </a:pPr>
                      <a:r>
                        <a:rPr lang="en-US" sz="1200">
                          <a:latin typeface="Times New Roman"/>
                          <a:ea typeface="Calibri"/>
                          <a:cs typeface="Times New Roman"/>
                        </a:rPr>
                        <a:t>0.00E+00</a:t>
                      </a:r>
                      <a:endParaRPr lang="en-US" sz="1200">
                        <a:latin typeface="Calibri"/>
                        <a:ea typeface="Calibri"/>
                        <a:cs typeface="Times New Roman"/>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1000"/>
                        </a:spcAft>
                      </a:pPr>
                      <a:r>
                        <a:rPr lang="en-US" sz="1200">
                          <a:latin typeface="Times New Roman"/>
                          <a:ea typeface="Calibri"/>
                          <a:cs typeface="Times New Roman"/>
                        </a:rPr>
                        <a:t>6.83E-17</a:t>
                      </a:r>
                      <a:endParaRPr lang="en-US" sz="1200">
                        <a:latin typeface="Calibri"/>
                        <a:ea typeface="Calibri"/>
                        <a:cs typeface="Times New Roman"/>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9.20E+00</a:t>
                      </a:r>
                      <a:endParaRPr lang="en-US" sz="1200">
                        <a:latin typeface="Calibri"/>
                        <a:ea typeface="Calibri"/>
                        <a:cs typeface="Times New Roman"/>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2.80E+00</a:t>
                      </a:r>
                      <a:endParaRPr lang="en-US" sz="1200">
                        <a:latin typeface="Calibri"/>
                        <a:ea typeface="Calibri"/>
                        <a:cs typeface="Times New Roman"/>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1.90E-02</a:t>
                      </a:r>
                      <a:endParaRPr lang="en-US" sz="1200">
                        <a:latin typeface="Calibri"/>
                        <a:ea typeface="Calibri"/>
                        <a:cs typeface="Times New Roman"/>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1.00E-03</a:t>
                      </a:r>
                      <a:endParaRPr lang="en-US" sz="1200">
                        <a:latin typeface="Calibri"/>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6"/>
                  </a:ext>
                </a:extLst>
              </a:tr>
              <a:tr h="627185">
                <a:tc>
                  <a:txBody>
                    <a:bodyPr/>
                    <a:lstStyle/>
                    <a:p>
                      <a:pPr marL="0" marR="0" algn="l">
                        <a:lnSpc>
                          <a:spcPct val="115000"/>
                        </a:lnSpc>
                        <a:spcBef>
                          <a:spcPts val="0"/>
                        </a:spcBef>
                        <a:spcAft>
                          <a:spcPts val="0"/>
                        </a:spcAft>
                      </a:pPr>
                      <a:r>
                        <a:rPr lang="en-US" sz="1200">
                          <a:latin typeface="Calibri"/>
                          <a:ea typeface="Times New Roman"/>
                          <a:cs typeface="Times New Roman"/>
                        </a:rPr>
                        <a:t>f14</a:t>
                      </a:r>
                      <a:endParaRPr lang="en-US" sz="1200">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-1.03E+00</a:t>
                      </a:r>
                      <a:endParaRPr lang="en-US" sz="1200">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4.93E-04</a:t>
                      </a:r>
                      <a:endParaRPr lang="en-US" sz="1200">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200" b="1">
                          <a:latin typeface="Times New Roman"/>
                          <a:ea typeface="Calibri"/>
                          <a:cs typeface="Times New Roman"/>
                        </a:rPr>
                        <a:t>-1.03E+00</a:t>
                      </a:r>
                      <a:endParaRPr lang="en-US" sz="1200">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200" b="1" dirty="0">
                          <a:latin typeface="Times New Roman"/>
                          <a:ea typeface="Calibri"/>
                          <a:cs typeface="Times New Roman"/>
                        </a:rPr>
                        <a:t>0.00E+00</a:t>
                      </a:r>
                      <a:endParaRPr lang="en-US" sz="1200" dirty="0">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200" b="1">
                          <a:solidFill>
                            <a:srgbClr val="000000"/>
                          </a:solidFill>
                          <a:latin typeface="Times New Roman"/>
                          <a:ea typeface="Calibri"/>
                          <a:cs typeface="Times New Roman"/>
                        </a:rPr>
                        <a:t>-1.03E+00</a:t>
                      </a:r>
                      <a:endParaRPr lang="en-US" sz="1200">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200">
                          <a:solidFill>
                            <a:srgbClr val="000000"/>
                          </a:solidFill>
                          <a:latin typeface="Times New Roman"/>
                          <a:ea typeface="Calibri"/>
                          <a:cs typeface="Times New Roman"/>
                        </a:rPr>
                        <a:t>4.90E-07</a:t>
                      </a:r>
                      <a:endParaRPr lang="en-US" sz="1200">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200" b="1">
                          <a:solidFill>
                            <a:srgbClr val="000000"/>
                          </a:solidFill>
                          <a:latin typeface="Times New Roman"/>
                          <a:ea typeface="Calibri"/>
                          <a:cs typeface="Times New Roman"/>
                        </a:rPr>
                        <a:t>-1.03E+00</a:t>
                      </a:r>
                      <a:endParaRPr lang="en-US" sz="1200">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200" b="1" dirty="0">
                          <a:solidFill>
                            <a:srgbClr val="000000"/>
                          </a:solidFill>
                          <a:latin typeface="Times New Roman"/>
                          <a:ea typeface="Calibri"/>
                          <a:cs typeface="Times New Roman"/>
                        </a:rPr>
                        <a:t>0.00E+00</a:t>
                      </a:r>
                      <a:endParaRPr lang="en-US" sz="1200" dirty="0">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4" name="Slide Number Placeholder 3">
            <a:extLst>
              <a:ext uri="{FF2B5EF4-FFF2-40B4-BE49-F238E27FC236}">
                <a16:creationId xmlns:a16="http://schemas.microsoft.com/office/drawing/2014/main" id="{7AF8D691-276F-83C7-3E2E-E9A32ADA36D2}"/>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8DE2400-895C-4EFB-9579-9D8B2AEE54B2}" type="slidenum">
              <a:rPr lang="en-US" altLang="en-US">
                <a:solidFill>
                  <a:srgbClr val="898989"/>
                </a:solidFill>
              </a:rPr>
              <a:pPr eaLnBrk="1" hangingPunct="1"/>
              <a:t>76</a:t>
            </a:fld>
            <a:endParaRPr lang="en-US" altLang="en-US">
              <a:solidFill>
                <a:srgbClr val="898989"/>
              </a:solidFil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FBB4F86-D25D-7B5D-D5C5-28B9CEAC7AD6}"/>
              </a:ext>
            </a:extLst>
          </p:cNvPr>
          <p:cNvSpPr txBox="1">
            <a:spLocks/>
          </p:cNvSpPr>
          <p:nvPr/>
        </p:nvSpPr>
        <p:spPr bwMode="auto">
          <a:xfrm>
            <a:off x="0" y="0"/>
            <a:ext cx="9144000" cy="838200"/>
          </a:xfrm>
          <a:prstGeom prst="rect">
            <a:avLst/>
          </a:prstGeom>
          <a:solidFill>
            <a:schemeClr val="accent2"/>
          </a:solidFill>
          <a:ln w="9525">
            <a:noFill/>
            <a:miter lim="800000"/>
            <a:headEnd/>
            <a:tailEnd/>
          </a:ln>
        </p:spPr>
        <p:txBody>
          <a:bodyPr anchor="ctr">
            <a:normAutofit fontScale="97500"/>
          </a:bodyPr>
          <a:lstStyle/>
          <a:p>
            <a:pPr algn="ctr">
              <a:defRPr/>
            </a:pPr>
            <a:r>
              <a:rPr lang="en-US" b="1" dirty="0"/>
              <a:t>Comparison based on M shown by MPDPGA with DGEP, CEP and ALEP [188] </a:t>
            </a:r>
            <a:endParaRPr lang="en-US" dirty="0"/>
          </a:p>
        </p:txBody>
      </p:sp>
      <p:graphicFrame>
        <p:nvGraphicFramePr>
          <p:cNvPr id="4" name="Chart 3">
            <a:extLst>
              <a:ext uri="{FF2B5EF4-FFF2-40B4-BE49-F238E27FC236}">
                <a16:creationId xmlns:a16="http://schemas.microsoft.com/office/drawing/2014/main" id="{32509CB3-F593-FE3A-9DA4-11B6E7F7175B}"/>
              </a:ext>
            </a:extLst>
          </p:cNvPr>
          <p:cNvGraphicFramePr/>
          <p:nvPr/>
        </p:nvGraphicFramePr>
        <p:xfrm>
          <a:off x="533400" y="1371600"/>
          <a:ext cx="8153400" cy="4953000"/>
        </p:xfrm>
        <a:graphic>
          <a:graphicData uri="http://schemas.openxmlformats.org/drawingml/2006/chart">
            <c:chart xmlns:c="http://schemas.openxmlformats.org/drawingml/2006/chart" xmlns:r="http://schemas.openxmlformats.org/officeDocument/2006/relationships" r:id="rId2"/>
          </a:graphicData>
        </a:graphic>
      </p:graphicFrame>
      <p:sp>
        <p:nvSpPr>
          <p:cNvPr id="5" name="Slide Number Placeholder 4">
            <a:extLst>
              <a:ext uri="{FF2B5EF4-FFF2-40B4-BE49-F238E27FC236}">
                <a16:creationId xmlns:a16="http://schemas.microsoft.com/office/drawing/2014/main" id="{A8D2292A-52B0-EAAA-68A2-BD2CAEE7CD72}"/>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525482B-7CF7-4492-A961-B6D7CD5E5542}" type="slidenum">
              <a:rPr lang="en-US" altLang="en-US">
                <a:solidFill>
                  <a:srgbClr val="898989"/>
                </a:solidFill>
              </a:rPr>
              <a:pPr eaLnBrk="1" hangingPunct="1"/>
              <a:t>77</a:t>
            </a:fld>
            <a:endParaRPr lang="en-US" altLang="en-US">
              <a:solidFill>
                <a:srgbClr val="898989"/>
              </a:solidFil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528AAE2-FBBB-8F48-4E4D-A7F3D4406ECD}"/>
              </a:ext>
            </a:extLst>
          </p:cNvPr>
          <p:cNvSpPr txBox="1">
            <a:spLocks/>
          </p:cNvSpPr>
          <p:nvPr/>
        </p:nvSpPr>
        <p:spPr bwMode="auto">
          <a:xfrm>
            <a:off x="0" y="0"/>
            <a:ext cx="9144000" cy="838200"/>
          </a:xfrm>
          <a:prstGeom prst="rect">
            <a:avLst/>
          </a:prstGeom>
          <a:solidFill>
            <a:schemeClr val="accent2"/>
          </a:solidFill>
          <a:ln w="9525">
            <a:noFill/>
            <a:miter lim="800000"/>
            <a:headEnd/>
            <a:tailEnd/>
          </a:ln>
        </p:spPr>
        <p:txBody>
          <a:bodyPr anchor="ctr">
            <a:normAutofit fontScale="97500"/>
          </a:bodyPr>
          <a:lstStyle/>
          <a:p>
            <a:pPr algn="ctr">
              <a:defRPr/>
            </a:pPr>
            <a:r>
              <a:rPr lang="en-US" b="1" dirty="0"/>
              <a:t>Comparison based on SD shown by MPDPGA with DGEP, CEP and ALEP [188] </a:t>
            </a:r>
            <a:endParaRPr lang="en-US" dirty="0"/>
          </a:p>
        </p:txBody>
      </p:sp>
      <p:graphicFrame>
        <p:nvGraphicFramePr>
          <p:cNvPr id="4" name="Chart 3">
            <a:extLst>
              <a:ext uri="{FF2B5EF4-FFF2-40B4-BE49-F238E27FC236}">
                <a16:creationId xmlns:a16="http://schemas.microsoft.com/office/drawing/2014/main" id="{06A6F223-1D3E-152C-D886-4C6D7F5B4034}"/>
              </a:ext>
            </a:extLst>
          </p:cNvPr>
          <p:cNvGraphicFramePr/>
          <p:nvPr/>
        </p:nvGraphicFramePr>
        <p:xfrm>
          <a:off x="685800" y="1219200"/>
          <a:ext cx="7848600" cy="4876800"/>
        </p:xfrm>
        <a:graphic>
          <a:graphicData uri="http://schemas.openxmlformats.org/drawingml/2006/chart">
            <c:chart xmlns:c="http://schemas.openxmlformats.org/drawingml/2006/chart" xmlns:r="http://schemas.openxmlformats.org/officeDocument/2006/relationships" r:id="rId2"/>
          </a:graphicData>
        </a:graphic>
      </p:graphicFrame>
      <p:sp>
        <p:nvSpPr>
          <p:cNvPr id="6" name="Slide Number Placeholder 5">
            <a:extLst>
              <a:ext uri="{FF2B5EF4-FFF2-40B4-BE49-F238E27FC236}">
                <a16:creationId xmlns:a16="http://schemas.microsoft.com/office/drawing/2014/main" id="{C8595A58-F613-505C-5A0F-86694DCE552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7653569-A5F9-42A0-99FA-E361DC4D62B3}" type="slidenum">
              <a:rPr lang="en-US" altLang="en-US">
                <a:solidFill>
                  <a:srgbClr val="898989"/>
                </a:solidFill>
              </a:rPr>
              <a:pPr eaLnBrk="1" hangingPunct="1"/>
              <a:t>78</a:t>
            </a:fld>
            <a:endParaRPr lang="en-US" altLang="en-US">
              <a:solidFill>
                <a:srgbClr val="898989"/>
              </a:solidFil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20A13-8F77-70DE-1AB6-05AC88563CB0}"/>
              </a:ext>
            </a:extLst>
          </p:cNvPr>
          <p:cNvSpPr txBox="1">
            <a:spLocks/>
          </p:cNvSpPr>
          <p:nvPr/>
        </p:nvSpPr>
        <p:spPr bwMode="auto">
          <a:xfrm>
            <a:off x="0" y="2819400"/>
            <a:ext cx="9144000" cy="838200"/>
          </a:xfrm>
          <a:prstGeom prst="rect">
            <a:avLst/>
          </a:prstGeom>
          <a:solidFill>
            <a:schemeClr val="accent2"/>
          </a:solidFill>
          <a:ln w="9525">
            <a:noFill/>
            <a:miter lim="800000"/>
            <a:headEnd/>
            <a:tailEnd/>
          </a:ln>
        </p:spPr>
        <p:txBody>
          <a:bodyPr anchor="ctr"/>
          <a:lstStyle/>
          <a:p>
            <a:pPr algn="ctr">
              <a:defRPr/>
            </a:pPr>
            <a:r>
              <a:rPr lang="en-US" sz="2400" cap="all" dirty="0">
                <a:effectLst>
                  <a:reflection blurRad="12700" stA="48000" endA="300" endPos="55000" dir="5400000" sy="-90000" algn="bl" rotWithShape="0"/>
                </a:effectLst>
                <a:latin typeface="+mj-lt"/>
                <a:ea typeface="+mj-ea"/>
                <a:cs typeface="+mj-cs"/>
              </a:rPr>
              <a:t>t-test of MPDPGA and diversity based metaheurestics </a:t>
            </a:r>
          </a:p>
          <a:p>
            <a:pPr algn="ctr">
              <a:defRPr/>
            </a:pPr>
            <a:r>
              <a:rPr lang="en-US" sz="2400" cap="all" dirty="0">
                <a:effectLst>
                  <a:reflection blurRad="12700" stA="48000" endA="300" endPos="55000" dir="5400000" sy="-90000" algn="bl" rotWithShape="0"/>
                </a:effectLst>
                <a:latin typeface="+mj-lt"/>
                <a:ea typeface="+mj-ea"/>
                <a:cs typeface="+mj-cs"/>
              </a:rPr>
              <a:t>(DGEP, CEP and ALEP) [188]</a:t>
            </a:r>
          </a:p>
        </p:txBody>
      </p:sp>
      <p:sp>
        <p:nvSpPr>
          <p:cNvPr id="5" name="Slide Number Placeholder 4">
            <a:extLst>
              <a:ext uri="{FF2B5EF4-FFF2-40B4-BE49-F238E27FC236}">
                <a16:creationId xmlns:a16="http://schemas.microsoft.com/office/drawing/2014/main" id="{E95EF254-DAA0-BE71-546A-C6742F0EC4FB}"/>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3407126-5579-4AA1-B5DF-37940BE6B4C3}" type="slidenum">
              <a:rPr lang="en-US" altLang="en-US">
                <a:solidFill>
                  <a:srgbClr val="898989"/>
                </a:solidFill>
              </a:rPr>
              <a:pPr eaLnBrk="1" hangingPunct="1"/>
              <a:t>79</a:t>
            </a:fld>
            <a:endParaRPr lang="en-US" altLang="en-US">
              <a:solidFill>
                <a:srgbClr val="898989"/>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602EF68-1F64-2F4E-6326-7B7C688C91BB}"/>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A27EDAC-FE6E-473F-9A33-2E02065C4574}" type="slidenum">
              <a:rPr lang="en-US" altLang="en-US">
                <a:solidFill>
                  <a:srgbClr val="898989"/>
                </a:solidFill>
              </a:rPr>
              <a:pPr eaLnBrk="1" hangingPunct="1"/>
              <a:t>8</a:t>
            </a:fld>
            <a:endParaRPr lang="en-US" altLang="en-US">
              <a:solidFill>
                <a:srgbClr val="898989"/>
              </a:solidFill>
            </a:endParaRPr>
          </a:p>
        </p:txBody>
      </p:sp>
      <p:sp>
        <p:nvSpPr>
          <p:cNvPr id="12291" name="Content Placeholder 2">
            <a:extLst>
              <a:ext uri="{FF2B5EF4-FFF2-40B4-BE49-F238E27FC236}">
                <a16:creationId xmlns:a16="http://schemas.microsoft.com/office/drawing/2014/main" id="{CB66B5F2-B045-A2F0-CE44-C9A94BC22647}"/>
              </a:ext>
            </a:extLst>
          </p:cNvPr>
          <p:cNvSpPr>
            <a:spLocks noGrp="1"/>
          </p:cNvSpPr>
          <p:nvPr>
            <p:ph idx="4294967295"/>
          </p:nvPr>
        </p:nvSpPr>
        <p:spPr>
          <a:xfrm>
            <a:off x="0" y="1447800"/>
            <a:ext cx="8229600" cy="4411663"/>
          </a:xfrm>
        </p:spPr>
        <p:txBody>
          <a:bodyPr/>
          <a:lstStyle/>
          <a:p>
            <a:pPr algn="ctr" eaLnBrk="1" hangingPunct="1">
              <a:buFont typeface="Wingdings" panose="05000000000000000000" pitchFamily="2" charset="2"/>
              <a:buNone/>
            </a:pPr>
            <a:endParaRPr lang="en-US" altLang="zh-CN"/>
          </a:p>
          <a:p>
            <a:pPr algn="just" eaLnBrk="1" hangingPunct="1">
              <a:buFont typeface="Wingdings" panose="05000000000000000000" pitchFamily="2" charset="2"/>
              <a:buNone/>
            </a:pPr>
            <a:r>
              <a:rPr lang="en-US" altLang="zh-CN" sz="2600"/>
              <a:t>	“The goal is to design and analyze the parallel Multi population Genetic Algorithm (MPGA) on multicore system and apply it to optimize  the performance of unimodal and multimodal test functions (Function Optimization).”</a:t>
            </a:r>
          </a:p>
        </p:txBody>
      </p:sp>
      <p:sp>
        <p:nvSpPr>
          <p:cNvPr id="4" name="Title 1">
            <a:extLst>
              <a:ext uri="{FF2B5EF4-FFF2-40B4-BE49-F238E27FC236}">
                <a16:creationId xmlns:a16="http://schemas.microsoft.com/office/drawing/2014/main" id="{D58CCB08-836C-D58F-0510-86A136264F60}"/>
              </a:ext>
            </a:extLst>
          </p:cNvPr>
          <p:cNvSpPr>
            <a:spLocks noGrp="1"/>
          </p:cNvSpPr>
          <p:nvPr>
            <p:ph type="title" idx="4294967295"/>
          </p:nvPr>
        </p:nvSpPr>
        <p:spPr>
          <a:xfrm>
            <a:off x="0" y="0"/>
            <a:ext cx="9144000" cy="838200"/>
          </a:xfrm>
          <a:solidFill>
            <a:schemeClr val="accent2"/>
          </a:solidFill>
          <a:ln>
            <a:miter lim="800000"/>
            <a:headEnd/>
            <a:tailEnd/>
          </a:ln>
        </p:spPr>
        <p:txBody>
          <a:bodyPr rtlCol="0">
            <a:normAutofit fontScale="90000"/>
          </a:bodyPr>
          <a:lstStyle/>
          <a:p>
            <a:pPr eaLnBrk="1" fontAlgn="auto" hangingPunct="1">
              <a:spcAft>
                <a:spcPts val="0"/>
              </a:spcAft>
              <a:defRPr/>
            </a:pPr>
            <a:br>
              <a:rPr lang="en-US" sz="3600" cap="all" dirty="0">
                <a:effectLst>
                  <a:reflection blurRad="12700" stA="48000" endA="300" endPos="55000" dir="5400000" sy="-90000" algn="bl" rotWithShape="0"/>
                </a:effectLst>
              </a:rPr>
            </a:br>
            <a:r>
              <a:rPr lang="en-US" sz="3600" cap="all" dirty="0">
                <a:effectLst>
                  <a:reflection blurRad="12700" stA="48000" endA="300" endPos="55000" dir="5400000" sy="-90000" algn="bl" rotWithShape="0"/>
                </a:effectLst>
              </a:rPr>
              <a:t>Problem Definition</a:t>
            </a:r>
            <a:br>
              <a:rPr lang="en-US" sz="3600" cap="all" dirty="0">
                <a:effectLst>
                  <a:reflection blurRad="12700" stA="48000" endA="300" endPos="55000" dir="5400000" sy="-90000" algn="bl" rotWithShape="0"/>
                </a:effectLst>
              </a:rPr>
            </a:br>
            <a:endParaRPr lang="en-US" sz="3600" cap="all" dirty="0">
              <a:effectLst>
                <a:reflection blurRad="12700" stA="48000" endA="300" endPos="55000" dir="5400000" sy="-90000" algn="bl" rotWithShape="0"/>
              </a:effectLst>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82C3E57-8C08-8522-E71A-AA771C9ABDAA}"/>
              </a:ext>
            </a:extLst>
          </p:cNvPr>
          <p:cNvSpPr txBox="1">
            <a:spLocks/>
          </p:cNvSpPr>
          <p:nvPr/>
        </p:nvSpPr>
        <p:spPr bwMode="auto">
          <a:xfrm>
            <a:off x="0" y="1066800"/>
            <a:ext cx="4724400" cy="838200"/>
          </a:xfrm>
          <a:prstGeom prst="rect">
            <a:avLst/>
          </a:prstGeom>
          <a:noFill/>
          <a:ln w="9525">
            <a:noFill/>
            <a:miter lim="800000"/>
            <a:headEnd/>
            <a:tailEnd/>
          </a:ln>
        </p:spPr>
        <p:txBody>
          <a:bodyPr anchor="ctr">
            <a:normAutofit fontScale="97500"/>
          </a:bodyPr>
          <a:lstStyle/>
          <a:p>
            <a:pPr algn="ctr">
              <a:defRPr/>
            </a:pPr>
            <a:r>
              <a:rPr lang="en-US" sz="1600" b="1" dirty="0"/>
              <a:t>The calculated values of the t statistic amongst  MPDPGA and other metaheurestics</a:t>
            </a:r>
            <a:endParaRPr lang="en-US" sz="1600" dirty="0"/>
          </a:p>
        </p:txBody>
      </p:sp>
      <p:sp>
        <p:nvSpPr>
          <p:cNvPr id="82947" name="Rectangle 4">
            <a:extLst>
              <a:ext uri="{FF2B5EF4-FFF2-40B4-BE49-F238E27FC236}">
                <a16:creationId xmlns:a16="http://schemas.microsoft.com/office/drawing/2014/main" id="{686685E5-4A5A-1CC4-9F03-F0BC955EC745}"/>
              </a:ext>
            </a:extLst>
          </p:cNvPr>
          <p:cNvSpPr>
            <a:spLocks noChangeArrowheads="1"/>
          </p:cNvSpPr>
          <p:nvPr/>
        </p:nvSpPr>
        <p:spPr bwMode="auto">
          <a:xfrm>
            <a:off x="4572000" y="1143000"/>
            <a:ext cx="4572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zh-CN" sz="1600" b="1"/>
              <a:t>Metaheuristics that discovered significantly better solutions</a:t>
            </a:r>
          </a:p>
        </p:txBody>
      </p:sp>
      <p:graphicFrame>
        <p:nvGraphicFramePr>
          <p:cNvPr id="8" name="Table 7">
            <a:extLst>
              <a:ext uri="{FF2B5EF4-FFF2-40B4-BE49-F238E27FC236}">
                <a16:creationId xmlns:a16="http://schemas.microsoft.com/office/drawing/2014/main" id="{BC405727-A566-FC9F-5237-926115D00F8C}"/>
              </a:ext>
            </a:extLst>
          </p:cNvPr>
          <p:cNvGraphicFramePr>
            <a:graphicFrameLocks noGrp="1"/>
          </p:cNvGraphicFramePr>
          <p:nvPr/>
        </p:nvGraphicFramePr>
        <p:xfrm>
          <a:off x="533400" y="2286000"/>
          <a:ext cx="3698875" cy="1751011"/>
        </p:xfrm>
        <a:graphic>
          <a:graphicData uri="http://schemas.openxmlformats.org/drawingml/2006/table">
            <a:tbl>
              <a:tblPr/>
              <a:tblGrid>
                <a:gridCol w="609705">
                  <a:extLst>
                    <a:ext uri="{9D8B030D-6E8A-4147-A177-3AD203B41FA5}">
                      <a16:colId xmlns:a16="http://schemas.microsoft.com/office/drawing/2014/main" val="20000"/>
                    </a:ext>
                  </a:extLst>
                </a:gridCol>
                <a:gridCol w="1058727">
                  <a:extLst>
                    <a:ext uri="{9D8B030D-6E8A-4147-A177-3AD203B41FA5}">
                      <a16:colId xmlns:a16="http://schemas.microsoft.com/office/drawing/2014/main" val="20001"/>
                    </a:ext>
                  </a:extLst>
                </a:gridCol>
                <a:gridCol w="975527">
                  <a:extLst>
                    <a:ext uri="{9D8B030D-6E8A-4147-A177-3AD203B41FA5}">
                      <a16:colId xmlns:a16="http://schemas.microsoft.com/office/drawing/2014/main" val="20002"/>
                    </a:ext>
                  </a:extLst>
                </a:gridCol>
                <a:gridCol w="1054916">
                  <a:extLst>
                    <a:ext uri="{9D8B030D-6E8A-4147-A177-3AD203B41FA5}">
                      <a16:colId xmlns:a16="http://schemas.microsoft.com/office/drawing/2014/main" val="20003"/>
                    </a:ext>
                  </a:extLst>
                </a:gridCol>
              </a:tblGrid>
              <a:tr h="341638">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F</a:t>
                      </a:r>
                      <a:endParaRPr lang="en-US" sz="1100">
                        <a:latin typeface="Calibri"/>
                        <a:ea typeface="Calibri"/>
                        <a:cs typeface="Times New Roman"/>
                      </a:endParaRPr>
                    </a:p>
                  </a:txBody>
                  <a:tcPr marL="68592" marR="68592"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MPDPGA vs DGEP</a:t>
                      </a:r>
                      <a:endParaRPr lang="en-US" sz="1100">
                        <a:latin typeface="Calibri"/>
                        <a:ea typeface="Calibri"/>
                        <a:cs typeface="Times New Roman"/>
                      </a:endParaRPr>
                    </a:p>
                  </a:txBody>
                  <a:tcPr marL="68592" marR="68592"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MPDPGA vs CEP</a:t>
                      </a:r>
                      <a:endParaRPr lang="en-US" sz="1100">
                        <a:latin typeface="Calibri"/>
                        <a:ea typeface="Calibri"/>
                        <a:cs typeface="Times New Roman"/>
                      </a:endParaRPr>
                    </a:p>
                  </a:txBody>
                  <a:tcPr marL="68592" marR="68592"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MPDPGA vs ALEP</a:t>
                      </a:r>
                      <a:endParaRPr lang="en-US" sz="1100">
                        <a:latin typeface="Calibri"/>
                        <a:ea typeface="Calibri"/>
                        <a:cs typeface="Times New Roman"/>
                      </a:endParaRPr>
                    </a:p>
                  </a:txBody>
                  <a:tcPr marL="68592" marR="68592"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01339">
                <a:tc>
                  <a:txBody>
                    <a:bodyPr/>
                    <a:lstStyle/>
                    <a:p>
                      <a:pPr marL="0" marR="0">
                        <a:lnSpc>
                          <a:spcPct val="115000"/>
                        </a:lnSpc>
                        <a:spcBef>
                          <a:spcPts val="0"/>
                        </a:spcBef>
                        <a:spcAft>
                          <a:spcPts val="0"/>
                        </a:spcAft>
                      </a:pPr>
                      <a:r>
                        <a:rPr lang="en-US" sz="1100">
                          <a:latin typeface="Calibri"/>
                          <a:ea typeface="Times New Roman"/>
                          <a:cs typeface="Times New Roman"/>
                        </a:rPr>
                        <a:t>f5</a:t>
                      </a:r>
                      <a:endParaRPr lang="en-US" sz="1100">
                        <a:latin typeface="Calibri"/>
                        <a:ea typeface="Calibri"/>
                        <a:cs typeface="Times New Roman"/>
                      </a:endParaRPr>
                    </a:p>
                  </a:txBody>
                  <a:tcPr marL="68592" marR="68592"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-1.30</a:t>
                      </a:r>
                      <a:endParaRPr lang="en-US" sz="1100">
                        <a:latin typeface="Calibri"/>
                        <a:ea typeface="Calibri"/>
                        <a:cs typeface="Times New Roman"/>
                      </a:endParaRPr>
                    </a:p>
                  </a:txBody>
                  <a:tcPr marL="68592" marR="68592"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7032.84</a:t>
                      </a:r>
                      <a:endParaRPr lang="en-US" sz="1100">
                        <a:latin typeface="Calibri"/>
                        <a:ea typeface="Calibri"/>
                        <a:cs typeface="Times New Roman"/>
                      </a:endParaRPr>
                    </a:p>
                  </a:txBody>
                  <a:tcPr marL="68592" marR="68592"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NA</a:t>
                      </a:r>
                      <a:endParaRPr lang="en-US" sz="1100">
                        <a:latin typeface="Calibri"/>
                        <a:ea typeface="Calibri"/>
                        <a:cs typeface="Times New Roman"/>
                      </a:endParaRPr>
                    </a:p>
                  </a:txBody>
                  <a:tcPr marL="68592" marR="68592"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201339">
                <a:tc>
                  <a:txBody>
                    <a:bodyPr/>
                    <a:lstStyle/>
                    <a:p>
                      <a:pPr marL="0" marR="0">
                        <a:lnSpc>
                          <a:spcPct val="115000"/>
                        </a:lnSpc>
                        <a:spcBef>
                          <a:spcPts val="0"/>
                        </a:spcBef>
                        <a:spcAft>
                          <a:spcPts val="0"/>
                        </a:spcAft>
                      </a:pPr>
                      <a:r>
                        <a:rPr lang="en-US" sz="1100">
                          <a:latin typeface="Calibri"/>
                          <a:ea typeface="Times New Roman"/>
                          <a:cs typeface="Times New Roman"/>
                        </a:rPr>
                        <a:t>f7</a:t>
                      </a:r>
                      <a:endParaRPr lang="en-US" sz="1100">
                        <a:latin typeface="Calibri"/>
                        <a:ea typeface="Calibri"/>
                        <a:cs typeface="Times New Roman"/>
                      </a:endParaRPr>
                    </a:p>
                  </a:txBody>
                  <a:tcPr marL="68592" marR="68592" marT="0" marB="0">
                    <a:lnL>
                      <a:noFill/>
                    </a:lnL>
                    <a:lnR>
                      <a:noFill/>
                    </a:lnR>
                    <a:lnT>
                      <a:noFill/>
                    </a:lnT>
                    <a:lnB>
                      <a:noFill/>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-4.85</a:t>
                      </a:r>
                      <a:endParaRPr lang="en-US" sz="1100">
                        <a:latin typeface="Calibri"/>
                        <a:ea typeface="Calibri"/>
                        <a:cs typeface="Times New Roman"/>
                      </a:endParaRPr>
                    </a:p>
                  </a:txBody>
                  <a:tcPr marL="68592" marR="68592" marT="0" marB="0">
                    <a:lnL>
                      <a:noFill/>
                    </a:lnL>
                    <a:lnR>
                      <a:noFill/>
                    </a:lnR>
                    <a:lnT>
                      <a:noFill/>
                    </a:lnT>
                    <a:lnB>
                      <a:noFill/>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-4.85</a:t>
                      </a:r>
                      <a:endParaRPr lang="en-US" sz="1100">
                        <a:latin typeface="Calibri"/>
                        <a:ea typeface="Calibri"/>
                        <a:cs typeface="Times New Roman"/>
                      </a:endParaRPr>
                    </a:p>
                  </a:txBody>
                  <a:tcPr marL="68592" marR="68592" marT="0" marB="0">
                    <a:lnL>
                      <a:noFill/>
                    </a:lnL>
                    <a:lnR>
                      <a:noFill/>
                    </a:lnR>
                    <a:lnT>
                      <a:noFill/>
                    </a:lnT>
                    <a:lnB>
                      <a:noFill/>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-2.73</a:t>
                      </a:r>
                      <a:endParaRPr lang="en-US" sz="1100">
                        <a:latin typeface="Calibri"/>
                        <a:ea typeface="Calibri"/>
                        <a:cs typeface="Times New Roman"/>
                      </a:endParaRPr>
                    </a:p>
                  </a:txBody>
                  <a:tcPr marL="68592" marR="68592" marT="0" marB="0">
                    <a:lnL>
                      <a:noFill/>
                    </a:lnL>
                    <a:lnR>
                      <a:noFill/>
                    </a:lnR>
                    <a:lnT>
                      <a:noFill/>
                    </a:lnT>
                    <a:lnB>
                      <a:noFill/>
                    </a:lnB>
                  </a:tcPr>
                </a:tc>
                <a:extLst>
                  <a:ext uri="{0D108BD9-81ED-4DB2-BD59-A6C34878D82A}">
                    <a16:rowId xmlns:a16="http://schemas.microsoft.com/office/drawing/2014/main" val="10002"/>
                  </a:ext>
                </a:extLst>
              </a:tr>
              <a:tr h="201339">
                <a:tc>
                  <a:txBody>
                    <a:bodyPr/>
                    <a:lstStyle/>
                    <a:p>
                      <a:pPr marL="0" marR="0">
                        <a:lnSpc>
                          <a:spcPct val="115000"/>
                        </a:lnSpc>
                        <a:spcBef>
                          <a:spcPts val="0"/>
                        </a:spcBef>
                        <a:spcAft>
                          <a:spcPts val="0"/>
                        </a:spcAft>
                      </a:pPr>
                      <a:r>
                        <a:rPr lang="en-US" sz="1100">
                          <a:latin typeface="Calibri"/>
                          <a:ea typeface="Times New Roman"/>
                          <a:cs typeface="Times New Roman"/>
                        </a:rPr>
                        <a:t>f8</a:t>
                      </a:r>
                      <a:endParaRPr lang="en-US" sz="1100">
                        <a:latin typeface="Calibri"/>
                        <a:ea typeface="Calibri"/>
                        <a:cs typeface="Times New Roman"/>
                      </a:endParaRPr>
                    </a:p>
                  </a:txBody>
                  <a:tcPr marL="68592" marR="68592" marT="0" marB="0">
                    <a:lnL>
                      <a:noFill/>
                    </a:lnL>
                    <a:lnR>
                      <a:noFill/>
                    </a:lnR>
                    <a:lnT>
                      <a:noFill/>
                    </a:lnT>
                    <a:lnB>
                      <a:noFill/>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0.00</a:t>
                      </a:r>
                      <a:endParaRPr lang="en-US" sz="1100">
                        <a:latin typeface="Calibri"/>
                        <a:ea typeface="Calibri"/>
                        <a:cs typeface="Times New Roman"/>
                      </a:endParaRPr>
                    </a:p>
                  </a:txBody>
                  <a:tcPr marL="68592" marR="68592" marT="0" marB="0">
                    <a:lnL>
                      <a:noFill/>
                    </a:lnL>
                    <a:lnR>
                      <a:noFill/>
                    </a:lnR>
                    <a:lnT>
                      <a:noFill/>
                    </a:lnT>
                    <a:lnB>
                      <a:noFill/>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13.10</a:t>
                      </a:r>
                      <a:endParaRPr lang="en-US" sz="1100">
                        <a:latin typeface="Calibri"/>
                        <a:ea typeface="Calibri"/>
                        <a:cs typeface="Times New Roman"/>
                      </a:endParaRPr>
                    </a:p>
                  </a:txBody>
                  <a:tcPr marL="68592" marR="68592" marT="0" marB="0">
                    <a:lnL>
                      <a:noFill/>
                    </a:lnL>
                    <a:lnR>
                      <a:noFill/>
                    </a:lnR>
                    <a:lnT>
                      <a:noFill/>
                    </a:lnT>
                    <a:lnB>
                      <a:noFill/>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8.94</a:t>
                      </a:r>
                      <a:endParaRPr lang="en-US" sz="1100">
                        <a:latin typeface="Calibri"/>
                        <a:ea typeface="Calibri"/>
                        <a:cs typeface="Times New Roman"/>
                      </a:endParaRPr>
                    </a:p>
                  </a:txBody>
                  <a:tcPr marL="68592" marR="68592" marT="0" marB="0">
                    <a:lnL>
                      <a:noFill/>
                    </a:lnL>
                    <a:lnR>
                      <a:noFill/>
                    </a:lnR>
                    <a:lnT>
                      <a:noFill/>
                    </a:lnT>
                    <a:lnB>
                      <a:noFill/>
                    </a:lnB>
                  </a:tcPr>
                </a:tc>
                <a:extLst>
                  <a:ext uri="{0D108BD9-81ED-4DB2-BD59-A6C34878D82A}">
                    <a16:rowId xmlns:a16="http://schemas.microsoft.com/office/drawing/2014/main" val="10003"/>
                  </a:ext>
                </a:extLst>
              </a:tr>
              <a:tr h="201339">
                <a:tc>
                  <a:txBody>
                    <a:bodyPr/>
                    <a:lstStyle/>
                    <a:p>
                      <a:pPr marL="0" marR="0">
                        <a:lnSpc>
                          <a:spcPct val="115000"/>
                        </a:lnSpc>
                        <a:spcBef>
                          <a:spcPts val="0"/>
                        </a:spcBef>
                        <a:spcAft>
                          <a:spcPts val="0"/>
                        </a:spcAft>
                      </a:pPr>
                      <a:r>
                        <a:rPr lang="en-US" sz="1100">
                          <a:latin typeface="Calibri"/>
                          <a:ea typeface="Times New Roman"/>
                          <a:cs typeface="Times New Roman"/>
                        </a:rPr>
                        <a:t>f9</a:t>
                      </a:r>
                      <a:endParaRPr lang="en-US" sz="1100">
                        <a:latin typeface="Calibri"/>
                        <a:ea typeface="Calibri"/>
                        <a:cs typeface="Times New Roman"/>
                      </a:endParaRPr>
                    </a:p>
                  </a:txBody>
                  <a:tcPr marL="68592" marR="68592" marT="0" marB="0">
                    <a:lnL>
                      <a:noFill/>
                    </a:lnL>
                    <a:lnR>
                      <a:noFill/>
                    </a:lnR>
                    <a:lnT>
                      <a:noFill/>
                    </a:lnT>
                    <a:lnB>
                      <a:noFill/>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5.28</a:t>
                      </a:r>
                      <a:endParaRPr lang="en-US" sz="1100">
                        <a:latin typeface="Calibri"/>
                        <a:ea typeface="Calibri"/>
                        <a:cs typeface="Times New Roman"/>
                      </a:endParaRPr>
                    </a:p>
                  </a:txBody>
                  <a:tcPr marL="68592" marR="68592" marT="0" marB="0">
                    <a:lnL>
                      <a:noFill/>
                    </a:lnL>
                    <a:lnR>
                      <a:noFill/>
                    </a:lnR>
                    <a:lnT>
                      <a:noFill/>
                    </a:lnT>
                    <a:lnB>
                      <a:noFill/>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1.42</a:t>
                      </a:r>
                      <a:endParaRPr lang="en-US" sz="1100">
                        <a:latin typeface="Calibri"/>
                        <a:ea typeface="Calibri"/>
                        <a:cs typeface="Times New Roman"/>
                      </a:endParaRPr>
                    </a:p>
                  </a:txBody>
                  <a:tcPr marL="68592" marR="68592" marT="0" marB="0">
                    <a:lnL>
                      <a:noFill/>
                    </a:lnL>
                    <a:lnR>
                      <a:noFill/>
                    </a:lnR>
                    <a:lnT>
                      <a:noFill/>
                    </a:lnT>
                    <a:lnB>
                      <a:noFill/>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4.35</a:t>
                      </a:r>
                      <a:endParaRPr lang="en-US" sz="1100">
                        <a:latin typeface="Calibri"/>
                        <a:ea typeface="Calibri"/>
                        <a:cs typeface="Times New Roman"/>
                      </a:endParaRPr>
                    </a:p>
                  </a:txBody>
                  <a:tcPr marL="68592" marR="68592" marT="0" marB="0">
                    <a:lnL>
                      <a:noFill/>
                    </a:lnL>
                    <a:lnR>
                      <a:noFill/>
                    </a:lnR>
                    <a:lnT>
                      <a:noFill/>
                    </a:lnT>
                    <a:lnB>
                      <a:noFill/>
                    </a:lnB>
                  </a:tcPr>
                </a:tc>
                <a:extLst>
                  <a:ext uri="{0D108BD9-81ED-4DB2-BD59-A6C34878D82A}">
                    <a16:rowId xmlns:a16="http://schemas.microsoft.com/office/drawing/2014/main" val="10004"/>
                  </a:ext>
                </a:extLst>
              </a:tr>
              <a:tr h="201339">
                <a:tc>
                  <a:txBody>
                    <a:bodyPr/>
                    <a:lstStyle/>
                    <a:p>
                      <a:pPr marL="0" marR="0">
                        <a:lnSpc>
                          <a:spcPct val="115000"/>
                        </a:lnSpc>
                        <a:spcBef>
                          <a:spcPts val="0"/>
                        </a:spcBef>
                        <a:spcAft>
                          <a:spcPts val="0"/>
                        </a:spcAft>
                      </a:pPr>
                      <a:r>
                        <a:rPr lang="en-US" sz="1100">
                          <a:latin typeface="Calibri"/>
                          <a:ea typeface="Times New Roman"/>
                          <a:cs typeface="Times New Roman"/>
                        </a:rPr>
                        <a:t>f11</a:t>
                      </a:r>
                      <a:endParaRPr lang="en-US" sz="1100">
                        <a:latin typeface="Calibri"/>
                        <a:ea typeface="Calibri"/>
                        <a:cs typeface="Times New Roman"/>
                      </a:endParaRPr>
                    </a:p>
                  </a:txBody>
                  <a:tcPr marL="68592" marR="68592" marT="0" marB="0">
                    <a:lnL>
                      <a:noFill/>
                    </a:lnL>
                    <a:lnR>
                      <a:noFill/>
                    </a:lnR>
                    <a:lnT>
                      <a:noFill/>
                    </a:lnT>
                    <a:lnB>
                      <a:noFill/>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0.00</a:t>
                      </a:r>
                      <a:endParaRPr lang="en-US" sz="1100">
                        <a:latin typeface="Calibri"/>
                        <a:ea typeface="Calibri"/>
                        <a:cs typeface="Times New Roman"/>
                      </a:endParaRPr>
                    </a:p>
                  </a:txBody>
                  <a:tcPr marL="68592" marR="68592" marT="0" marB="0">
                    <a:lnL>
                      <a:noFill/>
                    </a:lnL>
                    <a:lnR>
                      <a:noFill/>
                    </a:lnR>
                    <a:lnT>
                      <a:noFill/>
                    </a:lnT>
                    <a:lnB>
                      <a:noFill/>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2.23</a:t>
                      </a:r>
                      <a:endParaRPr lang="en-US" sz="1100">
                        <a:latin typeface="Calibri"/>
                        <a:ea typeface="Calibri"/>
                        <a:cs typeface="Times New Roman"/>
                      </a:endParaRPr>
                    </a:p>
                  </a:txBody>
                  <a:tcPr marL="68592" marR="68592" marT="0" marB="0">
                    <a:lnL>
                      <a:noFill/>
                    </a:lnL>
                    <a:lnR>
                      <a:noFill/>
                    </a:lnR>
                    <a:lnT>
                      <a:noFill/>
                    </a:lnT>
                    <a:lnB>
                      <a:noFill/>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2.82</a:t>
                      </a:r>
                      <a:endParaRPr lang="en-US" sz="1100">
                        <a:latin typeface="Calibri"/>
                        <a:ea typeface="Calibri"/>
                        <a:cs typeface="Times New Roman"/>
                      </a:endParaRPr>
                    </a:p>
                  </a:txBody>
                  <a:tcPr marL="68592" marR="68592" marT="0" marB="0">
                    <a:lnL>
                      <a:noFill/>
                    </a:lnL>
                    <a:lnR>
                      <a:noFill/>
                    </a:lnR>
                    <a:lnT>
                      <a:noFill/>
                    </a:lnT>
                    <a:lnB>
                      <a:noFill/>
                    </a:lnB>
                  </a:tcPr>
                </a:tc>
                <a:extLst>
                  <a:ext uri="{0D108BD9-81ED-4DB2-BD59-A6C34878D82A}">
                    <a16:rowId xmlns:a16="http://schemas.microsoft.com/office/drawing/2014/main" val="10005"/>
                  </a:ext>
                </a:extLst>
              </a:tr>
              <a:tr h="201339">
                <a:tc>
                  <a:txBody>
                    <a:bodyPr/>
                    <a:lstStyle/>
                    <a:p>
                      <a:pPr marL="0" marR="0">
                        <a:lnSpc>
                          <a:spcPct val="115000"/>
                        </a:lnSpc>
                        <a:spcBef>
                          <a:spcPts val="0"/>
                        </a:spcBef>
                        <a:spcAft>
                          <a:spcPts val="0"/>
                        </a:spcAft>
                      </a:pPr>
                      <a:r>
                        <a:rPr lang="en-US" sz="1100">
                          <a:latin typeface="Calibri"/>
                          <a:ea typeface="Times New Roman"/>
                          <a:cs typeface="Times New Roman"/>
                        </a:rPr>
                        <a:t>f12</a:t>
                      </a:r>
                      <a:endParaRPr lang="en-US" sz="1100">
                        <a:latin typeface="Calibri"/>
                        <a:ea typeface="Calibri"/>
                        <a:cs typeface="Times New Roman"/>
                      </a:endParaRPr>
                    </a:p>
                  </a:txBody>
                  <a:tcPr marL="68592" marR="68592" marT="0" marB="0">
                    <a:lnL>
                      <a:noFill/>
                    </a:lnL>
                    <a:lnR>
                      <a:noFill/>
                    </a:lnR>
                    <a:lnT>
                      <a:noFill/>
                    </a:lnT>
                    <a:lnB>
                      <a:noFill/>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0.00</a:t>
                      </a:r>
                      <a:endParaRPr lang="en-US" sz="1100">
                        <a:latin typeface="Calibri"/>
                        <a:ea typeface="Calibri"/>
                        <a:cs typeface="Times New Roman"/>
                      </a:endParaRPr>
                    </a:p>
                  </a:txBody>
                  <a:tcPr marL="68592" marR="68592" marT="0" marB="0">
                    <a:lnL>
                      <a:noFill/>
                    </a:lnL>
                    <a:lnR>
                      <a:noFill/>
                    </a:lnR>
                    <a:lnT>
                      <a:noFill/>
                    </a:lnT>
                    <a:lnB>
                      <a:noFill/>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10.30</a:t>
                      </a:r>
                      <a:endParaRPr lang="en-US" sz="1100">
                        <a:latin typeface="Calibri"/>
                        <a:ea typeface="Calibri"/>
                        <a:cs typeface="Times New Roman"/>
                      </a:endParaRPr>
                    </a:p>
                  </a:txBody>
                  <a:tcPr marL="68592" marR="68592" marT="0" marB="0">
                    <a:lnL>
                      <a:noFill/>
                    </a:lnL>
                    <a:lnR>
                      <a:noFill/>
                    </a:lnR>
                    <a:lnT>
                      <a:noFill/>
                    </a:lnT>
                    <a:lnB>
                      <a:noFill/>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0.00</a:t>
                      </a:r>
                      <a:endParaRPr lang="en-US" sz="1100">
                        <a:latin typeface="Calibri"/>
                        <a:ea typeface="Calibri"/>
                        <a:cs typeface="Times New Roman"/>
                      </a:endParaRPr>
                    </a:p>
                  </a:txBody>
                  <a:tcPr marL="68592" marR="68592" marT="0" marB="0">
                    <a:lnL>
                      <a:noFill/>
                    </a:lnL>
                    <a:lnR>
                      <a:noFill/>
                    </a:lnR>
                    <a:lnT>
                      <a:noFill/>
                    </a:lnT>
                    <a:lnB>
                      <a:noFill/>
                    </a:lnB>
                  </a:tcPr>
                </a:tc>
                <a:extLst>
                  <a:ext uri="{0D108BD9-81ED-4DB2-BD59-A6C34878D82A}">
                    <a16:rowId xmlns:a16="http://schemas.microsoft.com/office/drawing/2014/main" val="10006"/>
                  </a:ext>
                </a:extLst>
              </a:tr>
              <a:tr h="201339">
                <a:tc>
                  <a:txBody>
                    <a:bodyPr/>
                    <a:lstStyle/>
                    <a:p>
                      <a:pPr marL="0" marR="0">
                        <a:lnSpc>
                          <a:spcPct val="115000"/>
                        </a:lnSpc>
                        <a:spcBef>
                          <a:spcPts val="0"/>
                        </a:spcBef>
                        <a:spcAft>
                          <a:spcPts val="0"/>
                        </a:spcAft>
                      </a:pPr>
                      <a:r>
                        <a:rPr lang="en-US" sz="1100">
                          <a:latin typeface="Calibri"/>
                          <a:ea typeface="Times New Roman"/>
                          <a:cs typeface="Times New Roman"/>
                        </a:rPr>
                        <a:t>f14</a:t>
                      </a:r>
                      <a:endParaRPr lang="en-US" sz="1100">
                        <a:latin typeface="Calibri"/>
                        <a:ea typeface="Calibri"/>
                        <a:cs typeface="Times New Roman"/>
                      </a:endParaRPr>
                    </a:p>
                  </a:txBody>
                  <a:tcPr marL="68592" marR="68592"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4.18</a:t>
                      </a:r>
                      <a:endParaRPr lang="en-US" sz="1100">
                        <a:latin typeface="Calibri"/>
                        <a:ea typeface="Calibri"/>
                        <a:cs typeface="Times New Roman"/>
                      </a:endParaRPr>
                    </a:p>
                  </a:txBody>
                  <a:tcPr marL="68592" marR="68592"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4.18</a:t>
                      </a:r>
                      <a:endParaRPr lang="en-US" sz="1100">
                        <a:latin typeface="Calibri"/>
                        <a:ea typeface="Calibri"/>
                        <a:cs typeface="Times New Roman"/>
                      </a:endParaRPr>
                    </a:p>
                  </a:txBody>
                  <a:tcPr marL="68592" marR="68592"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000" dirty="0">
                          <a:solidFill>
                            <a:srgbClr val="000000"/>
                          </a:solidFill>
                          <a:latin typeface="Times New Roman"/>
                          <a:ea typeface="Calibri"/>
                          <a:cs typeface="Times New Roman"/>
                        </a:rPr>
                        <a:t>2.35</a:t>
                      </a:r>
                      <a:endParaRPr lang="en-US" sz="1100" dirty="0">
                        <a:latin typeface="Calibri"/>
                        <a:ea typeface="Calibri"/>
                        <a:cs typeface="Times New Roman"/>
                      </a:endParaRPr>
                    </a:p>
                  </a:txBody>
                  <a:tcPr marL="68592" marR="68592"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graphicFrame>
        <p:nvGraphicFramePr>
          <p:cNvPr id="9" name="Table 8">
            <a:extLst>
              <a:ext uri="{FF2B5EF4-FFF2-40B4-BE49-F238E27FC236}">
                <a16:creationId xmlns:a16="http://schemas.microsoft.com/office/drawing/2014/main" id="{4B12D6F1-56D8-606A-75B4-B8B32AAA93E1}"/>
              </a:ext>
            </a:extLst>
          </p:cNvPr>
          <p:cNvGraphicFramePr>
            <a:graphicFrameLocks noGrp="1"/>
          </p:cNvGraphicFramePr>
          <p:nvPr/>
        </p:nvGraphicFramePr>
        <p:xfrm>
          <a:off x="4953000" y="2209800"/>
          <a:ext cx="3000375" cy="1751011"/>
        </p:xfrm>
        <a:graphic>
          <a:graphicData uri="http://schemas.openxmlformats.org/drawingml/2006/table">
            <a:tbl>
              <a:tblPr/>
              <a:tblGrid>
                <a:gridCol w="609600">
                  <a:extLst>
                    <a:ext uri="{9D8B030D-6E8A-4147-A177-3AD203B41FA5}">
                      <a16:colId xmlns:a16="http://schemas.microsoft.com/office/drawing/2014/main" val="20000"/>
                    </a:ext>
                  </a:extLst>
                </a:gridCol>
                <a:gridCol w="781050">
                  <a:extLst>
                    <a:ext uri="{9D8B030D-6E8A-4147-A177-3AD203B41FA5}">
                      <a16:colId xmlns:a16="http://schemas.microsoft.com/office/drawing/2014/main" val="20001"/>
                    </a:ext>
                  </a:extLst>
                </a:gridCol>
                <a:gridCol w="800100">
                  <a:extLst>
                    <a:ext uri="{9D8B030D-6E8A-4147-A177-3AD203B41FA5}">
                      <a16:colId xmlns:a16="http://schemas.microsoft.com/office/drawing/2014/main" val="20002"/>
                    </a:ext>
                  </a:extLst>
                </a:gridCol>
                <a:gridCol w="809625">
                  <a:extLst>
                    <a:ext uri="{9D8B030D-6E8A-4147-A177-3AD203B41FA5}">
                      <a16:colId xmlns:a16="http://schemas.microsoft.com/office/drawing/2014/main" val="20003"/>
                    </a:ext>
                  </a:extLst>
                </a:gridCol>
              </a:tblGrid>
              <a:tr h="341638">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F</a:t>
                      </a:r>
                      <a:endParaRPr lang="en-US" sz="110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MPDPGA vs DGEP</a:t>
                      </a:r>
                      <a:endParaRPr lang="en-US" sz="110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MPDPGA vs CEP</a:t>
                      </a:r>
                      <a:endParaRPr lang="en-US" sz="110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MPDPGA vs ALEP</a:t>
                      </a:r>
                      <a:endParaRPr lang="en-US" sz="110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01339">
                <a:tc>
                  <a:txBody>
                    <a:bodyPr/>
                    <a:lstStyle/>
                    <a:p>
                      <a:pPr marL="0" marR="0">
                        <a:lnSpc>
                          <a:spcPct val="115000"/>
                        </a:lnSpc>
                        <a:spcBef>
                          <a:spcPts val="0"/>
                        </a:spcBef>
                        <a:spcAft>
                          <a:spcPts val="0"/>
                        </a:spcAft>
                      </a:pPr>
                      <a:r>
                        <a:rPr lang="en-US" sz="1100">
                          <a:latin typeface="Calibri"/>
                          <a:ea typeface="Times New Roman"/>
                          <a:cs typeface="Times New Roman"/>
                        </a:rPr>
                        <a:t>f5</a:t>
                      </a:r>
                      <a:endParaRPr lang="en-US" sz="110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DGEP</a:t>
                      </a:r>
                      <a:endParaRPr lang="en-US" sz="110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1000"/>
                        </a:spcAft>
                      </a:pPr>
                      <a:r>
                        <a:rPr lang="en-US" sz="1000">
                          <a:solidFill>
                            <a:srgbClr val="000000"/>
                          </a:solidFill>
                          <a:latin typeface="Times New Roman"/>
                          <a:ea typeface="Calibri"/>
                          <a:cs typeface="Times New Roman"/>
                        </a:rPr>
                        <a:t> MPDPGA</a:t>
                      </a:r>
                      <a:endParaRPr lang="en-US" sz="110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ALEP</a:t>
                      </a:r>
                      <a:endParaRPr lang="en-US" sz="110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201339">
                <a:tc>
                  <a:txBody>
                    <a:bodyPr/>
                    <a:lstStyle/>
                    <a:p>
                      <a:pPr marL="0" marR="0">
                        <a:lnSpc>
                          <a:spcPct val="115000"/>
                        </a:lnSpc>
                        <a:spcBef>
                          <a:spcPts val="0"/>
                        </a:spcBef>
                        <a:spcAft>
                          <a:spcPts val="0"/>
                        </a:spcAft>
                      </a:pPr>
                      <a:r>
                        <a:rPr lang="en-US" sz="1100">
                          <a:latin typeface="Calibri"/>
                          <a:ea typeface="Times New Roman"/>
                          <a:cs typeface="Times New Roman"/>
                        </a:rPr>
                        <a:t>f7</a:t>
                      </a:r>
                      <a:endParaRPr lang="en-US" sz="1100">
                        <a:latin typeface="Calibri"/>
                        <a:ea typeface="Calibri"/>
                        <a:cs typeface="Times New Roman"/>
                      </a:endParaRPr>
                    </a:p>
                  </a:txBody>
                  <a:tcPr marL="68580" marR="68580" marT="0" marB="0">
                    <a:lnL>
                      <a:noFill/>
                    </a:lnL>
                    <a:lnR>
                      <a:noFill/>
                    </a:lnR>
                    <a:lnT>
                      <a:noFill/>
                    </a:lnT>
                    <a:lnB>
                      <a:noFill/>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DGEP</a:t>
                      </a:r>
                      <a:endParaRPr lang="en-US" sz="1100">
                        <a:latin typeface="Calibri"/>
                        <a:ea typeface="Calibri"/>
                        <a:cs typeface="Times New Roman"/>
                      </a:endParaRPr>
                    </a:p>
                  </a:txBody>
                  <a:tcPr marL="68580" marR="68580" marT="0" marB="0">
                    <a:lnL>
                      <a:noFill/>
                    </a:lnL>
                    <a:lnR>
                      <a:noFill/>
                    </a:lnR>
                    <a:lnT>
                      <a:noFill/>
                    </a:lnT>
                    <a:lnB>
                      <a:noFill/>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CEP</a:t>
                      </a:r>
                      <a:endParaRPr lang="en-US" sz="1100">
                        <a:latin typeface="Calibri"/>
                        <a:ea typeface="Calibri"/>
                        <a:cs typeface="Times New Roman"/>
                      </a:endParaRPr>
                    </a:p>
                  </a:txBody>
                  <a:tcPr marL="68580" marR="68580" marT="0" marB="0">
                    <a:lnL>
                      <a:noFill/>
                    </a:lnL>
                    <a:lnR>
                      <a:noFill/>
                    </a:lnR>
                    <a:lnT>
                      <a:noFill/>
                    </a:lnT>
                    <a:lnB>
                      <a:noFill/>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ALEP</a:t>
                      </a:r>
                      <a:endParaRPr lang="en-US" sz="1100">
                        <a:latin typeface="Calibri"/>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2"/>
                  </a:ext>
                </a:extLst>
              </a:tr>
              <a:tr h="201339">
                <a:tc>
                  <a:txBody>
                    <a:bodyPr/>
                    <a:lstStyle/>
                    <a:p>
                      <a:pPr marL="0" marR="0">
                        <a:lnSpc>
                          <a:spcPct val="115000"/>
                        </a:lnSpc>
                        <a:spcBef>
                          <a:spcPts val="0"/>
                        </a:spcBef>
                        <a:spcAft>
                          <a:spcPts val="0"/>
                        </a:spcAft>
                      </a:pPr>
                      <a:r>
                        <a:rPr lang="en-US" sz="1100">
                          <a:latin typeface="Calibri"/>
                          <a:ea typeface="Times New Roman"/>
                          <a:cs typeface="Times New Roman"/>
                        </a:rPr>
                        <a:t>f8</a:t>
                      </a:r>
                      <a:endParaRPr lang="en-US" sz="1100">
                        <a:latin typeface="Calibri"/>
                        <a:ea typeface="Calibri"/>
                        <a:cs typeface="Times New Roman"/>
                      </a:endParaRPr>
                    </a:p>
                  </a:txBody>
                  <a:tcPr marL="68580" marR="68580" marT="0" marB="0">
                    <a:lnL>
                      <a:noFill/>
                    </a:lnL>
                    <a:lnR>
                      <a:noFill/>
                    </a:lnR>
                    <a:lnT>
                      <a:noFill/>
                    </a:lnT>
                    <a:lnB>
                      <a:noFill/>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Both equal </a:t>
                      </a:r>
                      <a:endParaRPr lang="en-US" sz="1100">
                        <a:latin typeface="Calibri"/>
                        <a:ea typeface="Calibri"/>
                        <a:cs typeface="Times New Roman"/>
                      </a:endParaRPr>
                    </a:p>
                  </a:txBody>
                  <a:tcPr marL="68580" marR="68580" marT="0" marB="0">
                    <a:lnL>
                      <a:noFill/>
                    </a:lnL>
                    <a:lnR>
                      <a:noFill/>
                    </a:lnR>
                    <a:lnT>
                      <a:noFill/>
                    </a:lnT>
                    <a:lnB>
                      <a:noFill/>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MPDPGA</a:t>
                      </a:r>
                      <a:endParaRPr lang="en-US" sz="1100">
                        <a:latin typeface="Calibri"/>
                        <a:ea typeface="Calibri"/>
                        <a:cs typeface="Times New Roman"/>
                      </a:endParaRPr>
                    </a:p>
                  </a:txBody>
                  <a:tcPr marL="68580" marR="68580" marT="0" marB="0">
                    <a:lnL>
                      <a:noFill/>
                    </a:lnL>
                    <a:lnR>
                      <a:noFill/>
                    </a:lnR>
                    <a:lnT>
                      <a:noFill/>
                    </a:lnT>
                    <a:lnB>
                      <a:noFill/>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MPDPGA</a:t>
                      </a:r>
                      <a:endParaRPr lang="en-US" sz="1100">
                        <a:latin typeface="Calibri"/>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3"/>
                  </a:ext>
                </a:extLst>
              </a:tr>
              <a:tr h="201339">
                <a:tc>
                  <a:txBody>
                    <a:bodyPr/>
                    <a:lstStyle/>
                    <a:p>
                      <a:pPr marL="0" marR="0">
                        <a:lnSpc>
                          <a:spcPct val="115000"/>
                        </a:lnSpc>
                        <a:spcBef>
                          <a:spcPts val="0"/>
                        </a:spcBef>
                        <a:spcAft>
                          <a:spcPts val="0"/>
                        </a:spcAft>
                      </a:pPr>
                      <a:r>
                        <a:rPr lang="en-US" sz="1100">
                          <a:latin typeface="Calibri"/>
                          <a:ea typeface="Times New Roman"/>
                          <a:cs typeface="Times New Roman"/>
                        </a:rPr>
                        <a:t>f9</a:t>
                      </a:r>
                      <a:endParaRPr lang="en-US" sz="1100">
                        <a:latin typeface="Calibri"/>
                        <a:ea typeface="Calibri"/>
                        <a:cs typeface="Times New Roman"/>
                      </a:endParaRPr>
                    </a:p>
                  </a:txBody>
                  <a:tcPr marL="68580" marR="68580" marT="0" marB="0">
                    <a:lnL>
                      <a:noFill/>
                    </a:lnL>
                    <a:lnR>
                      <a:noFill/>
                    </a:lnR>
                    <a:lnT>
                      <a:noFill/>
                    </a:lnT>
                    <a:lnB>
                      <a:noFill/>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MPDPGA</a:t>
                      </a:r>
                      <a:endParaRPr lang="en-US" sz="1100">
                        <a:latin typeface="Calibri"/>
                        <a:ea typeface="Calibri"/>
                        <a:cs typeface="Times New Roman"/>
                      </a:endParaRPr>
                    </a:p>
                  </a:txBody>
                  <a:tcPr marL="68580" marR="68580" marT="0" marB="0">
                    <a:lnL>
                      <a:noFill/>
                    </a:lnL>
                    <a:lnR>
                      <a:noFill/>
                    </a:lnR>
                    <a:lnT>
                      <a:noFill/>
                    </a:lnT>
                    <a:lnB>
                      <a:noFill/>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MPDPGA</a:t>
                      </a:r>
                      <a:endParaRPr lang="en-US" sz="1100">
                        <a:latin typeface="Calibri"/>
                        <a:ea typeface="Calibri"/>
                        <a:cs typeface="Times New Roman"/>
                      </a:endParaRPr>
                    </a:p>
                  </a:txBody>
                  <a:tcPr marL="68580" marR="68580" marT="0" marB="0">
                    <a:lnL>
                      <a:noFill/>
                    </a:lnL>
                    <a:lnR>
                      <a:noFill/>
                    </a:lnR>
                    <a:lnT>
                      <a:noFill/>
                    </a:lnT>
                    <a:lnB>
                      <a:noFill/>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MPDPGA</a:t>
                      </a:r>
                      <a:endParaRPr lang="en-US" sz="1100">
                        <a:latin typeface="Calibri"/>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4"/>
                  </a:ext>
                </a:extLst>
              </a:tr>
              <a:tr h="201339">
                <a:tc>
                  <a:txBody>
                    <a:bodyPr/>
                    <a:lstStyle/>
                    <a:p>
                      <a:pPr marL="0" marR="0">
                        <a:lnSpc>
                          <a:spcPct val="115000"/>
                        </a:lnSpc>
                        <a:spcBef>
                          <a:spcPts val="0"/>
                        </a:spcBef>
                        <a:spcAft>
                          <a:spcPts val="0"/>
                        </a:spcAft>
                      </a:pPr>
                      <a:r>
                        <a:rPr lang="en-US" sz="1100">
                          <a:latin typeface="Calibri"/>
                          <a:ea typeface="Times New Roman"/>
                          <a:cs typeface="Times New Roman"/>
                        </a:rPr>
                        <a:t>f11</a:t>
                      </a:r>
                      <a:endParaRPr lang="en-US" sz="1100">
                        <a:latin typeface="Calibri"/>
                        <a:ea typeface="Calibri"/>
                        <a:cs typeface="Times New Roman"/>
                      </a:endParaRPr>
                    </a:p>
                  </a:txBody>
                  <a:tcPr marL="68580" marR="68580" marT="0" marB="0">
                    <a:lnL>
                      <a:noFill/>
                    </a:lnL>
                    <a:lnR>
                      <a:noFill/>
                    </a:lnR>
                    <a:lnT>
                      <a:noFill/>
                    </a:lnT>
                    <a:lnB>
                      <a:noFill/>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Both equal</a:t>
                      </a:r>
                      <a:endParaRPr lang="en-US" sz="1100">
                        <a:latin typeface="Calibri"/>
                        <a:ea typeface="Calibri"/>
                        <a:cs typeface="Times New Roman"/>
                      </a:endParaRPr>
                    </a:p>
                  </a:txBody>
                  <a:tcPr marL="68580" marR="68580" marT="0" marB="0">
                    <a:lnL>
                      <a:noFill/>
                    </a:lnL>
                    <a:lnR>
                      <a:noFill/>
                    </a:lnR>
                    <a:lnT>
                      <a:noFill/>
                    </a:lnT>
                    <a:lnB>
                      <a:noFill/>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MPDPGA</a:t>
                      </a:r>
                      <a:endParaRPr lang="en-US" sz="1100">
                        <a:latin typeface="Calibri"/>
                        <a:ea typeface="Calibri"/>
                        <a:cs typeface="Times New Roman"/>
                      </a:endParaRPr>
                    </a:p>
                  </a:txBody>
                  <a:tcPr marL="68580" marR="68580" marT="0" marB="0">
                    <a:lnL>
                      <a:noFill/>
                    </a:lnL>
                    <a:lnR>
                      <a:noFill/>
                    </a:lnR>
                    <a:lnT>
                      <a:noFill/>
                    </a:lnT>
                    <a:lnB>
                      <a:noFill/>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MPDPGA</a:t>
                      </a:r>
                      <a:endParaRPr lang="en-US" sz="1100">
                        <a:latin typeface="Calibri"/>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5"/>
                  </a:ext>
                </a:extLst>
              </a:tr>
              <a:tr h="201339">
                <a:tc>
                  <a:txBody>
                    <a:bodyPr/>
                    <a:lstStyle/>
                    <a:p>
                      <a:pPr marL="0" marR="0">
                        <a:lnSpc>
                          <a:spcPct val="115000"/>
                        </a:lnSpc>
                        <a:spcBef>
                          <a:spcPts val="0"/>
                        </a:spcBef>
                        <a:spcAft>
                          <a:spcPts val="0"/>
                        </a:spcAft>
                      </a:pPr>
                      <a:r>
                        <a:rPr lang="en-US" sz="1100">
                          <a:latin typeface="Calibri"/>
                          <a:ea typeface="Times New Roman"/>
                          <a:cs typeface="Times New Roman"/>
                        </a:rPr>
                        <a:t>f12</a:t>
                      </a:r>
                      <a:endParaRPr lang="en-US" sz="1100">
                        <a:latin typeface="Calibri"/>
                        <a:ea typeface="Calibri"/>
                        <a:cs typeface="Times New Roman"/>
                      </a:endParaRPr>
                    </a:p>
                  </a:txBody>
                  <a:tcPr marL="68580" marR="68580" marT="0" marB="0">
                    <a:lnL>
                      <a:noFill/>
                    </a:lnL>
                    <a:lnR>
                      <a:noFill/>
                    </a:lnR>
                    <a:lnT>
                      <a:noFill/>
                    </a:lnT>
                    <a:lnB>
                      <a:noFill/>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Both equal</a:t>
                      </a:r>
                      <a:endParaRPr lang="en-US" sz="1100">
                        <a:latin typeface="Calibri"/>
                        <a:ea typeface="Calibri"/>
                        <a:cs typeface="Times New Roman"/>
                      </a:endParaRPr>
                    </a:p>
                  </a:txBody>
                  <a:tcPr marL="68580" marR="68580" marT="0" marB="0">
                    <a:lnL>
                      <a:noFill/>
                    </a:lnL>
                    <a:lnR>
                      <a:noFill/>
                    </a:lnR>
                    <a:lnT>
                      <a:noFill/>
                    </a:lnT>
                    <a:lnB>
                      <a:noFill/>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MPDPGA</a:t>
                      </a:r>
                      <a:endParaRPr lang="en-US" sz="1100">
                        <a:latin typeface="Calibri"/>
                        <a:ea typeface="Calibri"/>
                        <a:cs typeface="Times New Roman"/>
                      </a:endParaRPr>
                    </a:p>
                  </a:txBody>
                  <a:tcPr marL="68580" marR="68580" marT="0" marB="0">
                    <a:lnL>
                      <a:noFill/>
                    </a:lnL>
                    <a:lnR>
                      <a:noFill/>
                    </a:lnR>
                    <a:lnT>
                      <a:noFill/>
                    </a:lnT>
                    <a:lnB>
                      <a:noFill/>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Both equal</a:t>
                      </a:r>
                      <a:endParaRPr lang="en-US" sz="1100">
                        <a:latin typeface="Calibri"/>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6"/>
                  </a:ext>
                </a:extLst>
              </a:tr>
              <a:tr h="201339">
                <a:tc>
                  <a:txBody>
                    <a:bodyPr/>
                    <a:lstStyle/>
                    <a:p>
                      <a:pPr marL="0" marR="0">
                        <a:lnSpc>
                          <a:spcPct val="115000"/>
                        </a:lnSpc>
                        <a:spcBef>
                          <a:spcPts val="0"/>
                        </a:spcBef>
                        <a:spcAft>
                          <a:spcPts val="0"/>
                        </a:spcAft>
                      </a:pPr>
                      <a:r>
                        <a:rPr lang="en-US" sz="1100">
                          <a:latin typeface="Calibri"/>
                          <a:ea typeface="Times New Roman"/>
                          <a:cs typeface="Times New Roman"/>
                        </a:rPr>
                        <a:t>f14</a:t>
                      </a:r>
                      <a:endParaRPr lang="en-US" sz="1100">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MPDPGA</a:t>
                      </a:r>
                      <a:endParaRPr lang="en-US" sz="1100">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000">
                          <a:solidFill>
                            <a:srgbClr val="000000"/>
                          </a:solidFill>
                          <a:latin typeface="Times New Roman"/>
                          <a:ea typeface="Calibri"/>
                          <a:cs typeface="Times New Roman"/>
                        </a:rPr>
                        <a:t>MPDPGA</a:t>
                      </a:r>
                      <a:endParaRPr lang="en-US" sz="1100">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000" dirty="0">
                          <a:solidFill>
                            <a:srgbClr val="000000"/>
                          </a:solidFill>
                          <a:latin typeface="Times New Roman"/>
                          <a:ea typeface="Calibri"/>
                          <a:cs typeface="Times New Roman"/>
                        </a:rPr>
                        <a:t>MPDPGA</a:t>
                      </a:r>
                      <a:endParaRPr lang="en-US" sz="1100" dirty="0">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6" name="Slide Number Placeholder 5">
            <a:extLst>
              <a:ext uri="{FF2B5EF4-FFF2-40B4-BE49-F238E27FC236}">
                <a16:creationId xmlns:a16="http://schemas.microsoft.com/office/drawing/2014/main" id="{53115958-C95C-2259-5E09-27D6B4D0A4DE}"/>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3B4C60E-4201-4451-ABF4-F016533A21C8}" type="slidenum">
              <a:rPr lang="en-US" altLang="en-US">
                <a:solidFill>
                  <a:srgbClr val="898989"/>
                </a:solidFill>
              </a:rPr>
              <a:pPr eaLnBrk="1" hangingPunct="1"/>
              <a:t>80</a:t>
            </a:fld>
            <a:endParaRPr lang="en-US" altLang="en-US">
              <a:solidFill>
                <a:srgbClr val="898989"/>
              </a:solidFill>
            </a:endParaRPr>
          </a:p>
        </p:txBody>
      </p:sp>
      <p:sp>
        <p:nvSpPr>
          <p:cNvPr id="7" name="Rectangle 6">
            <a:extLst>
              <a:ext uri="{FF2B5EF4-FFF2-40B4-BE49-F238E27FC236}">
                <a16:creationId xmlns:a16="http://schemas.microsoft.com/office/drawing/2014/main" id="{BA992AA0-4754-191E-2D28-C6D44D77A461}"/>
              </a:ext>
            </a:extLst>
          </p:cNvPr>
          <p:cNvSpPr>
            <a:spLocks noChangeArrowheads="1"/>
          </p:cNvSpPr>
          <p:nvPr/>
        </p:nvSpPr>
        <p:spPr bwMode="auto">
          <a:xfrm>
            <a:off x="0" y="1"/>
            <a:ext cx="9144000" cy="830997"/>
          </a:xfrm>
          <a:prstGeom prst="rect">
            <a:avLst/>
          </a:prstGeom>
          <a:solidFill>
            <a:schemeClr val="accent2"/>
          </a:solidFill>
          <a:ln w="9525">
            <a:noFill/>
            <a:miter lim="800000"/>
            <a:headEnd/>
            <a:tailEnd/>
          </a:ln>
        </p:spPr>
        <p:txBody>
          <a:bodyPr>
            <a:spAutoFit/>
          </a:bodyPr>
          <a:lstStyle/>
          <a:p>
            <a:pPr algn="ctr">
              <a:defRPr/>
            </a:pPr>
            <a:endParaRPr lang="en-US" sz="2400" cap="all" dirty="0">
              <a:effectLst>
                <a:reflection blurRad="12700" stA="48000" endA="300" endPos="55000" dir="5400000" sy="-90000" algn="bl" rotWithShape="0"/>
              </a:effectLst>
              <a:latin typeface="+mj-lt"/>
              <a:ea typeface="+mj-ea"/>
              <a:cs typeface="+mj-cs"/>
            </a:endParaRPr>
          </a:p>
          <a:p>
            <a:pPr algn="ctr">
              <a:defRPr/>
            </a:pPr>
            <a:endParaRPr lang="en-US" sz="2400" cap="all" dirty="0">
              <a:effectLst>
                <a:reflection blurRad="12700" stA="48000" endA="300" endPos="55000" dir="5400000" sy="-90000" algn="bl" rotWithShape="0"/>
              </a:effectLst>
              <a:latin typeface="+mj-lt"/>
              <a:ea typeface="+mj-ea"/>
              <a:cs typeface="+mj-cs"/>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A5C733E-88F1-2E02-F2D3-976B3EF47EA6}"/>
              </a:ext>
            </a:extLst>
          </p:cNvPr>
          <p:cNvSpPr txBox="1">
            <a:spLocks/>
          </p:cNvSpPr>
          <p:nvPr/>
        </p:nvSpPr>
        <p:spPr bwMode="auto">
          <a:xfrm>
            <a:off x="0" y="0"/>
            <a:ext cx="9144000" cy="838200"/>
          </a:xfrm>
          <a:prstGeom prst="rect">
            <a:avLst/>
          </a:prstGeom>
          <a:solidFill>
            <a:schemeClr val="accent2"/>
          </a:solidFill>
          <a:ln w="9525">
            <a:noFill/>
            <a:miter lim="800000"/>
            <a:headEnd/>
            <a:tailEnd/>
          </a:ln>
        </p:spPr>
        <p:txBody>
          <a:bodyPr anchor="ctr">
            <a:normAutofit fontScale="97500"/>
          </a:bodyPr>
          <a:lstStyle/>
          <a:p>
            <a:pPr>
              <a:defRPr/>
            </a:pPr>
            <a:r>
              <a:rPr lang="en-US" sz="2400" b="1" dirty="0"/>
              <a:t>Discussion on comparison of MPDPGA with population diversity based metaheuristic [155]</a:t>
            </a:r>
            <a:r>
              <a:rPr lang="en-US" sz="2400" dirty="0"/>
              <a:t> and</a:t>
            </a:r>
            <a:r>
              <a:rPr lang="en-US" sz="2400" b="1" dirty="0"/>
              <a:t> [188] </a:t>
            </a:r>
            <a:endParaRPr lang="en-US" sz="2400" dirty="0"/>
          </a:p>
        </p:txBody>
      </p:sp>
      <p:sp>
        <p:nvSpPr>
          <p:cNvPr id="66562" name="Rectangle 2">
            <a:extLst>
              <a:ext uri="{FF2B5EF4-FFF2-40B4-BE49-F238E27FC236}">
                <a16:creationId xmlns:a16="http://schemas.microsoft.com/office/drawing/2014/main" id="{A73C9161-0ACB-3226-7C50-5771E08614B5}"/>
              </a:ext>
            </a:extLst>
          </p:cNvPr>
          <p:cNvSpPr>
            <a:spLocks noChangeArrowheads="1"/>
          </p:cNvSpPr>
          <p:nvPr/>
        </p:nvSpPr>
        <p:spPr bwMode="auto">
          <a:xfrm>
            <a:off x="381000" y="1295400"/>
            <a:ext cx="8229600" cy="2308225"/>
          </a:xfrm>
          <a:prstGeom prst="rect">
            <a:avLst/>
          </a:prstGeom>
          <a:noFill/>
          <a:ln w="9525">
            <a:noFill/>
            <a:miter lim="800000"/>
            <a:headEnd/>
            <a:tailEnd/>
          </a:ln>
          <a:effectLst/>
        </p:spPr>
        <p:txBody>
          <a:bodyPr anchor="ctr">
            <a:spAutoFit/>
          </a:bodyPr>
          <a:lstStyle/>
          <a:p>
            <a:pPr algn="just">
              <a:lnSpc>
                <a:spcPct val="150000"/>
              </a:lnSpc>
              <a:defRPr/>
            </a:pPr>
            <a:endParaRPr lang="en-US" dirty="0"/>
          </a:p>
          <a:p>
            <a:pPr algn="just">
              <a:lnSpc>
                <a:spcPct val="150000"/>
              </a:lnSpc>
              <a:buFont typeface="Wingdings" pitchFamily="2" charset="2"/>
              <a:buChar char="q"/>
              <a:defRPr/>
            </a:pPr>
            <a:r>
              <a:rPr lang="en-US" dirty="0">
                <a:solidFill>
                  <a:schemeClr val="accent2"/>
                </a:solidFill>
              </a:rPr>
              <a:t>The student t test results show that, MPDPGA is discovered significantly better solutions over metaheuristics DPGA</a:t>
            </a:r>
            <a:r>
              <a:rPr lang="en-US" baseline="30000" dirty="0">
                <a:solidFill>
                  <a:schemeClr val="accent2"/>
                </a:solidFill>
              </a:rPr>
              <a:t>*</a:t>
            </a:r>
            <a:r>
              <a:rPr lang="en-US" dirty="0">
                <a:solidFill>
                  <a:schemeClr val="accent2"/>
                </a:solidFill>
              </a:rPr>
              <a:t>, StGA, IMGA , RTS, DGEP, CEP and ALEP. </a:t>
            </a:r>
          </a:p>
          <a:p>
            <a:pPr indent="342900" algn="just" eaLnBrk="0" hangingPunct="0">
              <a:defRPr/>
            </a:pPr>
            <a:endParaRPr lang="en-US" dirty="0"/>
          </a:p>
          <a:p>
            <a:pPr indent="342900" algn="just" eaLnBrk="0" hangingPunct="0">
              <a:defRPr/>
            </a:pPr>
            <a:endParaRPr lang="en-US" dirty="0"/>
          </a:p>
        </p:txBody>
      </p:sp>
      <p:sp>
        <p:nvSpPr>
          <p:cNvPr id="5" name="Slide Number Placeholder 4">
            <a:extLst>
              <a:ext uri="{FF2B5EF4-FFF2-40B4-BE49-F238E27FC236}">
                <a16:creationId xmlns:a16="http://schemas.microsoft.com/office/drawing/2014/main" id="{9608F59E-39D2-7350-97AC-EA1BFF6EC058}"/>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988C02C-8586-4B99-97C9-C2776E4C529C}" type="slidenum">
              <a:rPr lang="en-US" altLang="en-US">
                <a:solidFill>
                  <a:srgbClr val="898989"/>
                </a:solidFill>
              </a:rPr>
              <a:pPr eaLnBrk="1" hangingPunct="1"/>
              <a:t>81</a:t>
            </a:fld>
            <a:endParaRPr lang="en-US" altLang="en-US">
              <a:solidFill>
                <a:srgbClr val="898989"/>
              </a:solidFil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a:extLst>
              <a:ext uri="{FF2B5EF4-FFF2-40B4-BE49-F238E27FC236}">
                <a16:creationId xmlns:a16="http://schemas.microsoft.com/office/drawing/2014/main" id="{EAB01866-55CA-B495-F536-A0542C49D4FA}"/>
              </a:ext>
            </a:extLst>
          </p:cNvPr>
          <p:cNvSpPr>
            <a:spLocks noChangeArrowheads="1"/>
          </p:cNvSpPr>
          <p:nvPr/>
        </p:nvSpPr>
        <p:spPr bwMode="auto">
          <a:xfrm>
            <a:off x="533400" y="762000"/>
            <a:ext cx="8229600" cy="5816600"/>
          </a:xfrm>
          <a:prstGeom prst="rect">
            <a:avLst/>
          </a:prstGeom>
          <a:noFill/>
          <a:ln w="9525">
            <a:noFill/>
            <a:miter lim="800000"/>
            <a:headEnd/>
            <a:tailEnd/>
          </a:ln>
        </p:spPr>
        <p:txBody>
          <a:bodyPr>
            <a:spAutoFit/>
          </a:bodyPr>
          <a:lstStyle/>
          <a:p>
            <a:pPr marL="342900" indent="-342900" algn="just">
              <a:defRPr/>
            </a:pPr>
            <a:endParaRPr lang="en-US" sz="1400" u="sng" dirty="0">
              <a:solidFill>
                <a:schemeClr val="accent2">
                  <a:lumMod val="75000"/>
                </a:schemeClr>
              </a:solidFill>
            </a:endParaRPr>
          </a:p>
          <a:p>
            <a:pPr marL="342900" indent="-342900" algn="just">
              <a:buFont typeface="Calibri" pitchFamily="34" charset="0"/>
              <a:buAutoNum type="arabicPeriod"/>
              <a:defRPr/>
            </a:pPr>
            <a:r>
              <a:rPr lang="en-US" sz="1400" dirty="0">
                <a:solidFill>
                  <a:schemeClr val="accent2">
                    <a:lumMod val="75000"/>
                  </a:schemeClr>
                </a:solidFill>
              </a:rPr>
              <a:t>Paper titled “Multithreaded Parallel Dual Population Genetic Algorithm (MPDPGA) for unconstrained function optimizations on multicore system”, </a:t>
            </a:r>
            <a:r>
              <a:rPr lang="en-US" sz="1400" i="1" dirty="0">
                <a:solidFill>
                  <a:schemeClr val="accent2">
                    <a:lumMod val="75000"/>
                  </a:schemeClr>
                </a:solidFill>
              </a:rPr>
              <a:t>Applied Mathematics and Computation</a:t>
            </a:r>
            <a:r>
              <a:rPr lang="en-US" sz="1400" dirty="0">
                <a:solidFill>
                  <a:schemeClr val="accent2">
                    <a:lumMod val="75000"/>
                  </a:schemeClr>
                </a:solidFill>
              </a:rPr>
              <a:t>, </a:t>
            </a:r>
            <a:r>
              <a:rPr lang="en-US" sz="1400" dirty="0" err="1">
                <a:solidFill>
                  <a:schemeClr val="accent2">
                    <a:lumMod val="75000"/>
                  </a:schemeClr>
                </a:solidFill>
              </a:rPr>
              <a:t>Vol</a:t>
            </a:r>
            <a:r>
              <a:rPr lang="en-US" sz="1400" dirty="0">
                <a:solidFill>
                  <a:schemeClr val="accent2">
                    <a:lumMod val="75000"/>
                  </a:schemeClr>
                </a:solidFill>
              </a:rPr>
              <a:t> 243, pp. 236-249, 2014. 15 September 2014. </a:t>
            </a:r>
            <a:r>
              <a:rPr lang="en-US" sz="1400" b="1" dirty="0">
                <a:solidFill>
                  <a:schemeClr val="accent2">
                    <a:lumMod val="75000"/>
                  </a:schemeClr>
                </a:solidFill>
              </a:rPr>
              <a:t>(TR Impact Factor </a:t>
            </a:r>
            <a:r>
              <a:rPr lang="en-US" sz="1400" b="1" dirty="0">
                <a:solidFill>
                  <a:schemeClr val="accent2">
                    <a:lumMod val="75000"/>
                  </a:schemeClr>
                </a:solidFill>
                <a:hlinkClick r:id="rId2"/>
              </a:rPr>
              <a:t>1.686</a:t>
            </a:r>
            <a:r>
              <a:rPr lang="en-US" sz="1400" b="1" dirty="0">
                <a:solidFill>
                  <a:schemeClr val="accent2">
                    <a:lumMod val="75000"/>
                  </a:schemeClr>
                </a:solidFill>
              </a:rPr>
              <a:t>/ Source Normalized Impact per Paper (SNIP): 1.378/ </a:t>
            </a:r>
            <a:r>
              <a:rPr lang="en-US" sz="1400" b="1" dirty="0" err="1">
                <a:solidFill>
                  <a:schemeClr val="accent2">
                    <a:lumMod val="75000"/>
                  </a:schemeClr>
                </a:solidFill>
              </a:rPr>
              <a:t>SCImago</a:t>
            </a:r>
            <a:r>
              <a:rPr lang="en-US" sz="1400" b="1" dirty="0">
                <a:solidFill>
                  <a:schemeClr val="accent2">
                    <a:lumMod val="75000"/>
                  </a:schemeClr>
                </a:solidFill>
              </a:rPr>
              <a:t> Journal Rank (SJR): 0.958) </a:t>
            </a:r>
            <a:r>
              <a:rPr lang="en-US" sz="1400" dirty="0">
                <a:solidFill>
                  <a:schemeClr val="accent2">
                    <a:lumMod val="75000"/>
                  </a:schemeClr>
                </a:solidFill>
              </a:rPr>
              <a:t>DOI: 10.1016/j.amc.2014.06.033 </a:t>
            </a:r>
            <a:r>
              <a:rPr lang="en-US" sz="1400" dirty="0">
                <a:solidFill>
                  <a:schemeClr val="accent2">
                    <a:lumMod val="75000"/>
                  </a:schemeClr>
                </a:solidFill>
                <a:hlinkClick r:id="rId3"/>
              </a:rPr>
              <a:t>http://www.sciencedirect.com/science/article/pii/S0096300314008698</a:t>
            </a:r>
            <a:r>
              <a:rPr lang="en-US" sz="1400" dirty="0">
                <a:solidFill>
                  <a:schemeClr val="accent2">
                    <a:lumMod val="75000"/>
                  </a:schemeClr>
                </a:solidFill>
              </a:rPr>
              <a:t>  </a:t>
            </a:r>
            <a:r>
              <a:rPr lang="en-US" sz="1400" dirty="0">
                <a:solidFill>
                  <a:schemeClr val="accent2">
                    <a:lumMod val="75000"/>
                  </a:schemeClr>
                </a:solidFill>
                <a:hlinkClick r:id="rId4" action="ppaction://hlinkfile"/>
              </a:rPr>
              <a:t>Paper link</a:t>
            </a:r>
            <a:endParaRPr lang="en-US" sz="1400" dirty="0">
              <a:solidFill>
                <a:schemeClr val="accent2">
                  <a:lumMod val="75000"/>
                </a:schemeClr>
              </a:solidFill>
            </a:endParaRPr>
          </a:p>
          <a:p>
            <a:pPr marL="342900" indent="-342900" algn="just">
              <a:buFont typeface="Calibri" pitchFamily="34" charset="0"/>
              <a:buAutoNum type="arabicPeriod"/>
              <a:defRPr/>
            </a:pPr>
            <a:endParaRPr lang="en-US" sz="1400" dirty="0"/>
          </a:p>
          <a:p>
            <a:pPr marL="342900" indent="-342900" algn="just">
              <a:buFont typeface="Calibri" pitchFamily="34" charset="0"/>
              <a:buAutoNum type="arabicPeriod"/>
              <a:defRPr/>
            </a:pPr>
            <a:r>
              <a:rPr lang="en-US" sz="1400" dirty="0"/>
              <a:t>Paper titled “Dual Population Genetic Algorithm (GA) versus OpenMP GA for Multimodal Function Optimization”, published in peer reviewed, indexed, Immediacy Index 0.259 and </a:t>
            </a:r>
            <a:r>
              <a:rPr lang="en-US" sz="1400" b="1" dirty="0"/>
              <a:t>impact factor </a:t>
            </a:r>
            <a:r>
              <a:rPr lang="en-US" sz="1400" b="1" dirty="0">
                <a:hlinkClick r:id="rId5"/>
              </a:rPr>
              <a:t>0.814</a:t>
            </a:r>
            <a:r>
              <a:rPr lang="en-US" sz="1400" b="1" dirty="0"/>
              <a:t> journal</a:t>
            </a:r>
            <a:r>
              <a:rPr lang="en-US" sz="1400" dirty="0"/>
              <a:t>: </a:t>
            </a:r>
            <a:r>
              <a:rPr lang="en-US" sz="1400" i="1" dirty="0"/>
              <a:t>International Journal of Computer Application</a:t>
            </a:r>
            <a:r>
              <a:rPr lang="en-US" sz="1400" dirty="0"/>
              <a:t>s (ISSN 0975 – 8887), Volume 64 - Number 19, pp. 29-36, February 2013. </a:t>
            </a:r>
            <a:r>
              <a:rPr lang="en-US" sz="1400" dirty="0">
                <a:hlinkClick r:id="rId6"/>
              </a:rPr>
              <a:t>http://www.ijcaonline.org/archives/volume64/number19/10744-5516</a:t>
            </a:r>
            <a:r>
              <a:rPr lang="en-US" sz="1400" dirty="0"/>
              <a:t>  </a:t>
            </a:r>
            <a:r>
              <a:rPr lang="en-US" sz="1400" dirty="0">
                <a:hlinkClick r:id="rId7" action="ppaction://hlinkfile"/>
              </a:rPr>
              <a:t>Paper link</a:t>
            </a:r>
            <a:endParaRPr lang="en-US" sz="1400" dirty="0"/>
          </a:p>
          <a:p>
            <a:pPr marL="342900" indent="-342900" algn="just">
              <a:buFont typeface="Calibri" pitchFamily="34" charset="0"/>
              <a:buAutoNum type="arabicPeriod"/>
              <a:defRPr/>
            </a:pPr>
            <a:endParaRPr lang="en-US" sz="1400" dirty="0"/>
          </a:p>
          <a:p>
            <a:pPr marL="342900" indent="-342900" algn="just">
              <a:buFont typeface="Calibri" pitchFamily="34" charset="0"/>
              <a:buAutoNum type="arabicPeriod"/>
              <a:defRPr/>
            </a:pPr>
            <a:r>
              <a:rPr lang="en-US" sz="1400" dirty="0">
                <a:solidFill>
                  <a:schemeClr val="accent2">
                    <a:lumMod val="75000"/>
                  </a:schemeClr>
                </a:solidFill>
              </a:rPr>
              <a:t>Paper titled “Review of parallel genetic algorithm based on computing paradigm and diversity in search space”, </a:t>
            </a:r>
            <a:r>
              <a:rPr lang="en-US" sz="1400" i="1" dirty="0">
                <a:solidFill>
                  <a:schemeClr val="accent2">
                    <a:lumMod val="75000"/>
                  </a:schemeClr>
                </a:solidFill>
              </a:rPr>
              <a:t>ICTACT Journal on Soft Computing</a:t>
            </a:r>
            <a:r>
              <a:rPr lang="en-US" sz="1400" dirty="0">
                <a:solidFill>
                  <a:schemeClr val="accent2">
                    <a:lumMod val="75000"/>
                  </a:schemeClr>
                </a:solidFill>
              </a:rPr>
              <a:t>, volume -3, issue 4, pp. 615-622, September 2013. (</a:t>
            </a:r>
            <a:r>
              <a:rPr lang="en-US" sz="1400" b="1" dirty="0">
                <a:solidFill>
                  <a:schemeClr val="accent2">
                    <a:lumMod val="75000"/>
                  </a:schemeClr>
                </a:solidFill>
              </a:rPr>
              <a:t>Index Copernicus Value (ICV</a:t>
            </a:r>
            <a:r>
              <a:rPr lang="en-US" sz="1400" dirty="0">
                <a:solidFill>
                  <a:schemeClr val="accent2">
                    <a:lumMod val="75000"/>
                  </a:schemeClr>
                </a:solidFill>
              </a:rPr>
              <a:t>): 5.09) ISSN Number (Print) 0976-6561, ISSN Number (Online) 2229-6956, Published By ICT Academy of Tamilnadu. </a:t>
            </a:r>
            <a:r>
              <a:rPr lang="en-US" sz="1400" dirty="0">
                <a:solidFill>
                  <a:schemeClr val="accent2">
                    <a:lumMod val="75000"/>
                  </a:schemeClr>
                </a:solidFill>
                <a:hlinkClick r:id="rId8"/>
              </a:rPr>
              <a:t>http://ictactjournals.in/paper/IJSCPaper_7_615to622.pdf</a:t>
            </a:r>
            <a:r>
              <a:rPr lang="en-US" sz="1400" dirty="0">
                <a:solidFill>
                  <a:schemeClr val="accent2">
                    <a:lumMod val="75000"/>
                  </a:schemeClr>
                </a:solidFill>
              </a:rPr>
              <a:t>  </a:t>
            </a:r>
            <a:r>
              <a:rPr lang="en-US" sz="1400" dirty="0">
                <a:solidFill>
                  <a:schemeClr val="accent2">
                    <a:lumMod val="75000"/>
                  </a:schemeClr>
                </a:solidFill>
                <a:hlinkClick r:id="rId9" action="ppaction://hlinkfile"/>
              </a:rPr>
              <a:t>Paper link</a:t>
            </a:r>
            <a:endParaRPr lang="en-US" sz="1400" dirty="0">
              <a:solidFill>
                <a:schemeClr val="accent2">
                  <a:lumMod val="75000"/>
                </a:schemeClr>
              </a:solidFill>
            </a:endParaRPr>
          </a:p>
          <a:p>
            <a:pPr marL="342900" indent="-342900" algn="just">
              <a:buFont typeface="Calibri" pitchFamily="34" charset="0"/>
              <a:buAutoNum type="arabicPeriod"/>
              <a:defRPr/>
            </a:pPr>
            <a:endParaRPr lang="en-US" sz="1400" dirty="0"/>
          </a:p>
          <a:p>
            <a:pPr marL="342900" indent="-342900" algn="just">
              <a:buFont typeface="Calibri" pitchFamily="34" charset="0"/>
              <a:buAutoNum type="arabicPeriod"/>
              <a:defRPr/>
            </a:pPr>
            <a:r>
              <a:rPr lang="en-US" sz="1400" dirty="0">
                <a:solidFill>
                  <a:schemeClr val="accent2">
                    <a:lumMod val="75000"/>
                  </a:schemeClr>
                </a:solidFill>
              </a:rPr>
              <a:t>Research paper titled “Comparative study of Diversity based Parallel Dual Population Genetic Algorithm for unconstrained function optimizations”, accepted to </a:t>
            </a:r>
            <a:r>
              <a:rPr lang="en-US" sz="1400" i="1" dirty="0">
                <a:solidFill>
                  <a:schemeClr val="accent2">
                    <a:lumMod val="75000"/>
                  </a:schemeClr>
                </a:solidFill>
              </a:rPr>
              <a:t>International Journal of Bio-Inspired Computation, </a:t>
            </a:r>
            <a:r>
              <a:rPr lang="en-US" sz="1400" dirty="0">
                <a:solidFill>
                  <a:schemeClr val="accent2">
                    <a:lumMod val="75000"/>
                  </a:schemeClr>
                </a:solidFill>
              </a:rPr>
              <a:t>Inderscience, on 05 January, 2015. </a:t>
            </a:r>
            <a:r>
              <a:rPr lang="en-US" sz="1400" b="1" dirty="0">
                <a:solidFill>
                  <a:schemeClr val="accent2">
                    <a:lumMod val="75000"/>
                  </a:schemeClr>
                </a:solidFill>
              </a:rPr>
              <a:t>TR impact factor 2014: </a:t>
            </a:r>
            <a:r>
              <a:rPr lang="en-US" sz="1400" b="1" dirty="0">
                <a:solidFill>
                  <a:schemeClr val="accent2">
                    <a:lumMod val="75000"/>
                  </a:schemeClr>
                </a:solidFill>
                <a:hlinkClick r:id="rId10"/>
              </a:rPr>
              <a:t>3.969</a:t>
            </a:r>
            <a:r>
              <a:rPr lang="en-US" sz="1400" b="1" dirty="0">
                <a:solidFill>
                  <a:schemeClr val="accent2">
                    <a:lumMod val="75000"/>
                  </a:schemeClr>
                </a:solidFill>
              </a:rPr>
              <a:t>, (5-Year Impact Factor: 2.778, Total Cites: 467) [Accepted and will come in vol. 8 no. 4] </a:t>
            </a:r>
            <a:r>
              <a:rPr lang="en-US" sz="1400" dirty="0">
                <a:solidFill>
                  <a:schemeClr val="accent2">
                    <a:lumMod val="75000"/>
                  </a:schemeClr>
                </a:solidFill>
                <a:hlinkClick r:id="rId11" action="ppaction://hlinkfile"/>
              </a:rPr>
              <a:t>Paper link</a:t>
            </a:r>
            <a:endParaRPr lang="en-US" sz="1400" dirty="0">
              <a:solidFill>
                <a:schemeClr val="accent2">
                  <a:lumMod val="75000"/>
                </a:schemeClr>
              </a:solidFill>
            </a:endParaRPr>
          </a:p>
          <a:p>
            <a:pPr marL="342900" indent="-342900" algn="just">
              <a:buFont typeface="Calibri" pitchFamily="34" charset="0"/>
              <a:buAutoNum type="arabicPeriod"/>
              <a:defRPr/>
            </a:pPr>
            <a:endParaRPr lang="en-US" sz="1400" dirty="0"/>
          </a:p>
          <a:p>
            <a:pPr marL="342900" indent="-342900" algn="just">
              <a:defRPr/>
            </a:pPr>
            <a:endParaRPr lang="en-US" sz="1100" dirty="0"/>
          </a:p>
          <a:p>
            <a:pPr marL="342900" indent="-342900" algn="just">
              <a:buFont typeface="Calibri" pitchFamily="34" charset="0"/>
              <a:buAutoNum type="arabicPeriod"/>
              <a:defRPr/>
            </a:pPr>
            <a:endParaRPr lang="en-US" sz="1100" dirty="0"/>
          </a:p>
        </p:txBody>
      </p:sp>
      <p:sp>
        <p:nvSpPr>
          <p:cNvPr id="3" name="Title 1">
            <a:extLst>
              <a:ext uri="{FF2B5EF4-FFF2-40B4-BE49-F238E27FC236}">
                <a16:creationId xmlns:a16="http://schemas.microsoft.com/office/drawing/2014/main" id="{1BA88B49-55B3-A4D3-B3AD-ECB9C02486C8}"/>
              </a:ext>
            </a:extLst>
          </p:cNvPr>
          <p:cNvSpPr txBox="1">
            <a:spLocks/>
          </p:cNvSpPr>
          <p:nvPr/>
        </p:nvSpPr>
        <p:spPr bwMode="auto">
          <a:xfrm>
            <a:off x="0" y="0"/>
            <a:ext cx="9144000" cy="838200"/>
          </a:xfrm>
          <a:prstGeom prst="rect">
            <a:avLst/>
          </a:prstGeom>
          <a:solidFill>
            <a:schemeClr val="accent2"/>
          </a:solidFill>
          <a:ln w="9525">
            <a:noFill/>
            <a:miter lim="800000"/>
            <a:headEnd/>
            <a:tailEnd/>
          </a:ln>
        </p:spPr>
        <p:txBody>
          <a:bodyPr anchor="ctr">
            <a:normAutofit fontScale="85000" lnSpcReduction="20000"/>
          </a:bodyPr>
          <a:lstStyle/>
          <a:p>
            <a:pPr algn="ctr" eaLnBrk="0" fontAlgn="auto" hangingPunct="0">
              <a:spcAft>
                <a:spcPts val="0"/>
              </a:spcAft>
              <a:defRPr/>
            </a:pPr>
            <a:endParaRPr lang="en-US" sz="3200" cap="all" dirty="0">
              <a:effectLst>
                <a:reflection blurRad="12700" stA="48000" endA="300" endPos="55000" dir="5400000" sy="-90000" algn="bl" rotWithShape="0"/>
              </a:effectLst>
              <a:latin typeface="+mn-lt"/>
              <a:cs typeface="+mn-cs"/>
            </a:endParaRPr>
          </a:p>
          <a:p>
            <a:pPr algn="ctr" eaLnBrk="0" fontAlgn="auto" hangingPunct="0">
              <a:spcAft>
                <a:spcPts val="0"/>
              </a:spcAft>
              <a:defRPr/>
            </a:pPr>
            <a:r>
              <a:rPr lang="en-US" sz="4000" cap="all" dirty="0">
                <a:effectLst>
                  <a:reflection blurRad="12700" stA="48000" endA="300" endPos="55000" dir="5400000" sy="-90000" algn="bl" rotWithShape="0"/>
                </a:effectLst>
                <a:latin typeface="+mn-lt"/>
                <a:cs typeface="+mn-cs"/>
              </a:rPr>
              <a:t>Publications : Journals</a:t>
            </a:r>
          </a:p>
          <a:p>
            <a:pPr algn="ctr" eaLnBrk="0" fontAlgn="auto" hangingPunct="0">
              <a:spcAft>
                <a:spcPts val="0"/>
              </a:spcAft>
              <a:defRPr/>
            </a:pPr>
            <a:endParaRPr lang="en-US" sz="3600" cap="all" dirty="0">
              <a:effectLst>
                <a:reflection blurRad="12700" stA="48000" endA="300" endPos="55000" dir="5400000" sy="-90000" algn="bl" rotWithShape="0"/>
              </a:effectLst>
              <a:latin typeface="+mj-lt"/>
              <a:ea typeface="+mj-ea"/>
              <a:cs typeface="+mj-cs"/>
            </a:endParaRPr>
          </a:p>
        </p:txBody>
      </p:sp>
      <p:sp>
        <p:nvSpPr>
          <p:cNvPr id="4" name="Slide Number Placeholder 3">
            <a:extLst>
              <a:ext uri="{FF2B5EF4-FFF2-40B4-BE49-F238E27FC236}">
                <a16:creationId xmlns:a16="http://schemas.microsoft.com/office/drawing/2014/main" id="{DD830B70-B843-F7C7-27B6-28ABA5A2B321}"/>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7E5329B-3EFA-4AD1-AAFA-3F9E8B8FAB84}" type="slidenum">
              <a:rPr lang="en-US" altLang="en-US">
                <a:solidFill>
                  <a:srgbClr val="898989"/>
                </a:solidFill>
              </a:rPr>
              <a:pPr eaLnBrk="1" hangingPunct="1"/>
              <a:t>82</a:t>
            </a:fld>
            <a:endParaRPr lang="en-US" altLang="en-US">
              <a:solidFill>
                <a:srgbClr val="898989"/>
              </a:solidFill>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381D95E-52A3-14F2-831E-C88AA460E426}"/>
              </a:ext>
            </a:extLst>
          </p:cNvPr>
          <p:cNvSpPr txBox="1">
            <a:spLocks/>
          </p:cNvSpPr>
          <p:nvPr/>
        </p:nvSpPr>
        <p:spPr bwMode="auto">
          <a:xfrm>
            <a:off x="0" y="0"/>
            <a:ext cx="9144000" cy="685800"/>
          </a:xfrm>
          <a:prstGeom prst="rect">
            <a:avLst/>
          </a:prstGeom>
          <a:solidFill>
            <a:schemeClr val="accent2"/>
          </a:solidFill>
          <a:ln w="9525">
            <a:noFill/>
            <a:miter lim="800000"/>
            <a:headEnd/>
            <a:tailEnd/>
          </a:ln>
        </p:spPr>
        <p:txBody>
          <a:bodyPr anchor="ctr">
            <a:normAutofit fontScale="70000" lnSpcReduction="20000"/>
          </a:bodyPr>
          <a:lstStyle/>
          <a:p>
            <a:pPr algn="ctr" eaLnBrk="0" fontAlgn="auto" hangingPunct="0">
              <a:spcAft>
                <a:spcPts val="0"/>
              </a:spcAft>
              <a:defRPr/>
            </a:pPr>
            <a:endParaRPr lang="en-US" sz="3200" cap="all" dirty="0">
              <a:effectLst>
                <a:reflection blurRad="12700" stA="48000" endA="300" endPos="55000" dir="5400000" sy="-90000" algn="bl" rotWithShape="0"/>
              </a:effectLst>
              <a:latin typeface="+mn-lt"/>
              <a:cs typeface="+mn-cs"/>
            </a:endParaRPr>
          </a:p>
          <a:p>
            <a:pPr algn="ctr" eaLnBrk="0" fontAlgn="auto" hangingPunct="0">
              <a:spcAft>
                <a:spcPts val="0"/>
              </a:spcAft>
              <a:defRPr/>
            </a:pPr>
            <a:r>
              <a:rPr lang="en-US" sz="3200" cap="all" dirty="0">
                <a:effectLst>
                  <a:reflection blurRad="12700" stA="48000" endA="300" endPos="55000" dir="5400000" sy="-90000" algn="bl" rotWithShape="0"/>
                </a:effectLst>
                <a:latin typeface="+mn-lt"/>
                <a:cs typeface="+mn-cs"/>
              </a:rPr>
              <a:t>Publications : International Conference </a:t>
            </a:r>
          </a:p>
          <a:p>
            <a:pPr algn="ctr" eaLnBrk="0" fontAlgn="auto" hangingPunct="0">
              <a:spcAft>
                <a:spcPts val="0"/>
              </a:spcAft>
              <a:defRPr/>
            </a:pPr>
            <a:endParaRPr lang="en-US" sz="3600" cap="all" dirty="0">
              <a:effectLst>
                <a:reflection blurRad="12700" stA="48000" endA="300" endPos="55000" dir="5400000" sy="-90000" algn="bl" rotWithShape="0"/>
              </a:effectLst>
              <a:latin typeface="+mj-lt"/>
              <a:ea typeface="+mj-ea"/>
              <a:cs typeface="+mj-cs"/>
            </a:endParaRPr>
          </a:p>
        </p:txBody>
      </p:sp>
      <p:sp>
        <p:nvSpPr>
          <p:cNvPr id="16387" name="Rectangle 3">
            <a:extLst>
              <a:ext uri="{FF2B5EF4-FFF2-40B4-BE49-F238E27FC236}">
                <a16:creationId xmlns:a16="http://schemas.microsoft.com/office/drawing/2014/main" id="{562C5FD3-7FF9-2870-A67C-4AA56169B5D1}"/>
              </a:ext>
            </a:extLst>
          </p:cNvPr>
          <p:cNvSpPr>
            <a:spLocks noChangeArrowheads="1"/>
          </p:cNvSpPr>
          <p:nvPr/>
        </p:nvSpPr>
        <p:spPr bwMode="auto">
          <a:xfrm>
            <a:off x="457200" y="1177925"/>
            <a:ext cx="8305800" cy="2524125"/>
          </a:xfrm>
          <a:prstGeom prst="rect">
            <a:avLst/>
          </a:prstGeom>
          <a:noFill/>
          <a:ln w="9525">
            <a:noFill/>
            <a:miter lim="800000"/>
            <a:headEnd/>
            <a:tailEnd/>
          </a:ln>
        </p:spPr>
        <p:txBody>
          <a:bodyPr>
            <a:spAutoFit/>
          </a:bodyPr>
          <a:lstStyle/>
          <a:p>
            <a:pPr marL="342900" indent="-342900" algn="just">
              <a:buFont typeface="Calibri" pitchFamily="34" charset="0"/>
              <a:buAutoNum type="arabicPeriod"/>
              <a:defRPr/>
            </a:pPr>
            <a:endParaRPr lang="en-US" sz="1400" dirty="0"/>
          </a:p>
          <a:p>
            <a:pPr marL="342900" indent="-342900" algn="just">
              <a:buFont typeface="Calibri" pitchFamily="34" charset="0"/>
              <a:buAutoNum type="arabicPeriod"/>
              <a:defRPr/>
            </a:pPr>
            <a:r>
              <a:rPr lang="en-US" sz="1400" dirty="0">
                <a:solidFill>
                  <a:schemeClr val="accent2">
                    <a:lumMod val="75000"/>
                  </a:schemeClr>
                </a:solidFill>
              </a:rPr>
              <a:t>A. J. Umbarkar</a:t>
            </a:r>
            <a:r>
              <a:rPr lang="de-DE" sz="1400" dirty="0">
                <a:solidFill>
                  <a:schemeClr val="accent2">
                    <a:lumMod val="75000"/>
                  </a:schemeClr>
                </a:solidFill>
              </a:rPr>
              <a:t> and </a:t>
            </a:r>
            <a:r>
              <a:rPr lang="en-US" sz="1400" dirty="0">
                <a:solidFill>
                  <a:schemeClr val="accent2">
                    <a:lumMod val="75000"/>
                  </a:schemeClr>
                </a:solidFill>
              </a:rPr>
              <a:t>Mrs. M. S. Joshi, “Serial DPGA vs. Parallel Multithreaded DPGA: Threading Aspects” in International conference on "S</a:t>
            </a:r>
            <a:r>
              <a:rPr lang="en-US" sz="1400" i="1" dirty="0">
                <a:solidFill>
                  <a:schemeClr val="accent2">
                    <a:lumMod val="75000"/>
                  </a:schemeClr>
                </a:solidFill>
              </a:rPr>
              <a:t>oft Computing for Problem Solving</a:t>
            </a:r>
            <a:r>
              <a:rPr lang="en-US" sz="1400" dirty="0">
                <a:solidFill>
                  <a:schemeClr val="accent2">
                    <a:lumMod val="75000"/>
                  </a:schemeClr>
                </a:solidFill>
              </a:rPr>
              <a:t> </a:t>
            </a:r>
            <a:r>
              <a:rPr lang="en-US" sz="1400" i="1" dirty="0">
                <a:solidFill>
                  <a:schemeClr val="accent2">
                    <a:lumMod val="75000"/>
                  </a:schemeClr>
                </a:solidFill>
              </a:rPr>
              <a:t>(SOCPROS 2011)</a:t>
            </a:r>
            <a:r>
              <a:rPr lang="en-US" sz="1400" dirty="0">
                <a:solidFill>
                  <a:schemeClr val="accent2">
                    <a:lumMod val="75000"/>
                  </a:schemeClr>
                </a:solidFill>
              </a:rPr>
              <a:t>" at IIT Roorkee, December 20-22, 2011. It is published in "Advances in Intelligence and Soft computing (AISC 130), series of Springer publication, pp. 37–49, 2012. Print ISBN  978-81-322-0486-2, Online ISBN 978-81-322-0487-9, Series ISSN 1867-5662, Publisher -Springer India. DOI: 10.1007/978-81-322-0487-9_5 </a:t>
            </a:r>
            <a:r>
              <a:rPr lang="en-US" sz="1400" dirty="0">
                <a:solidFill>
                  <a:schemeClr val="accent2">
                    <a:lumMod val="75000"/>
                  </a:schemeClr>
                </a:solidFill>
                <a:hlinkClick r:id="rId3"/>
              </a:rPr>
              <a:t>http://link.springer.com/chapter/10.1007%2F978-81-322-0487-9_5</a:t>
            </a:r>
            <a:r>
              <a:rPr lang="en-US" sz="1400" dirty="0">
                <a:solidFill>
                  <a:schemeClr val="accent2">
                    <a:lumMod val="75000"/>
                  </a:schemeClr>
                </a:solidFill>
              </a:rPr>
              <a:t>  </a:t>
            </a:r>
            <a:r>
              <a:rPr lang="en-US" sz="1400" dirty="0">
                <a:solidFill>
                  <a:schemeClr val="accent2">
                    <a:lumMod val="75000"/>
                  </a:schemeClr>
                </a:solidFill>
                <a:hlinkClick r:id="rId4" action="ppaction://hlinkfile"/>
              </a:rPr>
              <a:t>Paper link</a:t>
            </a:r>
            <a:endParaRPr lang="en-US" sz="1400" dirty="0">
              <a:solidFill>
                <a:schemeClr val="accent2">
                  <a:lumMod val="75000"/>
                </a:schemeClr>
              </a:solidFill>
            </a:endParaRPr>
          </a:p>
          <a:p>
            <a:pPr marL="342900" indent="-342900" algn="just">
              <a:buFont typeface="Calibri" pitchFamily="34" charset="0"/>
              <a:buAutoNum type="arabicPeriod"/>
              <a:defRPr/>
            </a:pPr>
            <a:endParaRPr lang="en-US" sz="1400" dirty="0"/>
          </a:p>
          <a:p>
            <a:pPr marL="342900" indent="-342900" algn="just">
              <a:defRPr/>
            </a:pPr>
            <a:endParaRPr lang="en-US" sz="1600" dirty="0"/>
          </a:p>
          <a:p>
            <a:pPr marL="342900" indent="-342900" algn="just">
              <a:buFont typeface="Calibri" pitchFamily="34" charset="0"/>
              <a:buAutoNum type="arabicPeriod"/>
              <a:defRPr/>
            </a:pPr>
            <a:endParaRPr lang="en-US" sz="1600" dirty="0"/>
          </a:p>
        </p:txBody>
      </p:sp>
      <p:sp>
        <p:nvSpPr>
          <p:cNvPr id="4" name="Slide Number Placeholder 3">
            <a:extLst>
              <a:ext uri="{FF2B5EF4-FFF2-40B4-BE49-F238E27FC236}">
                <a16:creationId xmlns:a16="http://schemas.microsoft.com/office/drawing/2014/main" id="{F32D7250-F402-A806-020D-0C7976D123D2}"/>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40BCAB3-2F0D-4D7F-A9E4-D9989A639822}" type="slidenum">
              <a:rPr lang="en-US" altLang="en-US">
                <a:solidFill>
                  <a:srgbClr val="898989"/>
                </a:solidFill>
              </a:rPr>
              <a:pPr eaLnBrk="1" hangingPunct="1"/>
              <a:t>83</a:t>
            </a:fld>
            <a:endParaRPr lang="en-US" altLang="en-US">
              <a:solidFill>
                <a:srgbClr val="898989"/>
              </a:solidFill>
            </a:endParaRPr>
          </a:p>
        </p:txBody>
      </p:sp>
      <p:sp>
        <p:nvSpPr>
          <p:cNvPr id="86021" name="Rectangle 1">
            <a:extLst>
              <a:ext uri="{FF2B5EF4-FFF2-40B4-BE49-F238E27FC236}">
                <a16:creationId xmlns:a16="http://schemas.microsoft.com/office/drawing/2014/main" id="{F977083B-1222-B556-6343-32879933726D}"/>
              </a:ext>
            </a:extLst>
          </p:cNvPr>
          <p:cNvSpPr>
            <a:spLocks noChangeArrowheads="1"/>
          </p:cNvSpPr>
          <p:nvPr/>
        </p:nvSpPr>
        <p:spPr bwMode="auto">
          <a:xfrm>
            <a:off x="1066800" y="5105400"/>
            <a:ext cx="7543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lnSpc>
                <a:spcPct val="150000"/>
              </a:lnSpc>
              <a:buFont typeface="Wingdings" panose="05000000000000000000" pitchFamily="2" charset="2"/>
              <a:buChar char="v"/>
            </a:pPr>
            <a:r>
              <a:rPr lang="en-US" altLang="zh-CN" sz="1600" b="1">
                <a:solidFill>
                  <a:schemeClr val="accent2"/>
                </a:solidFill>
                <a:latin typeface="Times New Roman" panose="02020603050405020304" pitchFamily="18" charset="0"/>
              </a:rPr>
              <a:t>At glace publications: Journal: 04     International Conference: 01 </a:t>
            </a:r>
            <a:endParaRPr lang="en-US" altLang="zh-CN" sz="1600">
              <a:solidFill>
                <a:schemeClr val="accent2"/>
              </a:solidFil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765F46F-EFD9-7582-C8A9-7A2233C21AF5}"/>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C6F91B1-9D29-494F-A512-578DCE972188}" type="slidenum">
              <a:rPr lang="en-US" altLang="en-US">
                <a:solidFill>
                  <a:srgbClr val="898989"/>
                </a:solidFill>
              </a:rPr>
              <a:pPr eaLnBrk="1" hangingPunct="1"/>
              <a:t>84</a:t>
            </a:fld>
            <a:endParaRPr lang="en-US" altLang="en-US">
              <a:solidFill>
                <a:srgbClr val="898989"/>
              </a:solidFill>
            </a:endParaRPr>
          </a:p>
        </p:txBody>
      </p:sp>
      <p:sp>
        <p:nvSpPr>
          <p:cNvPr id="2" name="Title 1">
            <a:extLst>
              <a:ext uri="{FF2B5EF4-FFF2-40B4-BE49-F238E27FC236}">
                <a16:creationId xmlns:a16="http://schemas.microsoft.com/office/drawing/2014/main" id="{53561C15-B06B-E767-298F-2CD9BA9934DE}"/>
              </a:ext>
            </a:extLst>
          </p:cNvPr>
          <p:cNvSpPr>
            <a:spLocks noGrp="1"/>
          </p:cNvSpPr>
          <p:nvPr>
            <p:ph type="title" idx="4294967295"/>
          </p:nvPr>
        </p:nvSpPr>
        <p:spPr>
          <a:xfrm>
            <a:off x="0" y="0"/>
            <a:ext cx="9144000" cy="762000"/>
          </a:xfrm>
          <a:solidFill>
            <a:schemeClr val="accent2"/>
          </a:solidFill>
          <a:ln>
            <a:miter lim="800000"/>
            <a:headEnd/>
            <a:tailEnd/>
          </a:ln>
        </p:spPr>
        <p:txBody>
          <a:bodyPr rtlCol="0">
            <a:normAutofit/>
          </a:bodyPr>
          <a:lstStyle/>
          <a:p>
            <a:pPr eaLnBrk="1" fontAlgn="auto" hangingPunct="1">
              <a:spcAft>
                <a:spcPts val="0"/>
              </a:spcAft>
              <a:defRPr/>
            </a:pPr>
            <a:r>
              <a:rPr lang="en-US" sz="3200" cap="all" dirty="0">
                <a:effectLst>
                  <a:reflection blurRad="12700" stA="48000" endA="300" endPos="55000" dir="5400000" sy="-90000" algn="bl" rotWithShape="0"/>
                </a:effectLst>
              </a:rPr>
              <a:t>Conclusion</a:t>
            </a:r>
          </a:p>
        </p:txBody>
      </p:sp>
      <p:sp>
        <p:nvSpPr>
          <p:cNvPr id="87044" name="Content Placeholder 2">
            <a:extLst>
              <a:ext uri="{FF2B5EF4-FFF2-40B4-BE49-F238E27FC236}">
                <a16:creationId xmlns:a16="http://schemas.microsoft.com/office/drawing/2014/main" id="{0DA8801B-3FC2-A2C1-2EBF-A57F730B7FF2}"/>
              </a:ext>
            </a:extLst>
          </p:cNvPr>
          <p:cNvSpPr>
            <a:spLocks noGrp="1"/>
          </p:cNvSpPr>
          <p:nvPr>
            <p:ph idx="4294967295"/>
          </p:nvPr>
        </p:nvSpPr>
        <p:spPr>
          <a:xfrm>
            <a:off x="0" y="990600"/>
            <a:ext cx="8686800" cy="5257800"/>
          </a:xfrm>
        </p:spPr>
        <p:txBody>
          <a:bodyPr/>
          <a:lstStyle/>
          <a:p>
            <a:pPr algn="just" eaLnBrk="1" hangingPunct="1">
              <a:buFont typeface="Wingdings" panose="05000000000000000000" pitchFamily="2" charset="2"/>
              <a:buChar char="v"/>
            </a:pPr>
            <a:r>
              <a:rPr lang="en-US" altLang="zh-CN" sz="1800">
                <a:solidFill>
                  <a:schemeClr val="accent2"/>
                </a:solidFill>
              </a:rPr>
              <a:t>MPDPGA significantly better over SDPGA and SGA in terms of reliability (success rate), efficacy (mean, standard deviation and standard error of mean) and efficiency (function evaluation). </a:t>
            </a:r>
          </a:p>
          <a:p>
            <a:pPr algn="just" eaLnBrk="1" hangingPunct="1">
              <a:buFont typeface="Wingdings" panose="05000000000000000000" pitchFamily="2" charset="2"/>
              <a:buChar char="v"/>
            </a:pPr>
            <a:r>
              <a:rPr lang="en-US" altLang="zh-CN" sz="1800">
                <a:solidFill>
                  <a:schemeClr val="accent2"/>
                </a:solidFill>
              </a:rPr>
              <a:t>The CPU utilization is optimized and almost stable (~50%) in MPDPGA for said configuration.  (Elsevier AMC)</a:t>
            </a:r>
          </a:p>
          <a:p>
            <a:pPr algn="just" eaLnBrk="1" hangingPunct="1">
              <a:buFont typeface="Wingdings" panose="05000000000000000000" pitchFamily="2" charset="2"/>
              <a:buChar char="v"/>
            </a:pPr>
            <a:r>
              <a:rPr lang="en-US" altLang="zh-CN" sz="1800">
                <a:solidFill>
                  <a:schemeClr val="accent2"/>
                </a:solidFill>
              </a:rPr>
              <a:t>MPDPGA perform better over MPDPGA-ED in terms generation and best solution found. (Elsevier AMC)</a:t>
            </a:r>
          </a:p>
          <a:p>
            <a:pPr algn="just" eaLnBrk="1" hangingPunct="1">
              <a:buFont typeface="Wingdings" panose="05000000000000000000" pitchFamily="2" charset="2"/>
              <a:buChar char="v"/>
            </a:pPr>
            <a:r>
              <a:rPr lang="en-US" altLang="zh-CN" sz="1800">
                <a:solidFill>
                  <a:schemeClr val="accent2"/>
                </a:solidFill>
              </a:rPr>
              <a:t>MPDPGA performance is compared with metaheuristics such as -GA, PSO, ANTS, Bee colony, DE, BCO, TLBO and GEM. MPDPGA is better over metaheuristics like GA, PSO, ANTS, Bee colony, DE, BCO and, GEM. (Inderscience IJBIC)</a:t>
            </a:r>
          </a:p>
          <a:p>
            <a:pPr algn="just" eaLnBrk="1" hangingPunct="1">
              <a:buFont typeface="Wingdings" panose="05000000000000000000" pitchFamily="2" charset="2"/>
              <a:buChar char="v"/>
            </a:pPr>
            <a:r>
              <a:rPr lang="en-US" altLang="zh-CN" sz="1800">
                <a:solidFill>
                  <a:schemeClr val="accent2"/>
                </a:solidFill>
              </a:rPr>
              <a:t>MPDPGA performance is compared with diversity based metaheuristics. MPDPGA is better over diversity based metaheuristics DPGA, IMGA, RTS, StGA, CEP and ALEP. </a:t>
            </a:r>
          </a:p>
          <a:p>
            <a:pPr algn="just" eaLnBrk="1" hangingPunct="1">
              <a:buFont typeface="Wingdings" panose="05000000000000000000" pitchFamily="2" charset="2"/>
              <a:buChar char="v"/>
            </a:pPr>
            <a:r>
              <a:rPr lang="en-US" altLang="zh-CN" sz="1800"/>
              <a:t>DPGA is algorithmically parallel and performs better than OpenMp GA and SGA. (IJCA)</a:t>
            </a:r>
          </a:p>
          <a:p>
            <a:pPr algn="just" eaLnBrk="1" hangingPunct="1">
              <a:buFont typeface="Wingdings" panose="05000000000000000000" pitchFamily="2" charset="2"/>
              <a:buChar char="v"/>
            </a:pPr>
            <a:r>
              <a:rPr lang="en-US" altLang="zh-CN" sz="1800"/>
              <a:t>The algorithmic design is more important than only parallel implementation. (IJCA)</a:t>
            </a:r>
          </a:p>
          <a:p>
            <a:pPr algn="just" eaLnBrk="1" hangingPunct="1">
              <a:buFont typeface="Wingdings" panose="05000000000000000000" pitchFamily="2" charset="2"/>
              <a:buChar char="v"/>
            </a:pPr>
            <a:r>
              <a:rPr lang="en-US" altLang="zh-CN" sz="1800"/>
              <a:t>DPGA shows speedup over OpenMp GA and SGA. (IJCA)</a:t>
            </a:r>
          </a:p>
          <a:p>
            <a:pPr algn="just" eaLnBrk="1" hangingPunct="1">
              <a:buFont typeface="Wingdings" panose="05000000000000000000" pitchFamily="2" charset="2"/>
              <a:buChar char="v"/>
            </a:pPr>
            <a:endParaRPr lang="en-US" altLang="zh-CN" sz="1800">
              <a:solidFill>
                <a:schemeClr val="accent2"/>
              </a:solidFill>
            </a:endParaRPr>
          </a:p>
          <a:p>
            <a:pPr eaLnBrk="1" hangingPunct="1">
              <a:lnSpc>
                <a:spcPct val="150000"/>
              </a:lnSpc>
            </a:pPr>
            <a:endParaRPr lang="en-US" altLang="zh-CN" sz="1800"/>
          </a:p>
          <a:p>
            <a:pPr eaLnBrk="1" hangingPunct="1">
              <a:buFont typeface="Wingdings" panose="05000000000000000000" pitchFamily="2" charset="2"/>
              <a:buChar char="v"/>
            </a:pPr>
            <a:endParaRPr lang="en-US" altLang="zh-CN" sz="1800"/>
          </a:p>
          <a:p>
            <a:pPr eaLnBrk="1" hangingPunct="1">
              <a:buFont typeface="Arial" panose="020B0604020202020204" pitchFamily="34" charset="0"/>
              <a:buNone/>
            </a:pPr>
            <a:endParaRPr lang="en-US" altLang="zh-CN" sz="1800"/>
          </a:p>
          <a:p>
            <a:pPr eaLnBrk="1" hangingPunct="1"/>
            <a:endParaRPr lang="en-US" altLang="zh-CN" sz="1800"/>
          </a:p>
          <a:p>
            <a:pPr eaLnBrk="1" hangingPunct="1"/>
            <a:endParaRPr lang="en-US" altLang="zh-CN" sz="180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1">
            <a:extLst>
              <a:ext uri="{FF2B5EF4-FFF2-40B4-BE49-F238E27FC236}">
                <a16:creationId xmlns:a16="http://schemas.microsoft.com/office/drawing/2014/main" id="{F6311B7B-99DD-88E5-15DA-1F184DC99C7E}"/>
              </a:ext>
            </a:extLst>
          </p:cNvPr>
          <p:cNvSpPr>
            <a:spLocks noChangeArrowheads="1"/>
          </p:cNvSpPr>
          <p:nvPr/>
        </p:nvSpPr>
        <p:spPr bwMode="auto">
          <a:xfrm>
            <a:off x="457200" y="838200"/>
            <a:ext cx="8534400" cy="294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Char char="v"/>
            </a:pPr>
            <a:r>
              <a:rPr lang="en-US" altLang="zh-CN"/>
              <a:t> </a:t>
            </a:r>
            <a:r>
              <a:rPr lang="en-US" altLang="zh-CN">
                <a:solidFill>
                  <a:schemeClr val="accent2"/>
                </a:solidFill>
              </a:rPr>
              <a:t>Parallel design of DPGA (called MPDPGA or PDPGA) is proposed. </a:t>
            </a:r>
            <a:r>
              <a:rPr lang="en-US" altLang="zh-CN"/>
              <a:t>It works efficiently on a multicore system. (contribution) (Elsevier AMC/Inderscience IJBIC/IJCA)</a:t>
            </a:r>
          </a:p>
          <a:p>
            <a:pPr eaLnBrk="1" hangingPunct="1">
              <a:buFont typeface="Wingdings" panose="05000000000000000000" pitchFamily="2" charset="2"/>
              <a:buChar char="v"/>
            </a:pPr>
            <a:endParaRPr lang="en-US" altLang="zh-CN"/>
          </a:p>
          <a:p>
            <a:pPr algn="just" eaLnBrk="1" hangingPunct="1">
              <a:buFont typeface="Wingdings" panose="05000000000000000000" pitchFamily="2" charset="2"/>
              <a:buChar char="v"/>
            </a:pPr>
            <a:r>
              <a:rPr lang="en-US" altLang="zh-CN">
                <a:solidFill>
                  <a:schemeClr val="accent2"/>
                </a:solidFill>
              </a:rPr>
              <a:t>In MPDPGA, the computationally effective modified fitness function is proposed for reserve population. </a:t>
            </a:r>
            <a:r>
              <a:rPr lang="en-US" altLang="zh-CN"/>
              <a:t>(contribution) (Elsevier AMC)</a:t>
            </a:r>
          </a:p>
          <a:p>
            <a:pPr algn="just" eaLnBrk="1" hangingPunct="1">
              <a:buFont typeface="Wingdings" panose="05000000000000000000" pitchFamily="2" charset="2"/>
              <a:buChar char="v"/>
            </a:pPr>
            <a:endParaRPr lang="en-US" altLang="zh-CN"/>
          </a:p>
          <a:p>
            <a:pPr algn="just" eaLnBrk="1" hangingPunct="1">
              <a:buFont typeface="Wingdings" panose="05000000000000000000" pitchFamily="2" charset="2"/>
              <a:buChar char="v"/>
            </a:pPr>
            <a:r>
              <a:rPr lang="en-US" altLang="zh-CN">
                <a:solidFill>
                  <a:schemeClr val="accent2"/>
                </a:solidFill>
              </a:rPr>
              <a:t>The population diversity and premature convergence problems are solved and convergence rate improved. </a:t>
            </a:r>
            <a:r>
              <a:rPr lang="en-US" altLang="zh-CN"/>
              <a:t>(contribution) (Elsevier AMC)</a:t>
            </a:r>
          </a:p>
          <a:p>
            <a:pPr eaLnBrk="1" hangingPunct="1">
              <a:lnSpc>
                <a:spcPct val="150000"/>
              </a:lnSpc>
              <a:buFont typeface="Wingdings" panose="05000000000000000000" pitchFamily="2" charset="2"/>
              <a:buChar char="q"/>
            </a:pPr>
            <a:endParaRPr lang="en-US" altLang="zh-CN"/>
          </a:p>
        </p:txBody>
      </p:sp>
      <p:sp>
        <p:nvSpPr>
          <p:cNvPr id="3" name="Title 1">
            <a:extLst>
              <a:ext uri="{FF2B5EF4-FFF2-40B4-BE49-F238E27FC236}">
                <a16:creationId xmlns:a16="http://schemas.microsoft.com/office/drawing/2014/main" id="{844D0A9D-FCE2-98F4-B0A0-4759F9330552}"/>
              </a:ext>
            </a:extLst>
          </p:cNvPr>
          <p:cNvSpPr txBox="1">
            <a:spLocks/>
          </p:cNvSpPr>
          <p:nvPr/>
        </p:nvSpPr>
        <p:spPr bwMode="auto">
          <a:xfrm>
            <a:off x="0" y="0"/>
            <a:ext cx="9144000" cy="762000"/>
          </a:xfrm>
          <a:prstGeom prst="rect">
            <a:avLst/>
          </a:prstGeom>
          <a:solidFill>
            <a:schemeClr val="accent2"/>
          </a:solidFill>
          <a:ln w="9525">
            <a:noFill/>
            <a:miter lim="800000"/>
            <a:headEnd/>
            <a:tailEnd/>
          </a:ln>
        </p:spPr>
        <p:txBody>
          <a:bodyPr anchor="ctr">
            <a:normAutofit fontScale="70000" lnSpcReduction="20000"/>
          </a:bodyPr>
          <a:lstStyle/>
          <a:p>
            <a:pPr algn="ctr" eaLnBrk="0" fontAlgn="auto" hangingPunct="0">
              <a:spcAft>
                <a:spcPts val="0"/>
              </a:spcAft>
              <a:defRPr/>
            </a:pPr>
            <a:endParaRPr lang="en-US" sz="3200" cap="all" dirty="0">
              <a:effectLst>
                <a:reflection blurRad="12700" stA="48000" endA="300" endPos="55000" dir="5400000" sy="-90000" algn="bl" rotWithShape="0"/>
              </a:effectLst>
              <a:latin typeface="+mn-lt"/>
              <a:cs typeface="+mn-cs"/>
            </a:endParaRPr>
          </a:p>
          <a:p>
            <a:pPr algn="ctr" eaLnBrk="0" fontAlgn="auto" hangingPunct="0">
              <a:spcAft>
                <a:spcPts val="0"/>
              </a:spcAft>
              <a:defRPr/>
            </a:pPr>
            <a:r>
              <a:rPr lang="en-US" sz="4000" cap="all" dirty="0">
                <a:effectLst>
                  <a:reflection blurRad="12700" stA="48000" endA="300" endPos="55000" dir="5400000" sy="-90000" algn="bl" rotWithShape="0"/>
                </a:effectLst>
                <a:latin typeface="+mn-lt"/>
                <a:cs typeface="+mn-cs"/>
              </a:rPr>
              <a:t>RESEARCH CONTRIBUTIONS</a:t>
            </a:r>
          </a:p>
          <a:p>
            <a:pPr algn="ctr" eaLnBrk="0" fontAlgn="auto" hangingPunct="0">
              <a:spcAft>
                <a:spcPts val="0"/>
              </a:spcAft>
              <a:defRPr/>
            </a:pPr>
            <a:endParaRPr lang="en-US" sz="3600" cap="all" dirty="0">
              <a:effectLst>
                <a:reflection blurRad="12700" stA="48000" endA="300" endPos="55000" dir="5400000" sy="-90000" algn="bl" rotWithShape="0"/>
              </a:effectLst>
              <a:latin typeface="+mj-lt"/>
              <a:ea typeface="+mj-ea"/>
              <a:cs typeface="+mj-cs"/>
            </a:endParaRPr>
          </a:p>
        </p:txBody>
      </p:sp>
      <p:sp>
        <p:nvSpPr>
          <p:cNvPr id="4" name="Slide Number Placeholder 3">
            <a:extLst>
              <a:ext uri="{FF2B5EF4-FFF2-40B4-BE49-F238E27FC236}">
                <a16:creationId xmlns:a16="http://schemas.microsoft.com/office/drawing/2014/main" id="{4D4B3AD8-E112-0223-6409-C65AD2C47A7E}"/>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CA9D388-6118-4899-B4BD-D4E29A631705}" type="slidenum">
              <a:rPr lang="en-US" altLang="en-US">
                <a:solidFill>
                  <a:srgbClr val="898989"/>
                </a:solidFill>
              </a:rPr>
              <a:pPr eaLnBrk="1" hangingPunct="1"/>
              <a:t>85</a:t>
            </a:fld>
            <a:endParaRPr lang="en-US" altLang="en-US">
              <a:solidFill>
                <a:srgbClr val="898989"/>
              </a:solidFil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3492F93-B38C-B9DF-D411-6F1D090C38E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770572F-E002-4E36-8C3E-2071AF52A4DB}" type="slidenum">
              <a:rPr lang="en-US" altLang="en-US">
                <a:solidFill>
                  <a:srgbClr val="898989"/>
                </a:solidFill>
              </a:rPr>
              <a:pPr eaLnBrk="1" hangingPunct="1"/>
              <a:t>86</a:t>
            </a:fld>
            <a:endParaRPr lang="en-US" altLang="en-US">
              <a:solidFill>
                <a:srgbClr val="898989"/>
              </a:solidFill>
            </a:endParaRPr>
          </a:p>
        </p:txBody>
      </p:sp>
      <p:sp>
        <p:nvSpPr>
          <p:cNvPr id="4" name="Title 1">
            <a:extLst>
              <a:ext uri="{FF2B5EF4-FFF2-40B4-BE49-F238E27FC236}">
                <a16:creationId xmlns:a16="http://schemas.microsoft.com/office/drawing/2014/main" id="{B38FCE4F-0C77-1737-8740-4131E84C19D0}"/>
              </a:ext>
            </a:extLst>
          </p:cNvPr>
          <p:cNvSpPr txBox="1">
            <a:spLocks/>
          </p:cNvSpPr>
          <p:nvPr/>
        </p:nvSpPr>
        <p:spPr bwMode="auto">
          <a:xfrm>
            <a:off x="0" y="0"/>
            <a:ext cx="9144000" cy="838200"/>
          </a:xfrm>
          <a:prstGeom prst="rect">
            <a:avLst/>
          </a:prstGeom>
          <a:solidFill>
            <a:schemeClr val="accent2"/>
          </a:solidFill>
          <a:ln w="9525">
            <a:noFill/>
            <a:miter lim="800000"/>
            <a:headEnd/>
            <a:tailEnd/>
          </a:ln>
        </p:spPr>
        <p:txBody>
          <a:bodyPr anchor="ctr">
            <a:normAutofit fontScale="92500" lnSpcReduction="20000"/>
          </a:bodyPr>
          <a:lstStyle/>
          <a:p>
            <a:pPr marL="0" lvl="1" algn="ctr" eaLnBrk="0" fontAlgn="auto" hangingPunct="0">
              <a:spcAft>
                <a:spcPts val="0"/>
              </a:spcAft>
              <a:defRPr/>
            </a:pPr>
            <a:endParaRPr lang="en-US" sz="3200" cap="all" dirty="0">
              <a:effectLst>
                <a:reflection blurRad="12700" stA="48000" endA="300" endPos="55000" dir="5400000" sy="-90000" algn="bl" rotWithShape="0"/>
              </a:effectLst>
              <a:latin typeface="+mn-lt"/>
              <a:cs typeface="+mn-cs"/>
            </a:endParaRPr>
          </a:p>
          <a:p>
            <a:pPr marL="0" lvl="1" algn="ctr" eaLnBrk="0" fontAlgn="auto" hangingPunct="0">
              <a:spcAft>
                <a:spcPts val="0"/>
              </a:spcAft>
              <a:defRPr/>
            </a:pPr>
            <a:r>
              <a:rPr lang="en-US" sz="3200" cap="all" dirty="0">
                <a:effectLst>
                  <a:reflection blurRad="12700" stA="48000" endA="300" endPos="55000" dir="5400000" sy="-90000" algn="bl" rotWithShape="0"/>
                </a:effectLst>
                <a:latin typeface="+mn-lt"/>
                <a:cs typeface="+mn-cs"/>
              </a:rPr>
              <a:t>Future Scope</a:t>
            </a:r>
          </a:p>
          <a:p>
            <a:pPr algn="ctr" eaLnBrk="0" fontAlgn="auto" hangingPunct="0">
              <a:spcAft>
                <a:spcPts val="0"/>
              </a:spcAft>
              <a:defRPr/>
            </a:pPr>
            <a:endParaRPr lang="en-US" sz="3600" cap="all" dirty="0">
              <a:effectLst>
                <a:reflection blurRad="12700" stA="48000" endA="300" endPos="55000" dir="5400000" sy="-90000" algn="bl" rotWithShape="0"/>
              </a:effectLst>
              <a:latin typeface="+mj-lt"/>
              <a:ea typeface="+mj-ea"/>
              <a:cs typeface="+mj-cs"/>
            </a:endParaRPr>
          </a:p>
        </p:txBody>
      </p:sp>
      <p:sp>
        <p:nvSpPr>
          <p:cNvPr id="89092" name="Rectangle 1">
            <a:extLst>
              <a:ext uri="{FF2B5EF4-FFF2-40B4-BE49-F238E27FC236}">
                <a16:creationId xmlns:a16="http://schemas.microsoft.com/office/drawing/2014/main" id="{2A588527-5D04-E106-6AFD-5C21806BAAB5}"/>
              </a:ext>
            </a:extLst>
          </p:cNvPr>
          <p:cNvSpPr>
            <a:spLocks noChangeArrowheads="1"/>
          </p:cNvSpPr>
          <p:nvPr/>
        </p:nvSpPr>
        <p:spPr bwMode="auto">
          <a:xfrm>
            <a:off x="381000" y="838200"/>
            <a:ext cx="8534400" cy="571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buFont typeface="Wingdings" panose="05000000000000000000" pitchFamily="2" charset="2"/>
              <a:buChar char="q"/>
            </a:pPr>
            <a:r>
              <a:rPr lang="en-US" altLang="zh-CN"/>
              <a:t>  Proposed algorithm shows better exploration and exploitation capacity, it can be further improved by adding more reserve populations on latest computing infrastructure like multicore, manycore and GPGPU computing systems.</a:t>
            </a:r>
          </a:p>
          <a:p>
            <a:pPr algn="just"/>
            <a:endParaRPr lang="en-US" altLang="zh-CN"/>
          </a:p>
          <a:p>
            <a:pPr algn="just">
              <a:buFont typeface="Wingdings" panose="05000000000000000000" pitchFamily="2" charset="2"/>
              <a:buChar char="q"/>
            </a:pPr>
            <a:r>
              <a:rPr lang="en-US" altLang="zh-CN"/>
              <a:t> Proposed work can extend as multithreaded Parallel Multiple Reserve Population GA (PMRPGA), where following issues can be addressed:</a:t>
            </a:r>
          </a:p>
          <a:p>
            <a:pPr algn="just">
              <a:buFont typeface="Wingdings" panose="05000000000000000000" pitchFamily="2" charset="2"/>
              <a:buChar char="q"/>
            </a:pPr>
            <a:endParaRPr lang="en-US" altLang="zh-CN"/>
          </a:p>
          <a:p>
            <a:pPr lvl="1" algn="just">
              <a:lnSpc>
                <a:spcPct val="150000"/>
              </a:lnSpc>
              <a:buFont typeface="Wingdings" panose="05000000000000000000" pitchFamily="2" charset="2"/>
              <a:buChar char="v"/>
            </a:pPr>
            <a:r>
              <a:rPr lang="en-US" altLang="zh-CN"/>
              <a:t>Multiple critical sections can arise and could be solved in future scope.</a:t>
            </a:r>
          </a:p>
          <a:p>
            <a:pPr lvl="1" algn="just">
              <a:lnSpc>
                <a:spcPct val="150000"/>
              </a:lnSpc>
              <a:buFont typeface="Wingdings" panose="05000000000000000000" pitchFamily="2" charset="2"/>
              <a:buChar char="v"/>
            </a:pPr>
            <a:r>
              <a:rPr lang="en-US" altLang="zh-CN"/>
              <a:t>The number of reserve populations could be increased to increase exploration of search space and improve PC (Premature Convergence) and CR (Convergence Rate).</a:t>
            </a:r>
          </a:p>
          <a:p>
            <a:pPr lvl="1" algn="just">
              <a:lnSpc>
                <a:spcPct val="150000"/>
              </a:lnSpc>
              <a:buFont typeface="Wingdings" panose="05000000000000000000" pitchFamily="2" charset="2"/>
              <a:buChar char="v"/>
            </a:pPr>
            <a:r>
              <a:rPr lang="en-US" altLang="zh-CN"/>
              <a:t>Computational effective fitness function can be used for reserve populations.</a:t>
            </a:r>
          </a:p>
          <a:p>
            <a:pPr lvl="1" algn="just">
              <a:lnSpc>
                <a:spcPct val="150000"/>
              </a:lnSpc>
              <a:buFont typeface="Wingdings" panose="05000000000000000000" pitchFamily="2" charset="2"/>
              <a:buChar char="v"/>
            </a:pPr>
            <a:r>
              <a:rPr lang="en-US" altLang="zh-CN"/>
              <a:t>Experimentation of PMRPGA can be tested or experimented on multicore and many core systems with the latest test problem set.</a:t>
            </a:r>
          </a:p>
          <a:p>
            <a:pPr eaLnBrk="1" hangingPunct="1">
              <a:lnSpc>
                <a:spcPct val="150000"/>
              </a:lnSpc>
            </a:pPr>
            <a:endParaRPr lang="en-US" altLang="zh-CN"/>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46314E1-F20A-8042-02FE-62AB1A453D0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E1F17F8-0C01-4BC3-99FA-3DF101AA7C68}" type="slidenum">
              <a:rPr lang="en-US" altLang="en-US">
                <a:solidFill>
                  <a:srgbClr val="898989"/>
                </a:solidFill>
              </a:rPr>
              <a:pPr eaLnBrk="1" hangingPunct="1"/>
              <a:t>87</a:t>
            </a:fld>
            <a:endParaRPr lang="en-US" altLang="en-US">
              <a:solidFill>
                <a:srgbClr val="898989"/>
              </a:solidFill>
            </a:endParaRPr>
          </a:p>
        </p:txBody>
      </p:sp>
      <p:sp>
        <p:nvSpPr>
          <p:cNvPr id="2" name="Title 1">
            <a:extLst>
              <a:ext uri="{FF2B5EF4-FFF2-40B4-BE49-F238E27FC236}">
                <a16:creationId xmlns:a16="http://schemas.microsoft.com/office/drawing/2014/main" id="{BC28E4DE-3BE4-DD1A-3FCC-99DFCF89DAE8}"/>
              </a:ext>
            </a:extLst>
          </p:cNvPr>
          <p:cNvSpPr>
            <a:spLocks noGrp="1"/>
          </p:cNvSpPr>
          <p:nvPr>
            <p:ph type="title" idx="4294967295"/>
          </p:nvPr>
        </p:nvSpPr>
        <p:spPr>
          <a:xfrm>
            <a:off x="0" y="0"/>
            <a:ext cx="9144000" cy="838200"/>
          </a:xfrm>
          <a:solidFill>
            <a:schemeClr val="accent2"/>
          </a:solidFill>
          <a:ln>
            <a:miter lim="800000"/>
            <a:headEnd/>
            <a:tailEnd/>
          </a:ln>
        </p:spPr>
        <p:txBody>
          <a:bodyPr rtlCol="0">
            <a:normAutofit/>
          </a:bodyPr>
          <a:lstStyle/>
          <a:p>
            <a:pPr eaLnBrk="1" fontAlgn="auto" hangingPunct="1">
              <a:spcAft>
                <a:spcPts val="0"/>
              </a:spcAft>
              <a:defRPr/>
            </a:pPr>
            <a:r>
              <a:rPr lang="en-US" sz="2800" cap="all" dirty="0">
                <a:effectLst>
                  <a:reflection blurRad="12700" stA="48000" endA="300" endPos="55000" dir="5400000" sy="-90000" algn="bl" rotWithShape="0"/>
                </a:effectLst>
              </a:rPr>
              <a:t>references</a:t>
            </a:r>
          </a:p>
        </p:txBody>
      </p:sp>
      <p:sp>
        <p:nvSpPr>
          <p:cNvPr id="90116" name="Rectangle 4">
            <a:extLst>
              <a:ext uri="{FF2B5EF4-FFF2-40B4-BE49-F238E27FC236}">
                <a16:creationId xmlns:a16="http://schemas.microsoft.com/office/drawing/2014/main" id="{94828107-D4C5-A443-E708-D56BB15BA867}"/>
              </a:ext>
            </a:extLst>
          </p:cNvPr>
          <p:cNvSpPr>
            <a:spLocks noChangeArrowheads="1"/>
          </p:cNvSpPr>
          <p:nvPr/>
        </p:nvSpPr>
        <p:spPr bwMode="auto">
          <a:xfrm>
            <a:off x="381000" y="1187450"/>
            <a:ext cx="8458200"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228600" indent="-2286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buFont typeface="Calibri" panose="020F0502020204030204" pitchFamily="34" charset="0"/>
              <a:buAutoNum type="arabicPeriod"/>
            </a:pPr>
            <a:r>
              <a:rPr lang="en-US" altLang="zh-CN" sz="1100"/>
              <a:t>Arvind, D. August, K. P. D. Chiou, R. Sendag and J. J. Yi, Programming Multicores: Do Application Programmers Need to Write Explicitly Parallel Programs? Computer Architecture Debates in </a:t>
            </a:r>
            <a:r>
              <a:rPr lang="en-US" altLang="zh-CN" sz="1100" i="1"/>
              <a:t>IEEE MICRO</a:t>
            </a:r>
            <a:r>
              <a:rPr lang="en-US" altLang="zh-CN" sz="1100"/>
              <a:t>, pp. 19-32, May/June 2010.</a:t>
            </a:r>
          </a:p>
          <a:p>
            <a:pPr algn="just" eaLnBrk="1" hangingPunct="1">
              <a:buFont typeface="Calibri" panose="020F0502020204030204" pitchFamily="34" charset="0"/>
              <a:buAutoNum type="arabicPeriod"/>
            </a:pPr>
            <a:r>
              <a:rPr lang="en-US" altLang="zh-CN" sz="1100"/>
              <a:t>J.H. Holland, “Adaptation in Natural and Artificial System”, Ann Arbor: </a:t>
            </a:r>
            <a:r>
              <a:rPr lang="en-US" altLang="zh-CN" sz="1100" i="1"/>
              <a:t>The University of Michigan Press</a:t>
            </a:r>
            <a:r>
              <a:rPr lang="en-US" altLang="zh-CN" sz="1100"/>
              <a:t>, (2</a:t>
            </a:r>
            <a:r>
              <a:rPr lang="en-US" altLang="zh-CN" sz="1100" baseline="30000"/>
              <a:t>nd</a:t>
            </a:r>
            <a:r>
              <a:rPr lang="en-US" altLang="zh-CN" sz="1100"/>
              <a:t> ed. MIT Press), 1975.</a:t>
            </a:r>
          </a:p>
          <a:p>
            <a:pPr algn="just" eaLnBrk="1" hangingPunct="1">
              <a:buFont typeface="Calibri" panose="020F0502020204030204" pitchFamily="34" charset="0"/>
              <a:buAutoNum type="arabicPeriod"/>
            </a:pPr>
            <a:r>
              <a:rPr lang="en-US" altLang="zh-CN" sz="1100"/>
              <a:t>L.J. Eshelman and J.D. Schaffer, Preventing premature convergence in genetic algorithms by preventing incest, in: R. Belew, L.B. Booker (Eds.), </a:t>
            </a:r>
            <a:r>
              <a:rPr lang="en-US" altLang="zh-CN" sz="1100" i="1"/>
              <a:t>Proceedings of the Fourth International Conference on Genetic Algorithms</a:t>
            </a:r>
            <a:r>
              <a:rPr lang="en-US" altLang="zh-CN" sz="1100"/>
              <a:t>, Morgan Kaufmann, San Mateo, CA, pp. 115–122, 1991.</a:t>
            </a:r>
          </a:p>
          <a:p>
            <a:pPr algn="just" eaLnBrk="1" hangingPunct="1">
              <a:buFont typeface="Calibri" panose="020F0502020204030204" pitchFamily="34" charset="0"/>
              <a:buAutoNum type="arabicPeriod"/>
            </a:pPr>
            <a:r>
              <a:rPr lang="en-US" altLang="zh-CN" sz="1100"/>
              <a:t>D.E. Goldberg, Genetic Algorithms in Search Optimization, and Machine Learning, </a:t>
            </a:r>
            <a:r>
              <a:rPr lang="en-US" altLang="zh-CN" sz="1100" i="1"/>
              <a:t>Addison-Wesley</a:t>
            </a:r>
            <a:r>
              <a:rPr lang="en-US" altLang="zh-CN" sz="1100"/>
              <a:t>, Reading, MA, 1989.</a:t>
            </a:r>
          </a:p>
          <a:p>
            <a:pPr algn="just" eaLnBrk="1" hangingPunct="1">
              <a:buFont typeface="Calibri" panose="020F0502020204030204" pitchFamily="34" charset="0"/>
              <a:buAutoNum type="arabicPeriod"/>
            </a:pPr>
            <a:r>
              <a:rPr lang="en-US" altLang="zh-CN" sz="1100"/>
              <a:t>S. Shah, R. Kothari, J. Jayadeva and S. Chandra, “Mathematical modeling and convergence analysis of trail formation”, in </a:t>
            </a:r>
            <a:r>
              <a:rPr lang="en-US" altLang="zh-CN" sz="1100" i="1"/>
              <a:t>Proceedings of the 23rd national conference on Artificial intelligence - Volume 1</a:t>
            </a:r>
            <a:r>
              <a:rPr lang="en-US" altLang="zh-CN" sz="1100"/>
              <a:t> (AAAI'08), pp. 170-175, 2008.</a:t>
            </a:r>
          </a:p>
          <a:p>
            <a:pPr algn="just" eaLnBrk="1" hangingPunct="1">
              <a:buFont typeface="Calibri" panose="020F0502020204030204" pitchFamily="34" charset="0"/>
              <a:buAutoNum type="arabicPeriod"/>
            </a:pPr>
            <a:r>
              <a:rPr lang="en-US" altLang="zh-CN" sz="1100"/>
              <a:t>S. J. Louis and G. J. E. Rawlins “Syntactic Analysis of Convergence in Genetic Algorithms”, </a:t>
            </a:r>
            <a:r>
              <a:rPr lang="en-US" altLang="zh-CN" sz="1100" i="1"/>
              <a:t>Advances in Computational Optimization and it applications</a:t>
            </a:r>
            <a:r>
              <a:rPr lang="en-US" altLang="zh-CN" sz="1100"/>
              <a:t>, University Press, pp. 46-50, 1992.</a:t>
            </a:r>
          </a:p>
          <a:p>
            <a:pPr algn="just" eaLnBrk="1" hangingPunct="1">
              <a:buFont typeface="Calibri" panose="020F0502020204030204" pitchFamily="34" charset="0"/>
              <a:buAutoNum type="arabicPeriod"/>
            </a:pPr>
            <a:r>
              <a:rPr lang="en-US" altLang="zh-CN" sz="1100"/>
              <a:t>R.Sivaraj and T. Ravichandran”</a:t>
            </a:r>
            <a:r>
              <a:rPr lang="en-US" altLang="zh-CN" sz="1100" b="1"/>
              <a:t> </a:t>
            </a:r>
            <a:r>
              <a:rPr lang="en-US" altLang="zh-CN" sz="1100"/>
              <a:t>A Review of Selection methods in Genetic Algorithm” </a:t>
            </a:r>
            <a:r>
              <a:rPr lang="en-US" altLang="zh-CN" sz="1100" i="1"/>
              <a:t>International Journal of Engineering Science and Technology</a:t>
            </a:r>
            <a:r>
              <a:rPr lang="en-US" altLang="zh-CN" sz="1100"/>
              <a:t> (IJEST), Vol. 3, No. 5, May 2011.</a:t>
            </a:r>
          </a:p>
          <a:p>
            <a:pPr algn="just" eaLnBrk="1" hangingPunct="1">
              <a:buFont typeface="Calibri" panose="020F0502020204030204" pitchFamily="34" charset="0"/>
              <a:buAutoNum type="arabicPeriod"/>
            </a:pPr>
            <a:r>
              <a:rPr lang="en-US" altLang="zh-CN" sz="1100"/>
              <a:t>D. T. Gwiazda, Genetic algorithms reference Volume I Crossover for single- objective numerical optimization problems, </a:t>
            </a:r>
            <a:r>
              <a:rPr lang="en-US" altLang="zh-CN" sz="1100" i="1"/>
              <a:t>eBook Publisher: Tomasz Gwiazda, </a:t>
            </a:r>
            <a:r>
              <a:rPr lang="en-US" altLang="zh-CN" sz="1100"/>
              <a:t>2006</a:t>
            </a:r>
            <a:r>
              <a:rPr lang="en-US" altLang="zh-CN" sz="1100" i="1"/>
              <a:t>.</a:t>
            </a:r>
            <a:endParaRPr lang="en-US" altLang="zh-CN" sz="1100"/>
          </a:p>
          <a:p>
            <a:pPr algn="just" eaLnBrk="1" hangingPunct="1">
              <a:buFont typeface="Calibri" panose="020F0502020204030204" pitchFamily="34" charset="0"/>
              <a:buAutoNum type="arabicPeriod"/>
            </a:pPr>
            <a:r>
              <a:rPr lang="en-US" altLang="zh-CN" sz="1100"/>
              <a:t>D. T. Gwiazda, Genetic Algorithms Reference Volume 2 Mutation Operator for Numerical Optimization Problems, </a:t>
            </a:r>
            <a:r>
              <a:rPr lang="en-US" altLang="zh-CN" sz="1100" i="1"/>
              <a:t>eBook Publisher: Tomasz Gwiazda.</a:t>
            </a:r>
            <a:r>
              <a:rPr lang="en-US" altLang="zh-CN" sz="1100"/>
              <a:t> 2006.</a:t>
            </a:r>
          </a:p>
          <a:p>
            <a:pPr algn="just" eaLnBrk="1" hangingPunct="1">
              <a:buFont typeface="Calibri" panose="020F0502020204030204" pitchFamily="34" charset="0"/>
              <a:buAutoNum type="arabicPeriod"/>
            </a:pPr>
            <a:r>
              <a:rPr lang="en-US" altLang="zh-CN" sz="1100"/>
              <a:t>H. Mühlenbein, “Parallel genetic algorithms, population genetics and combinatorial optimization”, </a:t>
            </a:r>
            <a:r>
              <a:rPr lang="en-US" altLang="zh-CN" sz="1100" i="1"/>
              <a:t>In Proceedings of the Third International Conference on Genetic Algorithms</a:t>
            </a:r>
            <a:r>
              <a:rPr lang="en-US" altLang="zh-CN" sz="1100"/>
              <a:t> [ICGA3], pp. 416-421, 1989.</a:t>
            </a:r>
          </a:p>
          <a:p>
            <a:pPr algn="just" eaLnBrk="1" hangingPunct="1">
              <a:buFont typeface="Calibri" panose="020F0502020204030204" pitchFamily="34" charset="0"/>
              <a:buAutoNum type="arabicPeriod"/>
            </a:pPr>
            <a:r>
              <a:rPr lang="en-US" altLang="zh-CN" sz="1100"/>
              <a:t>H. Mühlenbein, M. Schomisch, and J. Born, “The parallel genetic algorithm as function optimizer”, </a:t>
            </a:r>
            <a:r>
              <a:rPr lang="en-US" altLang="zh-CN" sz="1100" i="1"/>
              <a:t>Parallel Computing</a:t>
            </a:r>
            <a:r>
              <a:rPr lang="en-US" altLang="zh-CN" sz="1100"/>
              <a:t>, 17, pp.619-632, 1991.</a:t>
            </a:r>
          </a:p>
          <a:p>
            <a:pPr algn="just" eaLnBrk="1" hangingPunct="1">
              <a:buFont typeface="Calibri" panose="020F0502020204030204" pitchFamily="34" charset="0"/>
              <a:buAutoNum type="arabicPeriod"/>
            </a:pPr>
            <a:r>
              <a:rPr lang="en-US" altLang="zh-CN" sz="1100"/>
              <a:t>F. Hidrobo and J. Aguilar, “Toward a parallel genetic algorithm approach based on collective intelligence for combinatorial optimization problems”. </a:t>
            </a:r>
            <a:r>
              <a:rPr lang="en-US" altLang="zh-CN" sz="1100" i="1"/>
              <a:t>In Proceedings of the 1998 IEEE International Conference on Evolutionary Computation</a:t>
            </a:r>
            <a:r>
              <a:rPr lang="en-US" altLang="zh-CN" sz="1100"/>
              <a:t>, Anchorage, AK (USA), pp. 715–720, May 1998.</a:t>
            </a:r>
          </a:p>
          <a:p>
            <a:pPr algn="just" eaLnBrk="1" hangingPunct="1">
              <a:buFont typeface="Calibri" panose="020F0502020204030204" pitchFamily="34" charset="0"/>
              <a:buAutoNum type="arabicPeriod"/>
            </a:pPr>
            <a:r>
              <a:rPr lang="en-US" altLang="zh-CN" sz="1100"/>
              <a:t>T. Starkweather, D. Whitley, and K. Mathias, “Optimization using Distributed Genetic Algorithms”, </a:t>
            </a:r>
            <a:r>
              <a:rPr lang="en-US" altLang="zh-CN" sz="1100" i="1"/>
              <a:t>In Parallel Problem Solving from Nature</a:t>
            </a:r>
            <a:r>
              <a:rPr lang="en-US" altLang="zh-CN" sz="1100"/>
              <a:t> [PPSN1], pp. 176-185, 1991.</a:t>
            </a:r>
          </a:p>
          <a:p>
            <a:pPr algn="just" eaLnBrk="1" hangingPunct="1">
              <a:buFont typeface="Calibri" panose="020F0502020204030204" pitchFamily="34" charset="0"/>
              <a:buAutoNum type="arabicPeriod"/>
            </a:pPr>
            <a:r>
              <a:rPr lang="en-US" altLang="zh-CN" sz="1100"/>
              <a:t>G. G. Robertson, “Parallel Implementation of Genetic Algorithms in a Classifier System”, </a:t>
            </a:r>
            <a:r>
              <a:rPr lang="en-US" altLang="zh-CN" sz="1100" i="1"/>
              <a:t>In Proceedings of the Second International Conference on Genetic Algorithms</a:t>
            </a:r>
            <a:r>
              <a:rPr lang="en-US" altLang="zh-CN" sz="1100"/>
              <a:t> [ICGA2], pp. 140-147, 1987.</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5">
            <a:extLst>
              <a:ext uri="{FF2B5EF4-FFF2-40B4-BE49-F238E27FC236}">
                <a16:creationId xmlns:a16="http://schemas.microsoft.com/office/drawing/2014/main" id="{E3767BDE-884E-014E-8B7E-F52257093570}"/>
              </a:ext>
            </a:extLst>
          </p:cNvPr>
          <p:cNvSpPr>
            <a:spLocks noChangeArrowheads="1"/>
          </p:cNvSpPr>
          <p:nvPr/>
        </p:nvSpPr>
        <p:spPr bwMode="auto">
          <a:xfrm>
            <a:off x="381000" y="908050"/>
            <a:ext cx="8458200" cy="534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228600" indent="-2286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buFont typeface="Calibri" panose="020F0502020204030204" pitchFamily="34" charset="0"/>
              <a:buAutoNum type="arabicPeriod" startAt="15"/>
            </a:pPr>
            <a:r>
              <a:rPr lang="en-US" altLang="zh-CN" sz="1100"/>
              <a:t>F. Corno, P. Prinetto, M. Rebaudengo, and M.S.Reorda, “ Exploiting Competing Subpopulation(s) for Automatic Generation of Test Sequences for Digital Circuits”, </a:t>
            </a:r>
            <a:r>
              <a:rPr lang="en-US" altLang="zh-CN" sz="1100" i="1"/>
              <a:t>In Parallel Problem Solving from Nature</a:t>
            </a:r>
            <a:r>
              <a:rPr lang="en-US" altLang="zh-CN" sz="1100"/>
              <a:t>[PPSN4], pp. 792-800, 1996.</a:t>
            </a:r>
          </a:p>
          <a:p>
            <a:pPr algn="just" eaLnBrk="1" hangingPunct="1">
              <a:buFont typeface="Calibri" panose="020F0502020204030204" pitchFamily="34" charset="0"/>
              <a:buAutoNum type="arabicPeriod" startAt="15"/>
            </a:pPr>
            <a:r>
              <a:rPr lang="en-US" altLang="zh-CN" sz="1100"/>
              <a:t>J. G. Qi, G. R. Burns and D. K. Harrison. “The application of parallel multipopulation genetic algorithms to dynamic job-shop scheduling”, </a:t>
            </a:r>
            <a:r>
              <a:rPr lang="en-US" altLang="zh-CN" sz="1100" i="1"/>
              <a:t>International Journal of Advanced Manufacturing Technology</a:t>
            </a:r>
            <a:r>
              <a:rPr lang="en-US" altLang="zh-CN" sz="1100"/>
              <a:t>, 16(8), pp. 609- 615, 2000.</a:t>
            </a:r>
          </a:p>
          <a:p>
            <a:pPr algn="just" eaLnBrk="1" hangingPunct="1">
              <a:buFont typeface="Calibri" panose="020F0502020204030204" pitchFamily="34" charset="0"/>
              <a:buAutoNum type="arabicPeriod" startAt="15"/>
            </a:pPr>
            <a:r>
              <a:rPr lang="en-US" altLang="zh-CN" sz="1100"/>
              <a:t>M. Singh, A. Chatterjee and S. Chaudhury, “Matching structural shape descriptions using genetic algorithms”, </a:t>
            </a:r>
            <a:r>
              <a:rPr lang="en-US" altLang="zh-CN" sz="1100" i="1"/>
              <a:t>Pattern Recognition</a:t>
            </a:r>
            <a:r>
              <a:rPr lang="en-US" altLang="zh-CN" sz="1100"/>
              <a:t>, 30(9) pp.1451–1462, September 1997. </a:t>
            </a:r>
          </a:p>
          <a:p>
            <a:pPr algn="just" eaLnBrk="1" hangingPunct="1">
              <a:buFont typeface="Calibri" panose="020F0502020204030204" pitchFamily="34" charset="0"/>
              <a:buAutoNum type="arabicPeriod" startAt="15"/>
            </a:pPr>
            <a:r>
              <a:rPr lang="en-US" altLang="zh-CN" sz="1100"/>
              <a:t>B. B. Prahlada Rao and R. C. Hansdah, “Extended distributed genetic algorithm for channel routing”, </a:t>
            </a:r>
            <a:r>
              <a:rPr lang="en-US" altLang="zh-CN" sz="1100" i="1"/>
              <a:t>In Proceedings of the Fifth IEEE Symposium on Parallel and Distributed Processing</a:t>
            </a:r>
            <a:r>
              <a:rPr lang="en-US" altLang="zh-CN" sz="1100"/>
              <a:t>, </a:t>
            </a:r>
            <a:r>
              <a:rPr lang="en-US" altLang="zh-CN" sz="1100" i="1"/>
              <a:t>IEEE Computer Society Press</a:t>
            </a:r>
            <a:r>
              <a:rPr lang="en-US" altLang="zh-CN" sz="1100"/>
              <a:t>, Los Alamitos, CA, pp. 726–733, December 1993. </a:t>
            </a:r>
          </a:p>
          <a:p>
            <a:pPr algn="just" eaLnBrk="1" hangingPunct="1">
              <a:buFont typeface="Calibri" panose="020F0502020204030204" pitchFamily="34" charset="0"/>
              <a:buAutoNum type="arabicPeriod" startAt="15"/>
            </a:pPr>
            <a:r>
              <a:rPr lang="en-US" altLang="zh-CN" sz="1100"/>
              <a:t>L. Wang, A. A. Maciejewski, H. J. Siegel, V. P. Roychowdhury and B. D. Eldridge, “ A study of five parallel approaches to a genetic algorithm for the traveling salesman problem”, </a:t>
            </a:r>
            <a:r>
              <a:rPr lang="en-US" altLang="zh-CN" sz="1100" i="1"/>
              <a:t>Intelligent Automation and Soft Computing</a:t>
            </a:r>
            <a:r>
              <a:rPr lang="en-US" altLang="zh-CN" sz="1100"/>
              <a:t>, 11(4) pp. 217-234, 2005.</a:t>
            </a:r>
          </a:p>
          <a:p>
            <a:pPr algn="just" eaLnBrk="1" hangingPunct="1">
              <a:buFont typeface="Calibri" panose="020F0502020204030204" pitchFamily="34" charset="0"/>
              <a:buAutoNum type="arabicPeriod" startAt="15"/>
            </a:pPr>
            <a:r>
              <a:rPr lang="en-US" altLang="zh-CN" sz="1100"/>
              <a:t>V. Sundararajan and A. S. Kolaskar, “Parallel genetic algorithms on PARAM for confirmation of biopolymers”, </a:t>
            </a:r>
            <a:r>
              <a:rPr lang="en-US" altLang="zh-CN" sz="1100" i="1"/>
              <a:t>In Proceedings of the 1996 3rd International Conference on High Performance Computing (HiPC, IEEE Computer Society Press</a:t>
            </a:r>
            <a:r>
              <a:rPr lang="en-US" altLang="zh-CN" sz="1100"/>
              <a:t>, Los Alamitos, CA</a:t>
            </a:r>
            <a:r>
              <a:rPr lang="en-US" altLang="zh-CN" sz="1100" i="1"/>
              <a:t>),</a:t>
            </a:r>
            <a:r>
              <a:rPr lang="en-US" altLang="zh-CN" sz="1100"/>
              <a:t>Trivandrum (India), pp.22-26, December 1996. </a:t>
            </a:r>
          </a:p>
          <a:p>
            <a:pPr algn="just" eaLnBrk="1" hangingPunct="1">
              <a:buFont typeface="Calibri" panose="020F0502020204030204" pitchFamily="34" charset="0"/>
              <a:buAutoNum type="arabicPeriod" startAt="15"/>
            </a:pPr>
            <a:r>
              <a:rPr lang="en-US" altLang="zh-CN" sz="1100"/>
              <a:t>L. A. Anbarasu, P. Narayanasamy and V. Sundararajan, “Multiple molecular sequence alignment by island parallel genetic algorithm”, </a:t>
            </a:r>
            <a:r>
              <a:rPr lang="en-US" altLang="zh-CN" sz="1100" i="1"/>
              <a:t>Current Science</a:t>
            </a:r>
            <a:r>
              <a:rPr lang="en-US" altLang="zh-CN" sz="1100"/>
              <a:t>, 78(7), pp. 858–863, 10  April 2000.</a:t>
            </a:r>
          </a:p>
          <a:p>
            <a:pPr algn="just" eaLnBrk="1" hangingPunct="1">
              <a:buFont typeface="Calibri" panose="020F0502020204030204" pitchFamily="34" charset="0"/>
              <a:buAutoNum type="arabicPeriod" startAt="15"/>
            </a:pPr>
            <a:r>
              <a:rPr lang="en-US" altLang="zh-CN" sz="1100"/>
              <a:t>E. Cant u Paz, “Designing Efficient and accurate parallel genetic algorithms”,  </a:t>
            </a:r>
            <a:r>
              <a:rPr lang="en-US" altLang="zh-CN" sz="1100" i="1"/>
              <a:t>IlliGAL Report No.-99017</a:t>
            </a:r>
            <a:r>
              <a:rPr lang="en-US" altLang="zh-CN" sz="1100"/>
              <a:t>, Urbana IL: University of Illinois at Urbana Champaign,  Illinois Genetic Algorithms laboratory,1999.</a:t>
            </a:r>
          </a:p>
          <a:p>
            <a:pPr algn="just" eaLnBrk="1" hangingPunct="1">
              <a:buFont typeface="Calibri" panose="020F0502020204030204" pitchFamily="34" charset="0"/>
              <a:buAutoNum type="arabicPeriod" startAt="15"/>
            </a:pPr>
            <a:r>
              <a:rPr lang="en-US" altLang="zh-CN" sz="1100"/>
              <a:t>P. N. Suganthan, N. Hansen, J. J. Liang, K. Deb, Y. -P. Chen, A. Auger2 and S. Tiwari3, “Problem Definitions and Evaluation Criteria for the CEC 2005 Special Session on Real-Parameter Optimization” </a:t>
            </a:r>
            <a:r>
              <a:rPr lang="en-US" altLang="zh-CN" sz="1100" i="1"/>
              <a:t>Technical Report</a:t>
            </a:r>
            <a:r>
              <a:rPr lang="en-US" altLang="zh-CN" sz="1100"/>
              <a:t> </a:t>
            </a:r>
            <a:r>
              <a:rPr lang="en-US" altLang="zh-CN" sz="1100" i="1"/>
              <a:t>of CEC 2005,</a:t>
            </a:r>
            <a:r>
              <a:rPr lang="en-US" altLang="zh-CN" sz="1100"/>
              <a:t> Report </a:t>
            </a:r>
            <a:r>
              <a:rPr lang="en-US" altLang="zh-CN" sz="1100" i="1"/>
              <a:t>Number 2005005</a:t>
            </a:r>
            <a:r>
              <a:rPr lang="en-US" altLang="zh-CN" sz="1100"/>
              <a:t>, Nanyang Technological University, Singapore and KanGAL(Kanpur Genetic Algorithms Laboratory, IIT Kanpur) , May 2005.</a:t>
            </a:r>
          </a:p>
          <a:p>
            <a:pPr algn="just" eaLnBrk="1" hangingPunct="1">
              <a:buFont typeface="Calibri" panose="020F0502020204030204" pitchFamily="34" charset="0"/>
              <a:buAutoNum type="arabicPeriod" startAt="15"/>
            </a:pPr>
            <a:r>
              <a:rPr lang="en-US" altLang="zh-CN" sz="1100"/>
              <a:t>J.D. Farmer, N. Packard, A. Perelson, “The immune system, adaptation and machine learning”, Physica 22 pp.187–204, 1986</a:t>
            </a:r>
          </a:p>
          <a:p>
            <a:pPr algn="just" eaLnBrk="1" hangingPunct="1">
              <a:buFont typeface="Calibri" panose="020F0502020204030204" pitchFamily="34" charset="0"/>
              <a:buAutoNum type="arabicPeriod" startAt="15"/>
            </a:pPr>
            <a:r>
              <a:rPr lang="en-US" altLang="zh-CN" sz="1100"/>
              <a:t>M. Dorigo, “Optimization, learning and natural algorithms”, </a:t>
            </a:r>
            <a:r>
              <a:rPr lang="en-US" altLang="zh-CN" sz="1100" i="1"/>
              <a:t>PhD Dissertation,</a:t>
            </a:r>
            <a:r>
              <a:rPr lang="en-US" altLang="zh-CN" sz="1100"/>
              <a:t> Politecnico di Milano, Italy, 1992.</a:t>
            </a:r>
          </a:p>
          <a:p>
            <a:pPr algn="just" eaLnBrk="1" hangingPunct="1">
              <a:buFont typeface="Calibri" panose="020F0502020204030204" pitchFamily="34" charset="0"/>
              <a:buAutoNum type="arabicPeriod" startAt="15"/>
            </a:pPr>
            <a:r>
              <a:rPr lang="en-US" altLang="zh-CN" sz="1100"/>
              <a:t>J. Kennedy, R. C. Eberhart, “Particle swarm optimization”, Proceedings </a:t>
            </a:r>
            <a:r>
              <a:rPr lang="en-US" altLang="zh-CN" sz="1100" i="1"/>
              <a:t>IEEE International Conference on Neural Networks</a:t>
            </a:r>
            <a:r>
              <a:rPr lang="en-US" altLang="zh-CN" sz="1100"/>
              <a:t>, Piscataway, pp. 1942–1948, 1995.</a:t>
            </a:r>
          </a:p>
          <a:p>
            <a:pPr algn="just" eaLnBrk="1" hangingPunct="1">
              <a:buFont typeface="Calibri" panose="020F0502020204030204" pitchFamily="34" charset="0"/>
              <a:buAutoNum type="arabicPeriod" startAt="15"/>
            </a:pPr>
            <a:r>
              <a:rPr lang="en-US" altLang="zh-CN" sz="1100"/>
              <a:t>S. S Hykin, </a:t>
            </a:r>
            <a:r>
              <a:rPr lang="en-US" altLang="zh-CN" sz="1100" i="1"/>
              <a:t>Neural Network: A comprehensive Foundation</a:t>
            </a:r>
            <a:r>
              <a:rPr lang="en-US" altLang="zh-CN" sz="1100"/>
              <a:t>, Prentice hall, pp. 1-889, 1999.</a:t>
            </a:r>
          </a:p>
          <a:p>
            <a:pPr algn="just" eaLnBrk="1" hangingPunct="1">
              <a:buFont typeface="Calibri" panose="020F0502020204030204" pitchFamily="34" charset="0"/>
              <a:buAutoNum type="arabicPeriod" startAt="15"/>
            </a:pPr>
            <a:r>
              <a:rPr lang="en-US" altLang="zh-CN" sz="1100"/>
              <a:t>R. Storn, K. Price, “Differential evolution–a simple and efficient heuristic for global optimization over continuous spaces”, J</a:t>
            </a:r>
            <a:r>
              <a:rPr lang="en-US" altLang="zh-CN" sz="1100" i="1"/>
              <a:t>. Glob. Optim.</a:t>
            </a:r>
            <a:r>
              <a:rPr lang="en-US" altLang="zh-CN" sz="1100"/>
              <a:t> 11, pp. 341–359, 1997.</a:t>
            </a:r>
          </a:p>
          <a:p>
            <a:pPr algn="just" eaLnBrk="1" hangingPunct="1">
              <a:buFont typeface="Calibri" panose="020F0502020204030204" pitchFamily="34" charset="0"/>
              <a:buAutoNum type="arabicPeriod" startAt="15"/>
            </a:pPr>
            <a:r>
              <a:rPr lang="en-US" altLang="zh-CN" sz="1100"/>
              <a:t>Z. W. Geem, J. H. Kim, G. V. Loganathan, “A new heuristic optimization algorithm: Harmony Search Simul”, the </a:t>
            </a:r>
            <a:r>
              <a:rPr lang="en-US" altLang="zh-CN" sz="1100" i="1"/>
              <a:t>Soc. for Model and Simul. Int.</a:t>
            </a:r>
            <a:r>
              <a:rPr lang="en-US" altLang="zh-CN" sz="1100"/>
              <a:t> 76(2), pp. 60–68, 2001.</a:t>
            </a:r>
          </a:p>
        </p:txBody>
      </p:sp>
      <p:sp>
        <p:nvSpPr>
          <p:cNvPr id="5" name="Slide Number Placeholder 4">
            <a:extLst>
              <a:ext uri="{FF2B5EF4-FFF2-40B4-BE49-F238E27FC236}">
                <a16:creationId xmlns:a16="http://schemas.microsoft.com/office/drawing/2014/main" id="{8EAA3DAC-40E8-B987-3FA3-5E3563B6F7A4}"/>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B526511-711E-4C4C-A59D-F234816063FD}" type="slidenum">
              <a:rPr lang="en-US" altLang="en-US">
                <a:solidFill>
                  <a:srgbClr val="898989"/>
                </a:solidFill>
              </a:rPr>
              <a:pPr eaLnBrk="1" hangingPunct="1"/>
              <a:t>88</a:t>
            </a:fld>
            <a:endParaRPr lang="en-US" altLang="en-US">
              <a:solidFill>
                <a:srgbClr val="898989"/>
              </a:solidFill>
            </a:endParaRPr>
          </a:p>
        </p:txBody>
      </p:sp>
      <p:sp>
        <p:nvSpPr>
          <p:cNvPr id="6" name="Title 1">
            <a:extLst>
              <a:ext uri="{FF2B5EF4-FFF2-40B4-BE49-F238E27FC236}">
                <a16:creationId xmlns:a16="http://schemas.microsoft.com/office/drawing/2014/main" id="{C091447C-7877-36EB-0A90-D3A74BC0D5A1}"/>
              </a:ext>
            </a:extLst>
          </p:cNvPr>
          <p:cNvSpPr txBox="1">
            <a:spLocks/>
          </p:cNvSpPr>
          <p:nvPr/>
        </p:nvSpPr>
        <p:spPr bwMode="auto">
          <a:xfrm>
            <a:off x="0" y="0"/>
            <a:ext cx="9144000" cy="838200"/>
          </a:xfrm>
          <a:prstGeom prst="rect">
            <a:avLst/>
          </a:prstGeom>
          <a:solidFill>
            <a:schemeClr val="accent2"/>
          </a:solidFill>
          <a:ln w="9525">
            <a:noFill/>
            <a:miter lim="800000"/>
            <a:headEnd/>
            <a:tailEnd/>
          </a:ln>
        </p:spPr>
        <p:txBody>
          <a:bodyPr anchor="ctr">
            <a:normAutofit/>
          </a:bodyPr>
          <a:lstStyle/>
          <a:p>
            <a:pPr algn="ctr" eaLnBrk="0" fontAlgn="auto" hangingPunct="0">
              <a:spcAft>
                <a:spcPts val="0"/>
              </a:spcAft>
              <a:defRPr/>
            </a:pPr>
            <a:r>
              <a:rPr lang="en-US" sz="2800" cap="all" dirty="0">
                <a:effectLst>
                  <a:reflection blurRad="12700" stA="48000" endA="300" endPos="55000" dir="5400000" sy="-90000" algn="bl" rotWithShape="0"/>
                </a:effectLst>
                <a:latin typeface="+mj-lt"/>
                <a:ea typeface="+mj-ea"/>
                <a:cs typeface="+mj-cs"/>
              </a:rPr>
              <a:t>references</a:t>
            </a:r>
          </a:p>
        </p:txBody>
      </p:sp>
      <p:sp>
        <p:nvSpPr>
          <p:cNvPr id="91141" name="Text Box 5">
            <a:extLst>
              <a:ext uri="{FF2B5EF4-FFF2-40B4-BE49-F238E27FC236}">
                <a16:creationId xmlns:a16="http://schemas.microsoft.com/office/drawing/2014/main" id="{E05642D9-728E-21F9-F7A5-D393D8A94A5F}"/>
              </a:ext>
            </a:extLst>
          </p:cNvPr>
          <p:cNvSpPr txBox="1">
            <a:spLocks noChangeArrowheads="1"/>
          </p:cNvSpPr>
          <p:nvPr/>
        </p:nvSpPr>
        <p:spPr bwMode="auto">
          <a:xfrm>
            <a:off x="6858000" y="228600"/>
            <a:ext cx="1676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zh-CN" b="1"/>
              <a:t>Continued….</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6">
            <a:extLst>
              <a:ext uri="{FF2B5EF4-FFF2-40B4-BE49-F238E27FC236}">
                <a16:creationId xmlns:a16="http://schemas.microsoft.com/office/drawing/2014/main" id="{763B3F1A-97B6-D7C2-7C93-C9579A292A30}"/>
              </a:ext>
            </a:extLst>
          </p:cNvPr>
          <p:cNvSpPr>
            <a:spLocks noChangeArrowheads="1"/>
          </p:cNvSpPr>
          <p:nvPr/>
        </p:nvSpPr>
        <p:spPr bwMode="auto">
          <a:xfrm>
            <a:off x="304800" y="909638"/>
            <a:ext cx="8610600" cy="518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228600" indent="-2286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buFont typeface="Calibri" panose="020F0502020204030204" pitchFamily="34" charset="0"/>
              <a:buAutoNum type="arabicPeriod" startAt="30"/>
            </a:pPr>
            <a:r>
              <a:rPr lang="en-US" altLang="zh-CN" sz="1200"/>
              <a:t>K</a:t>
            </a:r>
            <a:r>
              <a:rPr lang="en-US" altLang="zh-CN" sz="1100"/>
              <a:t>. M. Passino, “Biomimicry of bacterial foraging for distributed optimization and control”, </a:t>
            </a:r>
            <a:r>
              <a:rPr lang="en-US" altLang="zh-CN" sz="1100" i="1"/>
              <a:t>IEEE Control Syst. Mag.</a:t>
            </a:r>
            <a:r>
              <a:rPr lang="en-US" altLang="zh-CN" sz="1100"/>
              <a:t> 22, pp.52–67, 2002.</a:t>
            </a:r>
          </a:p>
          <a:p>
            <a:pPr algn="just" eaLnBrk="1" hangingPunct="1">
              <a:buFont typeface="Calibri" panose="020F0502020204030204" pitchFamily="34" charset="0"/>
              <a:buAutoNum type="arabicPeriod" startAt="30"/>
            </a:pPr>
            <a:r>
              <a:rPr lang="en-US" altLang="zh-CN" sz="1100"/>
              <a:t>M. Eusuff, E. Lansey E, “Optimization of water distribution network design using the shuffled frog leaping algorithm”, </a:t>
            </a:r>
            <a:r>
              <a:rPr lang="en-US" altLang="zh-CN" sz="1100" i="1"/>
              <a:t>J. Water Resour. Plan Manag. ASCE</a:t>
            </a:r>
            <a:r>
              <a:rPr lang="en-US" altLang="zh-CN" sz="1100"/>
              <a:t> 129, pp. 210–225, 2003.</a:t>
            </a:r>
          </a:p>
          <a:p>
            <a:pPr algn="just" eaLnBrk="1" hangingPunct="1">
              <a:buFont typeface="Calibri" panose="020F0502020204030204" pitchFamily="34" charset="0"/>
              <a:buAutoNum type="arabicPeriod" startAt="30"/>
            </a:pPr>
            <a:r>
              <a:rPr lang="en-US" altLang="zh-CN" sz="1100"/>
              <a:t>D. Karaboga, “An idea based on honey bee swarm for numerical optimization”, </a:t>
            </a:r>
            <a:r>
              <a:rPr lang="en-US" altLang="zh-CN" sz="1100" i="1"/>
              <a:t>Technical Report-TR06</a:t>
            </a:r>
            <a:r>
              <a:rPr lang="en-US" altLang="zh-CN" sz="1100"/>
              <a:t>, Erciyes University, Engineering Faculty, Computer Engineering Department, Turkey, 2005.</a:t>
            </a:r>
          </a:p>
          <a:p>
            <a:pPr algn="just" eaLnBrk="1" hangingPunct="1">
              <a:buFont typeface="Calibri" panose="020F0502020204030204" pitchFamily="34" charset="0"/>
              <a:buAutoNum type="arabicPeriod" startAt="30"/>
            </a:pPr>
            <a:r>
              <a:rPr lang="en-US" altLang="zh-CN" sz="1100"/>
              <a:t>D. Simon, “Biogeography-based optimization”, </a:t>
            </a:r>
            <a:r>
              <a:rPr lang="en-US" altLang="zh-CN" sz="1100" i="1"/>
              <a:t>IEEE Trans Evol. Comput.</a:t>
            </a:r>
            <a:r>
              <a:rPr lang="en-US" altLang="zh-CN" sz="1100"/>
              <a:t> 12, pp. 702–713, 2008.</a:t>
            </a:r>
          </a:p>
          <a:p>
            <a:pPr algn="just" eaLnBrk="1" hangingPunct="1">
              <a:buFont typeface="Calibri" panose="020F0502020204030204" pitchFamily="34" charset="0"/>
              <a:buAutoNum type="arabicPeriod" startAt="30"/>
            </a:pPr>
            <a:r>
              <a:rPr lang="en-US" altLang="zh-CN" sz="1100"/>
              <a:t>E. Rashedi, H. Nezamabadi-pour, S. Saryazdi, “GSA: a gravitational search algorithm” </a:t>
            </a:r>
            <a:r>
              <a:rPr lang="en-US" altLang="zh-CN" sz="1100" i="1"/>
              <a:t>Inf Sci</a:t>
            </a:r>
            <a:r>
              <a:rPr lang="en-US" altLang="zh-CN" sz="1100"/>
              <a:t> 179, pp. 2232–2248, 2009.</a:t>
            </a:r>
          </a:p>
          <a:p>
            <a:pPr algn="just" eaLnBrk="1" hangingPunct="1">
              <a:buFont typeface="Calibri" panose="020F0502020204030204" pitchFamily="34" charset="0"/>
              <a:buAutoNum type="arabicPeriod" startAt="30"/>
            </a:pPr>
            <a:r>
              <a:rPr lang="en-US" altLang="zh-CN" sz="1100"/>
              <a:t>A. Ahrari, A. Atai “Grenade Explosion Method-A novel tool for optimization of multimodal functions”,  </a:t>
            </a:r>
            <a:r>
              <a:rPr lang="en-US" altLang="zh-CN" sz="1100" i="1"/>
              <a:t>Appl Soft Comput</a:t>
            </a:r>
            <a:r>
              <a:rPr lang="en-US" altLang="zh-CN" sz="1100"/>
              <a:t> 10(4), pp. 1132–1140, 2010.</a:t>
            </a:r>
          </a:p>
          <a:p>
            <a:pPr algn="just" eaLnBrk="1" hangingPunct="1">
              <a:buFont typeface="Calibri" panose="020F0502020204030204" pitchFamily="34" charset="0"/>
              <a:buAutoNum type="arabicPeriod" startAt="30"/>
            </a:pPr>
            <a:r>
              <a:rPr lang="en-US" altLang="zh-CN" sz="1100"/>
              <a:t>R. V. Rao and V. J. Savsani, “Mechanical Design Optimization Using Advanced Optimization Techniques”, </a:t>
            </a:r>
            <a:r>
              <a:rPr lang="en-US" altLang="zh-CN" sz="1100" i="1"/>
              <a:t>Springer Series in Advanced Manufacturing</a:t>
            </a:r>
            <a:r>
              <a:rPr lang="en-US" altLang="zh-CN" sz="1100"/>
              <a:t>, Springer-Verlag London 2012.</a:t>
            </a:r>
          </a:p>
          <a:p>
            <a:pPr algn="just" eaLnBrk="1" hangingPunct="1">
              <a:buFont typeface="Calibri" panose="020F0502020204030204" pitchFamily="34" charset="0"/>
              <a:buAutoNum type="arabicPeriod" startAt="30"/>
            </a:pPr>
            <a:r>
              <a:rPr lang="en-US" altLang="zh-CN" sz="1100"/>
              <a:t>J. T. Alander, “An Indexed Bibliography of Genetic Algorithms in Operations Research”, </a:t>
            </a:r>
            <a:r>
              <a:rPr lang="en-US" altLang="zh-CN" sz="1100" i="1"/>
              <a:t>Report Series No. 94-1-PATENT</a:t>
            </a:r>
            <a:r>
              <a:rPr lang="en-US" altLang="zh-CN" sz="1100"/>
              <a:t>, University of Vaasa, Finland, August 2008.</a:t>
            </a:r>
          </a:p>
          <a:p>
            <a:pPr algn="just" eaLnBrk="1" hangingPunct="1">
              <a:buFont typeface="Calibri" panose="020F0502020204030204" pitchFamily="34" charset="0"/>
              <a:buAutoNum type="arabicPeriod" startAt="30"/>
            </a:pPr>
            <a:r>
              <a:rPr lang="en-US" altLang="zh-CN" sz="1100"/>
              <a:t>J. T. Alander, “</a:t>
            </a:r>
            <a:r>
              <a:rPr lang="en-US" altLang="zh-CN" sz="1100" i="1"/>
              <a:t>An Indexed Bibliography of Distributed Genetic Algorithms</a:t>
            </a:r>
            <a:r>
              <a:rPr lang="en-US" altLang="zh-CN" sz="1100"/>
              <a:t>”, Report Series No. 94-1-INDIA, University of Vaasa, Finland, July 2009.</a:t>
            </a:r>
          </a:p>
          <a:p>
            <a:pPr algn="just" eaLnBrk="1" hangingPunct="1">
              <a:buFont typeface="Calibri" panose="020F0502020204030204" pitchFamily="34" charset="0"/>
              <a:buAutoNum type="arabicPeriod" startAt="30"/>
            </a:pPr>
            <a:r>
              <a:rPr lang="en-US" altLang="zh-CN" sz="1100"/>
              <a:t>X. Shengjun, G. Shaoyong and B. Dongling, “The Analysis and Research of Parallel Genetic Algorithm”, in </a:t>
            </a:r>
            <a:r>
              <a:rPr lang="en-US" altLang="zh-CN" sz="1100" i="1"/>
              <a:t>IEEE 4th International Conference on Wireless Communications, Networking and Mobile Computing, </a:t>
            </a:r>
            <a:r>
              <a:rPr lang="en-US" altLang="zh-CN" sz="1100"/>
              <a:t>WiCOM '08, pp 1-4. 2008.</a:t>
            </a:r>
          </a:p>
          <a:p>
            <a:pPr algn="just" eaLnBrk="1" hangingPunct="1">
              <a:buFont typeface="Calibri" panose="020F0502020204030204" pitchFamily="34" charset="0"/>
              <a:buAutoNum type="arabicPeriod" startAt="30"/>
            </a:pPr>
            <a:r>
              <a:rPr lang="en-US" altLang="zh-CN" sz="1100"/>
              <a:t>M. Nowostawski and R. Poli, ”Parallel genetic algorithm taxonomy,” in </a:t>
            </a:r>
            <a:r>
              <a:rPr lang="en-US" altLang="zh-CN" sz="1100" i="1"/>
              <a:t>Proc. 3rd International Conference on Knowledge-Based Intelligent Information Engineering Systems</a:t>
            </a:r>
            <a:r>
              <a:rPr lang="en-US" altLang="zh-CN" sz="1100"/>
              <a:t>, Adelaide, Australia, pp. 88-92, 1999.M. A. Ismail, “Parallel Genetic Algorithms (PGAs): Master Slave Paradigm Approach Using  MPI”, in </a:t>
            </a:r>
            <a:r>
              <a:rPr lang="en-US" altLang="zh-CN" sz="1100" i="1"/>
              <a:t>E-Tech 2004</a:t>
            </a:r>
            <a:r>
              <a:rPr lang="en-US" altLang="zh-CN" sz="1100"/>
              <a:t>, pp. 83-86, 2004.</a:t>
            </a:r>
          </a:p>
          <a:p>
            <a:pPr algn="just" eaLnBrk="1" hangingPunct="1">
              <a:buFont typeface="Calibri" panose="020F0502020204030204" pitchFamily="34" charset="0"/>
              <a:buAutoNum type="arabicPeriod" startAt="30"/>
            </a:pPr>
            <a:r>
              <a:rPr lang="en-US" altLang="zh-CN" sz="1100"/>
              <a:t>E. Cantú-Paz and D. E. Goldberg, “On the scalability of parallel genetic algorithms”, </a:t>
            </a:r>
            <a:r>
              <a:rPr lang="en-US" altLang="zh-CN" sz="1100" i="1"/>
              <a:t>Journal of Evolutionary Computation</a:t>
            </a:r>
            <a:r>
              <a:rPr lang="en-US" altLang="zh-CN" sz="1100"/>
              <a:t>, Volume 7 Issue 4, pp, 429-449, 1999.</a:t>
            </a:r>
          </a:p>
          <a:p>
            <a:pPr algn="just" eaLnBrk="1" hangingPunct="1">
              <a:buFont typeface="Calibri" panose="020F0502020204030204" pitchFamily="34" charset="0"/>
              <a:buAutoNum type="arabicPeriod" startAt="30"/>
            </a:pPr>
            <a:r>
              <a:rPr lang="en-US" altLang="zh-CN" sz="1100"/>
              <a:t>E. Cant u Paz, “Designing scalable Multipopulation parallel genetic algorithms”, IlliGAL</a:t>
            </a:r>
            <a:r>
              <a:rPr lang="en-US" altLang="zh-CN" sz="1100" i="1"/>
              <a:t> Report No.-98009</a:t>
            </a:r>
            <a:r>
              <a:rPr lang="en-US" altLang="zh-CN" sz="1100"/>
              <a:t>, Urbana IL: University of Illinois at Urbana Champaign,  Illinois Genetic Algorithms laboratory, 1998.</a:t>
            </a:r>
          </a:p>
          <a:p>
            <a:pPr algn="just" eaLnBrk="1" hangingPunct="1">
              <a:buFont typeface="Calibri" panose="020F0502020204030204" pitchFamily="34" charset="0"/>
              <a:buAutoNum type="arabicPeriod" startAt="30"/>
            </a:pPr>
            <a:r>
              <a:rPr lang="en-US" altLang="zh-CN" sz="1100"/>
              <a:t>A. Munawar, M. Wahib, M. Munetomo and K. Akama , “A Survey: Genetic Algorithms and the Fast Evolving World of Parallel Computing”, </a:t>
            </a:r>
            <a:r>
              <a:rPr lang="en-US" altLang="zh-CN" sz="1100" i="1"/>
              <a:t>The 10th IEEE International Conference on High Performance Computing and Communications</a:t>
            </a:r>
            <a:r>
              <a:rPr lang="en-US" altLang="zh-CN" sz="1100"/>
              <a:t>,   pp. 897-902, 2008.</a:t>
            </a:r>
          </a:p>
          <a:p>
            <a:pPr algn="just" eaLnBrk="1" hangingPunct="1">
              <a:buFont typeface="Calibri" panose="020F0502020204030204" pitchFamily="34" charset="0"/>
              <a:buAutoNum type="arabicPeriod" startAt="30"/>
            </a:pPr>
            <a:r>
              <a:rPr lang="en-US" altLang="zh-CN" sz="1100"/>
              <a:t>E. Alba and J. Troya, “A survey of parallel distributed genetic algorithms”, </a:t>
            </a:r>
            <a:r>
              <a:rPr lang="en-US" altLang="zh-CN" sz="1100" i="1"/>
              <a:t>Complexity,  </a:t>
            </a:r>
            <a:r>
              <a:rPr lang="en-US" altLang="zh-CN" sz="1100"/>
              <a:t> Volume 4, Issue 4, Wiley, pp. 31–52, 1999.</a:t>
            </a:r>
          </a:p>
          <a:p>
            <a:pPr algn="just" eaLnBrk="1" hangingPunct="1">
              <a:buFont typeface="Calibri" panose="020F0502020204030204" pitchFamily="34" charset="0"/>
              <a:buAutoNum type="arabicPeriod" startAt="30"/>
            </a:pPr>
            <a:r>
              <a:rPr lang="en-US" altLang="zh-CN" sz="1100"/>
              <a:t>K.C. Tan, Y.J. Yang and C.K. Goh, “A Distributed Cooperative Co evolutionary Algorithm for Multiobjective Optimization”, </a:t>
            </a:r>
            <a:r>
              <a:rPr lang="en-US" altLang="zh-CN" sz="1100" i="1"/>
              <a:t>IEEE Transactions on Evolutionary Computation</a:t>
            </a:r>
            <a:r>
              <a:rPr lang="en-US" altLang="zh-CN" sz="1100"/>
              <a:t>, Vol. 10, No. 5, pp. 527--549, October 2006.</a:t>
            </a:r>
          </a:p>
        </p:txBody>
      </p:sp>
      <p:sp>
        <p:nvSpPr>
          <p:cNvPr id="5" name="Slide Number Placeholder 4">
            <a:extLst>
              <a:ext uri="{FF2B5EF4-FFF2-40B4-BE49-F238E27FC236}">
                <a16:creationId xmlns:a16="http://schemas.microsoft.com/office/drawing/2014/main" id="{1945E3BA-5439-7531-5222-63AD46151104}"/>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29D5AF3-C78D-4F24-A894-694C198A0EA7}" type="slidenum">
              <a:rPr lang="en-US" altLang="en-US">
                <a:solidFill>
                  <a:srgbClr val="898989"/>
                </a:solidFill>
              </a:rPr>
              <a:pPr eaLnBrk="1" hangingPunct="1"/>
              <a:t>89</a:t>
            </a:fld>
            <a:endParaRPr lang="en-US" altLang="en-US">
              <a:solidFill>
                <a:srgbClr val="898989"/>
              </a:solidFill>
            </a:endParaRPr>
          </a:p>
        </p:txBody>
      </p:sp>
      <p:sp>
        <p:nvSpPr>
          <p:cNvPr id="7" name="Title 1">
            <a:extLst>
              <a:ext uri="{FF2B5EF4-FFF2-40B4-BE49-F238E27FC236}">
                <a16:creationId xmlns:a16="http://schemas.microsoft.com/office/drawing/2014/main" id="{C709D992-992C-7453-1B6A-48C730CCCEA3}"/>
              </a:ext>
            </a:extLst>
          </p:cNvPr>
          <p:cNvSpPr txBox="1">
            <a:spLocks/>
          </p:cNvSpPr>
          <p:nvPr/>
        </p:nvSpPr>
        <p:spPr bwMode="auto">
          <a:xfrm>
            <a:off x="0" y="0"/>
            <a:ext cx="9144000" cy="838200"/>
          </a:xfrm>
          <a:prstGeom prst="rect">
            <a:avLst/>
          </a:prstGeom>
          <a:solidFill>
            <a:schemeClr val="accent2"/>
          </a:solidFill>
          <a:ln w="9525">
            <a:noFill/>
            <a:miter lim="800000"/>
            <a:headEnd/>
            <a:tailEnd/>
          </a:ln>
        </p:spPr>
        <p:txBody>
          <a:bodyPr anchor="ctr">
            <a:normAutofit/>
          </a:bodyPr>
          <a:lstStyle/>
          <a:p>
            <a:pPr algn="ctr" eaLnBrk="0" fontAlgn="auto" hangingPunct="0">
              <a:spcAft>
                <a:spcPts val="0"/>
              </a:spcAft>
              <a:defRPr/>
            </a:pPr>
            <a:r>
              <a:rPr lang="en-US" sz="2800" cap="all" dirty="0">
                <a:effectLst>
                  <a:reflection blurRad="12700" stA="48000" endA="300" endPos="55000" dir="5400000" sy="-90000" algn="bl" rotWithShape="0"/>
                </a:effectLst>
                <a:latin typeface="+mj-lt"/>
                <a:ea typeface="+mj-ea"/>
                <a:cs typeface="+mj-cs"/>
              </a:rPr>
              <a:t>references</a:t>
            </a:r>
          </a:p>
        </p:txBody>
      </p:sp>
      <p:sp>
        <p:nvSpPr>
          <p:cNvPr id="92165" name="Text Box 5">
            <a:extLst>
              <a:ext uri="{FF2B5EF4-FFF2-40B4-BE49-F238E27FC236}">
                <a16:creationId xmlns:a16="http://schemas.microsoft.com/office/drawing/2014/main" id="{9087747E-408B-C280-FD43-8D6684FD5CC5}"/>
              </a:ext>
            </a:extLst>
          </p:cNvPr>
          <p:cNvSpPr txBox="1">
            <a:spLocks noChangeArrowheads="1"/>
          </p:cNvSpPr>
          <p:nvPr/>
        </p:nvSpPr>
        <p:spPr bwMode="auto">
          <a:xfrm>
            <a:off x="6858000" y="228600"/>
            <a:ext cx="1676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zh-CN" b="1"/>
              <a:t>Continued….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D0104A1-851A-5B3A-BC26-F2D8905FE3F5}"/>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97A6D78-9779-47FB-A5E3-83C92DC3223A}" type="slidenum">
              <a:rPr lang="en-US" altLang="en-US">
                <a:solidFill>
                  <a:srgbClr val="898989"/>
                </a:solidFill>
              </a:rPr>
              <a:pPr eaLnBrk="1" hangingPunct="1"/>
              <a:t>9</a:t>
            </a:fld>
            <a:endParaRPr lang="en-US" altLang="en-US">
              <a:solidFill>
                <a:srgbClr val="898989"/>
              </a:solidFill>
            </a:endParaRPr>
          </a:p>
        </p:txBody>
      </p:sp>
      <p:sp>
        <p:nvSpPr>
          <p:cNvPr id="45058" name="Rectangle 2">
            <a:extLst>
              <a:ext uri="{FF2B5EF4-FFF2-40B4-BE49-F238E27FC236}">
                <a16:creationId xmlns:a16="http://schemas.microsoft.com/office/drawing/2014/main" id="{7BD9C826-8C5A-9CB8-C58C-5591C428D8C2}"/>
              </a:ext>
            </a:extLst>
          </p:cNvPr>
          <p:cNvSpPr>
            <a:spLocks noGrp="1"/>
          </p:cNvSpPr>
          <p:nvPr>
            <p:ph type="title" idx="4294967295"/>
          </p:nvPr>
        </p:nvSpPr>
        <p:spPr>
          <a:xfrm>
            <a:off x="0" y="0"/>
            <a:ext cx="9144000" cy="838200"/>
          </a:xfrm>
          <a:solidFill>
            <a:schemeClr val="accent2"/>
          </a:solidFill>
          <a:ln>
            <a:miter lim="800000"/>
            <a:headEnd/>
            <a:tailEnd/>
          </a:ln>
        </p:spPr>
        <p:txBody>
          <a:bodyPr rtlCol="0">
            <a:normAutofit/>
          </a:bodyPr>
          <a:lstStyle/>
          <a:p>
            <a:pPr marL="342900" indent="-342900" eaLnBrk="1" fontAlgn="auto" hangingPunct="1">
              <a:spcBef>
                <a:spcPct val="20000"/>
              </a:spcBef>
              <a:spcAft>
                <a:spcPts val="0"/>
              </a:spcAft>
              <a:buClr>
                <a:schemeClr val="accent1"/>
              </a:buClr>
              <a:buSzPct val="70000"/>
              <a:defRPr/>
            </a:pPr>
            <a:r>
              <a:rPr lang="en-US" sz="3200" cap="all" dirty="0">
                <a:effectLst>
                  <a:reflection blurRad="12700" stA="48000" endA="300" endPos="55000" dir="5400000" sy="-90000" algn="bl" rotWithShape="0"/>
                </a:effectLst>
                <a:latin typeface="+mn-lt"/>
                <a:ea typeface="+mn-ea"/>
                <a:cs typeface="+mn-cs"/>
              </a:rPr>
              <a:t>objectives of proposed work </a:t>
            </a:r>
          </a:p>
        </p:txBody>
      </p:sp>
      <p:sp>
        <p:nvSpPr>
          <p:cNvPr id="6147" name="Rectangle 3">
            <a:extLst>
              <a:ext uri="{FF2B5EF4-FFF2-40B4-BE49-F238E27FC236}">
                <a16:creationId xmlns:a16="http://schemas.microsoft.com/office/drawing/2014/main" id="{A809E8B7-6BB8-E2DD-9EB5-256330126945}"/>
              </a:ext>
            </a:extLst>
          </p:cNvPr>
          <p:cNvSpPr>
            <a:spLocks noGrp="1"/>
          </p:cNvSpPr>
          <p:nvPr>
            <p:ph type="body" idx="4294967295"/>
          </p:nvPr>
        </p:nvSpPr>
        <p:spPr>
          <a:xfrm>
            <a:off x="0" y="1036638"/>
            <a:ext cx="8839200" cy="4525962"/>
          </a:xfrm>
        </p:spPr>
        <p:txBody>
          <a:bodyPr rtlCol="0">
            <a:normAutofit lnSpcReduction="10000"/>
          </a:bodyPr>
          <a:lstStyle/>
          <a:p>
            <a:pPr marL="457200" indent="-457200" algn="just" eaLnBrk="1" fontAlgn="auto" hangingPunct="1">
              <a:spcAft>
                <a:spcPts val="0"/>
              </a:spcAft>
              <a:buFont typeface="Arial" panose="020B0604020202020204" pitchFamily="34" charset="0"/>
              <a:buAutoNum type="arabicPeriod"/>
              <a:defRPr/>
            </a:pPr>
            <a:r>
              <a:rPr lang="en-US" sz="2400" b="1" dirty="0"/>
              <a:t>To design and implement multithreaded Parallel Dual Population GA (MPDPGA) on a multicore System.</a:t>
            </a:r>
          </a:p>
          <a:p>
            <a:pPr marL="457200" indent="-457200" algn="just" eaLnBrk="1" fontAlgn="auto" hangingPunct="1">
              <a:spcAft>
                <a:spcPts val="0"/>
              </a:spcAft>
              <a:buFont typeface="Arial" panose="020B0604020202020204" pitchFamily="34" charset="0"/>
              <a:buAutoNum type="arabicPeriod"/>
              <a:defRPr/>
            </a:pPr>
            <a:r>
              <a:rPr lang="en-US" sz="2400" b="1" dirty="0"/>
              <a:t>To implement Simple Genetic Algorithm (SGA), Serial DPGA (SDPGA) on Multicore System and compare its performance with the proposed PDPGA.</a:t>
            </a:r>
          </a:p>
          <a:p>
            <a:pPr marL="457200" indent="-457200" algn="just" eaLnBrk="1" fontAlgn="auto" hangingPunct="1">
              <a:spcAft>
                <a:spcPts val="0"/>
              </a:spcAft>
              <a:buFont typeface="Arial" panose="020B0604020202020204" pitchFamily="34" charset="0"/>
              <a:buAutoNum type="arabicPeriod"/>
              <a:defRPr/>
            </a:pPr>
            <a:r>
              <a:rPr lang="en-US" sz="2400" b="1" dirty="0"/>
              <a:t>To seek the parallelism amongst populations of DPGA using threading.</a:t>
            </a:r>
          </a:p>
          <a:p>
            <a:pPr marL="457200" indent="-457200" algn="just" eaLnBrk="1" fontAlgn="auto" hangingPunct="1">
              <a:spcAft>
                <a:spcPts val="0"/>
              </a:spcAft>
              <a:buFont typeface="Arial" panose="020B0604020202020204" pitchFamily="34" charset="0"/>
              <a:buAutoNum type="arabicPeriod"/>
              <a:defRPr/>
            </a:pPr>
            <a:r>
              <a:rPr lang="en-US" sz="2400" b="1" dirty="0"/>
              <a:t>To check the performance analysis of MPDPGA with SGA and SDPGA on multicore System. </a:t>
            </a:r>
          </a:p>
          <a:p>
            <a:pPr marL="457200" indent="-457200" algn="just" eaLnBrk="1" fontAlgn="auto" hangingPunct="1">
              <a:spcAft>
                <a:spcPts val="0"/>
              </a:spcAft>
              <a:buFont typeface="Arial" panose="020B0604020202020204" pitchFamily="34" charset="0"/>
              <a:buAutoNum type="arabicPeriod"/>
              <a:defRPr/>
            </a:pPr>
            <a:r>
              <a:rPr lang="en-IN" sz="2400" b="1" dirty="0"/>
              <a:t>To explore and exploit the search space and provide </a:t>
            </a:r>
            <a:r>
              <a:rPr lang="en-US" sz="2400" b="1" dirty="0"/>
              <a:t>population diversity</a:t>
            </a:r>
            <a:r>
              <a:rPr lang="en-IN" sz="2400" b="1" dirty="0"/>
              <a:t>, and to examine its effect on </a:t>
            </a:r>
            <a:r>
              <a:rPr lang="en-US" sz="2400" b="1" dirty="0"/>
              <a:t>premature convergence</a:t>
            </a:r>
            <a:r>
              <a:rPr lang="en-IN" sz="2400" b="1" dirty="0"/>
              <a:t> through the reserve population</a:t>
            </a:r>
            <a:r>
              <a:rPr lang="en-IN" sz="2400" dirty="0"/>
              <a:t>.</a:t>
            </a:r>
            <a:endParaRPr lang="en-US" sz="2400" dirty="0"/>
          </a:p>
          <a:p>
            <a:pPr marL="457200" indent="-457200" eaLnBrk="1" fontAlgn="auto" hangingPunct="1">
              <a:spcAft>
                <a:spcPts val="0"/>
              </a:spcAft>
              <a:buFont typeface="Arial" panose="020B0604020202020204" pitchFamily="34" charset="0"/>
              <a:buAutoNum type="arabicPeriod"/>
              <a:defRPr/>
            </a:pPr>
            <a:endParaRPr lang="en-US" sz="2400" b="1" dirty="0"/>
          </a:p>
          <a:p>
            <a:pPr eaLnBrk="1" fontAlgn="auto" hangingPunct="1">
              <a:spcAft>
                <a:spcPts val="0"/>
              </a:spcAft>
              <a:buFont typeface="Arial" panose="020B0604020202020204" pitchFamily="34" charset="0"/>
              <a:buNone/>
              <a:defRPr/>
            </a:pPr>
            <a:endParaRPr lang="en-US" sz="2400" b="1" dirty="0"/>
          </a:p>
          <a:p>
            <a:pPr eaLnBrk="1" fontAlgn="auto" hangingPunct="1">
              <a:lnSpc>
                <a:spcPct val="80000"/>
              </a:lnSpc>
              <a:spcAft>
                <a:spcPts val="0"/>
              </a:spcAft>
              <a:buFont typeface="Wingdings" pitchFamily="2" charset="2"/>
              <a:buNone/>
              <a:defRPr/>
            </a:pPr>
            <a:endParaRPr lang="en-US" sz="1300" dirty="0"/>
          </a:p>
          <a:p>
            <a:pPr eaLnBrk="1" fontAlgn="auto" hangingPunct="1">
              <a:lnSpc>
                <a:spcPct val="80000"/>
              </a:lnSpc>
              <a:spcAft>
                <a:spcPts val="0"/>
              </a:spcAft>
              <a:buFont typeface="Arial" charset="0"/>
              <a:buChar char="•"/>
              <a:defRPr/>
            </a:pPr>
            <a:endParaRPr lang="en-US" sz="1300" dirty="0"/>
          </a:p>
          <a:p>
            <a:pPr eaLnBrk="1" fontAlgn="auto" hangingPunct="1">
              <a:lnSpc>
                <a:spcPct val="80000"/>
              </a:lnSpc>
              <a:spcAft>
                <a:spcPts val="0"/>
              </a:spcAft>
              <a:buFont typeface="Arial" charset="0"/>
              <a:buChar char="•"/>
              <a:defRPr/>
            </a:pPr>
            <a:endParaRPr lang="en-US" sz="1300"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6">
            <a:extLst>
              <a:ext uri="{FF2B5EF4-FFF2-40B4-BE49-F238E27FC236}">
                <a16:creationId xmlns:a16="http://schemas.microsoft.com/office/drawing/2014/main" id="{CD7597B7-AA51-D5EA-52D9-845D231FB459}"/>
              </a:ext>
            </a:extLst>
          </p:cNvPr>
          <p:cNvSpPr>
            <a:spLocks noChangeArrowheads="1"/>
          </p:cNvSpPr>
          <p:nvPr/>
        </p:nvSpPr>
        <p:spPr bwMode="auto">
          <a:xfrm>
            <a:off x="304800" y="838200"/>
            <a:ext cx="8763000" cy="569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228600" indent="-2286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buFont typeface="Calibri" panose="020F0502020204030204" pitchFamily="34" charset="0"/>
              <a:buAutoNum type="arabicPeriod" startAt="46"/>
            </a:pPr>
            <a:r>
              <a:rPr lang="en-US" altLang="zh-CN" sz="1100"/>
              <a:t>B. Manderick and P. Spiessens, “Fine-grained Parallel Genetic Algorithms”, In </a:t>
            </a:r>
            <a:r>
              <a:rPr lang="en-US" altLang="zh-CN" sz="1100" i="1"/>
              <a:t>Proceedings of the Third International Conference on Genetic Algorithms</a:t>
            </a:r>
            <a:r>
              <a:rPr lang="en-US" altLang="zh-CN" sz="1100"/>
              <a:t> [ICGA3], pp. 428-433, 1989.</a:t>
            </a:r>
          </a:p>
          <a:p>
            <a:pPr algn="just" eaLnBrk="1" hangingPunct="1">
              <a:buFont typeface="Calibri" panose="020F0502020204030204" pitchFamily="34" charset="0"/>
              <a:buAutoNum type="arabicPeriod" startAt="46"/>
            </a:pPr>
            <a:r>
              <a:rPr lang="en-US" altLang="zh-CN" sz="1100"/>
              <a:t>H. Mühlenbein, “Evolution in Time and Space - The Parallel Genetic Algorithm”, </a:t>
            </a:r>
            <a:r>
              <a:rPr lang="en-US" altLang="zh-CN" sz="1100" i="1"/>
              <a:t>In FGA1</a:t>
            </a:r>
            <a:r>
              <a:rPr lang="en-US" altLang="zh-CN" sz="1100"/>
              <a:t>, pp. 316-337, 1991.</a:t>
            </a:r>
          </a:p>
          <a:p>
            <a:pPr algn="just" eaLnBrk="1" hangingPunct="1">
              <a:buFont typeface="Calibri" panose="020F0502020204030204" pitchFamily="34" charset="0"/>
              <a:buAutoNum type="arabicPeriod" startAt="46"/>
            </a:pPr>
            <a:r>
              <a:rPr lang="en-US" altLang="zh-CN" sz="1100"/>
              <a:t>C. B. Pettey, M. R. Leuze and J. J. Grefenstette, “A Parallel Genetic Algorithm”, </a:t>
            </a:r>
            <a:r>
              <a:rPr lang="en-US" altLang="zh-CN" sz="1100" i="1"/>
              <a:t>In Proceedings of the Second International Conference on Genetic Algorithms</a:t>
            </a:r>
            <a:r>
              <a:rPr lang="en-US" altLang="zh-CN" sz="1100"/>
              <a:t> [ICGA2], pp. 155-161, 1987.</a:t>
            </a:r>
          </a:p>
          <a:p>
            <a:pPr algn="just" eaLnBrk="1" hangingPunct="1">
              <a:buFont typeface="Calibri" panose="020F0502020204030204" pitchFamily="34" charset="0"/>
              <a:buAutoNum type="arabicPeriod" startAt="46"/>
            </a:pPr>
            <a:r>
              <a:rPr lang="en-US" altLang="zh-CN" sz="1100"/>
              <a:t>E. Cant´u-Paz, </a:t>
            </a:r>
            <a:r>
              <a:rPr lang="en-US" altLang="zh-CN" sz="1100" i="1"/>
              <a:t>Efficient and Accurate Parallel Genetic Algorithms</a:t>
            </a:r>
            <a:r>
              <a:rPr lang="en-US" altLang="zh-CN" sz="1100"/>
              <a:t>. Kluwer Academic Publishers, 2000.</a:t>
            </a:r>
          </a:p>
          <a:p>
            <a:pPr algn="just" eaLnBrk="1" hangingPunct="1">
              <a:buFont typeface="Calibri" panose="020F0502020204030204" pitchFamily="34" charset="0"/>
              <a:buAutoNum type="arabicPeriod" startAt="46"/>
            </a:pPr>
            <a:r>
              <a:rPr lang="en-US" altLang="zh-CN" sz="1100"/>
              <a:t>M. Sefrioui and J. P´eriaux. A Hierarchical Genetic Algorithm Using Multiple Models for Optimization. </a:t>
            </a:r>
            <a:r>
              <a:rPr lang="en-US" altLang="zh-CN" sz="1100" i="1"/>
              <a:t>Parallel Problem Solving from Nature VI.</a:t>
            </a:r>
            <a:r>
              <a:rPr lang="en-US" altLang="zh-CN" sz="1100"/>
              <a:t>, Paris, France, pp. 879-888, 2000.</a:t>
            </a:r>
          </a:p>
          <a:p>
            <a:pPr algn="just" eaLnBrk="1" hangingPunct="1">
              <a:buFont typeface="Calibri" panose="020F0502020204030204" pitchFamily="34" charset="0"/>
              <a:buAutoNum type="arabicPeriod" startAt="46"/>
            </a:pPr>
            <a:r>
              <a:rPr lang="en-US" altLang="zh-CN" sz="1100"/>
              <a:t>X. Yu · M. Gen, Introduction to Evolutionary Algorithms, Springer-Verlag, pp.165-191,  2010.</a:t>
            </a:r>
          </a:p>
          <a:p>
            <a:pPr algn="just" eaLnBrk="1" hangingPunct="1">
              <a:buFont typeface="Calibri" panose="020F0502020204030204" pitchFamily="34" charset="0"/>
              <a:buAutoNum type="arabicPeriod" startAt="46"/>
            </a:pPr>
            <a:r>
              <a:rPr lang="en-US" altLang="zh-CN" sz="1100"/>
              <a:t>X. Yu and M. Gen, </a:t>
            </a:r>
            <a:r>
              <a:rPr lang="en-US" altLang="zh-CN" sz="1100" i="1"/>
              <a:t>Introduction to Evolutionary Algorithms</a:t>
            </a:r>
            <a:r>
              <a:rPr lang="en-US" altLang="zh-CN" sz="1100"/>
              <a:t>, Springer-Verlag London Limited, pp. 105-111, 2010.</a:t>
            </a:r>
          </a:p>
          <a:p>
            <a:pPr algn="just" eaLnBrk="1" hangingPunct="1">
              <a:buFont typeface="Calibri" panose="020F0502020204030204" pitchFamily="34" charset="0"/>
              <a:buAutoNum type="arabicPeriod" startAt="46"/>
            </a:pPr>
            <a:r>
              <a:rPr lang="en-US" altLang="zh-CN" sz="1100"/>
              <a:t>G. Luque, E. Alba, </a:t>
            </a:r>
            <a:r>
              <a:rPr lang="en-US" altLang="zh-CN" sz="1100" i="1"/>
              <a:t>Parallel Genetic Algorithms, </a:t>
            </a:r>
            <a:r>
              <a:rPr lang="en-US" altLang="zh-CN" sz="1100"/>
              <a:t>Springer, 2011.</a:t>
            </a:r>
          </a:p>
          <a:p>
            <a:pPr algn="just" eaLnBrk="1" hangingPunct="1">
              <a:buFont typeface="Calibri" panose="020F0502020204030204" pitchFamily="34" charset="0"/>
              <a:buAutoNum type="arabicPeriod" startAt="46"/>
            </a:pPr>
            <a:r>
              <a:rPr lang="en-US" altLang="zh-CN" sz="1100"/>
              <a:t>G. M. Amdahl, “Validity of the single-processor approach to achieving large scale computing Capabilities”, In </a:t>
            </a:r>
            <a:r>
              <a:rPr lang="en-US" altLang="zh-CN" sz="1100" i="1"/>
              <a:t>AFIPS Conference Proceedings</a:t>
            </a:r>
            <a:r>
              <a:rPr lang="en-US" altLang="zh-CN" sz="1100"/>
              <a:t>, AFIPS Press, Vol. 30, pp. 483-485, 1967.</a:t>
            </a:r>
          </a:p>
          <a:p>
            <a:pPr algn="just" eaLnBrk="1" hangingPunct="1">
              <a:buFont typeface="Calibri" panose="020F0502020204030204" pitchFamily="34" charset="0"/>
              <a:buAutoNum type="arabicPeriod" startAt="46"/>
            </a:pPr>
            <a:r>
              <a:rPr lang="en-US" altLang="zh-CN" sz="1100"/>
              <a:t>M. D. Hill and M. R. Marty, “Amdahl’s Law in the Multicore Era”, Iin </a:t>
            </a:r>
            <a:r>
              <a:rPr lang="en-US" altLang="zh-CN" sz="1100" i="1"/>
              <a:t>IEEE Computer Society</a:t>
            </a:r>
            <a:r>
              <a:rPr lang="en-US" altLang="zh-CN" sz="1100"/>
              <a:t>, pp. 33-38, 2008.</a:t>
            </a:r>
          </a:p>
          <a:p>
            <a:pPr algn="just" eaLnBrk="1" hangingPunct="1">
              <a:buFont typeface="Calibri" panose="020F0502020204030204" pitchFamily="34" charset="0"/>
              <a:buAutoNum type="arabicPeriod" startAt="46"/>
            </a:pPr>
            <a:r>
              <a:rPr lang="en-US" altLang="zh-CN" sz="1100"/>
              <a:t>J. Gustafson, “Reevaluating Amdahl’s Law”, in </a:t>
            </a:r>
            <a:r>
              <a:rPr lang="en-US" altLang="zh-CN" sz="1100" i="1"/>
              <a:t>Communications of the ACM</a:t>
            </a:r>
            <a:r>
              <a:rPr lang="en-US" altLang="zh-CN" sz="1100"/>
              <a:t>, Vol. 31(5), pp. 532-533. 1988.</a:t>
            </a:r>
          </a:p>
          <a:p>
            <a:pPr algn="just" eaLnBrk="1" hangingPunct="1">
              <a:buFont typeface="Calibri" panose="020F0502020204030204" pitchFamily="34" charset="0"/>
              <a:buAutoNum type="arabicPeriod" startAt="46"/>
            </a:pPr>
            <a:r>
              <a:rPr lang="en-US" altLang="zh-CN" sz="1100"/>
              <a:t>E. Ipek, M. Kırman, N. Kırman, and F. J. Martınez, “Core Fusion: Accommodating Software Diversity in Chip Multiprocessors,” </a:t>
            </a:r>
            <a:r>
              <a:rPr lang="en-US" altLang="zh-CN" sz="1100" i="1"/>
              <a:t>Proc. 34th Ann. Int’l Symp. Computer Architecture</a:t>
            </a:r>
            <a:r>
              <a:rPr lang="en-US" altLang="zh-CN" sz="1100"/>
              <a:t>, ACM Press, 2007, pp. 186-197.</a:t>
            </a:r>
          </a:p>
          <a:p>
            <a:pPr algn="just" eaLnBrk="1" hangingPunct="1">
              <a:buFont typeface="Calibri" panose="020F0502020204030204" pitchFamily="34" charset="0"/>
              <a:buAutoNum type="arabicPeriod" startAt="46"/>
            </a:pPr>
            <a:r>
              <a:rPr lang="en-US" altLang="zh-CN" sz="1100"/>
              <a:t>T. G. Crainic and  M. Toulouse, “Parallel Metaheuristics”, </a:t>
            </a:r>
            <a:r>
              <a:rPr lang="en-US" altLang="zh-CN" sz="1100" i="1"/>
              <a:t>A report,</a:t>
            </a:r>
            <a:r>
              <a:rPr lang="en-US" altLang="zh-CN" sz="1100"/>
              <a:t> Centre de recherche sur les transports,  Universit´e de Montr´eal, Canada, pp 53-58, 1997..</a:t>
            </a:r>
          </a:p>
          <a:p>
            <a:pPr algn="just" eaLnBrk="1" hangingPunct="1">
              <a:buFont typeface="Calibri" panose="020F0502020204030204" pitchFamily="34" charset="0"/>
              <a:buAutoNum type="arabicPeriod" startAt="46"/>
            </a:pPr>
            <a:r>
              <a:rPr lang="en-US" altLang="zh-CN" sz="1100"/>
              <a:t>V. Cung, L. S. Martins, C. C. Ribeiro and  C. Roucairol,  “Strategies for the Parallel Implementation of Metaheuristics”, </a:t>
            </a:r>
            <a:r>
              <a:rPr lang="en-US" altLang="zh-CN" sz="1100" i="1"/>
              <a:t>A report, </a:t>
            </a:r>
            <a:r>
              <a:rPr lang="en-US" altLang="zh-CN" sz="1100"/>
              <a:t>Laboratoire PRiSM-CNRS, Universit´e de Versailles, France, 2001.</a:t>
            </a:r>
          </a:p>
          <a:p>
            <a:pPr algn="just" eaLnBrk="1" hangingPunct="1">
              <a:buFont typeface="Calibri" panose="020F0502020204030204" pitchFamily="34" charset="0"/>
              <a:buAutoNum type="arabicPeriod" startAt="46"/>
            </a:pPr>
            <a:r>
              <a:rPr lang="en-US" altLang="zh-CN" sz="1100"/>
              <a:t>J. Stender, “</a:t>
            </a:r>
            <a:r>
              <a:rPr lang="en-US" altLang="zh-CN" sz="1100" i="1"/>
              <a:t>Parallel Genetic Algorithms: Theory and Applications</a:t>
            </a:r>
            <a:r>
              <a:rPr lang="en-US" altLang="zh-CN" sz="1100"/>
              <a:t>”, IOS Press, 1993.</a:t>
            </a:r>
          </a:p>
          <a:p>
            <a:pPr algn="just" eaLnBrk="1" hangingPunct="1">
              <a:buFont typeface="Calibri" panose="020F0502020204030204" pitchFamily="34" charset="0"/>
              <a:buAutoNum type="arabicPeriod" startAt="61"/>
            </a:pPr>
            <a:r>
              <a:rPr lang="en-US" altLang="zh-CN" sz="1100"/>
              <a:t>Y. Fan, T. Jiang and D. Evans, “Medical Image Registration Using Parallel Genetic Algorithms”, in </a:t>
            </a:r>
            <a:r>
              <a:rPr lang="en-US" altLang="zh-CN" sz="1100" i="1"/>
              <a:t>Applications of Evolutionary Computing EvoWorkshops: EVOIASP</a:t>
            </a:r>
            <a:r>
              <a:rPr lang="en-US" altLang="zh-CN" sz="1100"/>
              <a:t> </a:t>
            </a:r>
            <a:r>
              <a:rPr lang="en-US" altLang="zh-CN" sz="1100" i="1"/>
              <a:t>Talks</a:t>
            </a:r>
            <a:r>
              <a:rPr lang="en-US" altLang="zh-CN" sz="1100"/>
              <a:t>, Kinsale, Ireland, pp. 304-314, 2002.</a:t>
            </a:r>
          </a:p>
          <a:p>
            <a:pPr algn="just" eaLnBrk="1" hangingPunct="1">
              <a:buFont typeface="Calibri" panose="020F0502020204030204" pitchFamily="34" charset="0"/>
              <a:buAutoNum type="arabicPeriod" startAt="61"/>
            </a:pPr>
            <a:r>
              <a:rPr lang="en-US" altLang="zh-CN" sz="1100"/>
              <a:t>G. Olague, “Autonomous Photogrammetric Network design Using Genetic Algorithms”, in </a:t>
            </a:r>
            <a:r>
              <a:rPr lang="en-US" altLang="zh-CN" sz="1100" i="1"/>
              <a:t>Applications of Evolutionary Computing EvoWorkshops:EVOIASP</a:t>
            </a:r>
            <a:r>
              <a:rPr lang="en-US" altLang="zh-CN" sz="1100"/>
              <a:t>, Como, Italy, pp. 353- 364, 2001.</a:t>
            </a:r>
          </a:p>
          <a:p>
            <a:pPr algn="just" eaLnBrk="1" hangingPunct="1">
              <a:buFont typeface="Calibri" panose="020F0502020204030204" pitchFamily="34" charset="0"/>
              <a:buAutoNum type="arabicPeriod" startAt="61"/>
            </a:pPr>
            <a:r>
              <a:rPr lang="en-US" altLang="zh-CN" sz="1100"/>
              <a:t>H. He, O. S´ykora and  A. Salagean, “Various island-based parallel Genetic algorithms for the 2- page drawing problem”, in </a:t>
            </a:r>
            <a:r>
              <a:rPr lang="en-US" altLang="zh-CN" sz="1100" i="1"/>
              <a:t>24th IASTED, Int. Conf. on Parallel and Distributed Computing and Networks</a:t>
            </a:r>
            <a:r>
              <a:rPr lang="en-US" altLang="zh-CN" sz="1100"/>
              <a:t>, IASTED, Innsbruck, Austria, pp. 316-323, 2006.</a:t>
            </a:r>
          </a:p>
          <a:p>
            <a:pPr algn="just" eaLnBrk="1" hangingPunct="1">
              <a:buFont typeface="Calibri" panose="020F0502020204030204" pitchFamily="34" charset="0"/>
              <a:buAutoNum type="arabicPeriod" startAt="61"/>
            </a:pPr>
            <a:r>
              <a:rPr lang="en-US" altLang="zh-CN" sz="1100"/>
              <a:t>M. Lazarova, “Efficiency of parallel genetic algorithm for solving N-queens problem on multicomputer platform”, in  </a:t>
            </a:r>
            <a:r>
              <a:rPr lang="en-US" altLang="zh-CN" sz="1100" i="1"/>
              <a:t>9th WSEAS, Int. Conf. on Evolutionary Computing, Artificial Intelligence Series</a:t>
            </a:r>
            <a:r>
              <a:rPr lang="en-US" altLang="zh-CN" sz="1100"/>
              <a:t>, Sofia, Bulgaria, pp. 51-56, 2008.</a:t>
            </a:r>
          </a:p>
          <a:p>
            <a:pPr algn="just" eaLnBrk="1" hangingPunct="1">
              <a:buFont typeface="Calibri" panose="020F0502020204030204" pitchFamily="34" charset="0"/>
              <a:buAutoNum type="arabicPeriod" startAt="61"/>
            </a:pPr>
            <a:r>
              <a:rPr lang="en-US" altLang="zh-CN" sz="1100"/>
              <a:t>T. C. Belding, “The distributed genetic algorithm revisited”, in </a:t>
            </a:r>
            <a:r>
              <a:rPr lang="en-US" altLang="zh-CN" sz="1100" i="1"/>
              <a:t>Eschelman, L. (Ed.), Proceedings of the Sixth International Conference on Genetic Algorithms</a:t>
            </a:r>
            <a:r>
              <a:rPr lang="en-US" altLang="zh-CN" sz="1100"/>
              <a:t>, Morgan Kaufmann,San Francisco, CA, pp. 114-121, 1995.</a:t>
            </a:r>
          </a:p>
          <a:p>
            <a:pPr algn="just" eaLnBrk="1" hangingPunct="1">
              <a:buFont typeface="Calibri" panose="020F0502020204030204" pitchFamily="34" charset="0"/>
              <a:buAutoNum type="arabicPeriod" startAt="46"/>
            </a:pPr>
            <a:endParaRPr lang="en-US" altLang="zh-CN" sz="1200"/>
          </a:p>
        </p:txBody>
      </p:sp>
      <p:sp>
        <p:nvSpPr>
          <p:cNvPr id="5" name="Slide Number Placeholder 4">
            <a:extLst>
              <a:ext uri="{FF2B5EF4-FFF2-40B4-BE49-F238E27FC236}">
                <a16:creationId xmlns:a16="http://schemas.microsoft.com/office/drawing/2014/main" id="{9E513F57-C344-AB2A-873C-D8448B56189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B3AAA75-1EBE-4BB6-A551-BA80C7216E20}" type="slidenum">
              <a:rPr lang="en-US" altLang="en-US">
                <a:solidFill>
                  <a:srgbClr val="898989"/>
                </a:solidFill>
              </a:rPr>
              <a:pPr eaLnBrk="1" hangingPunct="1"/>
              <a:t>90</a:t>
            </a:fld>
            <a:endParaRPr lang="en-US" altLang="en-US">
              <a:solidFill>
                <a:srgbClr val="898989"/>
              </a:solidFill>
            </a:endParaRPr>
          </a:p>
        </p:txBody>
      </p:sp>
      <p:sp>
        <p:nvSpPr>
          <p:cNvPr id="7" name="Title 1">
            <a:extLst>
              <a:ext uri="{FF2B5EF4-FFF2-40B4-BE49-F238E27FC236}">
                <a16:creationId xmlns:a16="http://schemas.microsoft.com/office/drawing/2014/main" id="{CC3B0D58-E68D-0281-E22E-D38C72E973E2}"/>
              </a:ext>
            </a:extLst>
          </p:cNvPr>
          <p:cNvSpPr txBox="1">
            <a:spLocks/>
          </p:cNvSpPr>
          <p:nvPr/>
        </p:nvSpPr>
        <p:spPr bwMode="auto">
          <a:xfrm>
            <a:off x="0" y="0"/>
            <a:ext cx="9144000" cy="838200"/>
          </a:xfrm>
          <a:prstGeom prst="rect">
            <a:avLst/>
          </a:prstGeom>
          <a:solidFill>
            <a:schemeClr val="accent2"/>
          </a:solidFill>
          <a:ln w="9525">
            <a:noFill/>
            <a:miter lim="800000"/>
            <a:headEnd/>
            <a:tailEnd/>
          </a:ln>
        </p:spPr>
        <p:txBody>
          <a:bodyPr anchor="ctr">
            <a:normAutofit/>
          </a:bodyPr>
          <a:lstStyle/>
          <a:p>
            <a:pPr algn="ctr" eaLnBrk="0" fontAlgn="auto" hangingPunct="0">
              <a:spcAft>
                <a:spcPts val="0"/>
              </a:spcAft>
              <a:defRPr/>
            </a:pPr>
            <a:r>
              <a:rPr lang="en-US" sz="2800" cap="all" dirty="0">
                <a:effectLst>
                  <a:reflection blurRad="12700" stA="48000" endA="300" endPos="55000" dir="5400000" sy="-90000" algn="bl" rotWithShape="0"/>
                </a:effectLst>
                <a:latin typeface="+mj-lt"/>
                <a:ea typeface="+mj-ea"/>
                <a:cs typeface="+mj-cs"/>
              </a:rPr>
              <a:t>references</a:t>
            </a:r>
          </a:p>
        </p:txBody>
      </p:sp>
      <p:sp>
        <p:nvSpPr>
          <p:cNvPr id="93189" name="Text Box 5">
            <a:extLst>
              <a:ext uri="{FF2B5EF4-FFF2-40B4-BE49-F238E27FC236}">
                <a16:creationId xmlns:a16="http://schemas.microsoft.com/office/drawing/2014/main" id="{DBA447E0-5B27-0630-A8D0-80E652ACC36A}"/>
              </a:ext>
            </a:extLst>
          </p:cNvPr>
          <p:cNvSpPr txBox="1">
            <a:spLocks noChangeArrowheads="1"/>
          </p:cNvSpPr>
          <p:nvPr/>
        </p:nvSpPr>
        <p:spPr bwMode="auto">
          <a:xfrm>
            <a:off x="6858000" y="228600"/>
            <a:ext cx="1676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zh-CN" b="1"/>
              <a:t>Continued….</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848911F-950F-9228-7F33-3A7FD5F0C4F9}"/>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39B3EB2-A8F4-47F6-B4B0-C496711F8366}" type="slidenum">
              <a:rPr lang="en-US" altLang="en-US">
                <a:solidFill>
                  <a:srgbClr val="898989"/>
                </a:solidFill>
              </a:rPr>
              <a:pPr eaLnBrk="1" hangingPunct="1"/>
              <a:t>91</a:t>
            </a:fld>
            <a:endParaRPr lang="en-US" altLang="en-US">
              <a:solidFill>
                <a:srgbClr val="898989"/>
              </a:solidFill>
            </a:endParaRPr>
          </a:p>
        </p:txBody>
      </p:sp>
      <p:sp>
        <p:nvSpPr>
          <p:cNvPr id="94211" name="Content Placeholder 2">
            <a:extLst>
              <a:ext uri="{FF2B5EF4-FFF2-40B4-BE49-F238E27FC236}">
                <a16:creationId xmlns:a16="http://schemas.microsoft.com/office/drawing/2014/main" id="{BCDC8B08-09F0-FE6B-BC35-739883DF609A}"/>
              </a:ext>
            </a:extLst>
          </p:cNvPr>
          <p:cNvSpPr>
            <a:spLocks noGrp="1"/>
          </p:cNvSpPr>
          <p:nvPr>
            <p:ph idx="4294967295"/>
          </p:nvPr>
        </p:nvSpPr>
        <p:spPr>
          <a:xfrm>
            <a:off x="228600" y="922338"/>
            <a:ext cx="8458200" cy="4411662"/>
          </a:xfrm>
        </p:spPr>
        <p:txBody>
          <a:bodyPr/>
          <a:lstStyle/>
          <a:p>
            <a:pPr algn="just" eaLnBrk="1" hangingPunct="1">
              <a:buFont typeface="Calibri" panose="020F0502020204030204" pitchFamily="34" charset="0"/>
              <a:buAutoNum type="arabicPeriod" startAt="66"/>
            </a:pPr>
            <a:r>
              <a:rPr lang="en-US" altLang="zh-CN" sz="1100">
                <a:latin typeface="Arial" panose="020B0604020202020204" pitchFamily="34" charset="0"/>
                <a:cs typeface="Arial" panose="020B0604020202020204" pitchFamily="34" charset="0"/>
              </a:rPr>
              <a:t> P. Cal´egari, F. Guidec and P. Kuonen, “A parallel genetic approach to transceiver placement optimization”, Tech. Report, Swiss Federal Institute of Technology, Lausanne, Switzerland, pp. 4, 1996.</a:t>
            </a:r>
          </a:p>
          <a:p>
            <a:pPr algn="just" eaLnBrk="1" hangingPunct="1">
              <a:buFont typeface="Calibri" panose="020F0502020204030204" pitchFamily="34" charset="0"/>
              <a:buAutoNum type="arabicPeriod" startAt="66"/>
            </a:pPr>
            <a:r>
              <a:rPr lang="en-US" altLang="zh-CN" sz="1100">
                <a:latin typeface="Arial" panose="020B0604020202020204" pitchFamily="34" charset="0"/>
                <a:cs typeface="Arial" panose="020B0604020202020204" pitchFamily="34" charset="0"/>
              </a:rPr>
              <a:t>D. Eby, C.R. Averill, B. Gelfand, F. W. Punch, O. Mathews and D. E. Goodman, “ An Injection Island GA for Flywheel Design Optimization”, in  5th European Congress on Intell. Techniques and SoftComputing, pp. 687-691, 1997.</a:t>
            </a:r>
          </a:p>
          <a:p>
            <a:pPr algn="just" eaLnBrk="1" hangingPunct="1">
              <a:buFont typeface="Calibri" panose="020F0502020204030204" pitchFamily="34" charset="0"/>
              <a:buAutoNum type="arabicPeriod" startAt="66"/>
            </a:pPr>
            <a:r>
              <a:rPr lang="en-US" altLang="zh-CN" sz="1100">
                <a:latin typeface="Arial" panose="020B0604020202020204" pitchFamily="34" charset="0"/>
                <a:cs typeface="Arial" panose="020B0604020202020204" pitchFamily="34" charset="0"/>
              </a:rPr>
              <a:t>S. C. Lin, W. Punch and E. Goodman, “Coarse-grain parallel genetic algorithms: Categorization and new approach”, in Sixth IEEE Symphosium on Parallel and Distributed Processing, IEEE Computer Society Press, Los Alamitos, CA, pp. 28-37, 1994.</a:t>
            </a:r>
          </a:p>
          <a:p>
            <a:pPr algn="just" eaLnBrk="1" hangingPunct="1">
              <a:buFont typeface="Calibri" panose="020F0502020204030204" pitchFamily="34" charset="0"/>
              <a:buAutoNum type="arabicPeriod" startAt="66"/>
            </a:pPr>
            <a:r>
              <a:rPr lang="en-US" altLang="zh-CN" sz="1100">
                <a:latin typeface="Arial" panose="020B0604020202020204" pitchFamily="34" charset="0"/>
                <a:cs typeface="Arial" panose="020B0604020202020204" pitchFamily="34" charset="0"/>
              </a:rPr>
              <a:t>D. Eby, C. R. Averill., F. W. Punch and D. E. Goodman, “ Evaluation of Injection Island GA Performance on Flywheel Design Optimization,” in Third Conference on Adaptive Computing in Design and Manufacturing, Plymouth, England, pp. 121-136, 1998.</a:t>
            </a:r>
          </a:p>
          <a:p>
            <a:pPr algn="just" eaLnBrk="1" hangingPunct="1">
              <a:buFont typeface="Calibri" panose="020F0502020204030204" pitchFamily="34" charset="0"/>
              <a:buAutoNum type="arabicPeriod" startAt="66"/>
            </a:pPr>
            <a:r>
              <a:rPr lang="en-US" altLang="zh-CN" sz="1100">
                <a:latin typeface="Arial" panose="020B0604020202020204" pitchFamily="34" charset="0"/>
                <a:cs typeface="Arial" panose="020B0604020202020204" pitchFamily="34" charset="0"/>
              </a:rPr>
              <a:t>H. M¨uhlenbein, M. Schomisch and J. Born, “The parallel genetic algorithm as function optimizer”, in Proc. of the Fourth Intl. Conf. on Genetic Algorithms, Morgan-Kaufmann, San Mateo, CA, pp. 271-278, 1991.</a:t>
            </a:r>
          </a:p>
          <a:p>
            <a:pPr algn="just" eaLnBrk="1" hangingPunct="1">
              <a:buFont typeface="Calibri" panose="020F0502020204030204" pitchFamily="34" charset="0"/>
              <a:buAutoNum type="arabicPeriod" startAt="66"/>
            </a:pPr>
            <a:r>
              <a:rPr lang="en-US" altLang="zh-CN" sz="1100">
                <a:latin typeface="Arial" panose="020B0604020202020204" pitchFamily="34" charset="0"/>
                <a:cs typeface="Arial" panose="020B0604020202020204" pitchFamily="34" charset="0"/>
              </a:rPr>
              <a:t>R. Shonkwiler, F. Mendivil and A. Deliu, “Genetic Algorithms for the 1-D Fractal Inverse Problem”, in Proceedings of the Fourth International Conference on Genetic Algorithms, Morgan Kaufmann, San Mateo, CA, pp. 495-501, 1991.</a:t>
            </a:r>
          </a:p>
          <a:p>
            <a:pPr algn="just" eaLnBrk="1" hangingPunct="1">
              <a:buFont typeface="Calibri" panose="020F0502020204030204" pitchFamily="34" charset="0"/>
              <a:buAutoNum type="arabicPeriod" startAt="66"/>
            </a:pPr>
            <a:r>
              <a:rPr lang="en-US" altLang="zh-CN" sz="1100">
                <a:latin typeface="Arial" panose="020B0604020202020204" pitchFamily="34" charset="0"/>
                <a:cs typeface="Arial" panose="020B0604020202020204" pitchFamily="34" charset="0"/>
              </a:rPr>
              <a:t>Z. Konfrst, “Parallel Genetic Algorithm: Advances, Computing Trends, application and Perspective”, in proceeding of 18th International Parallel and Distributed Processing Symposium [IPDPS’04], IEEE Computer Society, 2004.</a:t>
            </a:r>
          </a:p>
          <a:p>
            <a:pPr algn="just" eaLnBrk="1" hangingPunct="1">
              <a:buFont typeface="Calibri" panose="020F0502020204030204" pitchFamily="34" charset="0"/>
              <a:buAutoNum type="arabicPeriod" startAt="66"/>
            </a:pPr>
            <a:r>
              <a:rPr lang="en-US" altLang="zh-CN" sz="1100">
                <a:latin typeface="Arial" panose="020B0604020202020204" pitchFamily="34" charset="0"/>
                <a:cs typeface="Arial" panose="020B0604020202020204" pitchFamily="34" charset="0"/>
              </a:rPr>
              <a:t>E. Cantú-Paz, “A Survey of Parallel Genetic Algorithms”, Report- Department of Computer Science and Illinois Genetic Algorithms Laboratory University of Illinois at Urbana-Champaign, 2002.</a:t>
            </a:r>
          </a:p>
          <a:p>
            <a:pPr algn="just" eaLnBrk="1" hangingPunct="1">
              <a:buFont typeface="Calibri" panose="020F0502020204030204" pitchFamily="34" charset="0"/>
              <a:buAutoNum type="arabicPeriod" startAt="66"/>
            </a:pPr>
            <a:r>
              <a:rPr lang="en-US" altLang="zh-CN" sz="1100">
                <a:latin typeface="Arial" panose="020B0604020202020204" pitchFamily="34" charset="0"/>
                <a:cs typeface="Arial" panose="020B0604020202020204" pitchFamily="34" charset="0"/>
              </a:rPr>
              <a:t>C. Gagn´e, M. Parizeau and M. Dubreuil, “The Master-Slave Architecture for Evolutionary Computations Revisited”, in proceedings of Genetic and Evolutionary Computation Conference, Chicago, IL, 2, pp. 1578-1579, 2003.</a:t>
            </a:r>
          </a:p>
          <a:p>
            <a:pPr algn="just" eaLnBrk="1" hangingPunct="1">
              <a:buFont typeface="Calibri" panose="020F0502020204030204" pitchFamily="34" charset="0"/>
              <a:buAutoNum type="arabicPeriod" startAt="66"/>
            </a:pPr>
            <a:r>
              <a:rPr lang="en-US" altLang="zh-CN" sz="1100">
                <a:latin typeface="Arial" panose="020B0604020202020204" pitchFamily="34" charset="0"/>
                <a:cs typeface="Arial" panose="020B0604020202020204" pitchFamily="34" charset="0"/>
              </a:rPr>
              <a:t>S. Lin, W. Punch and E. Goodman E, “Coarse-grain parallel genetic algorithms: categorization and analysis”, In IEEE Symposium on Parallel and Distributed Processing, pp. 27–36, 1994.</a:t>
            </a:r>
          </a:p>
          <a:p>
            <a:pPr algn="just" eaLnBrk="1" hangingPunct="1">
              <a:buFont typeface="Calibri" panose="020F0502020204030204" pitchFamily="34" charset="0"/>
              <a:buAutoNum type="arabicPeriod" startAt="66"/>
            </a:pPr>
            <a:r>
              <a:rPr lang="en-US" altLang="zh-CN" sz="1100">
                <a:latin typeface="Arial" panose="020B0604020202020204" pitchFamily="34" charset="0"/>
                <a:cs typeface="Arial" panose="020B0604020202020204" pitchFamily="34" charset="0"/>
              </a:rPr>
              <a:t>M. Bubak and K. Sowa, “Object-oriented implementation of parallel genetic algorithms. High Performance Cluster Computing”, Programming and Applications, Vol. 2, Prentice Hall, 1999, pp. 331-349, 1999.</a:t>
            </a:r>
          </a:p>
          <a:p>
            <a:pPr algn="just" eaLnBrk="1" hangingPunct="1">
              <a:buFont typeface="Calibri" panose="020F0502020204030204" pitchFamily="34" charset="0"/>
              <a:buAutoNum type="arabicPeriod" startAt="66"/>
            </a:pPr>
            <a:r>
              <a:rPr lang="en-US" altLang="zh-CN" sz="1100">
                <a:latin typeface="Arial" panose="020B0604020202020204" pitchFamily="34" charset="0"/>
                <a:cs typeface="Arial" panose="020B0604020202020204" pitchFamily="34" charset="0"/>
              </a:rPr>
              <a:t>G. A. Sena, D. Mergherbi and G. Isern, “Implementation of a parallel genetic algorithm on a cluster of workstations: Travelling salesman problem a case study”, Future Generation Computer Systems, Vol. 17, pp. 477-488,2001.</a:t>
            </a:r>
          </a:p>
          <a:p>
            <a:pPr algn="just" eaLnBrk="1" hangingPunct="1">
              <a:buFont typeface="Calibri" panose="020F0502020204030204" pitchFamily="34" charset="0"/>
              <a:buAutoNum type="arabicPeriod" startAt="66"/>
            </a:pPr>
            <a:r>
              <a:rPr lang="en-US" altLang="zh-CN" sz="1100">
                <a:latin typeface="Arial" panose="020B0604020202020204" pitchFamily="34" charset="0"/>
                <a:cs typeface="Arial" panose="020B0604020202020204" pitchFamily="34" charset="0"/>
              </a:rPr>
              <a:t>Z. Konfrˇst, “Java Threads on an Experimental IBM Opteron Cluster System”, Technical Report of ESP, CTU VC, Prague, pp. 6, 2004.</a:t>
            </a:r>
          </a:p>
          <a:p>
            <a:pPr algn="just" eaLnBrk="1" hangingPunct="1">
              <a:buFont typeface="Calibri" panose="020F0502020204030204" pitchFamily="34" charset="0"/>
              <a:buAutoNum type="arabicPeriod" startAt="66"/>
            </a:pPr>
            <a:r>
              <a:rPr lang="en-US" altLang="zh-CN" sz="1100">
                <a:latin typeface="Arial" panose="020B0604020202020204" pitchFamily="34" charset="0"/>
                <a:cs typeface="Arial" panose="020B0604020202020204" pitchFamily="34" charset="0"/>
              </a:rPr>
              <a:t>R. Hauser and R. Männer, “Implementation of Standard Genetic Algorithms on MIMD Machines”, In proceedings of Parallel Problem Solving from Nature [PPSN3], pp. 504-513, 1994.</a:t>
            </a:r>
          </a:p>
          <a:p>
            <a:pPr algn="just" eaLnBrk="1" hangingPunct="1">
              <a:buFont typeface="Calibri" panose="020F0502020204030204" pitchFamily="34" charset="0"/>
              <a:buAutoNum type="arabicPeriod" startAt="66"/>
            </a:pPr>
            <a:r>
              <a:rPr lang="en-US" altLang="zh-CN" sz="1100">
                <a:latin typeface="Arial" panose="020B0604020202020204" pitchFamily="34" charset="0"/>
                <a:cs typeface="Arial" panose="020B0604020202020204" pitchFamily="34" charset="0"/>
              </a:rPr>
              <a:t>R. Tanese, “Distributed Genetic Algorithms”, In Proceedings of the Third International Conference on Genetic Algorithms [ICGA3], pp. 434-439, 1989.</a:t>
            </a:r>
          </a:p>
        </p:txBody>
      </p:sp>
      <p:sp>
        <p:nvSpPr>
          <p:cNvPr id="7" name="Title 1">
            <a:extLst>
              <a:ext uri="{FF2B5EF4-FFF2-40B4-BE49-F238E27FC236}">
                <a16:creationId xmlns:a16="http://schemas.microsoft.com/office/drawing/2014/main" id="{AD058D6F-D85A-FF84-01CA-2EAD926699A7}"/>
              </a:ext>
            </a:extLst>
          </p:cNvPr>
          <p:cNvSpPr txBox="1">
            <a:spLocks/>
          </p:cNvSpPr>
          <p:nvPr/>
        </p:nvSpPr>
        <p:spPr bwMode="auto">
          <a:xfrm>
            <a:off x="0" y="0"/>
            <a:ext cx="9144000" cy="838200"/>
          </a:xfrm>
          <a:prstGeom prst="rect">
            <a:avLst/>
          </a:prstGeom>
          <a:solidFill>
            <a:schemeClr val="accent2"/>
          </a:solidFill>
          <a:ln w="9525">
            <a:noFill/>
            <a:miter lim="800000"/>
            <a:headEnd/>
            <a:tailEnd/>
          </a:ln>
        </p:spPr>
        <p:txBody>
          <a:bodyPr anchor="ctr">
            <a:normAutofit/>
          </a:bodyPr>
          <a:lstStyle/>
          <a:p>
            <a:pPr algn="ctr" eaLnBrk="0" fontAlgn="auto" hangingPunct="0">
              <a:spcAft>
                <a:spcPts val="0"/>
              </a:spcAft>
              <a:defRPr/>
            </a:pPr>
            <a:r>
              <a:rPr lang="en-US" sz="2800" cap="all" dirty="0">
                <a:effectLst>
                  <a:reflection blurRad="12700" stA="48000" endA="300" endPos="55000" dir="5400000" sy="-90000" algn="bl" rotWithShape="0"/>
                </a:effectLst>
                <a:latin typeface="+mj-lt"/>
                <a:ea typeface="+mj-ea"/>
                <a:cs typeface="+mj-cs"/>
              </a:rPr>
              <a:t>references</a:t>
            </a:r>
          </a:p>
        </p:txBody>
      </p:sp>
      <p:sp>
        <p:nvSpPr>
          <p:cNvPr id="94213" name="Text Box 5">
            <a:extLst>
              <a:ext uri="{FF2B5EF4-FFF2-40B4-BE49-F238E27FC236}">
                <a16:creationId xmlns:a16="http://schemas.microsoft.com/office/drawing/2014/main" id="{5DAC56D0-2DA6-EA4C-BC32-9A8796C827BA}"/>
              </a:ext>
            </a:extLst>
          </p:cNvPr>
          <p:cNvSpPr txBox="1">
            <a:spLocks noChangeArrowheads="1"/>
          </p:cNvSpPr>
          <p:nvPr/>
        </p:nvSpPr>
        <p:spPr bwMode="auto">
          <a:xfrm>
            <a:off x="6858000" y="228600"/>
            <a:ext cx="1676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zh-CN" b="1"/>
              <a:t>Continued….</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5">
            <a:extLst>
              <a:ext uri="{FF2B5EF4-FFF2-40B4-BE49-F238E27FC236}">
                <a16:creationId xmlns:a16="http://schemas.microsoft.com/office/drawing/2014/main" id="{68DE8E10-2000-85EE-FEE9-13FD6227F568}"/>
              </a:ext>
            </a:extLst>
          </p:cNvPr>
          <p:cNvSpPr>
            <a:spLocks noChangeArrowheads="1"/>
          </p:cNvSpPr>
          <p:nvPr/>
        </p:nvSpPr>
        <p:spPr bwMode="auto">
          <a:xfrm>
            <a:off x="228600" y="1022350"/>
            <a:ext cx="8839200" cy="5170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228600" indent="-2286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buFont typeface="Calibri" panose="020F0502020204030204" pitchFamily="34" charset="0"/>
              <a:buAutoNum type="arabicPeriod" startAt="81"/>
            </a:pPr>
            <a:r>
              <a:rPr lang="en-US" altLang="zh-CN" sz="1100"/>
              <a:t>H. M. Voigt, J. Born and I. Santibanez-Koref, “Modeling and Simulation of Distributed Evolutionary Search Processes for Function Optimization”, In proceedings of Parallel Problem Solving from Nature [PPSN1], pp. 373-380, 1991.</a:t>
            </a:r>
          </a:p>
          <a:p>
            <a:pPr algn="just" eaLnBrk="1" hangingPunct="1">
              <a:buFont typeface="Calibri" panose="020F0502020204030204" pitchFamily="34" charset="0"/>
              <a:buAutoNum type="arabicPeriod" startAt="81"/>
            </a:pPr>
            <a:r>
              <a:rPr lang="en-US" altLang="zh-CN" sz="1100"/>
              <a:t>H. M. Voigt, I. Santibanez-Koref, and J. Born, “Hierarchically Structured Distributed Genetic Algorithm”, In proceedings of Parallel Problem Solving from Nature [PPSN2], pp. 145-154, 1992.</a:t>
            </a:r>
          </a:p>
          <a:p>
            <a:pPr algn="just" eaLnBrk="1" hangingPunct="1">
              <a:buFont typeface="Calibri" panose="020F0502020204030204" pitchFamily="34" charset="0"/>
              <a:buAutoNum type="arabicPeriod" startAt="81"/>
            </a:pPr>
            <a:r>
              <a:rPr lang="en-US" altLang="zh-CN" sz="1100"/>
              <a:t>H. Imade, R. Morishita, I. Ono, N. Ono and M. Okamoto, “A grid-oriented genetic algorithm for estimating genetic networks by s-systems”, proceedings of SICE 2003 Annual Conference, 3(4-6), pp. 2750–2755, August 2003. </a:t>
            </a:r>
          </a:p>
          <a:p>
            <a:pPr algn="just" eaLnBrk="1" hangingPunct="1">
              <a:buFont typeface="Calibri" panose="020F0502020204030204" pitchFamily="34" charset="0"/>
              <a:buAutoNum type="arabicPeriod" startAt="81"/>
            </a:pPr>
            <a:r>
              <a:rPr lang="en-US" altLang="zh-CN" sz="1100"/>
              <a:t>J. Herrera, E. Huedo, R. Montero and I. Llorente, “A gridoriented genetic algorithm”, In proceedings of Advances in Grid Computing - EGC 2005, pp. 315–322, 2005.</a:t>
            </a:r>
          </a:p>
          <a:p>
            <a:pPr algn="just" eaLnBrk="1" hangingPunct="1">
              <a:buFont typeface="Calibri" panose="020F0502020204030204" pitchFamily="34" charset="0"/>
              <a:buAutoNum type="arabicPeriod" startAt="81"/>
            </a:pPr>
            <a:r>
              <a:rPr lang="en-US" altLang="zh-CN" sz="1100"/>
              <a:t>H. Imade and R.Morishita, I. Ono, N. Ono and M. Okamoto, “A grid-oriented genetic algorithm framework for bioinformatics”, New Gen. Comput., 22(2), pp. 177–186, 2004.</a:t>
            </a:r>
          </a:p>
          <a:p>
            <a:pPr algn="just" eaLnBrk="1" hangingPunct="1">
              <a:buFont typeface="Calibri" panose="020F0502020204030204" pitchFamily="34" charset="0"/>
              <a:buAutoNum type="arabicPeriod" startAt="81"/>
            </a:pPr>
            <a:r>
              <a:rPr lang="en-US" altLang="zh-CN" sz="1100"/>
              <a:t>R. Arora, R. Tulshyan and K. Deb, “Parallelization of binary and real-coded genetic algorithm on GPU using CUDA”, in proceedings of IEEE Congress on Evolutionary Computation (CEC 2010), pp.1-8. , 2010.</a:t>
            </a:r>
          </a:p>
          <a:p>
            <a:pPr algn="just" eaLnBrk="1" hangingPunct="1">
              <a:buFont typeface="Calibri" panose="020F0502020204030204" pitchFamily="34" charset="0"/>
              <a:buAutoNum type="arabicPeriod" startAt="81"/>
            </a:pPr>
            <a:r>
              <a:rPr lang="en-US" altLang="zh-CN" sz="1100"/>
              <a:t>M. Oiso and Y.Matumura, “Accelerating Steady-state genetic algorithms based on CUDA architecture”, in proceedings of 2011 IEEE Congress on Evolutionary Computation, pp. 687-692, 2011.</a:t>
            </a:r>
          </a:p>
          <a:p>
            <a:pPr algn="just" eaLnBrk="1" hangingPunct="1">
              <a:buFont typeface="Calibri" panose="020F0502020204030204" pitchFamily="34" charset="0"/>
              <a:buAutoNum type="arabicPeriod" startAt="81"/>
            </a:pPr>
            <a:r>
              <a:rPr lang="en-US" altLang="zh-CN" sz="1100"/>
              <a:t>M. Wong and T. Wong, “Parallel Hybrid Genetic Algorithms on Consumer-level Graphics Hardware”, in proceedings of Congress on Evolutionary Computation, Canada, IEEE explore, pp. 2972-2980, 2006.</a:t>
            </a:r>
          </a:p>
          <a:p>
            <a:pPr algn="just" eaLnBrk="1" hangingPunct="1">
              <a:buFont typeface="Calibri" panose="020F0502020204030204" pitchFamily="34" charset="0"/>
              <a:buAutoNum type="arabicPeriod" startAt="81"/>
            </a:pPr>
            <a:r>
              <a:rPr lang="en-US" altLang="zh-CN" sz="1100"/>
              <a:t>M. Oiso, Y. Matsumura, T. Yasuda and K. Ohkura, “Implementing genetic algorithms to CUDA environment using data parallelization”, Technical Gazette, Hrcak Portal of scientific journals of Croatia, Vol.18 No.4 December 2011.</a:t>
            </a:r>
          </a:p>
          <a:p>
            <a:pPr algn="just" eaLnBrk="1" hangingPunct="1">
              <a:buFont typeface="Calibri" panose="020F0502020204030204" pitchFamily="34" charset="0"/>
              <a:buAutoNum type="arabicPeriod" startAt="81"/>
            </a:pPr>
            <a:r>
              <a:rPr lang="en-US" altLang="zh-CN" sz="1100"/>
              <a:t>P. Vidal and E. Alba, “A multi-GPU implementation of a cellular genetic algorithm”, in 2010 IEEE Congress on Evolutionary Computation, 2010.</a:t>
            </a:r>
          </a:p>
          <a:p>
            <a:pPr algn="just" eaLnBrk="1" hangingPunct="1">
              <a:buFont typeface="Calibri" panose="020F0502020204030204" pitchFamily="34" charset="0"/>
              <a:buAutoNum type="arabicPeriod" startAt="81"/>
            </a:pPr>
            <a:r>
              <a:rPr lang="en-US" altLang="zh-CN" sz="1100"/>
              <a:t>W. Withayachumnankul, B. Laksanapanai and C. Pintavirooj, “Hardware-accelerated Objective Function Evaluation for Medical Image Registration”, in proceedings of IEEE TENCON 2004, pp. 419-422, , 2004.</a:t>
            </a:r>
          </a:p>
          <a:p>
            <a:pPr algn="just" eaLnBrk="1" hangingPunct="1">
              <a:buFont typeface="Calibri" panose="020F0502020204030204" pitchFamily="34" charset="0"/>
              <a:buAutoNum type="arabicPeriod" startAt="81"/>
            </a:pPr>
            <a:r>
              <a:rPr lang="en-US" altLang="zh-CN" sz="1100"/>
              <a:t>M. Wong, T. Wong and K. Fok, “Parallel Evolutionary Algorithms on Graphics Processing Unit”, in IEEE Congress on Evolutionary Computation,  Sept. 2005, vol. 3, pp. 2286–2293.</a:t>
            </a:r>
          </a:p>
          <a:p>
            <a:pPr algn="just" eaLnBrk="1" hangingPunct="1">
              <a:buFont typeface="Calibri" panose="020F0502020204030204" pitchFamily="34" charset="0"/>
              <a:buAutoNum type="arabicPeriod" startAt="81"/>
            </a:pPr>
            <a:r>
              <a:rPr lang="en-US" altLang="zh-CN" sz="1100"/>
              <a:t>Z. Luo and H. Liu, “Cellular Genetic Algorithms and Local Search for 3-SAT Problem on Graphic Hardware”, in 2006 IEEE Congress on Evolutionary Computation, Sheraton Vancouver Wall Centre Hotel, Vancouver, BC, Canada, IEEE explore, pp. 2988-2992, July , 2006.</a:t>
            </a:r>
          </a:p>
          <a:p>
            <a:pPr algn="just" eaLnBrk="1" hangingPunct="1">
              <a:buFont typeface="Calibri" panose="020F0502020204030204" pitchFamily="34" charset="0"/>
              <a:buAutoNum type="arabicPeriod" startAt="81"/>
            </a:pPr>
            <a:r>
              <a:rPr lang="en-US" altLang="zh-CN" sz="1100"/>
              <a:t>M. Wong and T. Wong, “Parallel Hybrid Genetic Algorithms on Consumer-level Graphics Hardware”, in Congress on Evolutionary Computation, Canada, IEEE explore, pp. 2972-2980, 2006.</a:t>
            </a:r>
          </a:p>
          <a:p>
            <a:pPr algn="just" eaLnBrk="1" hangingPunct="1">
              <a:buFont typeface="Calibri" panose="020F0502020204030204" pitchFamily="34" charset="0"/>
              <a:buAutoNum type="arabicPeriod" startAt="81"/>
            </a:pPr>
            <a:r>
              <a:rPr lang="en-US" altLang="zh-CN" sz="1100"/>
              <a:t>D. Robillard, V. Marion and C. Fonlupt, “High Performance Genetic Programming on GPU”, in Bio-inspired algorithms for distributed systems (BADS ’09), Baecelona, Spain, pp.85-94, June 19, 2009.</a:t>
            </a:r>
          </a:p>
        </p:txBody>
      </p:sp>
      <p:sp>
        <p:nvSpPr>
          <p:cNvPr id="5" name="Slide Number Placeholder 4">
            <a:extLst>
              <a:ext uri="{FF2B5EF4-FFF2-40B4-BE49-F238E27FC236}">
                <a16:creationId xmlns:a16="http://schemas.microsoft.com/office/drawing/2014/main" id="{96A2D113-4C30-4A36-A0D5-D4B52CBFD0E6}"/>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8EAACA5-0C87-499D-AEAB-394A7C6095EF}" type="slidenum">
              <a:rPr lang="en-US" altLang="en-US">
                <a:solidFill>
                  <a:srgbClr val="898989"/>
                </a:solidFill>
              </a:rPr>
              <a:pPr eaLnBrk="1" hangingPunct="1"/>
              <a:t>92</a:t>
            </a:fld>
            <a:endParaRPr lang="en-US" altLang="en-US">
              <a:solidFill>
                <a:srgbClr val="898989"/>
              </a:solidFill>
            </a:endParaRPr>
          </a:p>
        </p:txBody>
      </p:sp>
      <p:sp>
        <p:nvSpPr>
          <p:cNvPr id="7" name="Title 1">
            <a:extLst>
              <a:ext uri="{FF2B5EF4-FFF2-40B4-BE49-F238E27FC236}">
                <a16:creationId xmlns:a16="http://schemas.microsoft.com/office/drawing/2014/main" id="{2B22146A-4F92-DBC6-E044-6252593D119E}"/>
              </a:ext>
            </a:extLst>
          </p:cNvPr>
          <p:cNvSpPr txBox="1">
            <a:spLocks/>
          </p:cNvSpPr>
          <p:nvPr/>
        </p:nvSpPr>
        <p:spPr bwMode="auto">
          <a:xfrm>
            <a:off x="0" y="0"/>
            <a:ext cx="9144000" cy="838200"/>
          </a:xfrm>
          <a:prstGeom prst="rect">
            <a:avLst/>
          </a:prstGeom>
          <a:solidFill>
            <a:schemeClr val="accent2"/>
          </a:solidFill>
          <a:ln w="9525">
            <a:noFill/>
            <a:miter lim="800000"/>
            <a:headEnd/>
            <a:tailEnd/>
          </a:ln>
        </p:spPr>
        <p:txBody>
          <a:bodyPr anchor="ctr">
            <a:normAutofit/>
          </a:bodyPr>
          <a:lstStyle/>
          <a:p>
            <a:pPr algn="ctr" eaLnBrk="0" fontAlgn="auto" hangingPunct="0">
              <a:spcAft>
                <a:spcPts val="0"/>
              </a:spcAft>
              <a:defRPr/>
            </a:pPr>
            <a:r>
              <a:rPr lang="en-US" sz="2800" cap="all" dirty="0">
                <a:effectLst>
                  <a:reflection blurRad="12700" stA="48000" endA="300" endPos="55000" dir="5400000" sy="-90000" algn="bl" rotWithShape="0"/>
                </a:effectLst>
                <a:latin typeface="+mj-lt"/>
                <a:ea typeface="+mj-ea"/>
                <a:cs typeface="+mj-cs"/>
              </a:rPr>
              <a:t>references</a:t>
            </a:r>
          </a:p>
        </p:txBody>
      </p:sp>
      <p:sp>
        <p:nvSpPr>
          <p:cNvPr id="95237" name="Text Box 5">
            <a:extLst>
              <a:ext uri="{FF2B5EF4-FFF2-40B4-BE49-F238E27FC236}">
                <a16:creationId xmlns:a16="http://schemas.microsoft.com/office/drawing/2014/main" id="{233402E8-5F71-3B65-50B3-E47631A90B11}"/>
              </a:ext>
            </a:extLst>
          </p:cNvPr>
          <p:cNvSpPr txBox="1">
            <a:spLocks noChangeArrowheads="1"/>
          </p:cNvSpPr>
          <p:nvPr/>
        </p:nvSpPr>
        <p:spPr bwMode="auto">
          <a:xfrm>
            <a:off x="6858000" y="228600"/>
            <a:ext cx="1676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zh-CN" b="1"/>
              <a:t>Continued….</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6">
            <a:extLst>
              <a:ext uri="{FF2B5EF4-FFF2-40B4-BE49-F238E27FC236}">
                <a16:creationId xmlns:a16="http://schemas.microsoft.com/office/drawing/2014/main" id="{8E21F9CD-5965-6BE9-399E-12C7E7B994F1}"/>
              </a:ext>
            </a:extLst>
          </p:cNvPr>
          <p:cNvSpPr>
            <a:spLocks noChangeArrowheads="1"/>
          </p:cNvSpPr>
          <p:nvPr/>
        </p:nvSpPr>
        <p:spPr bwMode="auto">
          <a:xfrm>
            <a:off x="228600" y="990600"/>
            <a:ext cx="8763000" cy="584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228600" indent="-2286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buFont typeface="Calibri" panose="020F0502020204030204" pitchFamily="34" charset="0"/>
              <a:buAutoNum type="arabicPeriod" startAt="96"/>
            </a:pPr>
            <a:r>
              <a:rPr lang="en-US" altLang="zh-CN" sz="1100"/>
              <a:t>M. Wong1 and T. Wong2, “Implementation of Parallel Genetic Algorithms on Graphics Processing Units”, Intelligent and Evolutionary Systems, SCI 187, pp. 197-216, Springer-Verlag Berlin Heidelberg 2009.</a:t>
            </a:r>
          </a:p>
          <a:p>
            <a:pPr algn="just" eaLnBrk="1" hangingPunct="1">
              <a:buFont typeface="Calibri" panose="020F0502020204030204" pitchFamily="34" charset="0"/>
              <a:buAutoNum type="arabicPeriod" startAt="96"/>
            </a:pPr>
            <a:r>
              <a:rPr lang="en-US" altLang="zh-CN" sz="1100"/>
              <a:t>M. Yoshimi, Y. Kurano, M. Miki and T. Hiroyasu, “An Implementation and Evaluation of CUDA-based GPGPU Framework by Genetic Algorithms”, IJCSNS International Journal of Computer Science and Network Security, VOL.10 No.12, December 2010. </a:t>
            </a:r>
          </a:p>
          <a:p>
            <a:pPr algn="just" eaLnBrk="1" hangingPunct="1">
              <a:buFont typeface="Calibri" panose="020F0502020204030204" pitchFamily="34" charset="0"/>
              <a:buAutoNum type="arabicPeriod" startAt="96"/>
            </a:pPr>
            <a:r>
              <a:rPr lang="en-US" altLang="zh-CN" sz="1100"/>
              <a:t>J. Li, X. Wang, R. He and Z. Chi, “An Efficient Fine-grained Parallel Genetic Algorithm Based on GPU-Accelerated”, in 2007 IFIP International Conference on Network and Parallel Computing - Workshops, IEEE explore, pp. 855-862, 2007.</a:t>
            </a:r>
          </a:p>
          <a:p>
            <a:pPr algn="just" eaLnBrk="1" hangingPunct="1">
              <a:buFont typeface="Calibri" panose="020F0502020204030204" pitchFamily="34" charset="0"/>
              <a:buAutoNum type="arabicPeriod" startAt="96"/>
            </a:pPr>
            <a:r>
              <a:rPr lang="en-US" altLang="zh-CN" sz="1100"/>
              <a:t>S. Debattisti, N. Marlat, L. Mussi and S. Cagnoni, “Implementation of a Simple Genetic Algorithm within the CUDA Architecture”.GECCO, 2009.</a:t>
            </a:r>
          </a:p>
          <a:p>
            <a:pPr algn="just" eaLnBrk="1" hangingPunct="1">
              <a:buFont typeface="Calibri" panose="020F0502020204030204" pitchFamily="34" charset="0"/>
              <a:buAutoNum type="arabicPeriod" startAt="96"/>
            </a:pPr>
            <a:r>
              <a:rPr lang="en-US" altLang="zh-CN" sz="1100"/>
              <a:t>S. Tsutsui and N. Fujimoto, “Solving Quadratic Assignment Problems by Genetic Algorithms with GPU Computation: A Case Study”, in GECCO ’09: Proceedings of the 11th annual conference companion on Genetic and evolutionary computation conference, New York, USA, 2009, IEEE explore pp. 2523–2530, 2009.</a:t>
            </a:r>
          </a:p>
          <a:p>
            <a:pPr algn="just" eaLnBrk="1" hangingPunct="1">
              <a:buFont typeface="Calibri" panose="020F0502020204030204" pitchFamily="34" charset="0"/>
              <a:buAutoNum type="arabicPeriod" startAt="96"/>
            </a:pPr>
            <a:r>
              <a:rPr lang="en-US" altLang="zh-CN" sz="1100"/>
              <a:t>A. Munawar, M. Wahib, M. Munetomo and K. Akama, “Advanced Genetic Algorithm to Solve MINLP Problems over GPU”, in proceeding of CEC 2011, IEEE explore pp. 318-325, 2011.</a:t>
            </a:r>
          </a:p>
          <a:p>
            <a:pPr algn="just" eaLnBrk="1" hangingPunct="1">
              <a:buFont typeface="Calibri" panose="020F0502020204030204" pitchFamily="34" charset="0"/>
              <a:buAutoNum type="arabicPeriod" startAt="96"/>
            </a:pPr>
            <a:r>
              <a:rPr lang="en-US" altLang="zh-CN" sz="1100"/>
              <a:t>L. Zaloudek, L. Sekanina and V. Simek, “GPU Accelerators for Evolvable Cellular Automata”, in 2009 Computation World: Future Computing, Service Computation, Cognitive, Adaptive, Content, Patterns, IEEE explore, pp. 533-537, 2009.</a:t>
            </a:r>
          </a:p>
          <a:p>
            <a:pPr algn="just" eaLnBrk="1" hangingPunct="1">
              <a:buFont typeface="Calibri" panose="020F0502020204030204" pitchFamily="34" charset="0"/>
              <a:buAutoNum type="arabicPeriod" startAt="96"/>
            </a:pPr>
            <a:r>
              <a:rPr lang="en-US" altLang="zh-CN" sz="1100"/>
              <a:t>D. Nie, K. Han, H. Lee and D. Nie, “Stereo Matching Algorithm using Population-based Incremental Learning on GPU”, in proceeding of International Workshop on Intelligent Systems and Applications, ISA 2009, IEEE explore, pp. 1-4, 2009.</a:t>
            </a:r>
          </a:p>
          <a:p>
            <a:pPr algn="just" eaLnBrk="1" hangingPunct="1">
              <a:buFont typeface="Calibri" panose="020F0502020204030204" pitchFamily="34" charset="0"/>
              <a:buAutoNum type="arabicPeriod" startAt="96"/>
            </a:pPr>
            <a:r>
              <a:rPr lang="en-US" altLang="zh-CN" sz="1100"/>
              <a:t>M. Wong and G. Cui, “Data Mining using Parallel Multi-objective Evolutionary Algorithms on Graphics Hardware”, in proceeding of CEC 2010, IEEE explore, 2010.</a:t>
            </a:r>
          </a:p>
          <a:p>
            <a:pPr algn="just" eaLnBrk="1" hangingPunct="1">
              <a:buFont typeface="Calibri" panose="020F0502020204030204" pitchFamily="34" charset="0"/>
              <a:buAutoNum type="arabicPeriod" startAt="96"/>
            </a:pPr>
            <a:r>
              <a:rPr lang="en-US" altLang="zh-CN" sz="1100"/>
              <a:t>S. Kannan and R. Ganji, “Porting Autodock to CUDA”, in proceeding of CEC 2010, IEEE explore, 2010.</a:t>
            </a:r>
          </a:p>
          <a:p>
            <a:pPr algn="just" eaLnBrk="1" hangingPunct="1">
              <a:buFont typeface="Calibri" panose="020F0502020204030204" pitchFamily="34" charset="0"/>
              <a:buAutoNum type="arabicPeriod" startAt="96"/>
            </a:pPr>
            <a:r>
              <a:rPr lang="en-US" altLang="zh-CN" sz="1100"/>
              <a:t>C. Salwala, V. Kotrajaras and P. Horkaew, “Improving Performance for Emergent Environments Parameter Tuning and Simulation in Games Using GPU”, in proceeding of 2010 3rd IEEE International Conference on Computer Science and Information Technology (ICCSIT) , IEEE explorer, pp. 37-41, 2010.</a:t>
            </a:r>
          </a:p>
          <a:p>
            <a:pPr algn="just" eaLnBrk="1" hangingPunct="1">
              <a:buFont typeface="Calibri" panose="020F0502020204030204" pitchFamily="34" charset="0"/>
              <a:buAutoNum type="arabicPeriod" startAt="96"/>
            </a:pPr>
            <a:r>
              <a:rPr lang="en-US" altLang="zh-CN" sz="1100"/>
              <a:t>Y. Ke, Y. Li and D. Li, “Image Matching using Genetic Algorithm on GPU ”, in proceeding 2011 International Conference on Control, Automation and Systems Engineering (CASE),  IEEE explore, pp. 1-4, 2011.</a:t>
            </a:r>
          </a:p>
          <a:p>
            <a:pPr algn="just" eaLnBrk="1" hangingPunct="1">
              <a:buFont typeface="Calibri" panose="020F0502020204030204" pitchFamily="34" charset="0"/>
              <a:buAutoNum type="arabicPeriod" startAt="96"/>
            </a:pPr>
            <a:r>
              <a:rPr lang="en-US" altLang="zh-CN" sz="1100"/>
              <a:t>Y. Sato, N. Hasegawa and M. Sato, “GPU Acceleration for Sudoku Solution with Genetic Operations”, in proceeding of CEC 2011,  IEEE explore, 2011. </a:t>
            </a:r>
          </a:p>
          <a:p>
            <a:pPr algn="just" eaLnBrk="1" hangingPunct="1">
              <a:buFont typeface="Calibri" panose="020F0502020204030204" pitchFamily="34" charset="0"/>
              <a:buAutoNum type="arabicPeriod" startAt="96"/>
            </a:pPr>
            <a:r>
              <a:rPr lang="en-US" altLang="zh-CN" sz="1100"/>
              <a:t>R. Bogdanski, L. Peter and T. Becker, “Improving Scheduling Techniques in Heterogeneous Systems with Dynamic, On-Line Optimizations”, in 2011 International Conference on Complex, Intelligent, and Software Intensive System, IEEE explore, pp. 496-501, 2011.</a:t>
            </a:r>
          </a:p>
          <a:p>
            <a:pPr algn="just" eaLnBrk="1" hangingPunct="1">
              <a:buFont typeface="Calibri" panose="020F0502020204030204" pitchFamily="34" charset="0"/>
              <a:buAutoNum type="arabicPeriod" startAt="96"/>
            </a:pPr>
            <a:r>
              <a:rPr lang="en-US" altLang="zh-CN" sz="1100"/>
              <a:t>S. Yoo, M. Harman and S. Ur, “Highly scalable multi objective test suite minimization using graphics cards”, in Proceedings of the Third international conference on Search based software engineering, 2011, Szeged, Hungary.</a:t>
            </a:r>
          </a:p>
          <a:p>
            <a:pPr algn="just">
              <a:buFont typeface="Calibri" panose="020F0502020204030204" pitchFamily="34" charset="0"/>
              <a:buAutoNum type="arabicPeriod" startAt="96"/>
            </a:pPr>
            <a:endParaRPr lang="en-US" altLang="zh-CN" sz="1100">
              <a:latin typeface="Times New Roman" panose="02020603050405020304" pitchFamily="18" charset="0"/>
              <a:ea typeface="Arial Unicode MS" panose="020B0604020202020204" pitchFamily="34" charset="-128"/>
              <a:cs typeface="Arial Unicode MS" panose="020B0604020202020204" pitchFamily="34" charset="-128"/>
            </a:endParaRPr>
          </a:p>
          <a:p>
            <a:pPr algn="just">
              <a:buFont typeface="Calibri" panose="020F0502020204030204" pitchFamily="34" charset="0"/>
              <a:buAutoNum type="arabicPeriod" startAt="96"/>
            </a:pPr>
            <a:endParaRPr lang="en-US" altLang="zh-CN" sz="1100">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5" name="Slide Number Placeholder 4">
            <a:extLst>
              <a:ext uri="{FF2B5EF4-FFF2-40B4-BE49-F238E27FC236}">
                <a16:creationId xmlns:a16="http://schemas.microsoft.com/office/drawing/2014/main" id="{B0B028B6-962A-4279-77BB-0872980E6932}"/>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1DA2897-A376-4760-9732-DE1943F77CDC}" type="slidenum">
              <a:rPr lang="en-US" altLang="en-US">
                <a:solidFill>
                  <a:srgbClr val="898989"/>
                </a:solidFill>
              </a:rPr>
              <a:pPr eaLnBrk="1" hangingPunct="1"/>
              <a:t>93</a:t>
            </a:fld>
            <a:endParaRPr lang="en-US" altLang="en-US">
              <a:solidFill>
                <a:srgbClr val="898989"/>
              </a:solidFill>
            </a:endParaRPr>
          </a:p>
        </p:txBody>
      </p:sp>
      <p:sp>
        <p:nvSpPr>
          <p:cNvPr id="7" name="Title 1">
            <a:extLst>
              <a:ext uri="{FF2B5EF4-FFF2-40B4-BE49-F238E27FC236}">
                <a16:creationId xmlns:a16="http://schemas.microsoft.com/office/drawing/2014/main" id="{3F33E623-99F7-FCA2-F7AB-42D6C45EE814}"/>
              </a:ext>
            </a:extLst>
          </p:cNvPr>
          <p:cNvSpPr txBox="1">
            <a:spLocks/>
          </p:cNvSpPr>
          <p:nvPr/>
        </p:nvSpPr>
        <p:spPr bwMode="auto">
          <a:xfrm>
            <a:off x="0" y="0"/>
            <a:ext cx="9144000" cy="838200"/>
          </a:xfrm>
          <a:prstGeom prst="rect">
            <a:avLst/>
          </a:prstGeom>
          <a:solidFill>
            <a:schemeClr val="accent2"/>
          </a:solidFill>
          <a:ln w="9525">
            <a:noFill/>
            <a:miter lim="800000"/>
            <a:headEnd/>
            <a:tailEnd/>
          </a:ln>
        </p:spPr>
        <p:txBody>
          <a:bodyPr anchor="ctr">
            <a:normAutofit/>
          </a:bodyPr>
          <a:lstStyle/>
          <a:p>
            <a:pPr algn="ctr" eaLnBrk="0" fontAlgn="auto" hangingPunct="0">
              <a:spcAft>
                <a:spcPts val="0"/>
              </a:spcAft>
              <a:defRPr/>
            </a:pPr>
            <a:r>
              <a:rPr lang="en-US" sz="2800" cap="all" dirty="0">
                <a:effectLst>
                  <a:reflection blurRad="12700" stA="48000" endA="300" endPos="55000" dir="5400000" sy="-90000" algn="bl" rotWithShape="0"/>
                </a:effectLst>
                <a:latin typeface="+mj-lt"/>
                <a:ea typeface="+mj-ea"/>
                <a:cs typeface="+mj-cs"/>
              </a:rPr>
              <a:t>references</a:t>
            </a:r>
          </a:p>
        </p:txBody>
      </p:sp>
      <p:sp>
        <p:nvSpPr>
          <p:cNvPr id="96261" name="Text Box 5">
            <a:extLst>
              <a:ext uri="{FF2B5EF4-FFF2-40B4-BE49-F238E27FC236}">
                <a16:creationId xmlns:a16="http://schemas.microsoft.com/office/drawing/2014/main" id="{CD8F4312-2C09-8FCC-F5AA-F8AF15080B0A}"/>
              </a:ext>
            </a:extLst>
          </p:cNvPr>
          <p:cNvSpPr txBox="1">
            <a:spLocks noChangeArrowheads="1"/>
          </p:cNvSpPr>
          <p:nvPr/>
        </p:nvSpPr>
        <p:spPr bwMode="auto">
          <a:xfrm>
            <a:off x="6858000" y="228600"/>
            <a:ext cx="1676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zh-CN" b="1"/>
              <a:t>Continued….</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6">
            <a:extLst>
              <a:ext uri="{FF2B5EF4-FFF2-40B4-BE49-F238E27FC236}">
                <a16:creationId xmlns:a16="http://schemas.microsoft.com/office/drawing/2014/main" id="{3190F7A7-E15A-1BAF-C9E2-749FEE5C85B3}"/>
              </a:ext>
            </a:extLst>
          </p:cNvPr>
          <p:cNvSpPr>
            <a:spLocks noChangeArrowheads="1"/>
          </p:cNvSpPr>
          <p:nvPr/>
        </p:nvSpPr>
        <p:spPr bwMode="auto">
          <a:xfrm>
            <a:off x="228600" y="990600"/>
            <a:ext cx="8763000" cy="584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228600" indent="-2286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buFont typeface="Calibri" panose="020F0502020204030204" pitchFamily="34" charset="0"/>
              <a:buAutoNum type="arabicPeriod" startAt="111"/>
            </a:pPr>
            <a:r>
              <a:rPr lang="en-US" altLang="zh-CN" sz="1100"/>
              <a:t>J. Lin, T. Igarashi, J. Mitani, M. Liao and Y. He, “A Sketching Interface for Sitting Pose Design in the Virtual Environment”, IEEE Transactions on Visualization and Computer Graphics, vol.18, No.11, Nov. 2012.</a:t>
            </a:r>
          </a:p>
          <a:p>
            <a:pPr algn="just" eaLnBrk="1" hangingPunct="1">
              <a:buFont typeface="Calibri" panose="020F0502020204030204" pitchFamily="34" charset="0"/>
              <a:buAutoNum type="arabicPeriod" startAt="111"/>
            </a:pPr>
            <a:r>
              <a:rPr lang="en-US" altLang="zh-CN" sz="1100"/>
              <a:t>K. Wang and Z. Shen, “A GPU-Based Parallel Genetic Algorithm for Generating Daily Activity Plans”, IEEE Transactions on Intelligent Transaction Systems, vol. 13, No. 3, Sept. 2012.</a:t>
            </a:r>
          </a:p>
          <a:p>
            <a:pPr algn="just" eaLnBrk="1" hangingPunct="1">
              <a:buFont typeface="Calibri" panose="020F0502020204030204" pitchFamily="34" charset="0"/>
              <a:buAutoNum type="arabicPeriod" startAt="111"/>
            </a:pPr>
            <a:r>
              <a:rPr lang="en-US" altLang="zh-CN" sz="1100"/>
              <a:t>J. F. Zhao, W. H. Zeng, G. M. Li and M. Liu, “Simple Parallel Genetic Algorithm Using Cloud Computing”, Applied Mechanics and Materials , Volumes 121 – 126, 2011.</a:t>
            </a:r>
          </a:p>
          <a:p>
            <a:pPr algn="just" eaLnBrk="1" hangingPunct="1">
              <a:buFont typeface="Calibri" panose="020F0502020204030204" pitchFamily="34" charset="0"/>
              <a:buAutoNum type="arabicPeriod" startAt="111"/>
            </a:pPr>
            <a:r>
              <a:rPr lang="en-US" altLang="zh-CN" sz="1100"/>
              <a:t>Z. Zheng ,R. Wang, H. Zhong and X. Zhang, “An Approach for Cloud Resource Scheduling Based on Parallel Genetic Algorithm”, in proceeding of 3rd International Conference on Computer Research and Development (ICCRD), Volume:2 ,  pp. 444 – 447, 2011. </a:t>
            </a:r>
          </a:p>
          <a:p>
            <a:pPr algn="just" eaLnBrk="1" hangingPunct="1">
              <a:buFont typeface="Calibri" panose="020F0502020204030204" pitchFamily="34" charset="0"/>
              <a:buAutoNum type="arabicPeriod" startAt="111"/>
            </a:pPr>
            <a:r>
              <a:rPr lang="en-US" altLang="zh-CN" sz="1100"/>
              <a:t>Y. Kessaci, N. Melab, and E. Talbi, “A Pareto-based GA for Scheduling HPC Applications on Distributed Cloud Infrastructures”, in proceeding of International conference on High Performance Computing and Simulation (HPCS), pp. 456 – 462 ,2011.</a:t>
            </a:r>
          </a:p>
          <a:p>
            <a:pPr algn="just" eaLnBrk="1" hangingPunct="1">
              <a:buFont typeface="Calibri" panose="020F0502020204030204" pitchFamily="34" charset="0"/>
              <a:buAutoNum type="arabicPeriod" startAt="111"/>
            </a:pPr>
            <a:r>
              <a:rPr lang="en-US" altLang="zh-CN" sz="1100"/>
              <a:t>E. Maria Mocanu, M. Florea, M.I. Andreica and  N. Ţăpuş, “ Cloud Computing – Task Scheduling based on Genetic Algorithms”, in proceeding of 5th International Conference on Wireless Communications, Networking and Mobile Computing (WiCom '09), pp. 1-4, . 2009.</a:t>
            </a:r>
          </a:p>
          <a:p>
            <a:pPr algn="just" eaLnBrk="1" hangingPunct="1">
              <a:buFont typeface="Calibri" panose="020F0502020204030204" pitchFamily="34" charset="0"/>
              <a:buAutoNum type="arabicPeriod" startAt="111"/>
            </a:pPr>
            <a:r>
              <a:rPr lang="en-US" altLang="zh-CN" sz="1100"/>
              <a:t>S. Kaur and  A. Verma, “An Efficient Approach to Genetic Algorithm for Task Scheduling in Cloud Computing Environment” , MECS’s I.J. Information Technology and Computer Science, 2012, 10, pp  74-79. 2012.</a:t>
            </a:r>
          </a:p>
          <a:p>
            <a:pPr algn="just" eaLnBrk="1" hangingPunct="1">
              <a:buFont typeface="Calibri" panose="020F0502020204030204" pitchFamily="34" charset="0"/>
              <a:buAutoNum type="arabicPeriod" startAt="111"/>
            </a:pPr>
            <a:r>
              <a:rPr lang="en-US" altLang="zh-CN" sz="1100"/>
              <a:t>Y. Chang-tian and Y. Jiong, “Energy-aware Genetic Algorithms for Task Scheduling”,  in proceeding of Annual Seventh Conference on Cloud Computing, Beijing, China, 2012.</a:t>
            </a:r>
          </a:p>
          <a:p>
            <a:pPr algn="just" eaLnBrk="1" hangingPunct="1">
              <a:buFont typeface="Calibri" panose="020F0502020204030204" pitchFamily="34" charset="0"/>
              <a:buAutoNum type="arabicPeriod" startAt="111"/>
            </a:pPr>
            <a:r>
              <a:rPr lang="en-US" altLang="zh-CN" sz="1100"/>
              <a:t>K. Jindarak and P. Uthayopas, “Performance Improvement of Cloud Storage using a Genetic Algorithm based Placement, Eighth International Joint Conference on Computer Science and Software Engineering (JCSSE), 2011.</a:t>
            </a:r>
          </a:p>
          <a:p>
            <a:pPr algn="just" eaLnBrk="1" hangingPunct="1">
              <a:buFont typeface="Calibri" panose="020F0502020204030204" pitchFamily="34" charset="0"/>
              <a:buAutoNum type="arabicPeriod" startAt="111"/>
            </a:pPr>
            <a:r>
              <a:rPr lang="en-US" altLang="zh-CN" sz="1100"/>
              <a:t>Z. Xiong, Z. Zhang1, H. Kong and D. Zou, “Genetic Algorithm-based Power Management in Cloud Platform”, International Conference on Internet Technology and Applications - iTAP , 2011, pp. 1-4,  2011.</a:t>
            </a:r>
          </a:p>
          <a:p>
            <a:pPr algn="just" eaLnBrk="1" hangingPunct="1">
              <a:buFont typeface="Calibri" panose="020F0502020204030204" pitchFamily="34" charset="0"/>
              <a:buAutoNum type="arabicPeriod" startAt="111"/>
            </a:pPr>
            <a:r>
              <a:rPr lang="en-US" altLang="zh-CN" sz="1100"/>
              <a:t>M. Yusoh, Z. Izzah and T. Maolin, “ Clustering composite SaaS components in cloud computing using a grouping genetic algorithm”, in IEEE Congress on Evolutionary Computation, IEEE Computer Society, International Convention Centre, Brisbane, QLD, pp. 1727-1734, 2011.</a:t>
            </a:r>
          </a:p>
          <a:p>
            <a:pPr algn="just" eaLnBrk="1" hangingPunct="1">
              <a:buFont typeface="Calibri" panose="020F0502020204030204" pitchFamily="34" charset="0"/>
              <a:buAutoNum type="arabicPeriod" startAt="111"/>
            </a:pPr>
            <a:r>
              <a:rPr lang="en-US" altLang="zh-CN" sz="1100"/>
              <a:t>A. Munawar, “A Survey: Genetic Algorithms and the Fast Evolving World of Parallel Computing”, in proceeding of 10th IEEE International Conference on High Performance Computing and Communications, 2008 (HPCC '08), pp. 897 – 902, 2008. </a:t>
            </a:r>
          </a:p>
          <a:p>
            <a:pPr algn="just" eaLnBrk="1" hangingPunct="1">
              <a:buFont typeface="Calibri" panose="020F0502020204030204" pitchFamily="34" charset="0"/>
              <a:buAutoNum type="arabicPeriod" startAt="111"/>
            </a:pPr>
            <a:r>
              <a:rPr lang="en-US" altLang="zh-CN" sz="1100"/>
              <a:t>L. Zheng, et. al., “Architecture-based Performance Evaluation of Genetic Algorithms on Multi/Many-core Systems”, in proceeding of 14th IEEE International Conference on Computational Science and Engineering (CSE 2011), Dalian, China, pp. 321-334, 2011.</a:t>
            </a:r>
          </a:p>
          <a:p>
            <a:pPr algn="just" eaLnBrk="1" hangingPunct="1">
              <a:buFont typeface="Calibri" panose="020F0502020204030204" pitchFamily="34" charset="0"/>
              <a:buAutoNum type="arabicPeriod" startAt="111"/>
            </a:pPr>
            <a:r>
              <a:rPr lang="en-US" altLang="zh-CN" sz="1100"/>
              <a:t>V. Cristea, “Conception and design of parallel and distributed applications”, in proceedings of the Romanian academy, Series A, Volume 5, Number 1, 2004. </a:t>
            </a:r>
          </a:p>
          <a:p>
            <a:pPr algn="just" eaLnBrk="1" hangingPunct="1">
              <a:buFont typeface="Calibri" panose="020F0502020204030204" pitchFamily="34" charset="0"/>
              <a:buAutoNum type="arabicPeriod" startAt="111"/>
            </a:pPr>
            <a:r>
              <a:rPr lang="en-US" altLang="zh-CN" sz="1100"/>
              <a:t>W. Zhuang, F. Hanyang, S. Zhaoxuan and D. Rajesh, “HPC application in DSM/VDSM IC chip planning “, in proceeding  of The Fourth International Conference/Exhibition on High Performance Computing, Asia-Pacific Region, 2000, Volume: 2, pp. 1125 – 1131, 2000.</a:t>
            </a:r>
          </a:p>
          <a:p>
            <a:pPr algn="just"/>
            <a:endParaRPr lang="en-US" altLang="zh-CN" sz="1100">
              <a:latin typeface="Times New Roman" panose="02020603050405020304" pitchFamily="18" charset="0"/>
              <a:ea typeface="Arial Unicode MS" panose="020B0604020202020204" pitchFamily="34" charset="-128"/>
              <a:cs typeface="Arial Unicode MS" panose="020B0604020202020204" pitchFamily="34" charset="-128"/>
            </a:endParaRPr>
          </a:p>
          <a:p>
            <a:pPr algn="just">
              <a:buFont typeface="Calibri" panose="020F0502020204030204" pitchFamily="34" charset="0"/>
              <a:buAutoNum type="arabicPeriod" startAt="96"/>
            </a:pPr>
            <a:endParaRPr lang="en-US" altLang="zh-CN" sz="1100">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5" name="Slide Number Placeholder 4">
            <a:extLst>
              <a:ext uri="{FF2B5EF4-FFF2-40B4-BE49-F238E27FC236}">
                <a16:creationId xmlns:a16="http://schemas.microsoft.com/office/drawing/2014/main" id="{82A9FAA8-23B8-CEA0-5910-E85E7A7F15B9}"/>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8BE9030-938D-423B-BBD9-68140F5819DE}" type="slidenum">
              <a:rPr lang="en-US" altLang="en-US">
                <a:solidFill>
                  <a:srgbClr val="898989"/>
                </a:solidFill>
              </a:rPr>
              <a:pPr eaLnBrk="1" hangingPunct="1"/>
              <a:t>94</a:t>
            </a:fld>
            <a:endParaRPr lang="en-US" altLang="en-US">
              <a:solidFill>
                <a:srgbClr val="898989"/>
              </a:solidFill>
            </a:endParaRPr>
          </a:p>
        </p:txBody>
      </p:sp>
      <p:sp>
        <p:nvSpPr>
          <p:cNvPr id="7" name="Title 1">
            <a:extLst>
              <a:ext uri="{FF2B5EF4-FFF2-40B4-BE49-F238E27FC236}">
                <a16:creationId xmlns:a16="http://schemas.microsoft.com/office/drawing/2014/main" id="{9562D724-89DF-C6E7-EA50-06131D5B0792}"/>
              </a:ext>
            </a:extLst>
          </p:cNvPr>
          <p:cNvSpPr txBox="1">
            <a:spLocks/>
          </p:cNvSpPr>
          <p:nvPr/>
        </p:nvSpPr>
        <p:spPr bwMode="auto">
          <a:xfrm>
            <a:off x="0" y="0"/>
            <a:ext cx="9144000" cy="838200"/>
          </a:xfrm>
          <a:prstGeom prst="rect">
            <a:avLst/>
          </a:prstGeom>
          <a:solidFill>
            <a:schemeClr val="accent2"/>
          </a:solidFill>
          <a:ln w="9525">
            <a:noFill/>
            <a:miter lim="800000"/>
            <a:headEnd/>
            <a:tailEnd/>
          </a:ln>
        </p:spPr>
        <p:txBody>
          <a:bodyPr anchor="ctr">
            <a:normAutofit/>
          </a:bodyPr>
          <a:lstStyle/>
          <a:p>
            <a:pPr algn="ctr" eaLnBrk="0" fontAlgn="auto" hangingPunct="0">
              <a:spcAft>
                <a:spcPts val="0"/>
              </a:spcAft>
              <a:defRPr/>
            </a:pPr>
            <a:r>
              <a:rPr lang="en-US" sz="2800" cap="all" dirty="0">
                <a:effectLst>
                  <a:reflection blurRad="12700" stA="48000" endA="300" endPos="55000" dir="5400000" sy="-90000" algn="bl" rotWithShape="0"/>
                </a:effectLst>
                <a:latin typeface="+mj-lt"/>
                <a:ea typeface="+mj-ea"/>
                <a:cs typeface="+mj-cs"/>
              </a:rPr>
              <a:t>references</a:t>
            </a:r>
          </a:p>
        </p:txBody>
      </p:sp>
      <p:sp>
        <p:nvSpPr>
          <p:cNvPr id="97285" name="Text Box 5">
            <a:extLst>
              <a:ext uri="{FF2B5EF4-FFF2-40B4-BE49-F238E27FC236}">
                <a16:creationId xmlns:a16="http://schemas.microsoft.com/office/drawing/2014/main" id="{4565D405-9B8B-374A-82D2-F4DADB601E96}"/>
              </a:ext>
            </a:extLst>
          </p:cNvPr>
          <p:cNvSpPr txBox="1">
            <a:spLocks noChangeArrowheads="1"/>
          </p:cNvSpPr>
          <p:nvPr/>
        </p:nvSpPr>
        <p:spPr bwMode="auto">
          <a:xfrm>
            <a:off x="6858000" y="228600"/>
            <a:ext cx="1676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zh-CN" b="1"/>
              <a:t>Continued….</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6">
            <a:extLst>
              <a:ext uri="{FF2B5EF4-FFF2-40B4-BE49-F238E27FC236}">
                <a16:creationId xmlns:a16="http://schemas.microsoft.com/office/drawing/2014/main" id="{5ECB8C07-CB59-B640-4161-771131620416}"/>
              </a:ext>
            </a:extLst>
          </p:cNvPr>
          <p:cNvSpPr>
            <a:spLocks noChangeArrowheads="1"/>
          </p:cNvSpPr>
          <p:nvPr/>
        </p:nvSpPr>
        <p:spPr bwMode="auto">
          <a:xfrm>
            <a:off x="228600" y="990600"/>
            <a:ext cx="8686800" cy="534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228600" indent="-2286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buFont typeface="Calibri" panose="020F0502020204030204" pitchFamily="34" charset="0"/>
              <a:buAutoNum type="arabicPeriod" startAt="126"/>
            </a:pPr>
            <a:r>
              <a:rPr lang="en-US" altLang="zh-CN" sz="1100"/>
              <a:t>D. Dunlop, S. Varrette and P. Bouvry, “On the Use of a Genetic Algorithm in High Performance Computer Benchmark Tuning”, Standard Performance Evaluation Corporation (SPEC2008), pp. 105,112, 2008, ISBN: 1-56555-320-9.</a:t>
            </a:r>
          </a:p>
          <a:p>
            <a:pPr algn="just" eaLnBrk="1" hangingPunct="1">
              <a:buFont typeface="Calibri" panose="020F0502020204030204" pitchFamily="34" charset="0"/>
              <a:buAutoNum type="arabicPeriod" startAt="126"/>
            </a:pPr>
            <a:r>
              <a:rPr lang="en-US" altLang="zh-CN" sz="1100"/>
              <a:t>V.S.Gordon. and D. Whitley, “Serial and parallel genetic algorithms as function optimizers” in Fifth International Conference on Genetic Algorithms, In Forrest S. (Ed.), Morgan Kaufmann, San Mateo, CA, pp. 177–183, 1993.</a:t>
            </a:r>
          </a:p>
          <a:p>
            <a:pPr algn="just" eaLnBrk="1" hangingPunct="1">
              <a:buFont typeface="Calibri" panose="020F0502020204030204" pitchFamily="34" charset="0"/>
              <a:buAutoNum type="arabicPeriod" startAt="126"/>
            </a:pPr>
            <a:r>
              <a:rPr lang="en-US" altLang="zh-CN" sz="1100"/>
              <a:t>W.E. Hart, S. Baden, R.K. Belew and S. Kohn, “Analysis of the numerical effects of parallelism on a parallel genetic algorithm”, in Proceedings of the Workshop on Solving Combinatorial Optimization Problems in Parallel, IEEE (Ed.), CD-ROM IPPS97, 1997.</a:t>
            </a:r>
          </a:p>
          <a:p>
            <a:pPr algn="just" eaLnBrk="1" hangingPunct="1">
              <a:buFont typeface="Calibri" panose="020F0502020204030204" pitchFamily="34" charset="0"/>
              <a:buAutoNum type="arabicPeriod" startAt="126"/>
            </a:pPr>
            <a:r>
              <a:rPr lang="en-US" altLang="zh-CN" sz="1100"/>
              <a:t> E. Alba, J. M. Troya, “ Influence of the Migration Policy in Parallel Distributed GAs with Structured and Panmictic Populations” Applied Intelligence, 12(3), pp.163-181, 2000.</a:t>
            </a:r>
          </a:p>
          <a:p>
            <a:pPr algn="just" eaLnBrk="1" hangingPunct="1">
              <a:buFont typeface="Calibri" panose="020F0502020204030204" pitchFamily="34" charset="0"/>
              <a:buAutoNum type="arabicPeriod" startAt="126"/>
            </a:pPr>
            <a:r>
              <a:rPr lang="en-US" altLang="zh-CN" sz="1100"/>
              <a:t>E. Cant´u-Paz, “Migration Policies and Takeover Times in Parallel Genetic Algorithms”, Proceedings of the 1999 Genetic and Evolutionary Computation Conference, in Banzhaf  editor, Morgan Kaufmann, San Mateo, California, pp. 775, 1999.</a:t>
            </a:r>
          </a:p>
          <a:p>
            <a:pPr algn="just" eaLnBrk="1" hangingPunct="1">
              <a:buFont typeface="Calibri" panose="020F0502020204030204" pitchFamily="34" charset="0"/>
              <a:buAutoNum type="arabicPeriod" startAt="126"/>
            </a:pPr>
            <a:r>
              <a:rPr lang="en-US" altLang="zh-CN" sz="1100"/>
              <a:t>E. Cant´u-Paz, “Migration policies, selection pressure, and parallel evolutionary algorithms”, IlliGAL Technical Report 99015, University of Illinois at Urbana-Champaign, Urbana, Illinois, 1999.</a:t>
            </a:r>
          </a:p>
          <a:p>
            <a:pPr algn="just" eaLnBrk="1" hangingPunct="1">
              <a:buFont typeface="Calibri" panose="020F0502020204030204" pitchFamily="34" charset="0"/>
              <a:buAutoNum type="arabicPeriod" startAt="126"/>
            </a:pPr>
            <a:r>
              <a:rPr lang="en-US" altLang="zh-CN" sz="1100"/>
              <a:t>E. Cant´u-Paz, “Topologies, migration rates, and multi-population parallel genetic algorithms”, in Proceedings of the 1999 Genetic and Evolutionary Computation Conference, Morgan Kaufmann, San Mateo, California, pp. 91-98, 1999.</a:t>
            </a:r>
          </a:p>
          <a:p>
            <a:pPr algn="just" eaLnBrk="1" hangingPunct="1">
              <a:buFont typeface="Calibri" panose="020F0502020204030204" pitchFamily="34" charset="0"/>
              <a:buAutoNum type="arabicPeriod" startAt="126"/>
            </a:pPr>
            <a:r>
              <a:rPr lang="en-US" altLang="zh-CN" sz="1100"/>
              <a:t>T. G. Crainic and M. Toulouse, “Parallel Metaheuristics”, A report, ,  University’s of Montr´eal, Canada, pp. 53-58, 1997.</a:t>
            </a:r>
          </a:p>
          <a:p>
            <a:pPr algn="just" eaLnBrk="1" hangingPunct="1">
              <a:buFont typeface="Calibri" panose="020F0502020204030204" pitchFamily="34" charset="0"/>
              <a:buAutoNum type="arabicPeriod" startAt="126"/>
            </a:pPr>
            <a:r>
              <a:rPr lang="en-US" altLang="zh-CN" sz="1100"/>
              <a:t>] V. Cung, L. S. Martins, C. C. Ribeiro and C. Roucairol. Strategies for the Parallel Implementation of Metaheuristics. Laboratories bPRiSM-CNRS, Universities de Versailles, France, 33, 2001.</a:t>
            </a:r>
          </a:p>
          <a:p>
            <a:pPr algn="just" eaLnBrk="1" hangingPunct="1">
              <a:buFont typeface="Calibri" panose="020F0502020204030204" pitchFamily="34" charset="0"/>
              <a:buAutoNum type="arabicPeriod" startAt="126"/>
            </a:pPr>
            <a:r>
              <a:rPr lang="en-US" altLang="zh-CN" sz="1100"/>
              <a:t>R. K. Ursem,  “Multinational GA optimization techniques in dynamic Environments”,  In proceedings of the 2000 genetic and evolutionary Computation conference (gecco’2000), Morgan Kaufmann, San Francisco, pp. 19-26, 2000.</a:t>
            </a:r>
          </a:p>
          <a:p>
            <a:pPr algn="just" eaLnBrk="1" hangingPunct="1">
              <a:buFont typeface="Calibri" panose="020F0502020204030204" pitchFamily="34" charset="0"/>
              <a:buAutoNum type="arabicPeriod" startAt="136"/>
            </a:pPr>
            <a:r>
              <a:rPr lang="en-US" altLang="zh-CN" sz="1100"/>
              <a:t>M. Sefrioui and J. P´eriaux, “A Hierarchical Genetic Algorithm Using Multiple Models for Optimization” in Proceedings of Parallel Problem Solving from Nature VI., Paris, France, pp. 879-888, 2000.</a:t>
            </a:r>
          </a:p>
          <a:p>
            <a:pPr algn="just" eaLnBrk="1" hangingPunct="1">
              <a:buFont typeface="Calibri" panose="020F0502020204030204" pitchFamily="34" charset="0"/>
              <a:buAutoNum type="arabicPeriod" startAt="136"/>
            </a:pPr>
            <a:r>
              <a:rPr lang="en-US" altLang="zh-CN" sz="1100"/>
              <a:t>C. Fernandes, R. Tavares and A.C. Rosa, “NiGAVaPS—outbreeding in genetic algorithms. In Proc of 2000 ACM symposium on applied computing, pp. 477–482, 2000.</a:t>
            </a:r>
          </a:p>
          <a:p>
            <a:pPr algn="just" eaLnBrk="1" hangingPunct="1">
              <a:buFont typeface="Calibri" panose="020F0502020204030204" pitchFamily="34" charset="0"/>
              <a:buAutoNum type="arabicPeriod" startAt="136"/>
            </a:pPr>
            <a:r>
              <a:rPr lang="en-US" altLang="zh-CN" sz="1100"/>
              <a:t>C. Fernandes and A. C. Rosa, “A study on non-random mating in evolutionary algorithms using a royal road function”, in Proceedings of the 2001 congress on evolutionary computation, pp. 60–66, 2001.</a:t>
            </a:r>
          </a:p>
          <a:p>
            <a:pPr algn="just" eaLnBrk="1" hangingPunct="1">
              <a:buFont typeface="Calibri" panose="020F0502020204030204" pitchFamily="34" charset="0"/>
              <a:buAutoNum type="arabicPeriod" startAt="136"/>
            </a:pPr>
            <a:r>
              <a:rPr lang="en-US" altLang="zh-CN" sz="1100"/>
              <a:t>W. Rivera, “Scalable Parallel Genetic Algorithms”, Artificial Intelligence Review, 16(2), pp. 153-168, 2001.</a:t>
            </a:r>
          </a:p>
          <a:p>
            <a:pPr algn="just" eaLnBrk="1" hangingPunct="1">
              <a:buFont typeface="Calibri" panose="020F0502020204030204" pitchFamily="34" charset="0"/>
              <a:buAutoNum type="arabicPeriod" startAt="136"/>
            </a:pPr>
            <a:r>
              <a:rPr lang="en-US" altLang="zh-CN" sz="1100"/>
              <a:t>E. Alba, J. M. Troya, “Analyzing synchronous and asynchronous parallel distributed genetic algorithms”, Generation Computer Systems, 17(4), pp. 451-465, 2001.</a:t>
            </a:r>
          </a:p>
          <a:p>
            <a:pPr algn="just" eaLnBrk="1" hangingPunct="1">
              <a:buFont typeface="Calibri" panose="020F0502020204030204" pitchFamily="34" charset="0"/>
              <a:buAutoNum type="arabicPeriod" startAt="126"/>
            </a:pPr>
            <a:endParaRPr lang="en-US" altLang="zh-CN" sz="1100"/>
          </a:p>
          <a:p>
            <a:pPr algn="just">
              <a:buFont typeface="Calibri" panose="020F0502020204030204" pitchFamily="34" charset="0"/>
              <a:buAutoNum type="arabicPeriod" startAt="96"/>
            </a:pPr>
            <a:endParaRPr lang="en-US" altLang="zh-CN" sz="1100">
              <a:latin typeface="Times New Roman" panose="02020603050405020304" pitchFamily="18" charset="0"/>
              <a:ea typeface="Arial Unicode MS" panose="020B0604020202020204" pitchFamily="34" charset="-128"/>
              <a:cs typeface="Arial Unicode MS" panose="020B0604020202020204" pitchFamily="34" charset="-128"/>
            </a:endParaRPr>
          </a:p>
          <a:p>
            <a:pPr algn="just">
              <a:buFont typeface="Calibri" panose="020F0502020204030204" pitchFamily="34" charset="0"/>
              <a:buAutoNum type="arabicPeriod" startAt="96"/>
            </a:pPr>
            <a:endParaRPr lang="en-US" altLang="zh-CN" sz="1100">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5" name="Slide Number Placeholder 4">
            <a:extLst>
              <a:ext uri="{FF2B5EF4-FFF2-40B4-BE49-F238E27FC236}">
                <a16:creationId xmlns:a16="http://schemas.microsoft.com/office/drawing/2014/main" id="{5F566810-DC4C-34ED-D436-CAF794413B28}"/>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DCB0541-AD24-4806-9AAC-736E197DB06E}" type="slidenum">
              <a:rPr lang="en-US" altLang="en-US">
                <a:solidFill>
                  <a:srgbClr val="898989"/>
                </a:solidFill>
              </a:rPr>
              <a:pPr eaLnBrk="1" hangingPunct="1"/>
              <a:t>95</a:t>
            </a:fld>
            <a:endParaRPr lang="en-US" altLang="en-US">
              <a:solidFill>
                <a:srgbClr val="898989"/>
              </a:solidFill>
            </a:endParaRPr>
          </a:p>
        </p:txBody>
      </p:sp>
      <p:sp>
        <p:nvSpPr>
          <p:cNvPr id="7" name="Title 1">
            <a:extLst>
              <a:ext uri="{FF2B5EF4-FFF2-40B4-BE49-F238E27FC236}">
                <a16:creationId xmlns:a16="http://schemas.microsoft.com/office/drawing/2014/main" id="{CF6B8511-2543-8D98-B7F7-131124F162D9}"/>
              </a:ext>
            </a:extLst>
          </p:cNvPr>
          <p:cNvSpPr txBox="1">
            <a:spLocks/>
          </p:cNvSpPr>
          <p:nvPr/>
        </p:nvSpPr>
        <p:spPr bwMode="auto">
          <a:xfrm>
            <a:off x="0" y="0"/>
            <a:ext cx="9144000" cy="838200"/>
          </a:xfrm>
          <a:prstGeom prst="rect">
            <a:avLst/>
          </a:prstGeom>
          <a:solidFill>
            <a:schemeClr val="accent2"/>
          </a:solidFill>
          <a:ln w="9525">
            <a:noFill/>
            <a:miter lim="800000"/>
            <a:headEnd/>
            <a:tailEnd/>
          </a:ln>
        </p:spPr>
        <p:txBody>
          <a:bodyPr anchor="ctr">
            <a:normAutofit/>
          </a:bodyPr>
          <a:lstStyle/>
          <a:p>
            <a:pPr algn="ctr" eaLnBrk="0" fontAlgn="auto" hangingPunct="0">
              <a:spcAft>
                <a:spcPts val="0"/>
              </a:spcAft>
              <a:defRPr/>
            </a:pPr>
            <a:r>
              <a:rPr lang="en-US" sz="2800" cap="all" dirty="0">
                <a:effectLst>
                  <a:reflection blurRad="12700" stA="48000" endA="300" endPos="55000" dir="5400000" sy="-90000" algn="bl" rotWithShape="0"/>
                </a:effectLst>
                <a:latin typeface="+mj-lt"/>
                <a:ea typeface="+mj-ea"/>
                <a:cs typeface="+mj-cs"/>
              </a:rPr>
              <a:t>references</a:t>
            </a:r>
          </a:p>
        </p:txBody>
      </p:sp>
      <p:sp>
        <p:nvSpPr>
          <p:cNvPr id="98309" name="Text Box 5">
            <a:extLst>
              <a:ext uri="{FF2B5EF4-FFF2-40B4-BE49-F238E27FC236}">
                <a16:creationId xmlns:a16="http://schemas.microsoft.com/office/drawing/2014/main" id="{89ADD69F-C9C8-24B4-1A07-4AB0853CBADF}"/>
              </a:ext>
            </a:extLst>
          </p:cNvPr>
          <p:cNvSpPr txBox="1">
            <a:spLocks noChangeArrowheads="1"/>
          </p:cNvSpPr>
          <p:nvPr/>
        </p:nvSpPr>
        <p:spPr bwMode="auto">
          <a:xfrm>
            <a:off x="6858000" y="228600"/>
            <a:ext cx="1676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zh-CN" b="1"/>
              <a:t>Continued….</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6">
            <a:extLst>
              <a:ext uri="{FF2B5EF4-FFF2-40B4-BE49-F238E27FC236}">
                <a16:creationId xmlns:a16="http://schemas.microsoft.com/office/drawing/2014/main" id="{940C747E-06FA-1907-6818-1646E6A2ADDB}"/>
              </a:ext>
            </a:extLst>
          </p:cNvPr>
          <p:cNvSpPr>
            <a:spLocks noChangeArrowheads="1"/>
          </p:cNvSpPr>
          <p:nvPr/>
        </p:nvSpPr>
        <p:spPr bwMode="auto">
          <a:xfrm>
            <a:off x="228600" y="838200"/>
            <a:ext cx="8763000" cy="618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228600" indent="-2286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buFont typeface="Calibri" panose="020F0502020204030204" pitchFamily="34" charset="0"/>
              <a:buAutoNum type="arabicPeriod" startAt="141"/>
            </a:pPr>
            <a:r>
              <a:rPr lang="en-US" altLang="zh-CN" sz="1100"/>
              <a:t>E. Alba, J. M. Troya, “Improving flexibility and efficiency by adding parallelism to genetic algorithms”, Statistics and Computing, 12(2), pp. 91-114, 2002.</a:t>
            </a:r>
          </a:p>
          <a:p>
            <a:pPr algn="just" eaLnBrk="1" hangingPunct="1">
              <a:buFont typeface="Calibri" panose="020F0502020204030204" pitchFamily="34" charset="0"/>
              <a:buAutoNum type="arabicPeriod" startAt="141"/>
            </a:pPr>
            <a:r>
              <a:rPr lang="en-US" altLang="zh-CN" sz="1100"/>
              <a:t>M. Giacobini, E. Alba and M. Tomassini, “Selection Intensity in Asynchronous Celluar Evolutionary Algorithms”,  in proceedings of the Genetic and Evolutionary Computation Conference, Chicago, IL, 2, pp. 955-966, 2003.</a:t>
            </a:r>
          </a:p>
          <a:p>
            <a:pPr algn="just" eaLnBrk="1" hangingPunct="1">
              <a:buFont typeface="Calibri" panose="020F0502020204030204" pitchFamily="34" charset="0"/>
              <a:buAutoNum type="arabicPeriod" startAt="141"/>
            </a:pPr>
            <a:r>
              <a:rPr lang="en-US" altLang="zh-CN" sz="1100"/>
              <a:t>N. Xiao and M. Amstrong, “A Specialized Island Model and Its Application in Multiobjective Optimization”, in Proceedings of the Genetic and Evolutionary Computation Conference, 2, pp.1530-1540, 2003.</a:t>
            </a:r>
          </a:p>
          <a:p>
            <a:pPr algn="just" eaLnBrk="1" hangingPunct="1">
              <a:buFont typeface="Calibri" panose="020F0502020204030204" pitchFamily="34" charset="0"/>
              <a:buAutoNum type="arabicPeriod" startAt="141"/>
            </a:pPr>
            <a:r>
              <a:rPr lang="en-US" altLang="zh-CN" sz="1100"/>
              <a:t>C. Gagn´e, M. Parizeau and M. Dubreuil, “The Master-Slave Architecture for Evolutionary Computations Revisited”, in Proceedings of the Genetic and Evolutionary Computation Conference, Chicago, IL, 2, pp. 1578-1579, 2003.</a:t>
            </a:r>
          </a:p>
          <a:p>
            <a:pPr algn="just" eaLnBrk="1" hangingPunct="1">
              <a:buFont typeface="Calibri" panose="020F0502020204030204" pitchFamily="34" charset="0"/>
              <a:buAutoNum type="arabicPeriod" startAt="141"/>
            </a:pPr>
            <a:r>
              <a:rPr lang="en-US" altLang="zh-CN" sz="1100"/>
              <a:t>S. Yang, “The primal dual genetic algorithm”, in design and application of hybrid intelligent system, pp. 214-223, 2003.</a:t>
            </a:r>
          </a:p>
          <a:p>
            <a:pPr algn="just" eaLnBrk="1" hangingPunct="1">
              <a:buFont typeface="Calibri" panose="020F0502020204030204" pitchFamily="34" charset="0"/>
              <a:buAutoNum type="arabicPeriod" startAt="141"/>
            </a:pPr>
            <a:r>
              <a:rPr lang="en-US" altLang="zh-CN" sz="1100"/>
              <a:t>G. Ochoa, C. Madler-Kron, R. Rodriguez and K.Jaffe, “Assortative mating in genetic algorithms for dynamic problems”, in Proceedings of the 2005 EvoWorkshops, In: Rothlauf  F et al (eds), LNCS 3449, pp. 617–622, 2005.</a:t>
            </a:r>
          </a:p>
          <a:p>
            <a:pPr algn="just" eaLnBrk="1" hangingPunct="1">
              <a:buFont typeface="Calibri" panose="020F0502020204030204" pitchFamily="34" charset="0"/>
              <a:buAutoNum type="arabicPeriod" startAt="141"/>
            </a:pPr>
            <a:r>
              <a:rPr lang="en-US" altLang="zh-CN" sz="1100"/>
              <a:t>G. Ochoa and K. Jaffe, “Assortative mating drastically alters the magnitude of error thresholds.” In Proceedings of 9th international conference on parallel problem solving from Nature, LNCS 4193, pp. 890–899, 2006.</a:t>
            </a:r>
          </a:p>
          <a:p>
            <a:pPr algn="just" eaLnBrk="1" hangingPunct="1">
              <a:buFont typeface="Calibri" panose="020F0502020204030204" pitchFamily="34" charset="0"/>
              <a:buAutoNum type="arabicPeriod" startAt="141"/>
            </a:pPr>
            <a:r>
              <a:rPr lang="en-US" altLang="zh-CN" sz="1100"/>
              <a:t>P.J. Russel, Genetics, 5th Edition, Benjamin/Cummings publication. 1998. </a:t>
            </a:r>
          </a:p>
          <a:p>
            <a:pPr algn="just" eaLnBrk="1" hangingPunct="1">
              <a:buFont typeface="Calibri" panose="020F0502020204030204" pitchFamily="34" charset="0"/>
              <a:buAutoNum type="arabicPeriod" startAt="141"/>
            </a:pPr>
            <a:r>
              <a:rPr lang="en-US" altLang="zh-CN" sz="1100"/>
              <a:t>P.M. Todd and G.F.Miller, “On the sympatric origin of species: mercurian mating in the quicksilver model”, in Proceedings of the IV international conference on genetic algorithms, In: Belew RK, Booker LB (eds) Morgan Kaufmann, Los Altos, pp. 547–554, 1991.</a:t>
            </a:r>
          </a:p>
          <a:p>
            <a:pPr algn="just" eaLnBrk="1" hangingPunct="1">
              <a:buFont typeface="Calibri" panose="020F0502020204030204" pitchFamily="34" charset="0"/>
              <a:buAutoNum type="arabicPeriod" startAt="141"/>
            </a:pPr>
            <a:r>
              <a:rPr lang="en-US" altLang="zh-CN" sz="1100"/>
              <a:t>T. Park and K. R. Ryu. “A dual population genetic algorithm with evolving diversity”, In IEEE Congress on Evolutionary Computation (CEC2007), pp. 3516–3522, 2007.</a:t>
            </a:r>
          </a:p>
          <a:p>
            <a:pPr algn="just" eaLnBrk="1" hangingPunct="1">
              <a:buFont typeface="Calibri" panose="020F0502020204030204" pitchFamily="34" charset="0"/>
              <a:buAutoNum type="arabicPeriod" startAt="141"/>
            </a:pPr>
            <a:r>
              <a:rPr lang="en-US" altLang="zh-CN" sz="1100"/>
              <a:t>T. Park, R. Choe, and K. R. Ryu, “Adjusting population distance for the dual-population genetic algorithm”, In Australian Conference on Artificial Intelligence (AI 2007) (LNCS 4830), pp. 171–180, 2007.</a:t>
            </a:r>
          </a:p>
          <a:p>
            <a:pPr algn="just" eaLnBrk="1" hangingPunct="1">
              <a:buFont typeface="Calibri" panose="020F0502020204030204" pitchFamily="34" charset="0"/>
              <a:buAutoNum type="arabicPeriod" startAt="141"/>
            </a:pPr>
            <a:r>
              <a:rPr lang="en-US" altLang="zh-CN" sz="1100"/>
              <a:t>T. Park, Ri Choe and K. R. Ryu, “Dual-population Genetic Algorithm for Non-stationary Optimization”, in Proceedings of GECCO’08, Atlanta, Georgia, USA, pp.1025-1032, July 2008.</a:t>
            </a:r>
          </a:p>
          <a:p>
            <a:pPr algn="just" eaLnBrk="1" hangingPunct="1">
              <a:buFont typeface="Calibri" panose="020F0502020204030204" pitchFamily="34" charset="0"/>
              <a:buAutoNum type="arabicPeriod" startAt="141"/>
            </a:pPr>
            <a:r>
              <a:rPr lang="en-US" altLang="zh-CN" sz="1100"/>
              <a:t>Li. Junhua, Li. Ming and Li. Junhua,” Genetic Algorithm with Dual Species ”, in proceedings of the IEEE International Conference on Automation and Logistics, Qingdao, China, pp. 2572-2575, September 2008.</a:t>
            </a:r>
          </a:p>
          <a:p>
            <a:pPr algn="just" eaLnBrk="1" hangingPunct="1">
              <a:buFont typeface="Calibri" panose="020F0502020204030204" pitchFamily="34" charset="0"/>
              <a:buAutoNum type="arabicPeriod" startAt="141"/>
            </a:pPr>
            <a:r>
              <a:rPr lang="en-US" altLang="zh-CN" sz="1100"/>
              <a:t>M. Carlos, C. Fernandes, Agostinho, A.C. Rosa, “Self-Adjusting the Intensity of Assortative Mating in Genetic Algorithms”, Journal of Soft Computing, Vol. 12(10), pp. 955-979, 2008.</a:t>
            </a:r>
          </a:p>
          <a:p>
            <a:pPr algn="just" eaLnBrk="1" hangingPunct="1">
              <a:buFont typeface="Calibri" panose="020F0502020204030204" pitchFamily="34" charset="0"/>
              <a:buAutoNum type="arabicPeriod" startAt="141"/>
            </a:pPr>
            <a:r>
              <a:rPr lang="en-US" altLang="zh-CN" sz="1100"/>
              <a:t>T. Park and K. R. Ryu, “A Dual-Population Genetic Algorithm for Adaptive diversity control”, IEEE Transactions on Evolutionary Computation, pp. 865–884, 2010.</a:t>
            </a:r>
          </a:p>
          <a:p>
            <a:pPr algn="just" eaLnBrk="1" hangingPunct="1">
              <a:buFont typeface="Calibri" panose="020F0502020204030204" pitchFamily="34" charset="0"/>
              <a:buAutoNum type="arabicPeriod" startAt="141"/>
            </a:pPr>
            <a:r>
              <a:rPr lang="en-US" altLang="zh-CN" sz="1100"/>
              <a:t>X. Yao, Y. Liu and G. Lin, “Evolutionary programming made faster”, IEEE Transaction on Evolutionary Computation, 3, pp. 82–102, 1999. DOI: 10.1109/4235.771163</a:t>
            </a:r>
          </a:p>
          <a:p>
            <a:pPr algn="just" eaLnBrk="1" hangingPunct="1">
              <a:buFont typeface="Calibri" panose="020F0502020204030204" pitchFamily="34" charset="0"/>
              <a:buAutoNum type="arabicPeriod" startAt="141"/>
            </a:pPr>
            <a:r>
              <a:rPr lang="en-US" altLang="zh-CN" sz="1100"/>
              <a:t>C. Lee and X. Yao, “Evolutionary programming using mutations based on the Lévy probability distribution”, IEEE Trans. Evol. Comput.8, pp. 1–13, 2004. DOI: 10.1109/TEVC.2003.816583</a:t>
            </a:r>
          </a:p>
          <a:p>
            <a:pPr algn="just" eaLnBrk="1" hangingPunct="1">
              <a:buFont typeface="Calibri" panose="020F0502020204030204" pitchFamily="34" charset="0"/>
              <a:buAutoNum type="arabicPeriod" startAt="141"/>
            </a:pPr>
            <a:r>
              <a:rPr lang="en-US" altLang="zh-CN" sz="1100"/>
              <a:t>T. Bäck, D.B. Fogel, Z. Michalewicz, et al, Handbook on Evolutionary Computation, IOP Publishing Ltd./Oxford University Press, 1997. </a:t>
            </a:r>
          </a:p>
          <a:p>
            <a:pPr algn="just" eaLnBrk="1" hangingPunct="1">
              <a:buFont typeface="Calibri" panose="020F0502020204030204" pitchFamily="34" charset="0"/>
              <a:buAutoNum type="arabicPeriod" startAt="126"/>
            </a:pPr>
            <a:endParaRPr lang="en-US" altLang="zh-CN" sz="1100"/>
          </a:p>
          <a:p>
            <a:pPr algn="just">
              <a:buFont typeface="Calibri" panose="020F0502020204030204" pitchFamily="34" charset="0"/>
              <a:buAutoNum type="arabicPeriod" startAt="96"/>
            </a:pPr>
            <a:endParaRPr lang="en-US" altLang="zh-CN" sz="1100">
              <a:latin typeface="Times New Roman" panose="02020603050405020304" pitchFamily="18" charset="0"/>
              <a:ea typeface="Arial Unicode MS" panose="020B0604020202020204" pitchFamily="34" charset="-128"/>
              <a:cs typeface="Arial Unicode MS" panose="020B0604020202020204" pitchFamily="34" charset="-128"/>
            </a:endParaRPr>
          </a:p>
          <a:p>
            <a:pPr algn="just">
              <a:buFont typeface="Calibri" panose="020F0502020204030204" pitchFamily="34" charset="0"/>
              <a:buAutoNum type="arabicPeriod" startAt="96"/>
            </a:pPr>
            <a:endParaRPr lang="en-US" altLang="zh-CN" sz="1100">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5" name="Slide Number Placeholder 4">
            <a:extLst>
              <a:ext uri="{FF2B5EF4-FFF2-40B4-BE49-F238E27FC236}">
                <a16:creationId xmlns:a16="http://schemas.microsoft.com/office/drawing/2014/main" id="{C84387EE-F19E-CD1F-698E-927BD65B35A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B9EC7D3-589A-44B9-BBF1-92F518E6081C}" type="slidenum">
              <a:rPr lang="en-US" altLang="en-US">
                <a:solidFill>
                  <a:srgbClr val="898989"/>
                </a:solidFill>
              </a:rPr>
              <a:pPr eaLnBrk="1" hangingPunct="1"/>
              <a:t>96</a:t>
            </a:fld>
            <a:endParaRPr lang="en-US" altLang="en-US">
              <a:solidFill>
                <a:srgbClr val="898989"/>
              </a:solidFill>
            </a:endParaRPr>
          </a:p>
        </p:txBody>
      </p:sp>
      <p:sp>
        <p:nvSpPr>
          <p:cNvPr id="7" name="Title 1">
            <a:extLst>
              <a:ext uri="{FF2B5EF4-FFF2-40B4-BE49-F238E27FC236}">
                <a16:creationId xmlns:a16="http://schemas.microsoft.com/office/drawing/2014/main" id="{F21DE1F8-E50B-4915-E350-CD3C1075F229}"/>
              </a:ext>
            </a:extLst>
          </p:cNvPr>
          <p:cNvSpPr txBox="1">
            <a:spLocks/>
          </p:cNvSpPr>
          <p:nvPr/>
        </p:nvSpPr>
        <p:spPr bwMode="auto">
          <a:xfrm>
            <a:off x="0" y="0"/>
            <a:ext cx="9144000" cy="838200"/>
          </a:xfrm>
          <a:prstGeom prst="rect">
            <a:avLst/>
          </a:prstGeom>
          <a:solidFill>
            <a:schemeClr val="accent2"/>
          </a:solidFill>
          <a:ln w="9525">
            <a:noFill/>
            <a:miter lim="800000"/>
            <a:headEnd/>
            <a:tailEnd/>
          </a:ln>
        </p:spPr>
        <p:txBody>
          <a:bodyPr anchor="ctr">
            <a:normAutofit/>
          </a:bodyPr>
          <a:lstStyle/>
          <a:p>
            <a:pPr algn="ctr" eaLnBrk="0" fontAlgn="auto" hangingPunct="0">
              <a:spcAft>
                <a:spcPts val="0"/>
              </a:spcAft>
              <a:defRPr/>
            </a:pPr>
            <a:r>
              <a:rPr lang="en-US" sz="2800" cap="all" dirty="0">
                <a:effectLst>
                  <a:reflection blurRad="12700" stA="48000" endA="300" endPos="55000" dir="5400000" sy="-90000" algn="bl" rotWithShape="0"/>
                </a:effectLst>
                <a:latin typeface="+mj-lt"/>
                <a:ea typeface="+mj-ea"/>
                <a:cs typeface="+mj-cs"/>
              </a:rPr>
              <a:t>references</a:t>
            </a:r>
          </a:p>
        </p:txBody>
      </p:sp>
      <p:sp>
        <p:nvSpPr>
          <p:cNvPr id="99333" name="Text Box 5">
            <a:extLst>
              <a:ext uri="{FF2B5EF4-FFF2-40B4-BE49-F238E27FC236}">
                <a16:creationId xmlns:a16="http://schemas.microsoft.com/office/drawing/2014/main" id="{3DF4CAAB-47AF-1067-A735-7196E7EC0159}"/>
              </a:ext>
            </a:extLst>
          </p:cNvPr>
          <p:cNvSpPr txBox="1">
            <a:spLocks noChangeArrowheads="1"/>
          </p:cNvSpPr>
          <p:nvPr/>
        </p:nvSpPr>
        <p:spPr bwMode="auto">
          <a:xfrm>
            <a:off x="6858000" y="228600"/>
            <a:ext cx="1676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zh-CN" b="1"/>
              <a:t>Continued….</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6">
            <a:extLst>
              <a:ext uri="{FF2B5EF4-FFF2-40B4-BE49-F238E27FC236}">
                <a16:creationId xmlns:a16="http://schemas.microsoft.com/office/drawing/2014/main" id="{2D4C1894-7F5A-5245-946A-741F14062A16}"/>
              </a:ext>
            </a:extLst>
          </p:cNvPr>
          <p:cNvSpPr>
            <a:spLocks noChangeArrowheads="1"/>
          </p:cNvSpPr>
          <p:nvPr/>
        </p:nvSpPr>
        <p:spPr bwMode="auto">
          <a:xfrm>
            <a:off x="228600" y="990600"/>
            <a:ext cx="8763000" cy="601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228600" indent="-2286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buFont typeface="Calibri" panose="020F0502020204030204" pitchFamily="34" charset="0"/>
              <a:buAutoNum type="arabicPeriod" startAt="159"/>
            </a:pPr>
            <a:r>
              <a:rPr lang="en-US" altLang="zh-CN" sz="1100"/>
              <a:t>G. Harick, “Finding multimodal solutions using restricted tournament selection”, In: Proc. 6th Int. Conf. Genetic Algorithms (ICGA), pp. 24–31, 1995.</a:t>
            </a:r>
          </a:p>
          <a:p>
            <a:pPr algn="just" eaLnBrk="1" hangingPunct="1">
              <a:buFont typeface="Calibri" panose="020F0502020204030204" pitchFamily="34" charset="0"/>
              <a:buAutoNum type="arabicPeriod" startAt="159"/>
            </a:pPr>
            <a:r>
              <a:rPr lang="en-US" altLang="zh-CN" sz="1100"/>
              <a:t>M. Lozano, F. Herrera, N. Krasnogor and D. Molina, “Real-coded memetic algorithms with crossover hill-climbing”, Evol. Comput. 12(3), pp. 273–302, 2004. DOI:10.1162/1063656041774983</a:t>
            </a:r>
          </a:p>
          <a:p>
            <a:pPr algn="just" eaLnBrk="1" hangingPunct="1">
              <a:buFont typeface="Calibri" panose="020F0502020204030204" pitchFamily="34" charset="0"/>
              <a:buAutoNum type="arabicPeriod" startAt="159"/>
            </a:pPr>
            <a:r>
              <a:rPr lang="en-US" altLang="zh-CN" sz="1100"/>
              <a:t>J.J.Liang, A.K. Qin., P.N. Suganthan and S. Baskar, “Comprehensive learning particle swarm optimizer for global optimization of multimodal functions”, IEEE Trans. Evol. Comput. 10, pp. 281–295, 2006. DOI: 10.1109/TEVC.2005.857610</a:t>
            </a:r>
          </a:p>
          <a:p>
            <a:pPr algn="just" eaLnBrk="1" hangingPunct="1">
              <a:buFont typeface="Calibri" panose="020F0502020204030204" pitchFamily="34" charset="0"/>
              <a:buAutoNum type="arabicPeriod" startAt="159"/>
            </a:pPr>
            <a:r>
              <a:rPr lang="en-US" altLang="zh-CN" sz="1100"/>
              <a:t>D. Molina, F.Herrera and M.Lozano, “Adaptive local search parameters for real coded memetic algorithms”, In: Proc. IEEE Congress Evolutionary Computation (CEC 2005), pp.888–895, 2005. DOI: 10.1109/CEC.2005.1554777</a:t>
            </a:r>
          </a:p>
          <a:p>
            <a:pPr algn="just" eaLnBrk="1" hangingPunct="1">
              <a:buFont typeface="Calibri" panose="020F0502020204030204" pitchFamily="34" charset="0"/>
              <a:buAutoNum type="arabicPeriod" startAt="159"/>
            </a:pPr>
            <a:r>
              <a:rPr lang="en-US" altLang="zh-CN" sz="1100"/>
              <a:t>Z. Yang., J. He and X. Yao, “Making a difference to differential evolution”, In: Z. Michalewicz, P. Siarry (Eds.), Advances in Metaheuristics for Hard Optimization, Springer, pp. 397–414, 2007. DOI: 10.1007/978-3-540-72960-0_19</a:t>
            </a:r>
          </a:p>
          <a:p>
            <a:pPr algn="just" eaLnBrk="1" hangingPunct="1">
              <a:buFont typeface="Calibri" panose="020F0502020204030204" pitchFamily="34" charset="0"/>
              <a:buAutoNum type="arabicPeriod" startAt="159"/>
            </a:pPr>
            <a:r>
              <a:rPr lang="en-US" altLang="zh-CN" sz="1100"/>
              <a:t>N. Hansen, S.D. Muller and P. Koumoutsakos, “Reducing the time complexity of the de-randomized evolution strategy with covariance matrix adaptation (CMAES)””, Evol. Comput. 11, pp. 1–18, 2003. DOI: 10.1162/106365603321828970</a:t>
            </a:r>
          </a:p>
          <a:p>
            <a:pPr algn="just" eaLnBrk="1" hangingPunct="1">
              <a:buFont typeface="Calibri" panose="020F0502020204030204" pitchFamily="34" charset="0"/>
              <a:buAutoNum type="arabicPeriod" startAt="159"/>
            </a:pPr>
            <a:r>
              <a:rPr lang="en-US" altLang="zh-CN" sz="1100"/>
              <a:t>R. Baños, C. Gil, B. Paechter and J. Ortega. “Parallelization of Population-based Multi-objective Metaheuristics: An Empirical Study”, </a:t>
            </a:r>
            <a:r>
              <a:rPr lang="en-US" altLang="zh-CN" sz="1100" i="1"/>
              <a:t>Applied Mathematical Modelling</a:t>
            </a:r>
            <a:r>
              <a:rPr lang="en-US" altLang="zh-CN" sz="1100"/>
              <a:t>, Vol. 30, No. 7, pp. 578--592, 2006 .</a:t>
            </a:r>
          </a:p>
          <a:p>
            <a:pPr algn="just" eaLnBrk="1" hangingPunct="1">
              <a:buFont typeface="Calibri" panose="020F0502020204030204" pitchFamily="34" charset="0"/>
              <a:buAutoNum type="arabicPeriod" startAt="159"/>
            </a:pPr>
            <a:r>
              <a:rPr lang="en-US" altLang="zh-CN" sz="1100"/>
              <a:t>R. Lohmann, “Application of Evolution Strategy in Parallel Population(s)”, </a:t>
            </a:r>
            <a:r>
              <a:rPr lang="en-US" altLang="zh-CN" sz="1100" i="1"/>
              <a:t>In Parallel Problem Solving from Nature</a:t>
            </a:r>
            <a:r>
              <a:rPr lang="en-US" altLang="zh-CN" sz="1100"/>
              <a:t> [PPSN1], pp. 198-208, 1991.</a:t>
            </a:r>
          </a:p>
          <a:p>
            <a:pPr algn="just" eaLnBrk="1" hangingPunct="1">
              <a:buFont typeface="Calibri" panose="020F0502020204030204" pitchFamily="34" charset="0"/>
              <a:buAutoNum type="arabicPeriod" startAt="159"/>
            </a:pPr>
            <a:r>
              <a:rPr lang="en-US" altLang="zh-CN" sz="1100"/>
              <a:t>D. Schlierkamp-Voosen and H. Mühlenbein, “Strategy adaptation by competing subpopulation(s)”, </a:t>
            </a:r>
            <a:r>
              <a:rPr lang="en-US" altLang="zh-CN" sz="1100" i="1"/>
              <a:t>In Parallel Problem Solving from Nature</a:t>
            </a:r>
            <a:r>
              <a:rPr lang="en-US" altLang="zh-CN" sz="1100"/>
              <a:t> [PPSN3], pp. 199-208, 1994. </a:t>
            </a:r>
          </a:p>
          <a:p>
            <a:pPr algn="just" eaLnBrk="1" hangingPunct="1">
              <a:buFont typeface="Calibri" panose="020F0502020204030204" pitchFamily="34" charset="0"/>
              <a:buAutoNum type="arabicPeriod" startAt="159"/>
            </a:pPr>
            <a:r>
              <a:rPr lang="en-US" altLang="zh-CN" sz="1100"/>
              <a:t>E. Cantu-Paz, “Topologies, Migration Rates, and Multi-Population Parallel Genetic Algorithms”, 1999. </a:t>
            </a:r>
          </a:p>
          <a:p>
            <a:pPr algn="just" eaLnBrk="1" hangingPunct="1">
              <a:buFont typeface="Calibri" panose="020F0502020204030204" pitchFamily="34" charset="0"/>
              <a:buAutoNum type="arabicPeriod" startAt="159"/>
            </a:pPr>
            <a:r>
              <a:rPr lang="en-US" altLang="zh-CN" sz="1100"/>
              <a:t>D. Schlierkamp-Voosen and H. Mühlenbein, “Strategy adaptation by competing subpopulation(s)”, </a:t>
            </a:r>
            <a:r>
              <a:rPr lang="en-US" altLang="zh-CN" sz="1100" i="1"/>
              <a:t>In Parallel Problem Solving from Nature</a:t>
            </a:r>
            <a:r>
              <a:rPr lang="en-US" altLang="zh-CN" sz="1100"/>
              <a:t> [PPSN3], pp. 199-208, 1994.</a:t>
            </a:r>
          </a:p>
          <a:p>
            <a:pPr algn="just" eaLnBrk="1" hangingPunct="1">
              <a:buFont typeface="Calibri" panose="020F0502020204030204" pitchFamily="34" charset="0"/>
              <a:buAutoNum type="arabicPeriod" startAt="159"/>
            </a:pPr>
            <a:r>
              <a:rPr lang="en-US" altLang="zh-CN" sz="1100"/>
              <a:t>D. E. Goldberg, J. H. Clark and K. Deb, “Genetic Algorithms, Noise, and the Sizing of Population(s)”, </a:t>
            </a:r>
            <a:r>
              <a:rPr lang="en-US" altLang="zh-CN" sz="1100" i="1"/>
              <a:t>Journal of Complex Systems</a:t>
            </a:r>
            <a:r>
              <a:rPr lang="en-US" altLang="zh-CN" sz="1100"/>
              <a:t>, vol 6, pp. 33-362, 1991.</a:t>
            </a:r>
          </a:p>
          <a:p>
            <a:pPr algn="just" eaLnBrk="1" hangingPunct="1">
              <a:buFont typeface="Calibri" panose="020F0502020204030204" pitchFamily="34" charset="0"/>
              <a:buAutoNum type="arabicPeriod" startAt="159"/>
            </a:pPr>
            <a:r>
              <a:rPr lang="en-US" altLang="zh-CN" sz="1100"/>
              <a:t>G. Harik ,  E. Cantu-Paz ,  D. E. Goldberg and B. L. Miller “The Gambler's Ruin Problem, Genetic Algorithms, and the Sizing of Population(s)”, Journal Evolutionary Computation, Volume 7 Issue 3, pp. 1-14, Fall 1999.</a:t>
            </a:r>
          </a:p>
          <a:p>
            <a:pPr algn="just" eaLnBrk="1" hangingPunct="1">
              <a:buFont typeface="Calibri" panose="020F0502020204030204" pitchFamily="34" charset="0"/>
              <a:buAutoNum type="arabicPeriod" startAt="159"/>
            </a:pPr>
            <a:r>
              <a:rPr lang="en-US" altLang="zh-CN" sz="1100"/>
              <a:t>R. J. Collins and D. R. Jefferson, “Selection in Massively Parallel Genetic Algorithms”, </a:t>
            </a:r>
            <a:r>
              <a:rPr lang="en-US" altLang="zh-CN" sz="1100" i="1"/>
              <a:t>In Proceedings of the Fourth International Conference on Genetic Algorithms</a:t>
            </a:r>
            <a:r>
              <a:rPr lang="en-US" altLang="zh-CN" sz="1100"/>
              <a:t> [ICGA4], pp. 249-256, 1991. </a:t>
            </a:r>
          </a:p>
          <a:p>
            <a:pPr algn="just" eaLnBrk="1" hangingPunct="1">
              <a:buFont typeface="Calibri" panose="020F0502020204030204" pitchFamily="34" charset="0"/>
              <a:buAutoNum type="arabicPeriod" startAt="159"/>
            </a:pPr>
            <a:r>
              <a:rPr lang="en-US" altLang="zh-CN" sz="1100"/>
              <a:t>R. Tanese, “Distributed Genetic Algorithms”, </a:t>
            </a:r>
            <a:r>
              <a:rPr lang="en-US" altLang="zh-CN" sz="1100" i="1"/>
              <a:t>In Proceedings of the Third International Conference on Genetic Algorithms</a:t>
            </a:r>
            <a:r>
              <a:rPr lang="en-US" altLang="zh-CN" sz="1100"/>
              <a:t> [ICGA3], pp. 434-439, 1989.</a:t>
            </a:r>
          </a:p>
          <a:p>
            <a:pPr algn="just" eaLnBrk="1" hangingPunct="1">
              <a:buFont typeface="Calibri" panose="020F0502020204030204" pitchFamily="34" charset="0"/>
              <a:buAutoNum type="arabicPeriod" startAt="159"/>
            </a:pPr>
            <a:r>
              <a:rPr lang="en-US" altLang="zh-CN" sz="1100"/>
              <a:t>E. Cantú-Paz “A Survey of Parallel Genetic Algorithms”, </a:t>
            </a:r>
            <a:r>
              <a:rPr lang="en-US" altLang="zh-CN" sz="1100" i="1"/>
              <a:t>Calculators Paralleled, Reseaux Et Systems Repartis</a:t>
            </a:r>
            <a:r>
              <a:rPr lang="en-US" altLang="zh-CN" sz="1100"/>
              <a:t>, volume 10, 1999. </a:t>
            </a:r>
          </a:p>
          <a:p>
            <a:pPr algn="just" eaLnBrk="1" hangingPunct="1">
              <a:buFont typeface="Calibri" panose="020F0502020204030204" pitchFamily="34" charset="0"/>
              <a:buAutoNum type="arabicPeriod" startAt="159"/>
            </a:pPr>
            <a:r>
              <a:rPr lang="en-US" altLang="zh-CN" sz="1100"/>
              <a:t>N. A. AL-Madi and A. T. Khader, “De Jong’s Sphere Model Test for A Social-Based Genetic Algorithm (SBGA)”, IJCSNS </a:t>
            </a:r>
            <a:r>
              <a:rPr lang="en-US" altLang="zh-CN" sz="1100" i="1"/>
              <a:t>International Journal of Computer Science and Network Security</a:t>
            </a:r>
            <a:r>
              <a:rPr lang="en-US" altLang="zh-CN" sz="1100"/>
              <a:t>, VOL.8 No.3, pp. 179-185, March 2008. </a:t>
            </a:r>
          </a:p>
          <a:p>
            <a:pPr algn="just" eaLnBrk="1" hangingPunct="1">
              <a:buFont typeface="Calibri" panose="020F0502020204030204" pitchFamily="34" charset="0"/>
              <a:buAutoNum type="arabicPeriod" startAt="159"/>
            </a:pPr>
            <a:endParaRPr lang="en-US" altLang="zh-CN" sz="1100"/>
          </a:p>
          <a:p>
            <a:pPr algn="just">
              <a:buFont typeface="Calibri" panose="020F0502020204030204" pitchFamily="34" charset="0"/>
              <a:buAutoNum type="arabicPeriod" startAt="159"/>
            </a:pPr>
            <a:endParaRPr lang="en-US" altLang="zh-CN" sz="1100">
              <a:latin typeface="Times New Roman" panose="02020603050405020304" pitchFamily="18" charset="0"/>
              <a:ea typeface="Arial Unicode MS" panose="020B0604020202020204" pitchFamily="34" charset="-128"/>
              <a:cs typeface="Arial Unicode MS" panose="020B0604020202020204" pitchFamily="34" charset="-128"/>
            </a:endParaRPr>
          </a:p>
          <a:p>
            <a:pPr algn="just">
              <a:buFont typeface="Calibri" panose="020F0502020204030204" pitchFamily="34" charset="0"/>
              <a:buAutoNum type="arabicPeriod" startAt="159"/>
            </a:pPr>
            <a:endParaRPr lang="en-US" altLang="zh-CN" sz="1100">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5" name="Slide Number Placeholder 4">
            <a:extLst>
              <a:ext uri="{FF2B5EF4-FFF2-40B4-BE49-F238E27FC236}">
                <a16:creationId xmlns:a16="http://schemas.microsoft.com/office/drawing/2014/main" id="{873954AE-4985-59D4-E7CB-F80C7367772F}"/>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7595379-98B4-4525-9309-F1B7EE3C62FF}" type="slidenum">
              <a:rPr lang="en-US" altLang="en-US">
                <a:solidFill>
                  <a:srgbClr val="898989"/>
                </a:solidFill>
              </a:rPr>
              <a:pPr eaLnBrk="1" hangingPunct="1"/>
              <a:t>97</a:t>
            </a:fld>
            <a:endParaRPr lang="en-US" altLang="en-US">
              <a:solidFill>
                <a:srgbClr val="898989"/>
              </a:solidFill>
            </a:endParaRPr>
          </a:p>
        </p:txBody>
      </p:sp>
      <p:sp>
        <p:nvSpPr>
          <p:cNvPr id="7" name="Title 1">
            <a:extLst>
              <a:ext uri="{FF2B5EF4-FFF2-40B4-BE49-F238E27FC236}">
                <a16:creationId xmlns:a16="http://schemas.microsoft.com/office/drawing/2014/main" id="{CC559551-6BE0-F8E8-72B6-9E2418B15264}"/>
              </a:ext>
            </a:extLst>
          </p:cNvPr>
          <p:cNvSpPr txBox="1">
            <a:spLocks/>
          </p:cNvSpPr>
          <p:nvPr/>
        </p:nvSpPr>
        <p:spPr bwMode="auto">
          <a:xfrm>
            <a:off x="0" y="0"/>
            <a:ext cx="9144000" cy="838200"/>
          </a:xfrm>
          <a:prstGeom prst="rect">
            <a:avLst/>
          </a:prstGeom>
          <a:solidFill>
            <a:schemeClr val="accent2"/>
          </a:solidFill>
          <a:ln w="9525">
            <a:noFill/>
            <a:miter lim="800000"/>
            <a:headEnd/>
            <a:tailEnd/>
          </a:ln>
        </p:spPr>
        <p:txBody>
          <a:bodyPr anchor="ctr">
            <a:normAutofit/>
          </a:bodyPr>
          <a:lstStyle/>
          <a:p>
            <a:pPr algn="ctr" eaLnBrk="0" fontAlgn="auto" hangingPunct="0">
              <a:spcAft>
                <a:spcPts val="0"/>
              </a:spcAft>
              <a:defRPr/>
            </a:pPr>
            <a:r>
              <a:rPr lang="en-US" sz="2800" cap="all" dirty="0">
                <a:effectLst>
                  <a:reflection blurRad="12700" stA="48000" endA="300" endPos="55000" dir="5400000" sy="-90000" algn="bl" rotWithShape="0"/>
                </a:effectLst>
                <a:latin typeface="+mj-lt"/>
                <a:ea typeface="+mj-ea"/>
                <a:cs typeface="+mj-cs"/>
              </a:rPr>
              <a:t>references</a:t>
            </a:r>
          </a:p>
        </p:txBody>
      </p:sp>
      <p:sp>
        <p:nvSpPr>
          <p:cNvPr id="100357" name="Text Box 5">
            <a:extLst>
              <a:ext uri="{FF2B5EF4-FFF2-40B4-BE49-F238E27FC236}">
                <a16:creationId xmlns:a16="http://schemas.microsoft.com/office/drawing/2014/main" id="{F10E364D-F8AA-CF4F-3F4A-763542F0AA2A}"/>
              </a:ext>
            </a:extLst>
          </p:cNvPr>
          <p:cNvSpPr txBox="1">
            <a:spLocks noChangeArrowheads="1"/>
          </p:cNvSpPr>
          <p:nvPr/>
        </p:nvSpPr>
        <p:spPr bwMode="auto">
          <a:xfrm>
            <a:off x="6858000" y="228600"/>
            <a:ext cx="1676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zh-CN" b="1"/>
              <a:t>Continued….</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6">
            <a:extLst>
              <a:ext uri="{FF2B5EF4-FFF2-40B4-BE49-F238E27FC236}">
                <a16:creationId xmlns:a16="http://schemas.microsoft.com/office/drawing/2014/main" id="{62D671F1-34B0-9C89-6E10-63B5DED8EE36}"/>
              </a:ext>
            </a:extLst>
          </p:cNvPr>
          <p:cNvSpPr>
            <a:spLocks noChangeArrowheads="1"/>
          </p:cNvSpPr>
          <p:nvPr/>
        </p:nvSpPr>
        <p:spPr bwMode="auto">
          <a:xfrm>
            <a:off x="228600" y="990600"/>
            <a:ext cx="8686800" cy="449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228600" indent="-2286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buFont typeface="Calibri" panose="020F0502020204030204" pitchFamily="34" charset="0"/>
              <a:buAutoNum type="arabicPeriod" startAt="176"/>
            </a:pPr>
            <a:r>
              <a:rPr lang="en-US" altLang="zh-CN" sz="1100"/>
              <a:t>E. Bagheri and H. Deldari, “Dejong Function Optimization by means of a Parallel Approach to Fuzzified Genetic Algorithm”, </a:t>
            </a:r>
            <a:r>
              <a:rPr lang="en-US" altLang="zh-CN" sz="1100" i="1"/>
              <a:t>Proceedings of the 11th IEEE Symposium on Computers and Communications (ISCC'06,),</a:t>
            </a:r>
            <a:r>
              <a:rPr lang="en-US" altLang="zh-CN" sz="1100"/>
              <a:t> 2006.</a:t>
            </a:r>
          </a:p>
          <a:p>
            <a:pPr algn="just" eaLnBrk="1" hangingPunct="1">
              <a:buFont typeface="Calibri" panose="020F0502020204030204" pitchFamily="34" charset="0"/>
              <a:buAutoNum type="arabicPeriod" startAt="176"/>
            </a:pPr>
            <a:r>
              <a:rPr lang="en-US" altLang="zh-CN" sz="1100"/>
              <a:t>M. Molga and C. Smutnicki, “Test functions for optimization needs”, 2005.</a:t>
            </a:r>
          </a:p>
          <a:p>
            <a:pPr algn="just" eaLnBrk="1" hangingPunct="1">
              <a:buFont typeface="Calibri" panose="020F0502020204030204" pitchFamily="34" charset="0"/>
              <a:buAutoNum type="arabicPeriod" startAt="176"/>
            </a:pPr>
            <a:r>
              <a:rPr lang="en-US" altLang="zh-CN" sz="1100"/>
              <a:t>D. E. Goldberg, J. Horn and K. Deb,”Massive Multimodality, Deception, and Genetic Algorithms”, 1992.</a:t>
            </a:r>
          </a:p>
          <a:p>
            <a:pPr algn="just" eaLnBrk="1" hangingPunct="1">
              <a:buFont typeface="Calibri" panose="020F0502020204030204" pitchFamily="34" charset="0"/>
              <a:buAutoNum type="arabicPeriod" startAt="176"/>
            </a:pPr>
            <a:r>
              <a:rPr lang="en-US" altLang="zh-CN" sz="1100"/>
              <a:t>K. Deb, “Multi-Objective Genetic Algorithms: Problem Difficulties and Construction of Test Problems”, </a:t>
            </a:r>
            <a:r>
              <a:rPr lang="en-US" altLang="zh-CN" sz="1100" i="1"/>
              <a:t>Journal of Evolutionary Computation</a:t>
            </a:r>
            <a:r>
              <a:rPr lang="en-US" altLang="zh-CN" sz="1100"/>
              <a:t>, Volume 7, pp. 205-230, 1999.</a:t>
            </a:r>
          </a:p>
          <a:p>
            <a:pPr algn="just" eaLnBrk="1" hangingPunct="1">
              <a:buFont typeface="Calibri" panose="020F0502020204030204" pitchFamily="34" charset="0"/>
              <a:buAutoNum type="arabicPeriod" startAt="176"/>
            </a:pPr>
            <a:r>
              <a:rPr lang="en-US" altLang="zh-CN" sz="1100"/>
              <a:t>K. Tang, X. Yao, 2, P. N. Suganthan, C. MacNish, Y. P. Chen, C. M. Chen, Z. Yang,”</a:t>
            </a:r>
            <a:r>
              <a:rPr lang="en-US" altLang="zh-CN" sz="1100" b="1"/>
              <a:t> </a:t>
            </a:r>
            <a:r>
              <a:rPr lang="en-US" altLang="zh-CN" sz="1100"/>
              <a:t>Benchmark Functions for the CEC’2008 Special Session and Competition on Large Scale Global Optimization: Technical Report”, </a:t>
            </a:r>
            <a:r>
              <a:rPr lang="en-US" altLang="zh-CN" sz="1100" i="1"/>
              <a:t>In IEEE Congress on Evolutionary Computation (CEC2008)</a:t>
            </a:r>
            <a:r>
              <a:rPr lang="en-US" altLang="zh-CN" sz="1100"/>
              <a:t>, pp. 1–17, 2008. </a:t>
            </a:r>
          </a:p>
          <a:p>
            <a:pPr algn="just" eaLnBrk="1" hangingPunct="1">
              <a:buFont typeface="Calibri" panose="020F0502020204030204" pitchFamily="34" charset="0"/>
              <a:buAutoNum type="arabicPeriod" startAt="176"/>
            </a:pPr>
            <a:r>
              <a:rPr lang="en-US" altLang="zh-CN" sz="1100"/>
              <a:t>X. Yu and M. Gen, </a:t>
            </a:r>
            <a:r>
              <a:rPr lang="en-US" altLang="zh-CN" sz="1100" i="1"/>
              <a:t>Introduction to Evolutionary Algorithms</a:t>
            </a:r>
            <a:r>
              <a:rPr lang="en-US" altLang="zh-CN" sz="1100"/>
              <a:t>, Springer-Verlag London Limited, pp. 105-111, 2010.</a:t>
            </a:r>
          </a:p>
          <a:p>
            <a:pPr algn="just" eaLnBrk="1" hangingPunct="1">
              <a:buFont typeface="Calibri" panose="020F0502020204030204" pitchFamily="34" charset="0"/>
              <a:buAutoNum type="arabicPeriod" startAt="176"/>
            </a:pPr>
            <a:r>
              <a:rPr lang="en-US" altLang="zh-CN" sz="1100"/>
              <a:t>R.L. Haupt and S.E. Haupt, </a:t>
            </a:r>
            <a:r>
              <a:rPr lang="en-US" altLang="zh-CN" sz="1100" i="1"/>
              <a:t>Practical Genetic Algorithms</a:t>
            </a:r>
            <a:r>
              <a:rPr lang="en-US" altLang="zh-CN" sz="1100"/>
              <a:t>, Second edition, </a:t>
            </a:r>
            <a:r>
              <a:rPr lang="en-US" altLang="zh-CN" sz="1100" i="1"/>
              <a:t>A </a:t>
            </a:r>
            <a:r>
              <a:rPr lang="en-US" altLang="zh-CN" sz="1100"/>
              <a:t>John Wiley &amp; Sons, inc., pp. 109-145, 2004.</a:t>
            </a:r>
          </a:p>
          <a:p>
            <a:pPr algn="just" eaLnBrk="1" hangingPunct="1">
              <a:buFont typeface="Calibri" panose="020F0502020204030204" pitchFamily="34" charset="0"/>
              <a:buAutoNum type="arabicPeriod" startAt="176"/>
            </a:pPr>
            <a:r>
              <a:rPr lang="en-US" altLang="zh-CN" sz="1100"/>
              <a:t>K.S.F.Shu and Z. Erwie, "Hybrid simplex search and PSO for unconstrained optimization", </a:t>
            </a:r>
            <a:r>
              <a:rPr lang="en-US" altLang="zh-CN" sz="1100" i="1"/>
              <a:t>European Journal of Operation research,</a:t>
            </a:r>
            <a:r>
              <a:rPr lang="en-US" altLang="zh-CN" sz="1100"/>
              <a:t> 181, pp. 527-548, 2007.</a:t>
            </a:r>
          </a:p>
          <a:p>
            <a:pPr algn="just" eaLnBrk="1" hangingPunct="1">
              <a:buFont typeface="Calibri" panose="020F0502020204030204" pitchFamily="34" charset="0"/>
              <a:buAutoNum type="arabicPeriod" startAt="176"/>
            </a:pPr>
            <a:r>
              <a:rPr lang="en-US" altLang="zh-CN" sz="1100"/>
              <a:t>D. Karaboga and B. Akay, "ABC for large scale problem and engineering design optimization", </a:t>
            </a:r>
            <a:r>
              <a:rPr lang="en-US" altLang="zh-CN" sz="1100" i="1"/>
              <a:t>Applied mathematics and computation</a:t>
            </a:r>
            <a:r>
              <a:rPr lang="en-US" altLang="zh-CN" sz="1100"/>
              <a:t>, Elsevier-214, pp. 108-132, 2009.</a:t>
            </a:r>
          </a:p>
          <a:p>
            <a:pPr algn="just" eaLnBrk="1" hangingPunct="1">
              <a:buFont typeface="Calibri" panose="020F0502020204030204" pitchFamily="34" charset="0"/>
              <a:buAutoNum type="arabicPeriod" startAt="176"/>
            </a:pPr>
            <a:r>
              <a:rPr lang="en-US" altLang="zh-CN" sz="1100"/>
              <a:t>A. Ahrari and A. A. Atai, "Granade explosion Method- A novel tool optimizations", </a:t>
            </a:r>
            <a:r>
              <a:rPr lang="en-US" altLang="zh-CN" sz="1100" i="1"/>
              <a:t>Applied soft computing</a:t>
            </a:r>
            <a:r>
              <a:rPr lang="en-US" altLang="zh-CN" sz="1100"/>
              <a:t> 10, Elsevier, pp, 1132-1140, 2010.</a:t>
            </a:r>
          </a:p>
          <a:p>
            <a:pPr algn="just" eaLnBrk="1" hangingPunct="1">
              <a:buFont typeface="Calibri" panose="020F0502020204030204" pitchFamily="34" charset="0"/>
              <a:buAutoNum type="arabicPeriod" startAt="176"/>
            </a:pPr>
            <a:r>
              <a:rPr lang="en-US" altLang="zh-CN" sz="1100"/>
              <a:t>R.V. Rao, V.J. Savsani and D.P. Vakharia, "Teaching Learning Based optimization: An Optimization Method for continuous nonlinear large scale problem", </a:t>
            </a:r>
            <a:r>
              <a:rPr lang="en-US" altLang="zh-CN" sz="1100" i="1"/>
              <a:t>Information science</a:t>
            </a:r>
            <a:r>
              <a:rPr lang="en-US" altLang="zh-CN" sz="1100"/>
              <a:t>, Elsevier, pp. 1-15, 2012.</a:t>
            </a:r>
          </a:p>
          <a:p>
            <a:pPr algn="just" eaLnBrk="1" hangingPunct="1">
              <a:buFont typeface="Calibri" panose="020F0502020204030204" pitchFamily="34" charset="0"/>
              <a:buAutoNum type="arabicPeriod" startAt="176"/>
            </a:pPr>
            <a:r>
              <a:rPr lang="en-US" altLang="zh-CN" sz="1100"/>
              <a:t> M. Nikoloc and D. Teodorovic,"Empirical study of the Bee Colony Optimization Algorithm (BCO) ", </a:t>
            </a:r>
            <a:r>
              <a:rPr lang="en-US" altLang="zh-CN" sz="1100" i="1"/>
              <a:t>Expert system and application</a:t>
            </a:r>
            <a:r>
              <a:rPr lang="en-US" altLang="zh-CN" sz="1100"/>
              <a:t>, 40, Elsevier, pp. 4609-4620, 2013.</a:t>
            </a:r>
          </a:p>
          <a:p>
            <a:pPr algn="just" eaLnBrk="1" hangingPunct="1">
              <a:buFont typeface="Calibri" panose="020F0502020204030204" pitchFamily="34" charset="0"/>
              <a:buAutoNum type="arabicPeriod" startAt="176"/>
            </a:pPr>
            <a:r>
              <a:rPr lang="en-US" altLang="zh-CN" sz="1100"/>
              <a:t>M.S. Alama, M. M. Islama, X. Yaob and K. Murased, “Diversity Guided Evolutionary Programming: A novel approach for continuous optimization", </a:t>
            </a:r>
            <a:r>
              <a:rPr lang="en-US" altLang="zh-CN" sz="1100" i="1"/>
              <a:t>Applied soft computing</a:t>
            </a:r>
            <a:r>
              <a:rPr lang="en-US" altLang="zh-CN" sz="1100"/>
              <a:t>, 12, Elseiver, pp. 1693- 1707, 2012.</a:t>
            </a:r>
          </a:p>
          <a:p>
            <a:pPr algn="just" eaLnBrk="1" hangingPunct="1">
              <a:buFont typeface="Calibri" panose="020F0502020204030204" pitchFamily="34" charset="0"/>
              <a:buAutoNum type="arabicPeriod" startAt="176"/>
            </a:pPr>
            <a:endParaRPr lang="en-US" altLang="zh-CN" sz="1100"/>
          </a:p>
          <a:p>
            <a:pPr algn="just">
              <a:buFont typeface="Calibri" panose="020F0502020204030204" pitchFamily="34" charset="0"/>
              <a:buAutoNum type="arabicPeriod" startAt="176"/>
            </a:pPr>
            <a:endParaRPr lang="en-US" altLang="zh-CN" sz="1100">
              <a:latin typeface="Times New Roman" panose="02020603050405020304" pitchFamily="18" charset="0"/>
              <a:ea typeface="Arial Unicode MS" panose="020B0604020202020204" pitchFamily="34" charset="-128"/>
              <a:cs typeface="Arial Unicode MS" panose="020B0604020202020204" pitchFamily="34" charset="-128"/>
            </a:endParaRPr>
          </a:p>
          <a:p>
            <a:pPr algn="just">
              <a:buFont typeface="Calibri" panose="020F0502020204030204" pitchFamily="34" charset="0"/>
              <a:buAutoNum type="arabicPeriod" startAt="176"/>
            </a:pPr>
            <a:endParaRPr lang="en-US" altLang="zh-CN" sz="1100">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5" name="Slide Number Placeholder 4">
            <a:extLst>
              <a:ext uri="{FF2B5EF4-FFF2-40B4-BE49-F238E27FC236}">
                <a16:creationId xmlns:a16="http://schemas.microsoft.com/office/drawing/2014/main" id="{4FD871C6-82EF-1804-06B5-02E4B87784B7}"/>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0F87B46-AE80-4F2C-8649-0E56B4FB3D91}" type="slidenum">
              <a:rPr lang="en-US" altLang="en-US">
                <a:solidFill>
                  <a:srgbClr val="898989"/>
                </a:solidFill>
              </a:rPr>
              <a:pPr eaLnBrk="1" hangingPunct="1"/>
              <a:t>98</a:t>
            </a:fld>
            <a:endParaRPr lang="en-US" altLang="en-US">
              <a:solidFill>
                <a:srgbClr val="898989"/>
              </a:solidFill>
            </a:endParaRPr>
          </a:p>
        </p:txBody>
      </p:sp>
      <p:sp>
        <p:nvSpPr>
          <p:cNvPr id="7" name="Title 1">
            <a:extLst>
              <a:ext uri="{FF2B5EF4-FFF2-40B4-BE49-F238E27FC236}">
                <a16:creationId xmlns:a16="http://schemas.microsoft.com/office/drawing/2014/main" id="{F7EC4EF4-C1D8-8648-5C1D-ABEA8E8686F0}"/>
              </a:ext>
            </a:extLst>
          </p:cNvPr>
          <p:cNvSpPr txBox="1">
            <a:spLocks/>
          </p:cNvSpPr>
          <p:nvPr/>
        </p:nvSpPr>
        <p:spPr bwMode="auto">
          <a:xfrm>
            <a:off x="0" y="0"/>
            <a:ext cx="9144000" cy="838200"/>
          </a:xfrm>
          <a:prstGeom prst="rect">
            <a:avLst/>
          </a:prstGeom>
          <a:solidFill>
            <a:schemeClr val="accent2"/>
          </a:solidFill>
          <a:ln w="9525">
            <a:noFill/>
            <a:miter lim="800000"/>
            <a:headEnd/>
            <a:tailEnd/>
          </a:ln>
        </p:spPr>
        <p:txBody>
          <a:bodyPr anchor="ctr">
            <a:normAutofit/>
          </a:bodyPr>
          <a:lstStyle/>
          <a:p>
            <a:pPr algn="ctr" eaLnBrk="0" fontAlgn="auto" hangingPunct="0">
              <a:spcAft>
                <a:spcPts val="0"/>
              </a:spcAft>
              <a:defRPr/>
            </a:pPr>
            <a:r>
              <a:rPr lang="en-US" sz="2800" cap="all" dirty="0">
                <a:effectLst>
                  <a:reflection blurRad="12700" stA="48000" endA="300" endPos="55000" dir="5400000" sy="-90000" algn="bl" rotWithShape="0"/>
                </a:effectLst>
                <a:latin typeface="+mj-lt"/>
                <a:ea typeface="+mj-ea"/>
                <a:cs typeface="+mj-cs"/>
              </a:rPr>
              <a:t>references</a:t>
            </a:r>
          </a:p>
        </p:txBody>
      </p:sp>
      <p:sp>
        <p:nvSpPr>
          <p:cNvPr id="101381" name="Text Box 5">
            <a:extLst>
              <a:ext uri="{FF2B5EF4-FFF2-40B4-BE49-F238E27FC236}">
                <a16:creationId xmlns:a16="http://schemas.microsoft.com/office/drawing/2014/main" id="{47AE8A6B-7427-785D-E974-F8A0BD8CA1B4}"/>
              </a:ext>
            </a:extLst>
          </p:cNvPr>
          <p:cNvSpPr txBox="1">
            <a:spLocks noChangeArrowheads="1"/>
          </p:cNvSpPr>
          <p:nvPr/>
        </p:nvSpPr>
        <p:spPr bwMode="auto">
          <a:xfrm>
            <a:off x="6858000" y="228600"/>
            <a:ext cx="1676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zh-CN" b="1"/>
              <a:t>Continued….</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60D06B9-4120-DECF-D2FB-8BDFF94F407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1D6D130-158B-4D47-AFAC-D2AE8A50B069}" type="slidenum">
              <a:rPr lang="en-US" altLang="en-US">
                <a:solidFill>
                  <a:srgbClr val="898989"/>
                </a:solidFill>
              </a:rPr>
              <a:pPr eaLnBrk="1" hangingPunct="1"/>
              <a:t>99</a:t>
            </a:fld>
            <a:endParaRPr lang="en-US" altLang="en-US">
              <a:solidFill>
                <a:srgbClr val="898989"/>
              </a:solidFill>
            </a:endParaRPr>
          </a:p>
        </p:txBody>
      </p:sp>
      <p:sp>
        <p:nvSpPr>
          <p:cNvPr id="2" name="Title 1">
            <a:extLst>
              <a:ext uri="{FF2B5EF4-FFF2-40B4-BE49-F238E27FC236}">
                <a16:creationId xmlns:a16="http://schemas.microsoft.com/office/drawing/2014/main" id="{F6872B3B-9A19-5465-EB05-B64AC36CAEE6}"/>
              </a:ext>
            </a:extLst>
          </p:cNvPr>
          <p:cNvSpPr>
            <a:spLocks noGrp="1"/>
          </p:cNvSpPr>
          <p:nvPr>
            <p:ph type="title" idx="4294967295"/>
          </p:nvPr>
        </p:nvSpPr>
        <p:spPr>
          <a:xfrm>
            <a:off x="0" y="2895600"/>
            <a:ext cx="9144000" cy="762000"/>
          </a:xfrm>
          <a:solidFill>
            <a:schemeClr val="accent2"/>
          </a:solidFill>
          <a:ln>
            <a:miter lim="800000"/>
            <a:headEnd/>
            <a:tailEnd/>
          </a:ln>
        </p:spPr>
        <p:txBody>
          <a:bodyPr rtlCol="0">
            <a:normAutofit/>
          </a:bodyPr>
          <a:lstStyle/>
          <a:p>
            <a:pPr eaLnBrk="1" fontAlgn="auto" hangingPunct="1">
              <a:spcAft>
                <a:spcPts val="0"/>
              </a:spcAft>
              <a:defRPr/>
            </a:pPr>
            <a:r>
              <a:rPr lang="en-US" sz="3600" cap="all" dirty="0">
                <a:effectLst>
                  <a:reflection blurRad="12700" stA="48000" endA="300" endPos="55000" dir="5400000" sy="-90000" algn="bl" rotWithShape="0"/>
                </a:effectLst>
              </a:rPr>
              <a:t>thank you !</a:t>
            </a:r>
          </a:p>
        </p:txBody>
      </p:sp>
      <p:sp>
        <p:nvSpPr>
          <p:cNvPr id="102404" name="Rectangle 4">
            <a:extLst>
              <a:ext uri="{FF2B5EF4-FFF2-40B4-BE49-F238E27FC236}">
                <a16:creationId xmlns:a16="http://schemas.microsoft.com/office/drawing/2014/main" id="{5EEF5137-5323-48B8-6028-7FE6CB1D90B9}"/>
              </a:ext>
            </a:extLst>
          </p:cNvPr>
          <p:cNvSpPr>
            <a:spLocks noChangeArrowheads="1"/>
          </p:cNvSpPr>
          <p:nvPr/>
        </p:nvSpPr>
        <p:spPr bwMode="auto">
          <a:xfrm>
            <a:off x="533400" y="762000"/>
            <a:ext cx="792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zh-CN" altLang="zh-C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6046</TotalTime>
  <Words>13851</Words>
  <Application>Microsoft Office PowerPoint</Application>
  <PresentationFormat>On-screen Show (4:3)</PresentationFormat>
  <Paragraphs>2895</Paragraphs>
  <Slides>103</Slides>
  <Notes>3</Notes>
  <HiddenSlides>0</HiddenSlides>
  <MMClips>0</MMClips>
  <ScaleCrop>false</ScaleCrop>
  <HeadingPairs>
    <vt:vector size="4" baseType="variant">
      <vt:variant>
        <vt:lpstr>Theme</vt:lpstr>
      </vt:variant>
      <vt:variant>
        <vt:i4>1</vt:i4>
      </vt:variant>
      <vt:variant>
        <vt:lpstr>Slide Titles</vt:lpstr>
      </vt:variant>
      <vt:variant>
        <vt:i4>103</vt:i4>
      </vt:variant>
    </vt:vector>
  </HeadingPairs>
  <TitlesOfParts>
    <vt:vector size="104" baseType="lpstr">
      <vt:lpstr>Office Theme</vt:lpstr>
      <vt:lpstr>PowerPoint Presentation</vt:lpstr>
      <vt:lpstr>Outline</vt:lpstr>
      <vt:lpstr>History of GA</vt:lpstr>
      <vt:lpstr>Other Metaheuristics</vt:lpstr>
      <vt:lpstr>Literature Review* GAs, Microprocessors, Computing Technologies &amp; languages</vt:lpstr>
      <vt:lpstr>Need/Gap</vt:lpstr>
      <vt:lpstr>History of DPGA</vt:lpstr>
      <vt:lpstr> Problem Definition </vt:lpstr>
      <vt:lpstr>objectives of proposed work </vt:lpstr>
      <vt:lpstr>PowerPoint Presentation</vt:lpstr>
      <vt:lpstr>PowerPoint Presentation</vt:lpstr>
      <vt:lpstr>PowerPoint Presentation</vt:lpstr>
      <vt:lpstr>Introduction :DUAL population GA (DPGA) [58] </vt:lpstr>
      <vt:lpstr>Fitness function for reserve population (Rp)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Standard test functions considered</vt:lpstr>
      <vt:lpstr>Parameter setting for SGA, SDPGA and MPDPGA</vt:lpstr>
      <vt:lpstr>PowerPoint Presentation</vt:lpstr>
      <vt:lpstr>PowerPoint Presentation</vt:lpstr>
      <vt:lpstr>PowerPoint Presentation</vt:lpstr>
      <vt:lpstr>PowerPoint Presentation</vt:lpstr>
      <vt:lpstr>CPU usage, Heap usage to complete G=500 with varying D for f6  on SDPGA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Ideal Performance indices </vt:lpstr>
      <vt:lpstr>Standard Unimodal test functions considered</vt:lpstr>
      <vt:lpstr>Standard Multimodal 16 test functions considered</vt:lpstr>
      <vt:lpstr>Parameter setting for SGA, SDPGA and MPDPGA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lpstr>PowerPoint Presentation</vt:lpstr>
      <vt:lpstr>references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lpstr>Taxonomy of  SEARCH TECHNIQUES </vt:lpstr>
      <vt:lpstr>Simple Genetic Algorithm</vt:lpstr>
      <vt:lpstr>GA view : Processes</vt:lpstr>
      <vt:lpstr>Niching techniques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Kans</dc:creator>
  <cp:lastModifiedBy>IT</cp:lastModifiedBy>
  <cp:revision>883</cp:revision>
  <dcterms:created xsi:type="dcterms:W3CDTF">2006-08-16T00:00:00Z</dcterms:created>
  <dcterms:modified xsi:type="dcterms:W3CDTF">2022-06-18T12:11:02Z</dcterms:modified>
</cp:coreProperties>
</file>