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7" r:id="rId1"/>
  </p:sldMasterIdLst>
  <p:notesMasterIdLst>
    <p:notesMasterId r:id="rId25"/>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4" r:id="rId21"/>
    <p:sldId id="275" r:id="rId22"/>
    <p:sldId id="276" r:id="rId23"/>
    <p:sldId id="277" r:id="rId24"/>
  </p:sldIdLst>
  <p:sldSz cx="18288000" cy="10287000"/>
  <p:notesSz cx="6858000" cy="9144000"/>
  <p:embeddedFontLst>
    <p:embeddedFont>
      <p:font typeface="Tw Cen MT" panose="020B0602020104020603" pitchFamily="34" charset="0"/>
      <p:regular r:id="rId26"/>
      <p:bold r:id="rId27"/>
      <p:italic r:id="rId28"/>
      <p:boldItalic r:id="rId29"/>
    </p:embeddedFont>
    <p:embeddedFont>
      <p:font typeface="Tw Cen MT Condensed" panose="020B0606020104020203" pitchFamily="34" charset="0"/>
      <p:regular r:id="rId30"/>
      <p:bold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954C02-07C2-42BC-AFF3-C389E19B0993}">
          <p14:sldIdLst>
            <p14:sldId id="279"/>
            <p14:sldId id="257"/>
            <p14:sldId id="258"/>
            <p14:sldId id="259"/>
            <p14:sldId id="260"/>
            <p14:sldId id="261"/>
            <p14:sldId id="262"/>
            <p14:sldId id="263"/>
            <p14:sldId id="264"/>
            <p14:sldId id="265"/>
            <p14:sldId id="266"/>
          </p14:sldIdLst>
        </p14:section>
        <p14:section name="Untitled Section" id="{57F88F50-399A-436E-9F31-CC6685B43484}">
          <p14:sldIdLst>
            <p14:sldId id="267"/>
            <p14:sldId id="268"/>
            <p14:sldId id="269"/>
            <p14:sldId id="270"/>
            <p14:sldId id="271"/>
            <p14:sldId id="278"/>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A632"/>
    <a:srgbClr val="FECF48"/>
    <a:srgbClr val="FD910B"/>
    <a:srgbClr val="2E4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2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F6B6B-6E14-48BB-9673-BAECA9E7C966}"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F6AA3-BB8B-48B0-A76C-4A53C6592BD6}" type="slidenum">
              <a:rPr lang="en-US" smtClean="0"/>
              <a:t>‹#›</a:t>
            </a:fld>
            <a:endParaRPr lang="en-US"/>
          </a:p>
        </p:txBody>
      </p:sp>
    </p:spTree>
    <p:extLst>
      <p:ext uri="{BB962C8B-B14F-4D97-AF65-F5344CB8AC3E}">
        <p14:creationId xmlns:p14="http://schemas.microsoft.com/office/powerpoint/2010/main" val="212063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82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535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84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5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0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243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117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591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620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761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59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580714"/>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8.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756D3D0-2429-918C-9DC7-9F8BD82ECF8E}"/>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0154FA03-4BA9-7A86-CA33-0FAA6DA3F8C8}"/>
              </a:ext>
            </a:extLst>
          </p:cNvPr>
          <p:cNvSpPr txBox="1"/>
          <p:nvPr/>
        </p:nvSpPr>
        <p:spPr>
          <a:xfrm>
            <a:off x="0" y="5575637"/>
            <a:ext cx="18288000" cy="1107996"/>
          </a:xfrm>
          <a:prstGeom prst="rect">
            <a:avLst/>
          </a:prstGeom>
          <a:noFill/>
        </p:spPr>
        <p:txBody>
          <a:bodyPr wrap="square">
            <a:spAutoFit/>
          </a:bodyPr>
          <a:lstStyle/>
          <a:p>
            <a:pPr algn="ctr"/>
            <a:r>
              <a:rPr lang="en-US" sz="6600" dirty="0"/>
              <a:t>GoodCabs - Performance Analysis</a:t>
            </a:r>
          </a:p>
        </p:txBody>
      </p:sp>
      <p:sp>
        <p:nvSpPr>
          <p:cNvPr id="31" name="TextBox 30">
            <a:extLst>
              <a:ext uri="{FF2B5EF4-FFF2-40B4-BE49-F238E27FC236}">
                <a16:creationId xmlns:a16="http://schemas.microsoft.com/office/drawing/2014/main" id="{A068E567-C6DA-9B83-8AA5-DB0BE2C971D5}"/>
              </a:ext>
            </a:extLst>
          </p:cNvPr>
          <p:cNvSpPr txBox="1"/>
          <p:nvPr/>
        </p:nvSpPr>
        <p:spPr>
          <a:xfrm>
            <a:off x="0" y="7023437"/>
            <a:ext cx="18288000" cy="1107996"/>
          </a:xfrm>
          <a:prstGeom prst="rect">
            <a:avLst/>
          </a:prstGeom>
          <a:noFill/>
        </p:spPr>
        <p:txBody>
          <a:bodyPr wrap="square">
            <a:spAutoFit/>
          </a:bodyPr>
          <a:lstStyle/>
          <a:p>
            <a:pPr algn="ctr"/>
            <a:r>
              <a:rPr lang="en-US" sz="6600" dirty="0">
                <a:solidFill>
                  <a:srgbClr val="2E464E"/>
                </a:solidFill>
              </a:rPr>
              <a:t>By – </a:t>
            </a:r>
            <a:r>
              <a:rPr lang="en-US" sz="6600" b="1" dirty="0">
                <a:solidFill>
                  <a:srgbClr val="81A632"/>
                </a:solidFill>
              </a:rPr>
              <a:t>Atul Kumar </a:t>
            </a:r>
          </a:p>
        </p:txBody>
      </p:sp>
    </p:spTree>
    <p:extLst>
      <p:ext uri="{BB962C8B-B14F-4D97-AF65-F5344CB8AC3E}">
        <p14:creationId xmlns:p14="http://schemas.microsoft.com/office/powerpoint/2010/main" val="2511485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27CAC06-8AD0-610D-2EBF-87461CC68F72}"/>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15E1041B-09D1-98E1-6F28-88B3D9345635}"/>
              </a:ext>
            </a:extLst>
          </p:cNvPr>
          <p:cNvSpPr txBox="1"/>
          <p:nvPr/>
        </p:nvSpPr>
        <p:spPr>
          <a:xfrm>
            <a:off x="478931" y="1107466"/>
            <a:ext cx="17346177" cy="1754326"/>
          </a:xfrm>
          <a:prstGeom prst="rect">
            <a:avLst/>
          </a:prstGeom>
          <a:noFill/>
        </p:spPr>
        <p:txBody>
          <a:bodyPr wrap="square">
            <a:spAutoFit/>
          </a:bodyPr>
          <a:lstStyle/>
          <a:p>
            <a:r>
              <a:rPr lang="en-US" sz="3600" dirty="0">
                <a:solidFill>
                  <a:srgbClr val="FD910B"/>
                </a:solidFill>
              </a:rPr>
              <a:t>Problem 5:</a:t>
            </a:r>
            <a:r>
              <a:rPr lang="en-US" sz="3600" dirty="0"/>
              <a:t> </a:t>
            </a:r>
            <a:r>
              <a:rPr lang="en-US" sz="3600" dirty="0">
                <a:solidFill>
                  <a:srgbClr val="2E464E"/>
                </a:solidFill>
              </a:rPr>
              <a:t>Compare the total trips taken on weekdays versus weekends for each city over the six-month period. Identify cities with a strong preference for either weekend or weekday trips to understand demand variations.</a:t>
            </a:r>
          </a:p>
        </p:txBody>
      </p:sp>
      <p:sp>
        <p:nvSpPr>
          <p:cNvPr id="39" name="TextBox 38">
            <a:extLst>
              <a:ext uri="{FF2B5EF4-FFF2-40B4-BE49-F238E27FC236}">
                <a16:creationId xmlns:a16="http://schemas.microsoft.com/office/drawing/2014/main" id="{ED367E2D-1F49-BBED-EC04-FA31E51A11B1}"/>
              </a:ext>
            </a:extLst>
          </p:cNvPr>
          <p:cNvSpPr txBox="1"/>
          <p:nvPr/>
        </p:nvSpPr>
        <p:spPr>
          <a:xfrm>
            <a:off x="9296400" y="3459722"/>
            <a:ext cx="8757308" cy="519616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t>Lucknow: Weekday demand is 77% higher than weekends.</a:t>
            </a:r>
          </a:p>
          <a:p>
            <a:pPr marL="457200" indent="-457200">
              <a:lnSpc>
                <a:spcPct val="150000"/>
              </a:lnSpc>
              <a:buFont typeface="Arial" panose="020B0604020202020204" pitchFamily="34" charset="0"/>
              <a:buChar char="•"/>
            </a:pPr>
            <a:r>
              <a:rPr lang="en-US" sz="2800" dirty="0"/>
              <a:t>Jaipur: Weekend demand is 37% higher than weekdays.</a:t>
            </a:r>
          </a:p>
          <a:p>
            <a:pPr marL="457200" indent="-457200">
              <a:lnSpc>
                <a:spcPct val="150000"/>
              </a:lnSpc>
              <a:buFont typeface="Arial" panose="020B0604020202020204" pitchFamily="34" charset="0"/>
              <a:buChar char="•"/>
            </a:pPr>
            <a:r>
              <a:rPr lang="en-US" sz="2800" dirty="0"/>
              <a:t>Mysore: Weekend trips are 53% higher than weekdays.</a:t>
            </a:r>
          </a:p>
          <a:p>
            <a:pPr marL="457200" indent="-457200">
              <a:lnSpc>
                <a:spcPct val="150000"/>
              </a:lnSpc>
              <a:buFont typeface="Arial" panose="020B0604020202020204" pitchFamily="34" charset="0"/>
              <a:buChar char="•"/>
            </a:pPr>
            <a:r>
              <a:rPr lang="en-US" sz="2800" dirty="0"/>
              <a:t>Trend: Most cities show 10–50% higher weekday demand.</a:t>
            </a:r>
          </a:p>
          <a:p>
            <a:pPr marL="457200" indent="-457200">
              <a:lnSpc>
                <a:spcPct val="150000"/>
              </a:lnSpc>
              <a:buFont typeface="Arial" panose="020B0604020202020204" pitchFamily="34" charset="0"/>
              <a:buChar char="•"/>
            </a:pPr>
            <a:r>
              <a:rPr lang="en-US" sz="2800" dirty="0"/>
              <a:t>Exception: Jaipur and Surat favor weekends (30–40% higher).</a:t>
            </a:r>
          </a:p>
        </p:txBody>
      </p:sp>
      <p:pic>
        <p:nvPicPr>
          <p:cNvPr id="33" name="Picture 32" descr="A graph showing different types of travel">
            <a:extLst>
              <a:ext uri="{FF2B5EF4-FFF2-40B4-BE49-F238E27FC236}">
                <a16:creationId xmlns:a16="http://schemas.microsoft.com/office/drawing/2014/main" id="{7E625B31-06F1-C232-6795-E273C49AB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592150"/>
            <a:ext cx="8538354" cy="4980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548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E42BB3-FF90-4495-0ED4-3AB62361FD99}"/>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D8FD706F-4962-E6D8-E62E-D42C1D9289E2}"/>
              </a:ext>
            </a:extLst>
          </p:cNvPr>
          <p:cNvSpPr txBox="1"/>
          <p:nvPr/>
        </p:nvSpPr>
        <p:spPr>
          <a:xfrm>
            <a:off x="478931" y="1107466"/>
            <a:ext cx="17346177" cy="2308324"/>
          </a:xfrm>
          <a:prstGeom prst="rect">
            <a:avLst/>
          </a:prstGeom>
          <a:noFill/>
        </p:spPr>
        <p:txBody>
          <a:bodyPr wrap="square">
            <a:spAutoFit/>
          </a:bodyPr>
          <a:lstStyle/>
          <a:p>
            <a:r>
              <a:rPr lang="en-US" sz="3600" dirty="0">
                <a:solidFill>
                  <a:srgbClr val="FD910B"/>
                </a:solidFill>
              </a:rPr>
              <a:t>Problem 6: </a:t>
            </a:r>
            <a:r>
              <a:rPr lang="en-US" sz="3600" dirty="0">
                <a:solidFill>
                  <a:srgbClr val="2E464E"/>
                </a:solidFill>
              </a:rPr>
              <a:t>Analyze the frequency of trips taken by repeat passengers in each city(e.g., % of repeat passengers taking 2 trips, 3 trips, etc.). Identify which cities contribute most to higher trip frequencies among repeat passengers and examine if there are distinguishable patterns between tourism-focused and business-focused cities.</a:t>
            </a:r>
          </a:p>
        </p:txBody>
      </p:sp>
      <p:sp>
        <p:nvSpPr>
          <p:cNvPr id="39" name="TextBox 38">
            <a:extLst>
              <a:ext uri="{FF2B5EF4-FFF2-40B4-BE49-F238E27FC236}">
                <a16:creationId xmlns:a16="http://schemas.microsoft.com/office/drawing/2014/main" id="{6E7A9EE2-60F2-9EAB-DB15-1C628587458A}"/>
              </a:ext>
            </a:extLst>
          </p:cNvPr>
          <p:cNvSpPr txBox="1"/>
          <p:nvPr/>
        </p:nvSpPr>
        <p:spPr>
          <a:xfrm>
            <a:off x="478931" y="4175065"/>
            <a:ext cx="7796833" cy="454983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Tourism Cities</a:t>
            </a:r>
            <a:r>
              <a:rPr lang="en-US" sz="2800" dirty="0">
                <a:solidFill>
                  <a:srgbClr val="2E464E"/>
                </a:solidFill>
              </a:rPr>
              <a:t>: </a:t>
            </a:r>
            <a:r>
              <a:rPr lang="en-US" sz="2800" dirty="0"/>
              <a:t>Jaipur (29.9%), Kochi (23.8%), Mysore (4.7%), and Visakhapatnam (16.5%) focus on attracting short-term, repeat travelers.</a:t>
            </a:r>
          </a:p>
          <a:p>
            <a:pPr marL="457200" indent="-457200">
              <a:lnSpc>
                <a:spcPct val="150000"/>
              </a:lnSpc>
              <a:buFont typeface="Arial" panose="020B0604020202020204" pitchFamily="34" charset="0"/>
              <a:buChar char="•"/>
            </a:pPr>
            <a:r>
              <a:rPr lang="en-US" sz="2800" b="1" dirty="0">
                <a:solidFill>
                  <a:srgbClr val="2E464E"/>
                </a:solidFill>
              </a:rPr>
              <a:t>Business Cities</a:t>
            </a:r>
            <a:r>
              <a:rPr lang="en-US" sz="2800" dirty="0">
                <a:solidFill>
                  <a:srgbClr val="2E464E"/>
                </a:solidFill>
              </a:rPr>
              <a:t>: </a:t>
            </a:r>
            <a:r>
              <a:rPr lang="en-US" sz="2800" dirty="0"/>
              <a:t>Lucknow (17.8%), Surat (16.1%), Indore (19.0%), Chandigarh (12.7%), Vadodara (6.6%), and Coimbatore (3.9%) show frequent, long-term travel with higher trip frequencies.</a:t>
            </a:r>
          </a:p>
        </p:txBody>
      </p:sp>
      <p:pic>
        <p:nvPicPr>
          <p:cNvPr id="31" name="Picture 30" descr="A graph of passenger numbers">
            <a:extLst>
              <a:ext uri="{FF2B5EF4-FFF2-40B4-BE49-F238E27FC236}">
                <a16:creationId xmlns:a16="http://schemas.microsoft.com/office/drawing/2014/main" id="{969D3AF3-E13E-D27E-AC23-4A959C086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103" y="3848100"/>
            <a:ext cx="9124297" cy="5275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581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706384-B080-0D08-3BB4-53FDC22DB2E0}"/>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211CCA48-8333-1881-BA85-0F3DDC61C0A7}"/>
              </a:ext>
            </a:extLst>
          </p:cNvPr>
          <p:cNvSpPr txBox="1"/>
          <p:nvPr/>
        </p:nvSpPr>
        <p:spPr>
          <a:xfrm>
            <a:off x="478931" y="1107466"/>
            <a:ext cx="17346177" cy="2862322"/>
          </a:xfrm>
          <a:prstGeom prst="rect">
            <a:avLst/>
          </a:prstGeom>
          <a:noFill/>
        </p:spPr>
        <p:txBody>
          <a:bodyPr wrap="square">
            <a:spAutoFit/>
          </a:bodyPr>
          <a:lstStyle/>
          <a:p>
            <a:r>
              <a:rPr lang="en-US" sz="3600" dirty="0">
                <a:solidFill>
                  <a:srgbClr val="FD910B"/>
                </a:solidFill>
              </a:rPr>
              <a:t>Problem 7: </a:t>
            </a:r>
            <a:r>
              <a:rPr lang="en-US" sz="3600" dirty="0">
                <a:solidFill>
                  <a:srgbClr val="2E464E"/>
                </a:solidFill>
              </a:rPr>
              <a:t>Foreach city, evaluate monthly performance against targets for total trips, new passengers, and average passenger ratings from targets_db. Determine if each metric met, exceeded, or missed the target, and calculate the percentage difference. Identify any consistent patterns in target achievement, particularly across tourism versus business-focused cities.</a:t>
            </a:r>
          </a:p>
        </p:txBody>
      </p:sp>
      <p:sp>
        <p:nvSpPr>
          <p:cNvPr id="31" name="TextBox 30">
            <a:extLst>
              <a:ext uri="{FF2B5EF4-FFF2-40B4-BE49-F238E27FC236}">
                <a16:creationId xmlns:a16="http://schemas.microsoft.com/office/drawing/2014/main" id="{D8B72AD4-9A41-B460-D9EC-36883F234BCA}"/>
              </a:ext>
            </a:extLst>
          </p:cNvPr>
          <p:cNvSpPr txBox="1"/>
          <p:nvPr/>
        </p:nvSpPr>
        <p:spPr>
          <a:xfrm>
            <a:off x="10229318" y="3619500"/>
            <a:ext cx="7595789" cy="584249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Exceeded Targets</a:t>
            </a:r>
            <a:r>
              <a:rPr lang="en-US" sz="2800" dirty="0"/>
              <a:t>: Tourism-focused cities (Mysore, Jaipur, Kochi, Coimbatore) outperformed with a 20.28% to 0.50% increase.</a:t>
            </a:r>
          </a:p>
          <a:p>
            <a:pPr marL="457200" indent="-457200">
              <a:lnSpc>
                <a:spcPct val="150000"/>
              </a:lnSpc>
              <a:buFont typeface="Arial" panose="020B0604020202020204" pitchFamily="34" charset="0"/>
              <a:buChar char="•"/>
            </a:pPr>
            <a:r>
              <a:rPr lang="en-US" sz="2800" b="1" dirty="0">
                <a:solidFill>
                  <a:srgbClr val="2E464E"/>
                </a:solidFill>
              </a:rPr>
              <a:t>Missed Targets</a:t>
            </a:r>
            <a:r>
              <a:rPr lang="en-US" sz="2800" dirty="0"/>
              <a:t>: Business-centric cities (Chandigarh, Surat, Lucknow, Vadodara) underperformed, missing targets by up to 14.60%.</a:t>
            </a:r>
          </a:p>
          <a:p>
            <a:pPr marL="457200" indent="-457200">
              <a:lnSpc>
                <a:spcPct val="150000"/>
              </a:lnSpc>
              <a:buFont typeface="Arial" panose="020B0604020202020204" pitchFamily="34" charset="0"/>
              <a:buChar char="•"/>
            </a:pPr>
            <a:r>
              <a:rPr lang="en-US" sz="2800" dirty="0"/>
              <a:t>Tourism-focused cities exceeded targets, while business-focused cities struggled.</a:t>
            </a:r>
          </a:p>
        </p:txBody>
      </p:sp>
      <p:pic>
        <p:nvPicPr>
          <p:cNvPr id="33" name="Picture 32">
            <a:extLst>
              <a:ext uri="{FF2B5EF4-FFF2-40B4-BE49-F238E27FC236}">
                <a16:creationId xmlns:a16="http://schemas.microsoft.com/office/drawing/2014/main" id="{D566B4D6-322A-0909-CF55-98950CFA8C66}"/>
              </a:ext>
            </a:extLst>
          </p:cNvPr>
          <p:cNvPicPr>
            <a:picLocks noChangeAspect="1"/>
          </p:cNvPicPr>
          <p:nvPr/>
        </p:nvPicPr>
        <p:blipFill>
          <a:blip r:embed="rId3"/>
          <a:stretch>
            <a:fillRect/>
          </a:stretch>
        </p:blipFill>
        <p:spPr>
          <a:xfrm>
            <a:off x="533400" y="4076700"/>
            <a:ext cx="9144000" cy="5001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080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23AD10C-6D2F-17EE-5F5C-C37A687215F2}"/>
            </a:ext>
          </a:extLst>
        </p:cNvPr>
        <p:cNvGrpSpPr/>
        <p:nvPr/>
      </p:nvGrpSpPr>
      <p:grpSpPr>
        <a:xfrm>
          <a:off x="0" y="0"/>
          <a:ext cx="0" cy="0"/>
          <a:chOff x="0" y="0"/>
          <a:chExt cx="0" cy="0"/>
        </a:xfrm>
      </p:grpSpPr>
      <p:pic>
        <p:nvPicPr>
          <p:cNvPr id="34" name="Picture 33" descr="A screenshot of a graph&#10;&#10;Description automatically generated">
            <a:extLst>
              <a:ext uri="{FF2B5EF4-FFF2-40B4-BE49-F238E27FC236}">
                <a16:creationId xmlns:a16="http://schemas.microsoft.com/office/drawing/2014/main" id="{6BC29663-9FE6-C75C-B4F8-E617B6F4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181100"/>
            <a:ext cx="15544800" cy="4733260"/>
          </a:xfrm>
          <a:prstGeom prst="rect">
            <a:avLst/>
          </a:prstGeom>
          <a:ln>
            <a:noFill/>
          </a:ln>
          <a:effectLst>
            <a:outerShdw blurRad="292100" dist="139700" dir="2700000" algn="tl" rotWithShape="0">
              <a:srgbClr val="333333">
                <a:alpha val="65000"/>
              </a:srgbClr>
            </a:outerShdw>
          </a:effectLst>
        </p:spPr>
      </p:pic>
      <p:sp>
        <p:nvSpPr>
          <p:cNvPr id="36" name="TextBox 35">
            <a:extLst>
              <a:ext uri="{FF2B5EF4-FFF2-40B4-BE49-F238E27FC236}">
                <a16:creationId xmlns:a16="http://schemas.microsoft.com/office/drawing/2014/main" id="{C6061E75-2695-F86A-0F1E-EE9275E43B3E}"/>
              </a:ext>
            </a:extLst>
          </p:cNvPr>
          <p:cNvSpPr txBox="1"/>
          <p:nvPr/>
        </p:nvSpPr>
        <p:spPr>
          <a:xfrm>
            <a:off x="1600200" y="5829300"/>
            <a:ext cx="15744272" cy="3995837"/>
          </a:xfrm>
          <a:prstGeom prst="rect">
            <a:avLst/>
          </a:prstGeom>
          <a:noFill/>
        </p:spPr>
        <p:txBody>
          <a:bodyPr wrap="square">
            <a:spAutoFit/>
          </a:bodyPr>
          <a:lstStyle/>
          <a:p>
            <a:pPr>
              <a:lnSpc>
                <a:spcPct val="150000"/>
              </a:lnSpc>
            </a:pPr>
            <a:r>
              <a:rPr lang="en-US" sz="3200" b="1" dirty="0">
                <a:solidFill>
                  <a:srgbClr val="2E464E"/>
                </a:solidFill>
              </a:rPr>
              <a:t>Passenger Analysis</a:t>
            </a:r>
          </a:p>
          <a:p>
            <a:pPr marL="457200" indent="-457200">
              <a:lnSpc>
                <a:spcPct val="150000"/>
              </a:lnSpc>
              <a:buFont typeface="Arial" panose="020B0604020202020204" pitchFamily="34" charset="0"/>
              <a:buChar char="•"/>
            </a:pPr>
            <a:r>
              <a:rPr lang="en-US" sz="2800" b="1" dirty="0">
                <a:solidFill>
                  <a:srgbClr val="2E464E"/>
                </a:solidFill>
              </a:rPr>
              <a:t>Exceeded Targets</a:t>
            </a:r>
            <a:r>
              <a:rPr lang="en-US" sz="2800" dirty="0">
                <a:solidFill>
                  <a:srgbClr val="2E464E"/>
                </a:solidFill>
              </a:rPr>
              <a:t>: </a:t>
            </a:r>
            <a:r>
              <a:rPr lang="en-US" sz="2800" dirty="0"/>
              <a:t>Coimbatore (13.52%), Surat (10.72%), Indore (5.41%), Lucknow (4.23%), Vadodara (2.29%) indicate strong demand.</a:t>
            </a:r>
          </a:p>
          <a:p>
            <a:pPr marL="457200" indent="-457200">
              <a:lnSpc>
                <a:spcPct val="150000"/>
              </a:lnSpc>
              <a:buFont typeface="Arial" panose="020B0604020202020204" pitchFamily="34" charset="0"/>
              <a:buChar char="•"/>
            </a:pPr>
            <a:r>
              <a:rPr lang="en-US" sz="2800" b="1" dirty="0">
                <a:solidFill>
                  <a:srgbClr val="2E464E"/>
                </a:solidFill>
              </a:rPr>
              <a:t>Missed Targets</a:t>
            </a:r>
            <a:r>
              <a:rPr lang="en-US" sz="2800" dirty="0">
                <a:solidFill>
                  <a:srgbClr val="2E464E"/>
                </a:solidFill>
              </a:rPr>
              <a:t>: </a:t>
            </a:r>
            <a:r>
              <a:rPr lang="en-US" sz="2800" dirty="0"/>
              <a:t>Kochi (-2.16%), Mysore (-2.66%), Visakhapatnam (-5.58%), Chandigarh (-9.96%), Jaipur (-15.08%) need focus.</a:t>
            </a:r>
          </a:p>
          <a:p>
            <a:pPr marL="457200" indent="-457200">
              <a:lnSpc>
                <a:spcPct val="150000"/>
              </a:lnSpc>
              <a:buFont typeface="Arial" panose="020B0604020202020204" pitchFamily="34" charset="0"/>
              <a:buChar char="•"/>
            </a:pPr>
            <a:r>
              <a:rPr lang="en-US" sz="2800" dirty="0"/>
              <a:t>Tourism cities underperformed compared to business-centric cities.</a:t>
            </a:r>
          </a:p>
        </p:txBody>
      </p:sp>
    </p:spTree>
    <p:extLst>
      <p:ext uri="{BB962C8B-B14F-4D97-AF65-F5344CB8AC3E}">
        <p14:creationId xmlns:p14="http://schemas.microsoft.com/office/powerpoint/2010/main" val="1958182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89E60AA-551D-E7B3-8228-FA9F6013CA5B}"/>
            </a:ext>
          </a:extLst>
        </p:cNvPr>
        <p:cNvGrpSpPr/>
        <p:nvPr/>
      </p:nvGrpSpPr>
      <p:grpSpPr>
        <a:xfrm>
          <a:off x="0" y="0"/>
          <a:ext cx="0" cy="0"/>
          <a:chOff x="0" y="0"/>
          <a:chExt cx="0" cy="0"/>
        </a:xfrm>
      </p:grpSpPr>
      <p:sp>
        <p:nvSpPr>
          <p:cNvPr id="36" name="TextBox 35">
            <a:extLst>
              <a:ext uri="{FF2B5EF4-FFF2-40B4-BE49-F238E27FC236}">
                <a16:creationId xmlns:a16="http://schemas.microsoft.com/office/drawing/2014/main" id="{1261ED78-4FB5-AD1D-C2F3-88B8765C9DB1}"/>
              </a:ext>
            </a:extLst>
          </p:cNvPr>
          <p:cNvSpPr txBox="1"/>
          <p:nvPr/>
        </p:nvSpPr>
        <p:spPr>
          <a:xfrm>
            <a:off x="1828799" y="6365993"/>
            <a:ext cx="15226564" cy="3349507"/>
          </a:xfrm>
          <a:prstGeom prst="rect">
            <a:avLst/>
          </a:prstGeom>
          <a:noFill/>
        </p:spPr>
        <p:txBody>
          <a:bodyPr wrap="square">
            <a:spAutoFit/>
          </a:bodyPr>
          <a:lstStyle/>
          <a:p>
            <a:pPr>
              <a:lnSpc>
                <a:spcPct val="150000"/>
              </a:lnSpc>
            </a:pPr>
            <a:r>
              <a:rPr lang="en-US" sz="3200" b="1" dirty="0">
                <a:solidFill>
                  <a:srgbClr val="2E464E"/>
                </a:solidFill>
              </a:rPr>
              <a:t>Passenger Rating </a:t>
            </a:r>
          </a:p>
          <a:p>
            <a:pPr marL="457200" indent="-457200">
              <a:lnSpc>
                <a:spcPct val="150000"/>
              </a:lnSpc>
              <a:buFont typeface="Arial" panose="020B0604020202020204" pitchFamily="34" charset="0"/>
              <a:buChar char="•"/>
            </a:pPr>
            <a:r>
              <a:rPr lang="en-US" sz="2800" b="1" dirty="0">
                <a:solidFill>
                  <a:srgbClr val="2E464E"/>
                </a:solidFill>
              </a:rPr>
              <a:t>Exceeded Targets: </a:t>
            </a:r>
            <a:r>
              <a:rPr lang="en-US" sz="2800" dirty="0"/>
              <a:t>Jaipur (4.05%), Mysore (2.37%), Kochi (0.19%) showed high satisfaction.</a:t>
            </a:r>
          </a:p>
          <a:p>
            <a:pPr marL="457200" indent="-457200">
              <a:lnSpc>
                <a:spcPct val="150000"/>
              </a:lnSpc>
              <a:buFont typeface="Arial" panose="020B0604020202020204" pitchFamily="34" charset="0"/>
              <a:buChar char="•"/>
            </a:pPr>
            <a:r>
              <a:rPr lang="en-US" sz="2800" b="1" dirty="0">
                <a:solidFill>
                  <a:srgbClr val="2E464E"/>
                </a:solidFill>
              </a:rPr>
              <a:t>Missed Targets: </a:t>
            </a:r>
            <a:r>
              <a:rPr lang="en-US" sz="2800" dirty="0"/>
              <a:t>Chandigarh (-0.29%), Visakhapatnam (-0.79%) had minor deviations.</a:t>
            </a:r>
          </a:p>
          <a:p>
            <a:pPr marL="457200" indent="-457200">
              <a:lnSpc>
                <a:spcPct val="150000"/>
              </a:lnSpc>
              <a:buFont typeface="Arial" panose="020B0604020202020204" pitchFamily="34" charset="0"/>
              <a:buChar char="•"/>
            </a:pPr>
            <a:r>
              <a:rPr lang="en-US" sz="2800" dirty="0"/>
              <a:t>Tourism-driven cities (Jaipur, Mysore) excel, while business hubs (Surat, Vadodara) significantly underperformed, requiring improvements.</a:t>
            </a:r>
          </a:p>
        </p:txBody>
      </p:sp>
      <p:pic>
        <p:nvPicPr>
          <p:cNvPr id="31" name="Picture 30" descr="A graph with text and numbers&#10;&#10;Description automatically generated">
            <a:extLst>
              <a:ext uri="{FF2B5EF4-FFF2-40B4-BE49-F238E27FC236}">
                <a16:creationId xmlns:a16="http://schemas.microsoft.com/office/drawing/2014/main" id="{A16C773D-3426-AC4F-AF31-C71856CB0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9" y="1104900"/>
            <a:ext cx="15226563" cy="50865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407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8748D32-CC68-45F3-2BD7-63C9D21B86D2}"/>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2C25FDD4-05C4-59A4-6EF4-C0A5B248A071}"/>
              </a:ext>
            </a:extLst>
          </p:cNvPr>
          <p:cNvSpPr txBox="1"/>
          <p:nvPr/>
        </p:nvSpPr>
        <p:spPr>
          <a:xfrm>
            <a:off x="478931" y="1107466"/>
            <a:ext cx="17346177" cy="1754326"/>
          </a:xfrm>
          <a:prstGeom prst="rect">
            <a:avLst/>
          </a:prstGeom>
          <a:noFill/>
        </p:spPr>
        <p:txBody>
          <a:bodyPr wrap="square">
            <a:spAutoFit/>
          </a:bodyPr>
          <a:lstStyle/>
          <a:p>
            <a:r>
              <a:rPr lang="en-US" sz="3600" dirty="0">
                <a:solidFill>
                  <a:srgbClr val="FD910B"/>
                </a:solidFill>
              </a:rPr>
              <a:t>Problem 8(A): </a:t>
            </a:r>
            <a:r>
              <a:rPr lang="en-US" sz="3600" dirty="0">
                <a:solidFill>
                  <a:srgbClr val="2E464E"/>
                </a:solidFill>
              </a:rPr>
              <a:t>Analyze the Repeat Passenger Rate (RPR%) for each city across the six-month period. Identify the top 2 and bottom 2 cities based on their RPR% to determine which locations have the strongest and weakest rates.</a:t>
            </a:r>
          </a:p>
        </p:txBody>
      </p:sp>
      <p:sp>
        <p:nvSpPr>
          <p:cNvPr id="31" name="TextBox 30">
            <a:extLst>
              <a:ext uri="{FF2B5EF4-FFF2-40B4-BE49-F238E27FC236}">
                <a16:creationId xmlns:a16="http://schemas.microsoft.com/office/drawing/2014/main" id="{12972EC9-9CFC-9770-8952-1C4B7FB46023}"/>
              </a:ext>
            </a:extLst>
          </p:cNvPr>
          <p:cNvSpPr txBox="1"/>
          <p:nvPr/>
        </p:nvSpPr>
        <p:spPr>
          <a:xfrm>
            <a:off x="758886" y="3695700"/>
            <a:ext cx="7546914" cy="519616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Top Performers</a:t>
            </a:r>
            <a:r>
              <a:rPr lang="en-US" sz="2800" dirty="0">
                <a:solidFill>
                  <a:srgbClr val="2E464E"/>
                </a:solidFill>
              </a:rPr>
              <a:t>: </a:t>
            </a:r>
            <a:r>
              <a:rPr lang="en-US" sz="2800" dirty="0"/>
              <a:t>Surat (42.6%) and Lucknow (37.1%) excel in RPR, indicating strong passenger loyalty.</a:t>
            </a:r>
          </a:p>
          <a:p>
            <a:pPr marL="457200" indent="-457200">
              <a:lnSpc>
                <a:spcPct val="150000"/>
              </a:lnSpc>
              <a:buFont typeface="Arial" panose="020B0604020202020204" pitchFamily="34" charset="0"/>
              <a:buChar char="•"/>
            </a:pPr>
            <a:r>
              <a:rPr lang="en-US" sz="2800" b="1" dirty="0">
                <a:solidFill>
                  <a:srgbClr val="2E464E"/>
                </a:solidFill>
              </a:rPr>
              <a:t>Bottom Performers</a:t>
            </a:r>
            <a:r>
              <a:rPr lang="en-US" sz="2800" dirty="0">
                <a:solidFill>
                  <a:srgbClr val="2E464E"/>
                </a:solidFill>
              </a:rPr>
              <a:t>: </a:t>
            </a:r>
            <a:r>
              <a:rPr lang="en-US" sz="2800" dirty="0"/>
              <a:t>Mysore (11.2%) and Jaipur (17.4%) struggle with retention.</a:t>
            </a:r>
          </a:p>
          <a:p>
            <a:pPr marL="457200" indent="-457200">
              <a:lnSpc>
                <a:spcPct val="150000"/>
              </a:lnSpc>
              <a:buFont typeface="Arial" panose="020B0604020202020204" pitchFamily="34" charset="0"/>
              <a:buChar char="•"/>
            </a:pPr>
            <a:r>
              <a:rPr lang="en-US" sz="2800" dirty="0"/>
              <a:t>Replicate strategies from top cities and address customer satisfaction issues in underperforming locations.</a:t>
            </a:r>
          </a:p>
        </p:txBody>
      </p:sp>
      <p:pic>
        <p:nvPicPr>
          <p:cNvPr id="34" name="Picture 33" descr="A graph with numbers and text">
            <a:extLst>
              <a:ext uri="{FF2B5EF4-FFF2-40B4-BE49-F238E27FC236}">
                <a16:creationId xmlns:a16="http://schemas.microsoft.com/office/drawing/2014/main" id="{ABC6C676-6D80-3894-4B5F-9542CC1CF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767" y="3431735"/>
            <a:ext cx="9089433" cy="59540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898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FAD0AD-B244-C877-B05F-127B628E147B}"/>
            </a:ext>
          </a:extLst>
        </p:cNvPr>
        <p:cNvGrpSpPr/>
        <p:nvPr/>
      </p:nvGrpSpPr>
      <p:grpSpPr>
        <a:xfrm>
          <a:off x="0" y="0"/>
          <a:ext cx="0" cy="0"/>
          <a:chOff x="0" y="0"/>
          <a:chExt cx="0" cy="0"/>
        </a:xfrm>
      </p:grpSpPr>
      <p:pic>
        <p:nvPicPr>
          <p:cNvPr id="33" name="Picture 32">
            <a:extLst>
              <a:ext uri="{FF2B5EF4-FFF2-40B4-BE49-F238E27FC236}">
                <a16:creationId xmlns:a16="http://schemas.microsoft.com/office/drawing/2014/main" id="{31B2B085-2735-DC26-69CD-EB1590BE05B9}"/>
              </a:ext>
            </a:extLst>
          </p:cNvPr>
          <p:cNvPicPr>
            <a:picLocks noChangeAspect="1"/>
          </p:cNvPicPr>
          <p:nvPr/>
        </p:nvPicPr>
        <p:blipFill>
          <a:blip r:embed="rId3"/>
          <a:stretch>
            <a:fillRect/>
          </a:stretch>
        </p:blipFill>
        <p:spPr>
          <a:xfrm>
            <a:off x="664464" y="3490872"/>
            <a:ext cx="9089136" cy="5932930"/>
          </a:xfrm>
          <a:prstGeom prst="rect">
            <a:avLst/>
          </a:prstGeom>
          <a:ln>
            <a:noFill/>
          </a:ln>
          <a:effectLst>
            <a:outerShdw blurRad="292100" dist="139700" dir="2700000" algn="tl" rotWithShape="0">
              <a:srgbClr val="333333">
                <a:alpha val="65000"/>
              </a:srgbClr>
            </a:outerShdw>
          </a:effectLst>
        </p:spPr>
      </p:pic>
      <p:sp>
        <p:nvSpPr>
          <p:cNvPr id="32" name="TextBox 31">
            <a:extLst>
              <a:ext uri="{FF2B5EF4-FFF2-40B4-BE49-F238E27FC236}">
                <a16:creationId xmlns:a16="http://schemas.microsoft.com/office/drawing/2014/main" id="{785C4B7F-2434-062E-9095-0DAE52395540}"/>
              </a:ext>
            </a:extLst>
          </p:cNvPr>
          <p:cNvSpPr txBox="1"/>
          <p:nvPr/>
        </p:nvSpPr>
        <p:spPr>
          <a:xfrm>
            <a:off x="478931" y="1107466"/>
            <a:ext cx="17346177" cy="1754326"/>
          </a:xfrm>
          <a:prstGeom prst="rect">
            <a:avLst/>
          </a:prstGeom>
          <a:noFill/>
        </p:spPr>
        <p:txBody>
          <a:bodyPr wrap="square">
            <a:spAutoFit/>
          </a:bodyPr>
          <a:lstStyle/>
          <a:p>
            <a:r>
              <a:rPr lang="en-US" sz="3600" dirty="0">
                <a:solidFill>
                  <a:srgbClr val="FD910B"/>
                </a:solidFill>
              </a:rPr>
              <a:t>Problem 8</a:t>
            </a:r>
            <a:r>
              <a:rPr lang="en-US" sz="3600" b="1" dirty="0">
                <a:solidFill>
                  <a:srgbClr val="FD910B"/>
                </a:solidFill>
              </a:rPr>
              <a:t>(</a:t>
            </a:r>
            <a:r>
              <a:rPr lang="en-US" sz="3600" dirty="0">
                <a:solidFill>
                  <a:srgbClr val="FD910B"/>
                </a:solidFill>
              </a:rPr>
              <a:t>B</a:t>
            </a:r>
            <a:r>
              <a:rPr lang="en-US" sz="3600" b="1" dirty="0">
                <a:solidFill>
                  <a:srgbClr val="FD910B"/>
                </a:solidFill>
              </a:rPr>
              <a:t>): </a:t>
            </a:r>
            <a:r>
              <a:rPr lang="en-US" sz="3600" dirty="0">
                <a:solidFill>
                  <a:srgbClr val="2E464E"/>
                </a:solidFill>
              </a:rPr>
              <a:t>Similarly, analyze the RPR% by month across all cities and identify the months with the highest and lowest repeat passenger rates. This will help top in point any seasonal patterns or months with higher repeat passenger loyalty.</a:t>
            </a:r>
          </a:p>
        </p:txBody>
      </p:sp>
      <p:sp>
        <p:nvSpPr>
          <p:cNvPr id="31" name="TextBox 30">
            <a:extLst>
              <a:ext uri="{FF2B5EF4-FFF2-40B4-BE49-F238E27FC236}">
                <a16:creationId xmlns:a16="http://schemas.microsoft.com/office/drawing/2014/main" id="{928B6364-523B-0BF7-0BD2-3EB9D2594126}"/>
              </a:ext>
            </a:extLst>
          </p:cNvPr>
          <p:cNvSpPr txBox="1"/>
          <p:nvPr/>
        </p:nvSpPr>
        <p:spPr>
          <a:xfrm>
            <a:off x="10207686" y="3695700"/>
            <a:ext cx="7623114" cy="519616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Peak Months</a:t>
            </a:r>
            <a:r>
              <a:rPr lang="en-US" sz="2800" dirty="0">
                <a:solidFill>
                  <a:srgbClr val="2E464E"/>
                </a:solidFill>
              </a:rPr>
              <a:t>: </a:t>
            </a:r>
            <a:r>
              <a:rPr lang="en-US" sz="2800" dirty="0"/>
              <a:t>May (15.4%) and June (14.9%) show the highest RPR%, indicating strong passenger loyalty.</a:t>
            </a:r>
          </a:p>
          <a:p>
            <a:pPr marL="457200" indent="-457200">
              <a:lnSpc>
                <a:spcPct val="150000"/>
              </a:lnSpc>
              <a:buFont typeface="Arial" panose="020B0604020202020204" pitchFamily="34" charset="0"/>
              <a:buChar char="•"/>
            </a:pPr>
            <a:r>
              <a:rPr lang="en-US" sz="2800" b="1" dirty="0">
                <a:solidFill>
                  <a:srgbClr val="2E464E"/>
                </a:solidFill>
              </a:rPr>
              <a:t>Low Months</a:t>
            </a:r>
            <a:r>
              <a:rPr lang="en-US" sz="2800" dirty="0">
                <a:solidFill>
                  <a:srgbClr val="2E464E"/>
                </a:solidFill>
              </a:rPr>
              <a:t>: </a:t>
            </a:r>
            <a:r>
              <a:rPr lang="en-US" sz="2800" dirty="0"/>
              <a:t>February (8.0%) and January (8.1%) have the lowest RPR%.</a:t>
            </a:r>
          </a:p>
          <a:p>
            <a:pPr marL="457200" indent="-457200">
              <a:lnSpc>
                <a:spcPct val="150000"/>
              </a:lnSpc>
              <a:buFont typeface="Arial" panose="020B0604020202020204" pitchFamily="34" charset="0"/>
              <a:buChar char="•"/>
            </a:pPr>
            <a:r>
              <a:rPr lang="en-US" sz="2800" dirty="0"/>
              <a:t>Address low retention in early months by introducing promotions and replicate successful strategies from May-June.</a:t>
            </a:r>
          </a:p>
        </p:txBody>
      </p:sp>
    </p:spTree>
    <p:extLst>
      <p:ext uri="{BB962C8B-B14F-4D97-AF65-F5344CB8AC3E}">
        <p14:creationId xmlns:p14="http://schemas.microsoft.com/office/powerpoint/2010/main" val="628819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50FCF04-91F9-60C2-AA9C-D78BC6AE63D6}"/>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6E89AF72-18F1-BCBC-354A-E230E2251321}"/>
              </a:ext>
            </a:extLst>
          </p:cNvPr>
          <p:cNvSpPr txBox="1"/>
          <p:nvPr/>
        </p:nvSpPr>
        <p:spPr>
          <a:xfrm>
            <a:off x="478931" y="1107466"/>
            <a:ext cx="17346177" cy="830997"/>
          </a:xfrm>
          <a:prstGeom prst="rect">
            <a:avLst/>
          </a:prstGeom>
          <a:noFill/>
        </p:spPr>
        <p:txBody>
          <a:bodyPr wrap="square">
            <a:spAutoFit/>
          </a:bodyPr>
          <a:lstStyle/>
          <a:p>
            <a:pPr algn="ctr"/>
            <a:r>
              <a:rPr lang="en-US" sz="4800" b="1" dirty="0">
                <a:solidFill>
                  <a:srgbClr val="2E464E"/>
                </a:solidFill>
              </a:rPr>
              <a:t>Key Insights </a:t>
            </a:r>
          </a:p>
        </p:txBody>
      </p:sp>
      <p:sp>
        <p:nvSpPr>
          <p:cNvPr id="36" name="TextBox 35">
            <a:extLst>
              <a:ext uri="{FF2B5EF4-FFF2-40B4-BE49-F238E27FC236}">
                <a16:creationId xmlns:a16="http://schemas.microsoft.com/office/drawing/2014/main" id="{A0245721-04AE-9421-6774-5891356BCA24}"/>
              </a:ext>
            </a:extLst>
          </p:cNvPr>
          <p:cNvSpPr txBox="1"/>
          <p:nvPr/>
        </p:nvSpPr>
        <p:spPr>
          <a:xfrm>
            <a:off x="969109" y="2247900"/>
            <a:ext cx="15913837" cy="713515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Top and Bottom Cities: </a:t>
            </a:r>
            <a:r>
              <a:rPr lang="en-US" sz="2800" dirty="0"/>
              <a:t>Jaipur, Lucknow, and Surat dominate with the highest trips, while Visakhapatnam, Coimbatore, and Mysore lag  behind.</a:t>
            </a:r>
          </a:p>
          <a:p>
            <a:pPr marL="457200" indent="-457200">
              <a:lnSpc>
                <a:spcPct val="150000"/>
              </a:lnSpc>
              <a:buFont typeface="Arial" panose="020B0604020202020204" pitchFamily="34" charset="0"/>
              <a:buChar char="•"/>
            </a:pPr>
            <a:r>
              <a:rPr lang="en-US" sz="2800" b="1" dirty="0">
                <a:solidFill>
                  <a:srgbClr val="2E464E"/>
                </a:solidFill>
              </a:rPr>
              <a:t>Pricing &amp; Distance: </a:t>
            </a:r>
            <a:r>
              <a:rPr lang="en-US" sz="2800" dirty="0"/>
              <a:t>Tourism cities (e.g., Jaipur) show higher fares and longer distances compared to cost-efficient business hubs like Surat.</a:t>
            </a:r>
          </a:p>
          <a:p>
            <a:pPr marL="457200" indent="-457200">
              <a:lnSpc>
                <a:spcPct val="150000"/>
              </a:lnSpc>
              <a:buFont typeface="Arial" panose="020B0604020202020204" pitchFamily="34" charset="0"/>
              <a:buChar char="•"/>
            </a:pPr>
            <a:r>
              <a:rPr lang="en-US" sz="2800" b="1" dirty="0">
                <a:solidFill>
                  <a:srgbClr val="2E464E"/>
                </a:solidFill>
              </a:rPr>
              <a:t>Passenger &amp; Driver Ratings: </a:t>
            </a:r>
            <a:r>
              <a:rPr lang="en-US" sz="2800" dirty="0"/>
              <a:t>Jaipur and Kochi lead with top ratings (8.99), while Surat and Vadodara require improvements.</a:t>
            </a:r>
          </a:p>
          <a:p>
            <a:pPr marL="457200" indent="-457200">
              <a:lnSpc>
                <a:spcPct val="150000"/>
              </a:lnSpc>
              <a:buFont typeface="Arial" panose="020B0604020202020204" pitchFamily="34" charset="0"/>
              <a:buChar char="•"/>
            </a:pPr>
            <a:r>
              <a:rPr lang="en-US" sz="2800" b="1" dirty="0">
                <a:solidFill>
                  <a:srgbClr val="2E464E"/>
                </a:solidFill>
              </a:rPr>
              <a:t>Seasonal Trends: </a:t>
            </a:r>
            <a:r>
              <a:rPr lang="en-US" sz="2800" dirty="0"/>
              <a:t>High demand in April, February, and May; low in January and June. Seasonal variability is highest in Visakhapatnam.</a:t>
            </a:r>
          </a:p>
          <a:p>
            <a:pPr marL="457200" indent="-457200">
              <a:lnSpc>
                <a:spcPct val="150000"/>
              </a:lnSpc>
              <a:buFont typeface="Arial" panose="020B0604020202020204" pitchFamily="34" charset="0"/>
              <a:buChar char="•"/>
            </a:pPr>
            <a:r>
              <a:rPr lang="en-US" sz="2800" b="1" dirty="0">
                <a:solidFill>
                  <a:srgbClr val="2E464E"/>
                </a:solidFill>
              </a:rPr>
              <a:t>Weekday vs. Weekend Demand: </a:t>
            </a:r>
            <a:r>
              <a:rPr lang="en-US" sz="2800" dirty="0"/>
              <a:t>Most cities prefer weekdays; Jaipur and Surat favor weekends.</a:t>
            </a:r>
          </a:p>
          <a:p>
            <a:pPr marL="457200" indent="-457200">
              <a:lnSpc>
                <a:spcPct val="150000"/>
              </a:lnSpc>
              <a:buFont typeface="Arial" panose="020B0604020202020204" pitchFamily="34" charset="0"/>
              <a:buChar char="•"/>
            </a:pPr>
            <a:r>
              <a:rPr lang="en-US" sz="2800" b="1" dirty="0">
                <a:solidFill>
                  <a:srgbClr val="2E464E"/>
                </a:solidFill>
              </a:rPr>
              <a:t>Repeat Passenger Rates (RPR): </a:t>
            </a:r>
            <a:r>
              <a:rPr lang="en-US" sz="2800" dirty="0"/>
              <a:t>Surat excels at 42.6%, while Mysore trails at 11.2%.</a:t>
            </a:r>
          </a:p>
          <a:p>
            <a:pPr marL="457200" indent="-457200">
              <a:lnSpc>
                <a:spcPct val="150000"/>
              </a:lnSpc>
              <a:buFont typeface="Arial" panose="020B0604020202020204" pitchFamily="34" charset="0"/>
              <a:buChar char="•"/>
            </a:pPr>
            <a:r>
              <a:rPr lang="en-US" sz="2800" b="1" dirty="0">
                <a:solidFill>
                  <a:srgbClr val="2E464E"/>
                </a:solidFill>
              </a:rPr>
              <a:t>Target Performance: </a:t>
            </a:r>
            <a:r>
              <a:rPr lang="en-US" sz="2800" dirty="0"/>
              <a:t>Tourism cities outperform targets; business hubs underperform.</a:t>
            </a:r>
          </a:p>
        </p:txBody>
      </p:sp>
    </p:spTree>
    <p:extLst>
      <p:ext uri="{BB962C8B-B14F-4D97-AF65-F5344CB8AC3E}">
        <p14:creationId xmlns:p14="http://schemas.microsoft.com/office/powerpoint/2010/main" val="414419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71F906C-83A7-A959-6A63-506965B8F73C}"/>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217071AD-E916-85C0-D35C-AA559201AF4B}"/>
              </a:ext>
            </a:extLst>
          </p:cNvPr>
          <p:cNvSpPr txBox="1"/>
          <p:nvPr/>
        </p:nvSpPr>
        <p:spPr>
          <a:xfrm>
            <a:off x="478931" y="1107466"/>
            <a:ext cx="17346177" cy="830997"/>
          </a:xfrm>
          <a:prstGeom prst="rect">
            <a:avLst/>
          </a:prstGeom>
          <a:noFill/>
        </p:spPr>
        <p:txBody>
          <a:bodyPr wrap="square">
            <a:spAutoFit/>
          </a:bodyPr>
          <a:lstStyle/>
          <a:p>
            <a:pPr algn="ctr"/>
            <a:r>
              <a:rPr lang="en-US" sz="4800" b="1" dirty="0">
                <a:solidFill>
                  <a:srgbClr val="2E464E"/>
                </a:solidFill>
              </a:rPr>
              <a:t>Secondary Analysis and Recommendations</a:t>
            </a:r>
          </a:p>
        </p:txBody>
      </p:sp>
      <p:sp>
        <p:nvSpPr>
          <p:cNvPr id="34" name="TextBox 33">
            <a:extLst>
              <a:ext uri="{FF2B5EF4-FFF2-40B4-BE49-F238E27FC236}">
                <a16:creationId xmlns:a16="http://schemas.microsoft.com/office/drawing/2014/main" id="{855B6D88-F71D-9ABB-A02D-9BD26281F105}"/>
              </a:ext>
            </a:extLst>
          </p:cNvPr>
          <p:cNvSpPr txBox="1"/>
          <p:nvPr/>
        </p:nvSpPr>
        <p:spPr>
          <a:xfrm>
            <a:off x="1044216" y="2247900"/>
            <a:ext cx="16481784" cy="1077218"/>
          </a:xfrm>
          <a:prstGeom prst="rect">
            <a:avLst/>
          </a:prstGeom>
          <a:noFill/>
        </p:spPr>
        <p:txBody>
          <a:bodyPr wrap="square">
            <a:spAutoFit/>
          </a:bodyPr>
          <a:lstStyle/>
          <a:p>
            <a:r>
              <a:rPr lang="en-US" sz="3200" dirty="0">
                <a:solidFill>
                  <a:srgbClr val="2E464E"/>
                </a:solidFill>
              </a:rPr>
              <a:t>What factors might contribute to higher or lower repeat passenger rates indifferent cities? Are there correlations with socioeconomic or lifestyle patterns in these cities?</a:t>
            </a:r>
          </a:p>
        </p:txBody>
      </p:sp>
      <p:sp>
        <p:nvSpPr>
          <p:cNvPr id="36" name="TextBox 35">
            <a:extLst>
              <a:ext uri="{FF2B5EF4-FFF2-40B4-BE49-F238E27FC236}">
                <a16:creationId xmlns:a16="http://schemas.microsoft.com/office/drawing/2014/main" id="{91ED98A8-6748-C7A7-1B1E-8B6F683F84C7}"/>
              </a:ext>
            </a:extLst>
          </p:cNvPr>
          <p:cNvSpPr txBox="1"/>
          <p:nvPr/>
        </p:nvSpPr>
        <p:spPr>
          <a:xfrm>
            <a:off x="1002563" y="3641665"/>
            <a:ext cx="15913837" cy="454983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Quality of Service</a:t>
            </a:r>
            <a:r>
              <a:rPr lang="en-US" sz="2800" b="1" dirty="0"/>
              <a:t>: </a:t>
            </a:r>
            <a:r>
              <a:rPr lang="en-US" sz="2800" dirty="0"/>
              <a:t>High standards in punctuality, vehicle cleanliness, and driver professionalism lead to higher customer satisfaction and repeat rates.</a:t>
            </a:r>
          </a:p>
          <a:p>
            <a:pPr marL="457200" indent="-457200">
              <a:lnSpc>
                <a:spcPct val="150000"/>
              </a:lnSpc>
              <a:buFont typeface="Arial" panose="020B0604020202020204" pitchFamily="34" charset="0"/>
              <a:buChar char="•"/>
            </a:pPr>
            <a:r>
              <a:rPr lang="en-US" sz="2800" b="1" dirty="0">
                <a:solidFill>
                  <a:srgbClr val="2E464E"/>
                </a:solidFill>
              </a:rPr>
              <a:t>Competitive Pricing: </a:t>
            </a:r>
            <a:r>
              <a:rPr lang="en-US" sz="2800" dirty="0"/>
              <a:t>Cities with price-sensitive populations may have higher repeat rates if affordable, transparent pricing is offered. Dynamic pricing can affect loyalty in diverse income groups.</a:t>
            </a:r>
          </a:p>
          <a:p>
            <a:pPr marL="457200" indent="-457200">
              <a:lnSpc>
                <a:spcPct val="150000"/>
              </a:lnSpc>
              <a:buFont typeface="Arial" panose="020B0604020202020204" pitchFamily="34" charset="0"/>
              <a:buChar char="•"/>
            </a:pPr>
            <a:r>
              <a:rPr lang="en-US" sz="2800" b="1" dirty="0">
                <a:solidFill>
                  <a:srgbClr val="2E464E"/>
                </a:solidFill>
              </a:rPr>
              <a:t>Socioeconomic &amp; Demographic Patterns: </a:t>
            </a:r>
            <a:r>
              <a:rPr lang="en-US" sz="2800" dirty="0"/>
              <a:t>Areas with higher disposable income or tech-savvy populations may see more frequent use of ride services. Local lifestyle preferences, such as reliance on public transport or private vehicles, also influence repeat customer behavior.</a:t>
            </a:r>
          </a:p>
        </p:txBody>
      </p:sp>
    </p:spTree>
    <p:extLst>
      <p:ext uri="{BB962C8B-B14F-4D97-AF65-F5344CB8AC3E}">
        <p14:creationId xmlns:p14="http://schemas.microsoft.com/office/powerpoint/2010/main" val="154294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D08E465-08C7-2C64-8ADD-F0879A773E1B}"/>
            </a:ext>
          </a:extLst>
        </p:cNvPr>
        <p:cNvGrpSpPr/>
        <p:nvPr/>
      </p:nvGrpSpPr>
      <p:grpSpPr>
        <a:xfrm>
          <a:off x="0" y="0"/>
          <a:ext cx="0" cy="0"/>
          <a:chOff x="0" y="0"/>
          <a:chExt cx="0" cy="0"/>
        </a:xfrm>
      </p:grpSpPr>
      <p:sp>
        <p:nvSpPr>
          <p:cNvPr id="34" name="TextBox 33">
            <a:extLst>
              <a:ext uri="{FF2B5EF4-FFF2-40B4-BE49-F238E27FC236}">
                <a16:creationId xmlns:a16="http://schemas.microsoft.com/office/drawing/2014/main" id="{8069A390-66F0-BC1A-8D51-35D19A3ED6DD}"/>
              </a:ext>
            </a:extLst>
          </p:cNvPr>
          <p:cNvSpPr txBox="1"/>
          <p:nvPr/>
        </p:nvSpPr>
        <p:spPr>
          <a:xfrm>
            <a:off x="1044216" y="1475482"/>
            <a:ext cx="16504368" cy="1077218"/>
          </a:xfrm>
          <a:prstGeom prst="rect">
            <a:avLst/>
          </a:prstGeom>
          <a:noFill/>
        </p:spPr>
        <p:txBody>
          <a:bodyPr wrap="square">
            <a:spAutoFit/>
          </a:bodyPr>
          <a:lstStyle/>
          <a:p>
            <a:r>
              <a:rPr lang="en-US" sz="3200" dirty="0">
                <a:solidFill>
                  <a:srgbClr val="2E464E"/>
                </a:solidFill>
              </a:rPr>
              <a:t>How do tourism seasons or local events  impact Goodcabs' demand patterns? Would tailoring marketing efforts to these events increase trip volume in tourism-oriented cities?</a:t>
            </a:r>
          </a:p>
        </p:txBody>
      </p:sp>
      <p:sp>
        <p:nvSpPr>
          <p:cNvPr id="36" name="TextBox 35">
            <a:extLst>
              <a:ext uri="{FF2B5EF4-FFF2-40B4-BE49-F238E27FC236}">
                <a16:creationId xmlns:a16="http://schemas.microsoft.com/office/drawing/2014/main" id="{7A9C2119-89E9-9D69-93EC-5B40325C5A03}"/>
              </a:ext>
            </a:extLst>
          </p:cNvPr>
          <p:cNvSpPr txBox="1"/>
          <p:nvPr/>
        </p:nvSpPr>
        <p:spPr>
          <a:xfrm>
            <a:off x="1044216" y="2781300"/>
            <a:ext cx="15913837" cy="64888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Tourism-Focused Cities (Jaipur, Lucknow):</a:t>
            </a:r>
          </a:p>
          <a:p>
            <a:pPr marL="914400" lvl="1" indent="-457200">
              <a:lnSpc>
                <a:spcPct val="150000"/>
              </a:lnSpc>
              <a:buFont typeface="Arial" panose="020B0604020202020204" pitchFamily="34" charset="0"/>
              <a:buChar char="•"/>
            </a:pPr>
            <a:r>
              <a:rPr lang="en-US" sz="2800" dirty="0"/>
              <a:t>Demand peaks in February due to festivals and tourist activities.</a:t>
            </a:r>
          </a:p>
          <a:p>
            <a:pPr marL="914400" lvl="1" indent="-457200">
              <a:lnSpc>
                <a:spcPct val="150000"/>
              </a:lnSpc>
              <a:buFont typeface="Arial" panose="020B0604020202020204" pitchFamily="34" charset="0"/>
              <a:buChar char="•"/>
            </a:pPr>
            <a:r>
              <a:rPr lang="en-US" sz="2800" dirty="0"/>
              <a:t>Marketing strategies: Promote sightseeing tours and festival-related offers to boost trip volume.</a:t>
            </a:r>
          </a:p>
          <a:p>
            <a:pPr marL="457200" indent="-457200">
              <a:lnSpc>
                <a:spcPct val="150000"/>
              </a:lnSpc>
              <a:buFont typeface="Arial" panose="020B0604020202020204" pitchFamily="34" charset="0"/>
              <a:buChar char="•"/>
            </a:pPr>
            <a:r>
              <a:rPr lang="en-US" sz="2800" b="1" dirty="0">
                <a:solidFill>
                  <a:srgbClr val="2E464E"/>
                </a:solidFill>
              </a:rPr>
              <a:t>Business-Focused Cities (Indore, Surat, Chandigarh):</a:t>
            </a:r>
          </a:p>
          <a:p>
            <a:pPr marL="914400" lvl="1" indent="-457200">
              <a:lnSpc>
                <a:spcPct val="150000"/>
              </a:lnSpc>
              <a:buFont typeface="Arial" panose="020B0604020202020204" pitchFamily="34" charset="0"/>
              <a:buChar char="•"/>
            </a:pPr>
            <a:r>
              <a:rPr lang="en-US" sz="2800" dirty="0"/>
              <a:t>Demand increases in April, aligning with the financial year-end.</a:t>
            </a:r>
          </a:p>
          <a:p>
            <a:pPr marL="914400" lvl="1" indent="-457200">
              <a:lnSpc>
                <a:spcPct val="150000"/>
              </a:lnSpc>
              <a:buFont typeface="Arial" panose="020B0604020202020204" pitchFamily="34" charset="0"/>
              <a:buChar char="•"/>
            </a:pPr>
            <a:r>
              <a:rPr lang="en-US" sz="2800" dirty="0"/>
              <a:t>Marketing strategies: Offer reliable airport transfers, timely pickups, and corporate discounts for business travelers.</a:t>
            </a:r>
          </a:p>
          <a:p>
            <a:pPr marL="457200" indent="-457200">
              <a:lnSpc>
                <a:spcPct val="150000"/>
              </a:lnSpc>
              <a:buFont typeface="Arial" panose="020B0604020202020204" pitchFamily="34" charset="0"/>
              <a:buChar char="•"/>
            </a:pPr>
            <a:r>
              <a:rPr lang="en-US" sz="2800" b="1" dirty="0">
                <a:solidFill>
                  <a:srgbClr val="2E464E"/>
                </a:solidFill>
              </a:rPr>
              <a:t>Overall Strategy:</a:t>
            </a:r>
          </a:p>
          <a:p>
            <a:pPr marL="914400" lvl="1" indent="-457200">
              <a:lnSpc>
                <a:spcPct val="150000"/>
              </a:lnSpc>
              <a:buFont typeface="Arial" panose="020B0604020202020204" pitchFamily="34" charset="0"/>
              <a:buChar char="•"/>
            </a:pPr>
            <a:r>
              <a:rPr lang="en-US" sz="2800" dirty="0"/>
              <a:t>Align marketing with seasonal trends and local events.</a:t>
            </a:r>
          </a:p>
          <a:p>
            <a:pPr marL="914400" lvl="1" indent="-457200">
              <a:lnSpc>
                <a:spcPct val="150000"/>
              </a:lnSpc>
              <a:buFont typeface="Arial" panose="020B0604020202020204" pitchFamily="34" charset="0"/>
              <a:buChar char="•"/>
            </a:pPr>
            <a:r>
              <a:rPr lang="en-US" sz="2800" dirty="0"/>
              <a:t>Optimize demand and attract more customers in tourism and business hubs.</a:t>
            </a:r>
          </a:p>
        </p:txBody>
      </p:sp>
    </p:spTree>
    <p:extLst>
      <p:ext uri="{BB962C8B-B14F-4D97-AF65-F5344CB8AC3E}">
        <p14:creationId xmlns:p14="http://schemas.microsoft.com/office/powerpoint/2010/main" val="311970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CAD914D-9B29-3C95-7D9D-E40D6CB98976}"/>
            </a:ext>
          </a:extLst>
        </p:cNvPr>
        <p:cNvGrpSpPr/>
        <p:nvPr/>
      </p:nvGrpSpPr>
      <p:grpSpPr>
        <a:xfrm>
          <a:off x="0" y="0"/>
          <a:ext cx="0" cy="0"/>
          <a:chOff x="0" y="0"/>
          <a:chExt cx="0" cy="0"/>
        </a:xfrm>
      </p:grpSpPr>
      <p:sp>
        <p:nvSpPr>
          <p:cNvPr id="31" name="TextBox 30">
            <a:extLst>
              <a:ext uri="{FF2B5EF4-FFF2-40B4-BE49-F238E27FC236}">
                <a16:creationId xmlns:a16="http://schemas.microsoft.com/office/drawing/2014/main" id="{1CA7600A-92B1-E603-296F-05FFC52C49E0}"/>
              </a:ext>
            </a:extLst>
          </p:cNvPr>
          <p:cNvSpPr txBox="1"/>
          <p:nvPr/>
        </p:nvSpPr>
        <p:spPr>
          <a:xfrm>
            <a:off x="1554339" y="3494425"/>
            <a:ext cx="5913261" cy="3477875"/>
          </a:xfrm>
          <a:prstGeom prst="rect">
            <a:avLst/>
          </a:prstGeom>
          <a:noFill/>
        </p:spPr>
        <p:txBody>
          <a:bodyPr wrap="square">
            <a:spAutoFit/>
          </a:bodyPr>
          <a:lstStyle/>
          <a:p>
            <a:pPr marL="742950" indent="-742950">
              <a:buFont typeface="+mj-lt"/>
              <a:buAutoNum type="arabicPeriod"/>
            </a:pPr>
            <a:r>
              <a:rPr lang="en-US" sz="4400" dirty="0">
                <a:solidFill>
                  <a:srgbClr val="FD910B"/>
                </a:solidFill>
                <a:hlinkClick r:id="rId3" action="ppaction://hlinksldjump">
                  <a:extLst>
                    <a:ext uri="{A12FA001-AC4F-418D-AE19-62706E023703}">
                      <ahyp:hlinkClr xmlns:ahyp="http://schemas.microsoft.com/office/drawing/2018/hyperlinkcolor" val="tx"/>
                    </a:ext>
                  </a:extLst>
                </a:hlinkClick>
              </a:rPr>
              <a:t>Problem Statement</a:t>
            </a:r>
            <a:endParaRPr lang="en-US" sz="4400" dirty="0">
              <a:solidFill>
                <a:srgbClr val="FD910B"/>
              </a:solidFill>
            </a:endParaRPr>
          </a:p>
          <a:p>
            <a:pPr marL="742950" indent="-742950">
              <a:buFont typeface="+mj-lt"/>
              <a:buAutoNum type="arabicPeriod"/>
            </a:pPr>
            <a:r>
              <a:rPr lang="en-US" sz="4400" dirty="0">
                <a:solidFill>
                  <a:srgbClr val="FD910B"/>
                </a:solidFill>
                <a:hlinkClick r:id="rId4" action="ppaction://hlinksldjump">
                  <a:extLst>
                    <a:ext uri="{A12FA001-AC4F-418D-AE19-62706E023703}">
                      <ahyp:hlinkClr xmlns:ahyp="http://schemas.microsoft.com/office/drawing/2018/hyperlinkcolor" val="tx"/>
                    </a:ext>
                  </a:extLst>
                </a:hlinkClick>
              </a:rPr>
              <a:t>Objective</a:t>
            </a:r>
            <a:endParaRPr lang="en-US" sz="4400" dirty="0">
              <a:solidFill>
                <a:srgbClr val="FD910B"/>
              </a:solidFill>
            </a:endParaRPr>
          </a:p>
          <a:p>
            <a:pPr marL="742950" indent="-742950">
              <a:buFont typeface="+mj-lt"/>
              <a:buAutoNum type="arabicPeriod"/>
            </a:pPr>
            <a:r>
              <a:rPr lang="en-US" sz="4400" dirty="0">
                <a:solidFill>
                  <a:srgbClr val="FD910B"/>
                </a:solidFill>
                <a:hlinkClick r:id="rId5" action="ppaction://hlinksldjump">
                  <a:extLst>
                    <a:ext uri="{A12FA001-AC4F-418D-AE19-62706E023703}">
                      <ahyp:hlinkClr xmlns:ahyp="http://schemas.microsoft.com/office/drawing/2018/hyperlinkcolor" val="tx"/>
                    </a:ext>
                  </a:extLst>
                </a:hlinkClick>
              </a:rPr>
              <a:t>Analysis</a:t>
            </a:r>
            <a:endParaRPr lang="en-US" sz="4400" dirty="0">
              <a:solidFill>
                <a:srgbClr val="FD910B"/>
              </a:solidFill>
            </a:endParaRPr>
          </a:p>
          <a:p>
            <a:pPr marL="742950" indent="-742950">
              <a:buFont typeface="+mj-lt"/>
              <a:buAutoNum type="arabicPeriod"/>
            </a:pPr>
            <a:r>
              <a:rPr lang="en-US" sz="4400" dirty="0">
                <a:solidFill>
                  <a:srgbClr val="FD910B"/>
                </a:solidFill>
                <a:hlinkClick r:id="rId6" action="ppaction://hlinksldjump">
                  <a:extLst>
                    <a:ext uri="{A12FA001-AC4F-418D-AE19-62706E023703}">
                      <ahyp:hlinkClr xmlns:ahyp="http://schemas.microsoft.com/office/drawing/2018/hyperlinkcolor" val="tx"/>
                    </a:ext>
                  </a:extLst>
                </a:hlinkClick>
              </a:rPr>
              <a:t>key insights</a:t>
            </a:r>
            <a:endParaRPr lang="en-US" sz="4400" dirty="0">
              <a:solidFill>
                <a:srgbClr val="FD910B"/>
              </a:solidFill>
            </a:endParaRPr>
          </a:p>
          <a:p>
            <a:pPr marL="742950" indent="-742950">
              <a:buFont typeface="+mj-lt"/>
              <a:buAutoNum type="arabicPeriod"/>
            </a:pPr>
            <a:r>
              <a:rPr lang="en-US" sz="4400" dirty="0">
                <a:solidFill>
                  <a:srgbClr val="FD910B"/>
                </a:solidFill>
                <a:hlinkClick r:id="rId7" action="ppaction://hlinksldjump">
                  <a:extLst>
                    <a:ext uri="{A12FA001-AC4F-418D-AE19-62706E023703}">
                      <ahyp:hlinkClr xmlns:ahyp="http://schemas.microsoft.com/office/drawing/2018/hyperlinkcolor" val="tx"/>
                    </a:ext>
                  </a:extLst>
                </a:hlinkClick>
              </a:rPr>
              <a:t>Recommendations</a:t>
            </a:r>
            <a:endParaRPr lang="en-US" sz="4400" dirty="0">
              <a:solidFill>
                <a:srgbClr val="FD910B"/>
              </a:solidFill>
            </a:endParaRPr>
          </a:p>
        </p:txBody>
      </p:sp>
      <p:sp>
        <p:nvSpPr>
          <p:cNvPr id="33" name="TextBox 32">
            <a:extLst>
              <a:ext uri="{FF2B5EF4-FFF2-40B4-BE49-F238E27FC236}">
                <a16:creationId xmlns:a16="http://schemas.microsoft.com/office/drawing/2014/main" id="{8A159243-2B2D-A6F2-33F9-F88A7313085E}"/>
              </a:ext>
            </a:extLst>
          </p:cNvPr>
          <p:cNvSpPr txBox="1"/>
          <p:nvPr/>
        </p:nvSpPr>
        <p:spPr>
          <a:xfrm>
            <a:off x="0" y="1305461"/>
            <a:ext cx="18288000" cy="1323439"/>
          </a:xfrm>
          <a:prstGeom prst="rect">
            <a:avLst/>
          </a:prstGeom>
          <a:noFill/>
        </p:spPr>
        <p:txBody>
          <a:bodyPr wrap="square">
            <a:spAutoFit/>
          </a:bodyPr>
          <a:lstStyle/>
          <a:p>
            <a:pPr algn="ctr"/>
            <a:r>
              <a:rPr lang="en-US" sz="8000" dirty="0"/>
              <a:t>Categories</a:t>
            </a:r>
          </a:p>
        </p:txBody>
      </p:sp>
    </p:spTree>
    <p:extLst>
      <p:ext uri="{BB962C8B-B14F-4D97-AF65-F5344CB8AC3E}">
        <p14:creationId xmlns:p14="http://schemas.microsoft.com/office/powerpoint/2010/main" val="511585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434014-033E-92E1-89C3-81902FADFBE4}"/>
            </a:ext>
          </a:extLst>
        </p:cNvPr>
        <p:cNvGrpSpPr/>
        <p:nvPr/>
      </p:nvGrpSpPr>
      <p:grpSpPr>
        <a:xfrm>
          <a:off x="0" y="0"/>
          <a:ext cx="0" cy="0"/>
          <a:chOff x="0" y="0"/>
          <a:chExt cx="0" cy="0"/>
        </a:xfrm>
      </p:grpSpPr>
      <p:sp>
        <p:nvSpPr>
          <p:cNvPr id="34" name="TextBox 33">
            <a:extLst>
              <a:ext uri="{FF2B5EF4-FFF2-40B4-BE49-F238E27FC236}">
                <a16:creationId xmlns:a16="http://schemas.microsoft.com/office/drawing/2014/main" id="{E09521FA-0499-0877-8561-E046DDBB0865}"/>
              </a:ext>
            </a:extLst>
          </p:cNvPr>
          <p:cNvSpPr txBox="1"/>
          <p:nvPr/>
        </p:nvSpPr>
        <p:spPr>
          <a:xfrm>
            <a:off x="1044216" y="1475482"/>
            <a:ext cx="16504368" cy="1077218"/>
          </a:xfrm>
          <a:prstGeom prst="rect">
            <a:avLst/>
          </a:prstGeom>
          <a:noFill/>
        </p:spPr>
        <p:txBody>
          <a:bodyPr wrap="square">
            <a:spAutoFit/>
          </a:bodyPr>
          <a:lstStyle/>
          <a:p>
            <a:r>
              <a:rPr lang="en-US" sz="3200" dirty="0">
                <a:solidFill>
                  <a:srgbClr val="2E464E"/>
                </a:solidFill>
              </a:rPr>
              <a:t>What emerging trends, like electric vehicles and green energy, are impacting the cab market in Tier-2 cities? Should Goodcabs adopt EVs and eco-friendly initiatives to stay competitive?</a:t>
            </a:r>
          </a:p>
        </p:txBody>
      </p:sp>
      <p:sp>
        <p:nvSpPr>
          <p:cNvPr id="36" name="TextBox 35">
            <a:extLst>
              <a:ext uri="{FF2B5EF4-FFF2-40B4-BE49-F238E27FC236}">
                <a16:creationId xmlns:a16="http://schemas.microsoft.com/office/drawing/2014/main" id="{650BB388-ED4F-549C-BDBE-C344DA48041E}"/>
              </a:ext>
            </a:extLst>
          </p:cNvPr>
          <p:cNvSpPr txBox="1"/>
          <p:nvPr/>
        </p:nvSpPr>
        <p:spPr>
          <a:xfrm>
            <a:off x="1044216" y="2933700"/>
            <a:ext cx="15913837" cy="454983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EV Adoption: </a:t>
            </a:r>
            <a:r>
              <a:rPr lang="en-US" sz="2800" dirty="0"/>
              <a:t>EVs are gaining traction in Tier-2 cities due to affordability, government incentives, and lower operational costs.</a:t>
            </a:r>
          </a:p>
          <a:p>
            <a:pPr marL="457200" indent="-457200">
              <a:lnSpc>
                <a:spcPct val="150000"/>
              </a:lnSpc>
              <a:buFont typeface="Arial" panose="020B0604020202020204" pitchFamily="34" charset="0"/>
              <a:buChar char="•"/>
            </a:pPr>
            <a:r>
              <a:rPr lang="en-US" sz="2800" b="1" dirty="0">
                <a:solidFill>
                  <a:srgbClr val="2E464E"/>
                </a:solidFill>
              </a:rPr>
              <a:t>Eco-Conscious Demand: </a:t>
            </a:r>
            <a:r>
              <a:rPr lang="en-US" sz="2800" dirty="0"/>
              <a:t>Consumers increasingly prefer sustainable travel options, favoring companies with green initiatives.</a:t>
            </a:r>
          </a:p>
          <a:p>
            <a:pPr marL="457200" indent="-457200">
              <a:lnSpc>
                <a:spcPct val="150000"/>
              </a:lnSpc>
              <a:buFont typeface="Arial" panose="020B0604020202020204" pitchFamily="34" charset="0"/>
              <a:buChar char="•"/>
            </a:pPr>
            <a:r>
              <a:rPr lang="en-US" sz="2800" b="1" dirty="0">
                <a:solidFill>
                  <a:srgbClr val="2E464E"/>
                </a:solidFill>
              </a:rPr>
              <a:t>Government Push: </a:t>
            </a:r>
            <a:r>
              <a:rPr lang="en-US" sz="2800" dirty="0"/>
              <a:t>Subsidies and improved charging infrastructure make EV adoption viable.</a:t>
            </a:r>
          </a:p>
          <a:p>
            <a:pPr marL="457200" indent="-457200">
              <a:lnSpc>
                <a:spcPct val="150000"/>
              </a:lnSpc>
              <a:buFont typeface="Arial" panose="020B0604020202020204" pitchFamily="34" charset="0"/>
              <a:buChar char="•"/>
            </a:pPr>
            <a:r>
              <a:rPr lang="en-US" sz="2800" b="1" dirty="0">
                <a:solidFill>
                  <a:srgbClr val="2E464E"/>
                </a:solidFill>
              </a:rPr>
              <a:t>Goodcabs Strategy: </a:t>
            </a:r>
            <a:r>
              <a:rPr lang="en-US" sz="2800" dirty="0"/>
              <a:t>Adopting EVs and eco-friendly measures can reduce costs, attract eco-conscious customers, and align with sustainability trends.</a:t>
            </a:r>
          </a:p>
        </p:txBody>
      </p:sp>
    </p:spTree>
    <p:extLst>
      <p:ext uri="{BB962C8B-B14F-4D97-AF65-F5344CB8AC3E}">
        <p14:creationId xmlns:p14="http://schemas.microsoft.com/office/powerpoint/2010/main" val="32861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6CA38FC-3604-52FC-5EA4-4B5AC440C9F1}"/>
            </a:ext>
          </a:extLst>
        </p:cNvPr>
        <p:cNvGrpSpPr/>
        <p:nvPr/>
      </p:nvGrpSpPr>
      <p:grpSpPr>
        <a:xfrm>
          <a:off x="0" y="0"/>
          <a:ext cx="0" cy="0"/>
          <a:chOff x="0" y="0"/>
          <a:chExt cx="0" cy="0"/>
        </a:xfrm>
      </p:grpSpPr>
      <p:sp>
        <p:nvSpPr>
          <p:cNvPr id="34" name="TextBox 33">
            <a:extLst>
              <a:ext uri="{FF2B5EF4-FFF2-40B4-BE49-F238E27FC236}">
                <a16:creationId xmlns:a16="http://schemas.microsoft.com/office/drawing/2014/main" id="{97B02EC7-D003-762D-D2FC-7F638DD3282D}"/>
              </a:ext>
            </a:extLst>
          </p:cNvPr>
          <p:cNvSpPr txBox="1"/>
          <p:nvPr/>
        </p:nvSpPr>
        <p:spPr>
          <a:xfrm>
            <a:off x="1044216" y="1475482"/>
            <a:ext cx="16504368" cy="1077218"/>
          </a:xfrm>
          <a:prstGeom prst="rect">
            <a:avLst/>
          </a:prstGeom>
          <a:noFill/>
        </p:spPr>
        <p:txBody>
          <a:bodyPr wrap="square">
            <a:spAutoFit/>
          </a:bodyPr>
          <a:lstStyle/>
          <a:p>
            <a:r>
              <a:rPr lang="en-US" sz="3200" dirty="0">
                <a:solidFill>
                  <a:srgbClr val="2E464E"/>
                </a:solidFill>
              </a:rPr>
              <a:t>Can Goodcabs partner with local businesses (hotels, malls, event venues) to boost</a:t>
            </a:r>
          </a:p>
          <a:p>
            <a:r>
              <a:rPr lang="en-US" sz="3200" dirty="0">
                <a:solidFill>
                  <a:srgbClr val="2E464E"/>
                </a:solidFill>
              </a:rPr>
              <a:t>demand and customer loyalty, especially in tourism-heavy or high-footfall areas?</a:t>
            </a:r>
          </a:p>
        </p:txBody>
      </p:sp>
      <p:sp>
        <p:nvSpPr>
          <p:cNvPr id="36" name="TextBox 35">
            <a:extLst>
              <a:ext uri="{FF2B5EF4-FFF2-40B4-BE49-F238E27FC236}">
                <a16:creationId xmlns:a16="http://schemas.microsoft.com/office/drawing/2014/main" id="{672EE7B5-BCB5-3A41-FDFB-AB336447C051}"/>
              </a:ext>
            </a:extLst>
          </p:cNvPr>
          <p:cNvSpPr txBox="1"/>
          <p:nvPr/>
        </p:nvSpPr>
        <p:spPr>
          <a:xfrm>
            <a:off x="1044216" y="2857500"/>
            <a:ext cx="15913837" cy="584249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Hotel &amp; Event Venue Partnerships:</a:t>
            </a:r>
          </a:p>
          <a:p>
            <a:pPr marL="914400" lvl="1" indent="-457200">
              <a:lnSpc>
                <a:spcPct val="150000"/>
              </a:lnSpc>
              <a:buFont typeface="Arial" panose="020B0604020202020204" pitchFamily="34" charset="0"/>
              <a:buChar char="•"/>
            </a:pPr>
            <a:r>
              <a:rPr lang="en-US" sz="2800" dirty="0"/>
              <a:t>Provide airport transfers and exclusive rides for hotel guests.</a:t>
            </a:r>
          </a:p>
          <a:p>
            <a:pPr marL="914400" lvl="1" indent="-457200">
              <a:lnSpc>
                <a:spcPct val="150000"/>
              </a:lnSpc>
              <a:buFont typeface="Arial" panose="020B0604020202020204" pitchFamily="34" charset="0"/>
              <a:buChar char="•"/>
            </a:pPr>
            <a:r>
              <a:rPr lang="en-US" sz="2800" dirty="0"/>
              <a:t>Offer discounted rides for event attendees and VIP services for large events.</a:t>
            </a:r>
          </a:p>
          <a:p>
            <a:pPr marL="457200" indent="-457200">
              <a:lnSpc>
                <a:spcPct val="150000"/>
              </a:lnSpc>
              <a:buFont typeface="Arial" panose="020B0604020202020204" pitchFamily="34" charset="0"/>
              <a:buChar char="•"/>
            </a:pPr>
            <a:r>
              <a:rPr lang="en-US" sz="2800" b="1" dirty="0">
                <a:solidFill>
                  <a:srgbClr val="2E464E"/>
                </a:solidFill>
              </a:rPr>
              <a:t>Boosting Customer Loyalty:</a:t>
            </a:r>
          </a:p>
          <a:p>
            <a:pPr marL="914400" lvl="1" indent="-457200">
              <a:lnSpc>
                <a:spcPct val="150000"/>
              </a:lnSpc>
              <a:buFont typeface="Arial" panose="020B0604020202020204" pitchFamily="34" charset="0"/>
              <a:buChar char="•"/>
            </a:pPr>
            <a:r>
              <a:rPr lang="en-US" sz="2800" dirty="0"/>
              <a:t>Create joint loyalty programs with local businesses to encourage repeat customers.</a:t>
            </a:r>
          </a:p>
          <a:p>
            <a:pPr marL="914400" lvl="1" indent="-457200">
              <a:lnSpc>
                <a:spcPct val="150000"/>
              </a:lnSpc>
              <a:buFont typeface="Arial" panose="020B0604020202020204" pitchFamily="34" charset="0"/>
              <a:buChar char="•"/>
            </a:pPr>
            <a:r>
              <a:rPr lang="en-US" sz="2800" dirty="0"/>
              <a:t>Offer cross-promotions like free rides after shopping or attending events.</a:t>
            </a:r>
          </a:p>
          <a:p>
            <a:pPr marL="457200" indent="-457200">
              <a:lnSpc>
                <a:spcPct val="150000"/>
              </a:lnSpc>
              <a:buFont typeface="Arial" panose="020B0604020202020204" pitchFamily="34" charset="0"/>
              <a:buChar char="•"/>
            </a:pPr>
            <a:r>
              <a:rPr lang="en-US" sz="2800" b="1" dirty="0">
                <a:solidFill>
                  <a:srgbClr val="2E464E"/>
                </a:solidFill>
              </a:rPr>
              <a:t>Tourism Area Collaboration:</a:t>
            </a:r>
          </a:p>
          <a:p>
            <a:pPr marL="914400" lvl="1" indent="-457200">
              <a:lnSpc>
                <a:spcPct val="150000"/>
              </a:lnSpc>
              <a:buFont typeface="Arial" panose="020B0604020202020204" pitchFamily="34" charset="0"/>
              <a:buChar char="•"/>
            </a:pPr>
            <a:r>
              <a:rPr lang="en-US" sz="2800" dirty="0"/>
              <a:t>Partner with tour operators to provide rides to popular attractions.</a:t>
            </a:r>
          </a:p>
          <a:p>
            <a:pPr marL="914400" lvl="1" indent="-457200">
              <a:lnSpc>
                <a:spcPct val="150000"/>
              </a:lnSpc>
              <a:buFont typeface="Arial" panose="020B0604020202020204" pitchFamily="34" charset="0"/>
              <a:buChar char="•"/>
            </a:pPr>
            <a:r>
              <a:rPr lang="en-US" sz="2800" dirty="0"/>
              <a:t>Offer exclusive ride packages combining transport with sightseeing for tourists.</a:t>
            </a:r>
          </a:p>
        </p:txBody>
      </p:sp>
    </p:spTree>
    <p:extLst>
      <p:ext uri="{BB962C8B-B14F-4D97-AF65-F5344CB8AC3E}">
        <p14:creationId xmlns:p14="http://schemas.microsoft.com/office/powerpoint/2010/main" val="317779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A133441-A9F5-67EA-0EB2-5C16B31C34C9}"/>
            </a:ext>
          </a:extLst>
        </p:cNvPr>
        <p:cNvGrpSpPr/>
        <p:nvPr/>
      </p:nvGrpSpPr>
      <p:grpSpPr>
        <a:xfrm>
          <a:off x="0" y="0"/>
          <a:ext cx="0" cy="0"/>
          <a:chOff x="0" y="0"/>
          <a:chExt cx="0" cy="0"/>
        </a:xfrm>
      </p:grpSpPr>
      <p:sp>
        <p:nvSpPr>
          <p:cNvPr id="34" name="TextBox 33">
            <a:extLst>
              <a:ext uri="{FF2B5EF4-FFF2-40B4-BE49-F238E27FC236}">
                <a16:creationId xmlns:a16="http://schemas.microsoft.com/office/drawing/2014/main" id="{D5AD84B2-0C15-8CC7-950A-83CAF90233FB}"/>
              </a:ext>
            </a:extLst>
          </p:cNvPr>
          <p:cNvSpPr txBox="1"/>
          <p:nvPr/>
        </p:nvSpPr>
        <p:spPr>
          <a:xfrm>
            <a:off x="1044216" y="1475482"/>
            <a:ext cx="15338784" cy="1077218"/>
          </a:xfrm>
          <a:prstGeom prst="rect">
            <a:avLst/>
          </a:prstGeom>
          <a:noFill/>
        </p:spPr>
        <p:txBody>
          <a:bodyPr wrap="square">
            <a:spAutoFit/>
          </a:bodyPr>
          <a:lstStyle/>
          <a:p>
            <a:r>
              <a:rPr lang="en-US" sz="3200" dirty="0">
                <a:solidFill>
                  <a:srgbClr val="2E464E"/>
                </a:solidFill>
              </a:rPr>
              <a:t>Can Goodcabs partner with local businesses (hotels, malls, event venues) to boost</a:t>
            </a:r>
          </a:p>
          <a:p>
            <a:r>
              <a:rPr lang="en-US" sz="3200" dirty="0">
                <a:solidFill>
                  <a:srgbClr val="2E464E"/>
                </a:solidFill>
              </a:rPr>
              <a:t>demand and customer loyalty, especially in tourism-heavy or high-footfall areas?</a:t>
            </a:r>
          </a:p>
        </p:txBody>
      </p:sp>
      <p:sp>
        <p:nvSpPr>
          <p:cNvPr id="36" name="TextBox 35">
            <a:extLst>
              <a:ext uri="{FF2B5EF4-FFF2-40B4-BE49-F238E27FC236}">
                <a16:creationId xmlns:a16="http://schemas.microsoft.com/office/drawing/2014/main" id="{DA9AB78E-D136-8E46-C867-D540291830F3}"/>
              </a:ext>
            </a:extLst>
          </p:cNvPr>
          <p:cNvSpPr txBox="1"/>
          <p:nvPr/>
        </p:nvSpPr>
        <p:spPr>
          <a:xfrm>
            <a:off x="1078763" y="2781300"/>
            <a:ext cx="15913837" cy="64888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rgbClr val="2E464E"/>
                </a:solidFill>
              </a:rPr>
              <a:t>Customer Behavior: </a:t>
            </a:r>
            <a:r>
              <a:rPr lang="en-US" sz="2800" dirty="0"/>
              <a:t>Track ride frequency, preferences, and feedback to identify satisfaction levels and usage patterns.</a:t>
            </a:r>
          </a:p>
          <a:p>
            <a:pPr marL="457200" indent="-457200">
              <a:lnSpc>
                <a:spcPct val="150000"/>
              </a:lnSpc>
              <a:buFont typeface="Arial" panose="020B0604020202020204" pitchFamily="34" charset="0"/>
              <a:buChar char="•"/>
            </a:pPr>
            <a:r>
              <a:rPr lang="en-US" sz="2800" b="1" dirty="0">
                <a:solidFill>
                  <a:srgbClr val="2E464E"/>
                </a:solidFill>
              </a:rPr>
              <a:t>Operational Efficiency: </a:t>
            </a:r>
            <a:r>
              <a:rPr lang="en-US" sz="2800" dirty="0"/>
              <a:t>Monitor ride duration, route optimization, and vehicle utilization to enhance efficiency and reduce delays.</a:t>
            </a:r>
          </a:p>
          <a:p>
            <a:pPr marL="457200" indent="-457200">
              <a:lnSpc>
                <a:spcPct val="150000"/>
              </a:lnSpc>
              <a:buFont typeface="Arial" panose="020B0604020202020204" pitchFamily="34" charset="0"/>
              <a:buChar char="•"/>
            </a:pPr>
            <a:r>
              <a:rPr lang="en-US" sz="2800" b="1" dirty="0">
                <a:solidFill>
                  <a:srgbClr val="2E464E"/>
                </a:solidFill>
              </a:rPr>
              <a:t>Driver Performance: </a:t>
            </a:r>
            <a:r>
              <a:rPr lang="en-US" sz="2800" dirty="0"/>
              <a:t>Collect data on driver ratings, response times, and trip completion rates for performance improvements.</a:t>
            </a:r>
          </a:p>
          <a:p>
            <a:pPr marL="457200" indent="-457200">
              <a:lnSpc>
                <a:spcPct val="150000"/>
              </a:lnSpc>
              <a:buFont typeface="Arial" panose="020B0604020202020204" pitchFamily="34" charset="0"/>
              <a:buChar char="•"/>
            </a:pPr>
            <a:r>
              <a:rPr lang="en-US" sz="2800" b="1" dirty="0">
                <a:solidFill>
                  <a:srgbClr val="2E464E"/>
                </a:solidFill>
              </a:rPr>
              <a:t>Market Trends: </a:t>
            </a:r>
            <a:r>
              <a:rPr lang="en-US" sz="2800" dirty="0"/>
              <a:t>Analyze customer demographics, competitor pricing, and seasonal trends to stay competitive and adapt services.</a:t>
            </a:r>
          </a:p>
          <a:p>
            <a:pPr marL="457200" indent="-457200">
              <a:lnSpc>
                <a:spcPct val="150000"/>
              </a:lnSpc>
              <a:buFont typeface="Arial" panose="020B0604020202020204" pitchFamily="34" charset="0"/>
              <a:buChar char="•"/>
            </a:pPr>
            <a:r>
              <a:rPr lang="en-US" sz="2800" b="1" dirty="0">
                <a:solidFill>
                  <a:srgbClr val="2E464E"/>
                </a:solidFill>
              </a:rPr>
              <a:t>Customer Loyalty: </a:t>
            </a:r>
            <a:r>
              <a:rPr lang="en-US" sz="2800" dirty="0"/>
              <a:t>Track repeat usage, loyalty program engagement, and referral data to boost retention and customer satisfaction.</a:t>
            </a:r>
          </a:p>
        </p:txBody>
      </p:sp>
    </p:spTree>
    <p:extLst>
      <p:ext uri="{BB962C8B-B14F-4D97-AF65-F5344CB8AC3E}">
        <p14:creationId xmlns:p14="http://schemas.microsoft.com/office/powerpoint/2010/main" val="114473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A1C3555-76D4-07E8-7E19-426796143279}"/>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CB1FCE1F-3101-F4C4-E65B-B1128876DD39}"/>
              </a:ext>
            </a:extLst>
          </p:cNvPr>
          <p:cNvSpPr txBox="1"/>
          <p:nvPr/>
        </p:nvSpPr>
        <p:spPr>
          <a:xfrm>
            <a:off x="0" y="3318271"/>
            <a:ext cx="18288000" cy="2646878"/>
          </a:xfrm>
          <a:prstGeom prst="rect">
            <a:avLst/>
          </a:prstGeom>
          <a:noFill/>
        </p:spPr>
        <p:txBody>
          <a:bodyPr wrap="square">
            <a:spAutoFit/>
          </a:bodyPr>
          <a:lstStyle/>
          <a:p>
            <a:pPr algn="ctr"/>
            <a:r>
              <a:rPr lang="en-US" sz="16600" b="1" dirty="0">
                <a:solidFill>
                  <a:srgbClr val="2E464E"/>
                </a:solidFill>
              </a:rPr>
              <a:t>Thank You</a:t>
            </a:r>
          </a:p>
        </p:txBody>
      </p:sp>
    </p:spTree>
    <p:extLst>
      <p:ext uri="{BB962C8B-B14F-4D97-AF65-F5344CB8AC3E}">
        <p14:creationId xmlns:p14="http://schemas.microsoft.com/office/powerpoint/2010/main" val="32704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851E014-D675-B138-B1B2-640B0998E809}"/>
            </a:ext>
          </a:extLst>
        </p:cNvPr>
        <p:cNvGrpSpPr/>
        <p:nvPr/>
      </p:nvGrpSpPr>
      <p:grpSpPr>
        <a:xfrm>
          <a:off x="0" y="0"/>
          <a:ext cx="0" cy="0"/>
          <a:chOff x="0" y="0"/>
          <a:chExt cx="0" cy="0"/>
        </a:xfrm>
      </p:grpSpPr>
      <p:sp>
        <p:nvSpPr>
          <p:cNvPr id="31" name="TextBox 30">
            <a:extLst>
              <a:ext uri="{FF2B5EF4-FFF2-40B4-BE49-F238E27FC236}">
                <a16:creationId xmlns:a16="http://schemas.microsoft.com/office/drawing/2014/main" id="{54BC0828-F1FA-44D4-D6A1-7FA270A98521}"/>
              </a:ext>
            </a:extLst>
          </p:cNvPr>
          <p:cNvSpPr txBox="1"/>
          <p:nvPr/>
        </p:nvSpPr>
        <p:spPr>
          <a:xfrm>
            <a:off x="802869" y="1180077"/>
            <a:ext cx="16951732" cy="1015663"/>
          </a:xfrm>
          <a:prstGeom prst="rect">
            <a:avLst/>
          </a:prstGeom>
          <a:noFill/>
        </p:spPr>
        <p:txBody>
          <a:bodyPr wrap="square">
            <a:spAutoFit/>
          </a:bodyPr>
          <a:lstStyle/>
          <a:p>
            <a:pPr algn="ctr"/>
            <a:r>
              <a:rPr lang="en-US" sz="6000" b="1" dirty="0">
                <a:solidFill>
                  <a:srgbClr val="FD910B"/>
                </a:solidFill>
              </a:rPr>
              <a:t>Problem Statement</a:t>
            </a:r>
          </a:p>
        </p:txBody>
      </p:sp>
      <p:sp>
        <p:nvSpPr>
          <p:cNvPr id="37" name="TextBox 36">
            <a:extLst>
              <a:ext uri="{FF2B5EF4-FFF2-40B4-BE49-F238E27FC236}">
                <a16:creationId xmlns:a16="http://schemas.microsoft.com/office/drawing/2014/main" id="{E8EF8BDD-4226-7DCE-96E6-84F8ABAAD7DE}"/>
              </a:ext>
            </a:extLst>
          </p:cNvPr>
          <p:cNvSpPr txBox="1"/>
          <p:nvPr/>
        </p:nvSpPr>
        <p:spPr>
          <a:xfrm>
            <a:off x="731728" y="2705100"/>
            <a:ext cx="16951731" cy="5925340"/>
          </a:xfrm>
          <a:prstGeom prst="rect">
            <a:avLst/>
          </a:prstGeom>
          <a:noFill/>
        </p:spPr>
        <p:txBody>
          <a:bodyPr wrap="square">
            <a:spAutoFit/>
          </a:bodyPr>
          <a:lstStyle/>
          <a:p>
            <a:pPr>
              <a:lnSpc>
                <a:spcPct val="150000"/>
              </a:lnSpc>
              <a:spcAft>
                <a:spcPts val="2400"/>
              </a:spcAft>
            </a:pPr>
            <a:r>
              <a:rPr lang="en-US" sz="3200" dirty="0">
                <a:solidFill>
                  <a:srgbClr val="2E464E"/>
                </a:solidFill>
              </a:rPr>
              <a:t>GoodCabs, a cab service company with a strong presence in tier-2 cities, is committed to enhancing its services and achieving ambitious growth targets for 2024. The company’s strategy focuses on improving passenger satisfaction, ensuring seamless experiences for users, and empowering local drivers. To drive these objectives, GoodCabs has identified the need to analyze its performance across critical metrics, including trip volume, passenger satisfaction, repeat passenger rate, trip distribution, and the balance between new and returning passengers. By gaining insights into these areas, the company aims to refine operations, better understand passenger behavior, and ensure sustainable growth in a competitive market.</a:t>
            </a:r>
          </a:p>
        </p:txBody>
      </p:sp>
    </p:spTree>
    <p:extLst>
      <p:ext uri="{BB962C8B-B14F-4D97-AF65-F5344CB8AC3E}">
        <p14:creationId xmlns:p14="http://schemas.microsoft.com/office/powerpoint/2010/main" val="179006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4341B6E-3E3D-DB8D-4F9E-2D97B010F651}"/>
            </a:ext>
          </a:extLst>
        </p:cNvPr>
        <p:cNvGrpSpPr/>
        <p:nvPr/>
      </p:nvGrpSpPr>
      <p:grpSpPr>
        <a:xfrm>
          <a:off x="0" y="0"/>
          <a:ext cx="0" cy="0"/>
          <a:chOff x="0" y="0"/>
          <a:chExt cx="0" cy="0"/>
        </a:xfrm>
      </p:grpSpPr>
      <p:sp>
        <p:nvSpPr>
          <p:cNvPr id="31" name="TextBox 30">
            <a:extLst>
              <a:ext uri="{FF2B5EF4-FFF2-40B4-BE49-F238E27FC236}">
                <a16:creationId xmlns:a16="http://schemas.microsoft.com/office/drawing/2014/main" id="{0EB30E20-004F-EB16-8253-C2884EDF8DA0}"/>
              </a:ext>
            </a:extLst>
          </p:cNvPr>
          <p:cNvSpPr txBox="1"/>
          <p:nvPr/>
        </p:nvSpPr>
        <p:spPr>
          <a:xfrm>
            <a:off x="802869" y="2781300"/>
            <a:ext cx="17153869" cy="5925340"/>
          </a:xfrm>
          <a:prstGeom prst="rect">
            <a:avLst/>
          </a:prstGeom>
          <a:noFill/>
        </p:spPr>
        <p:txBody>
          <a:bodyPr wrap="square">
            <a:spAutoFit/>
          </a:bodyPr>
          <a:lstStyle/>
          <a:p>
            <a:pPr>
              <a:lnSpc>
                <a:spcPct val="150000"/>
              </a:lnSpc>
            </a:pPr>
            <a:r>
              <a:rPr lang="en-US" sz="3200" dirty="0">
                <a:solidFill>
                  <a:srgbClr val="2E464E"/>
                </a:solidFill>
              </a:rPr>
              <a:t>The objective is to conduct a comprehensive analysis of GoodCabs' key performance metrics to support the company’s strategic goals for 2024. These metrics include trip volume, which helps assess operational efficiency and demand; passenger satisfaction, which measures the quality of services provided; repeat passenger rate, indicating customer loyalty and retention; trip distribution, which provides insights into service coverage and utilization; and the balance between new and returning passengers, reflecting the company’s ability to attract and retain customers. By leveraging these insights, GoodCabs aims to optimize its operations, enhance passenger experiences, and achieve sustainable growth in its target tier-2 city markets.</a:t>
            </a:r>
          </a:p>
        </p:txBody>
      </p:sp>
      <p:sp>
        <p:nvSpPr>
          <p:cNvPr id="33" name="TextBox 32">
            <a:extLst>
              <a:ext uri="{FF2B5EF4-FFF2-40B4-BE49-F238E27FC236}">
                <a16:creationId xmlns:a16="http://schemas.microsoft.com/office/drawing/2014/main" id="{FA71F632-F1DD-DD8D-127D-630BB4839805}"/>
              </a:ext>
            </a:extLst>
          </p:cNvPr>
          <p:cNvSpPr txBox="1"/>
          <p:nvPr/>
        </p:nvSpPr>
        <p:spPr>
          <a:xfrm>
            <a:off x="773132" y="1340627"/>
            <a:ext cx="16875532" cy="1015663"/>
          </a:xfrm>
          <a:prstGeom prst="rect">
            <a:avLst/>
          </a:prstGeom>
          <a:noFill/>
        </p:spPr>
        <p:txBody>
          <a:bodyPr wrap="square">
            <a:spAutoFit/>
          </a:bodyPr>
          <a:lstStyle/>
          <a:p>
            <a:pPr algn="ctr"/>
            <a:r>
              <a:rPr lang="en-US" sz="6000" b="1" dirty="0">
                <a:solidFill>
                  <a:srgbClr val="FD910B"/>
                </a:solidFill>
              </a:rPr>
              <a:t>Objective</a:t>
            </a:r>
          </a:p>
        </p:txBody>
      </p:sp>
    </p:spTree>
    <p:extLst>
      <p:ext uri="{BB962C8B-B14F-4D97-AF65-F5344CB8AC3E}">
        <p14:creationId xmlns:p14="http://schemas.microsoft.com/office/powerpoint/2010/main" val="74588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17FEF8-5EDA-79AC-F510-0B0CDBD1C123}"/>
            </a:ext>
          </a:extLst>
        </p:cNvPr>
        <p:cNvGrpSpPr/>
        <p:nvPr/>
      </p:nvGrpSpPr>
      <p:grpSpPr>
        <a:xfrm>
          <a:off x="0" y="0"/>
          <a:ext cx="0" cy="0"/>
          <a:chOff x="0" y="0"/>
          <a:chExt cx="0" cy="0"/>
        </a:xfrm>
      </p:grpSpPr>
      <p:sp>
        <p:nvSpPr>
          <p:cNvPr id="33" name="TextBox 32">
            <a:extLst>
              <a:ext uri="{FF2B5EF4-FFF2-40B4-BE49-F238E27FC236}">
                <a16:creationId xmlns:a16="http://schemas.microsoft.com/office/drawing/2014/main" id="{485B63B5-617B-CD25-B56C-F7C177B7F360}"/>
              </a:ext>
            </a:extLst>
          </p:cNvPr>
          <p:cNvSpPr txBox="1"/>
          <p:nvPr/>
        </p:nvSpPr>
        <p:spPr>
          <a:xfrm>
            <a:off x="706234" y="1112266"/>
            <a:ext cx="16875532" cy="1200329"/>
          </a:xfrm>
          <a:prstGeom prst="rect">
            <a:avLst/>
          </a:prstGeom>
          <a:noFill/>
        </p:spPr>
        <p:txBody>
          <a:bodyPr wrap="square">
            <a:spAutoFit/>
          </a:bodyPr>
          <a:lstStyle/>
          <a:p>
            <a:r>
              <a:rPr lang="en-US" sz="3600" dirty="0">
                <a:solidFill>
                  <a:srgbClr val="FD910B"/>
                </a:solidFill>
              </a:rPr>
              <a:t>Problem 1</a:t>
            </a:r>
            <a:r>
              <a:rPr lang="en-US" sz="3600" dirty="0">
                <a:solidFill>
                  <a:srgbClr val="2E464E"/>
                </a:solidFill>
              </a:rPr>
              <a:t>: Identify the top 3 and bottom 3 cities by total trips over the entire analysis Period</a:t>
            </a:r>
            <a:r>
              <a:rPr lang="en-US" sz="3600" dirty="0"/>
              <a:t>.</a:t>
            </a:r>
          </a:p>
        </p:txBody>
      </p:sp>
      <p:pic>
        <p:nvPicPr>
          <p:cNvPr id="46" name="Picture 45" descr="A screenshot of a graph">
            <a:extLst>
              <a:ext uri="{FF2B5EF4-FFF2-40B4-BE49-F238E27FC236}">
                <a16:creationId xmlns:a16="http://schemas.microsoft.com/office/drawing/2014/main" id="{EFD6AC2D-9C1F-68DD-0340-4050DDD70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752" y="2892460"/>
            <a:ext cx="8643047" cy="5899334"/>
          </a:xfrm>
          <a:prstGeom prst="rect">
            <a:avLst/>
          </a:prstGeom>
          <a:ln>
            <a:noFill/>
          </a:ln>
          <a:effectLst>
            <a:outerShdw blurRad="292100" dist="139700" dir="2700000" algn="tl" rotWithShape="0">
              <a:srgbClr val="333333">
                <a:alpha val="65000"/>
              </a:srgbClr>
            </a:outerShdw>
          </a:effectLst>
        </p:spPr>
      </p:pic>
      <p:sp>
        <p:nvSpPr>
          <p:cNvPr id="49" name="TextBox 48">
            <a:extLst>
              <a:ext uri="{FF2B5EF4-FFF2-40B4-BE49-F238E27FC236}">
                <a16:creationId xmlns:a16="http://schemas.microsoft.com/office/drawing/2014/main" id="{6DF69CD0-D586-4146-3629-D0D6218B1938}"/>
              </a:ext>
            </a:extLst>
          </p:cNvPr>
          <p:cNvSpPr txBox="1"/>
          <p:nvPr/>
        </p:nvSpPr>
        <p:spPr>
          <a:xfrm>
            <a:off x="706234" y="3103185"/>
            <a:ext cx="6913766" cy="5688609"/>
          </a:xfrm>
          <a:prstGeom prst="rect">
            <a:avLst/>
          </a:prstGeom>
          <a:noFill/>
        </p:spPr>
        <p:txBody>
          <a:bodyPr wrap="square">
            <a:spAutoFit/>
          </a:bodyPr>
          <a:lstStyle/>
          <a:p>
            <a:r>
              <a:rPr lang="en-US" sz="3200" b="1" dirty="0">
                <a:solidFill>
                  <a:srgbClr val="2E464E"/>
                </a:solidFill>
              </a:rPr>
              <a:t>Top 3 Cities by Total Trips</a:t>
            </a:r>
            <a:endParaRPr lang="en-US" sz="3200" dirty="0">
              <a:solidFill>
                <a:srgbClr val="2E464E"/>
              </a:solidFill>
            </a:endParaRPr>
          </a:p>
          <a:p>
            <a:pPr marL="457200" indent="-457200">
              <a:lnSpc>
                <a:spcPct val="150000"/>
              </a:lnSpc>
              <a:buFont typeface="Arial" panose="020B0604020202020204" pitchFamily="34" charset="0"/>
              <a:buChar char="•"/>
            </a:pPr>
            <a:r>
              <a:rPr lang="en-US" sz="2800" b="1" dirty="0">
                <a:solidFill>
                  <a:srgbClr val="2E464E"/>
                </a:solidFill>
              </a:rPr>
              <a:t>Jaipur</a:t>
            </a:r>
            <a:r>
              <a:rPr lang="en-US" sz="2800" dirty="0">
                <a:solidFill>
                  <a:srgbClr val="2E464E"/>
                </a:solidFill>
              </a:rPr>
              <a:t>: </a:t>
            </a:r>
            <a:r>
              <a:rPr lang="en-US" sz="2800" dirty="0"/>
              <a:t>The top city with 77K trips, contributing 40% of trips among the top 3 and 18% overall.</a:t>
            </a:r>
          </a:p>
          <a:p>
            <a:pPr marL="457200" indent="-457200">
              <a:lnSpc>
                <a:spcPct val="150000"/>
              </a:lnSpc>
              <a:buFont typeface="Arial" panose="020B0604020202020204" pitchFamily="34" charset="0"/>
              <a:buChar char="•"/>
            </a:pPr>
            <a:r>
              <a:rPr lang="en-US" sz="2800" b="1" dirty="0">
                <a:solidFill>
                  <a:srgbClr val="2E464E"/>
                </a:solidFill>
              </a:rPr>
              <a:t>Lucknow</a:t>
            </a:r>
            <a:r>
              <a:rPr lang="en-US" sz="2800" dirty="0">
                <a:solidFill>
                  <a:srgbClr val="2E464E"/>
                </a:solidFill>
              </a:rPr>
              <a:t>: </a:t>
            </a:r>
            <a:r>
              <a:rPr lang="en-US" sz="2800" dirty="0"/>
              <a:t>Second with 64K trips, accounting for 33% of top 3 trips and 15% overall.</a:t>
            </a:r>
          </a:p>
          <a:p>
            <a:pPr marL="457200" indent="-457200">
              <a:lnSpc>
                <a:spcPct val="150000"/>
              </a:lnSpc>
              <a:buFont typeface="Arial" panose="020B0604020202020204" pitchFamily="34" charset="0"/>
              <a:buChar char="•"/>
            </a:pPr>
            <a:r>
              <a:rPr lang="en-US" sz="2800" b="1" dirty="0">
                <a:solidFill>
                  <a:srgbClr val="2E464E"/>
                </a:solidFill>
              </a:rPr>
              <a:t>Surat</a:t>
            </a:r>
            <a:r>
              <a:rPr lang="en-US" sz="2800" dirty="0">
                <a:solidFill>
                  <a:srgbClr val="2E464E"/>
                </a:solidFill>
              </a:rPr>
              <a:t>: </a:t>
            </a:r>
            <a:r>
              <a:rPr lang="en-US" sz="2800" dirty="0"/>
              <a:t>Third with 55K trips, making up 27% of top 3 trips and 13% overall.</a:t>
            </a:r>
          </a:p>
        </p:txBody>
      </p:sp>
    </p:spTree>
    <p:extLst>
      <p:ext uri="{BB962C8B-B14F-4D97-AF65-F5344CB8AC3E}">
        <p14:creationId xmlns:p14="http://schemas.microsoft.com/office/powerpoint/2010/main" val="264868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6F3DCBE-BD4F-D917-93D2-ACE5CAAB5FA6}"/>
            </a:ext>
          </a:extLst>
        </p:cNvPr>
        <p:cNvGrpSpPr/>
        <p:nvPr/>
      </p:nvGrpSpPr>
      <p:grpSpPr>
        <a:xfrm>
          <a:off x="0" y="0"/>
          <a:ext cx="0" cy="0"/>
          <a:chOff x="0" y="0"/>
          <a:chExt cx="0" cy="0"/>
        </a:xfrm>
      </p:grpSpPr>
      <p:pic>
        <p:nvPicPr>
          <p:cNvPr id="45" name="Picture 44" descr="A screenshot of a graph&#10;&#10;Description automatically generated">
            <a:extLst>
              <a:ext uri="{FF2B5EF4-FFF2-40B4-BE49-F238E27FC236}">
                <a16:creationId xmlns:a16="http://schemas.microsoft.com/office/drawing/2014/main" id="{6D476089-B2E6-50C5-E644-132FFAFB0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55987"/>
            <a:ext cx="8275320" cy="5730713"/>
          </a:xfrm>
          <a:prstGeom prst="rect">
            <a:avLst/>
          </a:prstGeom>
          <a:ln>
            <a:noFill/>
          </a:ln>
          <a:effectLst>
            <a:outerShdw blurRad="292100" dist="139700" dir="2700000" algn="tl" rotWithShape="0">
              <a:srgbClr val="333333">
                <a:alpha val="65000"/>
              </a:srgbClr>
            </a:outerShdw>
          </a:effectLst>
        </p:spPr>
      </p:pic>
      <p:sp>
        <p:nvSpPr>
          <p:cNvPr id="47" name="TextBox 46">
            <a:extLst>
              <a:ext uri="{FF2B5EF4-FFF2-40B4-BE49-F238E27FC236}">
                <a16:creationId xmlns:a16="http://schemas.microsoft.com/office/drawing/2014/main" id="{CEDEFE60-7060-11F6-3295-9A47F0C92E99}"/>
              </a:ext>
            </a:extLst>
          </p:cNvPr>
          <p:cNvSpPr txBox="1"/>
          <p:nvPr/>
        </p:nvSpPr>
        <p:spPr>
          <a:xfrm>
            <a:off x="9125160" y="2060687"/>
            <a:ext cx="8793478" cy="5380832"/>
          </a:xfrm>
          <a:prstGeom prst="rect">
            <a:avLst/>
          </a:prstGeom>
          <a:noFill/>
        </p:spPr>
        <p:txBody>
          <a:bodyPr wrap="square">
            <a:spAutoFit/>
          </a:bodyPr>
          <a:lstStyle/>
          <a:p>
            <a:pPr>
              <a:lnSpc>
                <a:spcPct val="150000"/>
              </a:lnSpc>
            </a:pPr>
            <a:r>
              <a:rPr lang="en-US" sz="3600" b="1" dirty="0">
                <a:solidFill>
                  <a:srgbClr val="2E464E"/>
                </a:solidFill>
              </a:rPr>
              <a:t>Bottom  3 Cities by Total Trips</a:t>
            </a:r>
            <a:endParaRPr lang="en-US" sz="3600" dirty="0">
              <a:solidFill>
                <a:srgbClr val="2E464E"/>
              </a:solidFill>
            </a:endParaRPr>
          </a:p>
          <a:p>
            <a:pPr marL="457200" indent="-457200">
              <a:lnSpc>
                <a:spcPct val="150000"/>
              </a:lnSpc>
              <a:buFont typeface="Arial" panose="020B0604020202020204" pitchFamily="34" charset="0"/>
              <a:buChar char="•"/>
            </a:pPr>
            <a:r>
              <a:rPr lang="en-US" sz="2800" b="1" dirty="0">
                <a:solidFill>
                  <a:srgbClr val="2E464E"/>
                </a:solidFill>
              </a:rPr>
              <a:t>Visakhapatnam</a:t>
            </a:r>
            <a:r>
              <a:rPr lang="en-US" sz="2800" dirty="0">
                <a:solidFill>
                  <a:srgbClr val="2E464E"/>
                </a:solidFill>
              </a:rPr>
              <a:t>: </a:t>
            </a:r>
            <a:r>
              <a:rPr lang="en-US" sz="2800" dirty="0"/>
              <a:t>The leading bottom city with 28K trips, contributing 42% of trips among the bottom 3 and 7% overall.</a:t>
            </a:r>
          </a:p>
          <a:p>
            <a:pPr marL="457200" indent="-457200">
              <a:lnSpc>
                <a:spcPct val="150000"/>
              </a:lnSpc>
              <a:buFont typeface="Arial" panose="020B0604020202020204" pitchFamily="34" charset="0"/>
              <a:buChar char="•"/>
            </a:pPr>
            <a:r>
              <a:rPr lang="en-US" sz="2800" b="1" dirty="0">
                <a:solidFill>
                  <a:srgbClr val="2E464E"/>
                </a:solidFill>
              </a:rPr>
              <a:t>Coimbatore</a:t>
            </a:r>
            <a:r>
              <a:rPr lang="en-US" sz="2800" dirty="0">
                <a:solidFill>
                  <a:srgbClr val="2E464E"/>
                </a:solidFill>
              </a:rPr>
              <a:t>: </a:t>
            </a:r>
            <a:r>
              <a:rPr lang="en-US" sz="2800" dirty="0"/>
              <a:t>Second with 21K trips, accounting for 32% of bottom 3 trips and 5% overall.</a:t>
            </a:r>
          </a:p>
          <a:p>
            <a:pPr marL="457200" indent="-457200">
              <a:lnSpc>
                <a:spcPct val="150000"/>
              </a:lnSpc>
              <a:buFont typeface="Arial" panose="020B0604020202020204" pitchFamily="34" charset="0"/>
              <a:buChar char="•"/>
            </a:pPr>
            <a:r>
              <a:rPr lang="en-US" sz="2800" b="1" dirty="0">
                <a:solidFill>
                  <a:srgbClr val="2E464E"/>
                </a:solidFill>
              </a:rPr>
              <a:t>Mysore</a:t>
            </a:r>
            <a:r>
              <a:rPr lang="en-US" sz="2800" dirty="0">
                <a:solidFill>
                  <a:srgbClr val="2E464E"/>
                </a:solidFill>
              </a:rPr>
              <a:t>: </a:t>
            </a:r>
            <a:r>
              <a:rPr lang="en-US" sz="2800" dirty="0"/>
              <a:t>Third with 16K trips, making up 26% of bottom 3 trips and 4% overall.</a:t>
            </a:r>
          </a:p>
        </p:txBody>
      </p:sp>
    </p:spTree>
    <p:extLst>
      <p:ext uri="{BB962C8B-B14F-4D97-AF65-F5344CB8AC3E}">
        <p14:creationId xmlns:p14="http://schemas.microsoft.com/office/powerpoint/2010/main" val="54557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1C86441-0F35-B4C9-A5C8-1C0C77C1D22F}"/>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01DC7608-3094-2667-0D19-BDB167DCB727}"/>
              </a:ext>
            </a:extLst>
          </p:cNvPr>
          <p:cNvSpPr txBox="1"/>
          <p:nvPr/>
        </p:nvSpPr>
        <p:spPr>
          <a:xfrm>
            <a:off x="478931" y="1107466"/>
            <a:ext cx="17346177" cy="1754326"/>
          </a:xfrm>
          <a:prstGeom prst="rect">
            <a:avLst/>
          </a:prstGeom>
          <a:noFill/>
        </p:spPr>
        <p:txBody>
          <a:bodyPr wrap="square">
            <a:spAutoFit/>
          </a:bodyPr>
          <a:lstStyle/>
          <a:p>
            <a:r>
              <a:rPr lang="en-US" sz="3600" dirty="0">
                <a:solidFill>
                  <a:srgbClr val="FD910B"/>
                </a:solidFill>
              </a:rPr>
              <a:t>Problem 2</a:t>
            </a:r>
            <a:r>
              <a:rPr lang="en-US" sz="3600" dirty="0"/>
              <a:t>: </a:t>
            </a:r>
            <a:r>
              <a:rPr lang="en-US" sz="3600" dirty="0">
                <a:solidFill>
                  <a:srgbClr val="2E464E"/>
                </a:solidFill>
              </a:rPr>
              <a:t>Calculate the average fare per trip for each city and compare it with the city’s average trip distance. Identify the cities with the highest and lowest average fare per trip to assess pricing efficiency across locations.</a:t>
            </a:r>
          </a:p>
        </p:txBody>
      </p:sp>
      <p:pic>
        <p:nvPicPr>
          <p:cNvPr id="35" name="Picture 34">
            <a:extLst>
              <a:ext uri="{FF2B5EF4-FFF2-40B4-BE49-F238E27FC236}">
                <a16:creationId xmlns:a16="http://schemas.microsoft.com/office/drawing/2014/main" id="{7D02E983-888A-F04B-F3F8-16AFC12C9D34}"/>
              </a:ext>
            </a:extLst>
          </p:cNvPr>
          <p:cNvPicPr>
            <a:picLocks noChangeAspect="1"/>
          </p:cNvPicPr>
          <p:nvPr/>
        </p:nvPicPr>
        <p:blipFill>
          <a:blip r:embed="rId3"/>
          <a:stretch>
            <a:fillRect/>
          </a:stretch>
        </p:blipFill>
        <p:spPr>
          <a:xfrm>
            <a:off x="9635156" y="3548217"/>
            <a:ext cx="7985932" cy="5196166"/>
          </a:xfrm>
          <a:prstGeom prst="rect">
            <a:avLst/>
          </a:prstGeom>
          <a:ln>
            <a:noFill/>
          </a:ln>
          <a:effectLst>
            <a:outerShdw blurRad="292100" dist="139700" dir="2700000" algn="tl" rotWithShape="0">
              <a:srgbClr val="333333">
                <a:alpha val="65000"/>
              </a:srgbClr>
            </a:outerShdw>
          </a:effectLst>
        </p:spPr>
      </p:pic>
      <p:sp>
        <p:nvSpPr>
          <p:cNvPr id="39" name="TextBox 38">
            <a:extLst>
              <a:ext uri="{FF2B5EF4-FFF2-40B4-BE49-F238E27FC236}">
                <a16:creationId xmlns:a16="http://schemas.microsoft.com/office/drawing/2014/main" id="{3A9D76C9-1709-FDBE-F7B6-C0F13DB66F83}"/>
              </a:ext>
            </a:extLst>
          </p:cNvPr>
          <p:cNvSpPr txBox="1"/>
          <p:nvPr/>
        </p:nvSpPr>
        <p:spPr>
          <a:xfrm>
            <a:off x="533400" y="3390900"/>
            <a:ext cx="8534071" cy="519616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t>Tourism Cities (Jaipur, Kochi, Visakhapatnam, Mysore): Fares are 108.9% higher, and distances are 77.2% longer than business cities.</a:t>
            </a:r>
          </a:p>
          <a:p>
            <a:pPr marL="457200" indent="-457200">
              <a:lnSpc>
                <a:spcPct val="150000"/>
              </a:lnSpc>
              <a:buFont typeface="Arial" panose="020B0604020202020204" pitchFamily="34" charset="0"/>
              <a:buChar char="•"/>
            </a:pPr>
            <a:r>
              <a:rPr lang="en-US" sz="2800" dirty="0"/>
              <a:t>Business Cities (Indore, Coimbatore, Vadodara, Surat): Lower fares and shorter distances reflect cost-focused, localized travel.</a:t>
            </a:r>
          </a:p>
          <a:p>
            <a:pPr marL="457200" indent="-457200">
              <a:lnSpc>
                <a:spcPct val="150000"/>
              </a:lnSpc>
              <a:buFont typeface="Arial" panose="020B0604020202020204" pitchFamily="34" charset="0"/>
              <a:buChar char="•"/>
            </a:pPr>
            <a:r>
              <a:rPr lang="en-US" sz="2800" dirty="0"/>
              <a:t>Tourism drives premium pricing, while business hubs prioritize efficiency.</a:t>
            </a:r>
          </a:p>
        </p:txBody>
      </p:sp>
    </p:spTree>
    <p:extLst>
      <p:ext uri="{BB962C8B-B14F-4D97-AF65-F5344CB8AC3E}">
        <p14:creationId xmlns:p14="http://schemas.microsoft.com/office/powerpoint/2010/main" val="345264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7F37908-E113-52D7-B707-80F8181FB9A2}"/>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FAAB44EB-81FE-EA09-B659-F4ABC5DFF000}"/>
              </a:ext>
            </a:extLst>
          </p:cNvPr>
          <p:cNvSpPr txBox="1"/>
          <p:nvPr/>
        </p:nvSpPr>
        <p:spPr>
          <a:xfrm>
            <a:off x="478931" y="1107466"/>
            <a:ext cx="17346177" cy="1200329"/>
          </a:xfrm>
          <a:prstGeom prst="rect">
            <a:avLst/>
          </a:prstGeom>
          <a:noFill/>
        </p:spPr>
        <p:txBody>
          <a:bodyPr wrap="square">
            <a:spAutoFit/>
          </a:bodyPr>
          <a:lstStyle/>
          <a:p>
            <a:r>
              <a:rPr lang="en-US" sz="3600" dirty="0">
                <a:solidFill>
                  <a:srgbClr val="FD910B"/>
                </a:solidFill>
              </a:rPr>
              <a:t>Problem 3:</a:t>
            </a:r>
            <a:r>
              <a:rPr lang="en-US" sz="3600" dirty="0"/>
              <a:t> </a:t>
            </a:r>
            <a:r>
              <a:rPr lang="en-US" sz="3600" dirty="0">
                <a:solidFill>
                  <a:srgbClr val="2E464E"/>
                </a:solidFill>
              </a:rPr>
              <a:t>Calculate the average passenger and driver ratings for each city, segmented by passenger type (new vs. repeat). Identify cities with the highest and lowest average ratings.</a:t>
            </a:r>
          </a:p>
        </p:txBody>
      </p:sp>
      <p:sp>
        <p:nvSpPr>
          <p:cNvPr id="39" name="TextBox 38">
            <a:extLst>
              <a:ext uri="{FF2B5EF4-FFF2-40B4-BE49-F238E27FC236}">
                <a16:creationId xmlns:a16="http://schemas.microsoft.com/office/drawing/2014/main" id="{CEB9EB74-15A0-2576-DC11-C7EDE41CC82D}"/>
              </a:ext>
            </a:extLst>
          </p:cNvPr>
          <p:cNvSpPr txBox="1"/>
          <p:nvPr/>
        </p:nvSpPr>
        <p:spPr>
          <a:xfrm>
            <a:off x="609600" y="7048500"/>
            <a:ext cx="16203202" cy="261084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t>Jaipur and Kochi lead with the highest new and repeat ratings (8.99 driver, 8.99 passenger).</a:t>
            </a:r>
          </a:p>
          <a:p>
            <a:pPr marL="457200" indent="-457200">
              <a:lnSpc>
                <a:spcPct val="150000"/>
              </a:lnSpc>
              <a:buFont typeface="Arial" panose="020B0604020202020204" pitchFamily="34" charset="0"/>
              <a:buChar char="•"/>
            </a:pPr>
            <a:r>
              <a:rPr lang="en-US" sz="2800" dirty="0"/>
              <a:t>Surat records the lowest new driver rating (6.99) and Vadodara the lowest repeat passenger rating (5.98).</a:t>
            </a:r>
          </a:p>
          <a:p>
            <a:pPr marL="457200" indent="-457200">
              <a:lnSpc>
                <a:spcPct val="150000"/>
              </a:lnSpc>
              <a:buFont typeface="Arial" panose="020B0604020202020204" pitchFamily="34" charset="0"/>
              <a:buChar char="•"/>
            </a:pPr>
            <a:r>
              <a:rPr lang="en-US" sz="2800" dirty="0"/>
              <a:t>Enhancing services in Surat and Vadodara can improve satisfaction.</a:t>
            </a:r>
          </a:p>
          <a:p>
            <a:pPr marL="457200" indent="-457200">
              <a:lnSpc>
                <a:spcPct val="150000"/>
              </a:lnSpc>
              <a:buFont typeface="Arial" panose="020B0604020202020204" pitchFamily="34" charset="0"/>
              <a:buChar char="•"/>
            </a:pPr>
            <a:r>
              <a:rPr lang="en-US" sz="2800" dirty="0"/>
              <a:t>Benchmarking Jaipur and Kochi ensures service consistency.</a:t>
            </a:r>
          </a:p>
        </p:txBody>
      </p:sp>
      <p:pic>
        <p:nvPicPr>
          <p:cNvPr id="33" name="Picture 32">
            <a:extLst>
              <a:ext uri="{FF2B5EF4-FFF2-40B4-BE49-F238E27FC236}">
                <a16:creationId xmlns:a16="http://schemas.microsoft.com/office/drawing/2014/main" id="{BDB2861C-10D1-9C50-4B60-EC448EBD578C}"/>
              </a:ext>
            </a:extLst>
          </p:cNvPr>
          <p:cNvPicPr>
            <a:picLocks noChangeAspect="1"/>
          </p:cNvPicPr>
          <p:nvPr/>
        </p:nvPicPr>
        <p:blipFill>
          <a:blip r:embed="rId3"/>
          <a:stretch>
            <a:fillRect/>
          </a:stretch>
        </p:blipFill>
        <p:spPr>
          <a:xfrm>
            <a:off x="3733800" y="2628900"/>
            <a:ext cx="10790408" cy="4094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82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1FC304-C5C5-D91F-7724-471A2B21878D}"/>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96F703D4-6424-DA68-D7EA-5DB73B92AB3B}"/>
              </a:ext>
            </a:extLst>
          </p:cNvPr>
          <p:cNvSpPr txBox="1"/>
          <p:nvPr/>
        </p:nvSpPr>
        <p:spPr>
          <a:xfrm>
            <a:off x="478931" y="1107466"/>
            <a:ext cx="17346177" cy="1754326"/>
          </a:xfrm>
          <a:prstGeom prst="rect">
            <a:avLst/>
          </a:prstGeom>
          <a:noFill/>
        </p:spPr>
        <p:txBody>
          <a:bodyPr wrap="square">
            <a:spAutoFit/>
          </a:bodyPr>
          <a:lstStyle/>
          <a:p>
            <a:r>
              <a:rPr lang="en-US" sz="3600" dirty="0">
                <a:solidFill>
                  <a:srgbClr val="FD910B"/>
                </a:solidFill>
              </a:rPr>
              <a:t>Problem 4:</a:t>
            </a:r>
            <a:r>
              <a:rPr lang="en-US" sz="3600" dirty="0"/>
              <a:t> </a:t>
            </a:r>
            <a:r>
              <a:rPr lang="en-US" sz="3600" dirty="0">
                <a:solidFill>
                  <a:srgbClr val="2E464E"/>
                </a:solidFill>
              </a:rPr>
              <a:t>For each city, identify the month with the highest total trips (peak demand)and the month with the lowest total trips (low demand). This analysis will help Goodcabs understand seasonal patterns and adjust resources accordingly</a:t>
            </a:r>
            <a:r>
              <a:rPr lang="en-US" sz="3600" dirty="0"/>
              <a:t>.</a:t>
            </a:r>
          </a:p>
        </p:txBody>
      </p:sp>
      <p:sp>
        <p:nvSpPr>
          <p:cNvPr id="39" name="TextBox 38">
            <a:extLst>
              <a:ext uri="{FF2B5EF4-FFF2-40B4-BE49-F238E27FC236}">
                <a16:creationId xmlns:a16="http://schemas.microsoft.com/office/drawing/2014/main" id="{C555C7B8-2B84-F16D-C257-CBAF91439A92}"/>
              </a:ext>
            </a:extLst>
          </p:cNvPr>
          <p:cNvSpPr txBox="1"/>
          <p:nvPr/>
        </p:nvSpPr>
        <p:spPr>
          <a:xfrm>
            <a:off x="450860" y="3459722"/>
            <a:ext cx="8547834" cy="584249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t>Peak demand varies by city, with April , February and May being the most common high-demand months.</a:t>
            </a:r>
          </a:p>
          <a:p>
            <a:pPr marL="457200" indent="-457200">
              <a:lnSpc>
                <a:spcPct val="150000"/>
              </a:lnSpc>
              <a:buFont typeface="Arial" panose="020B0604020202020204" pitchFamily="34" charset="0"/>
              <a:buChar char="•"/>
            </a:pPr>
            <a:r>
              <a:rPr lang="en-US" sz="2800" dirty="0"/>
              <a:t>Low demand is concentrated in June and January across most cities.</a:t>
            </a:r>
          </a:p>
          <a:p>
            <a:pPr marL="457200" indent="-457200">
              <a:lnSpc>
                <a:spcPct val="150000"/>
              </a:lnSpc>
              <a:buFont typeface="Arial" panose="020B0604020202020204" pitchFamily="34" charset="0"/>
              <a:buChar char="•"/>
            </a:pPr>
            <a:r>
              <a:rPr lang="en-US" sz="2800" dirty="0"/>
              <a:t>Seasonal variation is highest in Visakhapatnam (90%) and Coimbatore (86%), indicating significant fluctuations.</a:t>
            </a:r>
          </a:p>
          <a:p>
            <a:pPr marL="457200" indent="-457200">
              <a:lnSpc>
                <a:spcPct val="150000"/>
              </a:lnSpc>
              <a:buFont typeface="Arial" panose="020B0604020202020204" pitchFamily="34" charset="0"/>
              <a:buChar char="•"/>
            </a:pPr>
            <a:r>
              <a:rPr lang="en-US" sz="2800" dirty="0"/>
              <a:t>Jaipur (62%) and Kochi (64%) have relatively lower seasonal differences.</a:t>
            </a:r>
          </a:p>
        </p:txBody>
      </p:sp>
      <p:pic>
        <p:nvPicPr>
          <p:cNvPr id="35" name="Picture 34">
            <a:extLst>
              <a:ext uri="{FF2B5EF4-FFF2-40B4-BE49-F238E27FC236}">
                <a16:creationId xmlns:a16="http://schemas.microsoft.com/office/drawing/2014/main" id="{43F493D1-9207-5B8F-6A41-DB7E2C4B3E6D}"/>
              </a:ext>
            </a:extLst>
          </p:cNvPr>
          <p:cNvPicPr>
            <a:picLocks noChangeAspect="1"/>
          </p:cNvPicPr>
          <p:nvPr/>
        </p:nvPicPr>
        <p:blipFill>
          <a:blip r:embed="rId3"/>
          <a:stretch>
            <a:fillRect/>
          </a:stretch>
        </p:blipFill>
        <p:spPr>
          <a:xfrm>
            <a:off x="9677400" y="3248309"/>
            <a:ext cx="7946136" cy="6172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8412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1132</TotalTime>
  <Words>2105</Words>
  <Application>Microsoft Office PowerPoint</Application>
  <PresentationFormat>Custom</PresentationFormat>
  <Paragraphs>111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Tw Cen MT</vt:lpstr>
      <vt:lpstr>Wingdings 3</vt:lpstr>
      <vt:lpstr>Arial</vt:lpstr>
      <vt:lpstr>Aptos</vt:lpstr>
      <vt:lpstr>Tw Cen MT Condensed</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Business Presentation</dc:title>
  <dc:creator>aman kumar</dc:creator>
  <cp:lastModifiedBy>Office</cp:lastModifiedBy>
  <cp:revision>66</cp:revision>
  <dcterms:created xsi:type="dcterms:W3CDTF">2006-08-16T00:00:00Z</dcterms:created>
  <dcterms:modified xsi:type="dcterms:W3CDTF">2025-01-10T09:13:13Z</dcterms:modified>
  <dc:identifier>DAGayadPTrU</dc:identifier>
</cp:coreProperties>
</file>