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57" r:id="rId4"/>
    <p:sldId id="276" r:id="rId5"/>
    <p:sldId id="277" r:id="rId6"/>
    <p:sldId id="278" r:id="rId7"/>
    <p:sldId id="279" r:id="rId8"/>
    <p:sldId id="280" r:id="rId9"/>
    <p:sldId id="292" r:id="rId10"/>
    <p:sldId id="293" r:id="rId11"/>
    <p:sldId id="282" r:id="rId12"/>
    <p:sldId id="283" r:id="rId13"/>
    <p:sldId id="284" r:id="rId14"/>
    <p:sldId id="285" r:id="rId15"/>
    <p:sldId id="286" r:id="rId16"/>
    <p:sldId id="291" r:id="rId17"/>
    <p:sldId id="287"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784CFD3-451C-4ABA-83DF-C450DC7C81D6}" type="datetimeFigureOut">
              <a:rPr lang="en-US" smtClean="0"/>
              <a:pPr/>
              <a:t>3/14/2023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D5CCE26-A310-416B-80D9-49891FAF1C5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84CFD3-451C-4ABA-83DF-C450DC7C81D6}" type="datetimeFigureOut">
              <a:rPr lang="en-US" smtClean="0"/>
              <a:pPr/>
              <a:t>3/14/2023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84CFD3-451C-4ABA-83DF-C450DC7C81D6}" type="datetimeFigureOut">
              <a:rPr lang="en-US" smtClean="0"/>
              <a:pPr/>
              <a:t>3/14/2023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84CFD3-451C-4ABA-83DF-C450DC7C81D6}" type="datetimeFigureOut">
              <a:rPr lang="en-US" smtClean="0"/>
              <a:pPr/>
              <a:t>3/14/2023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84CFD3-451C-4ABA-83DF-C450DC7C81D6}" type="datetimeFigureOut">
              <a:rPr lang="en-US" smtClean="0"/>
              <a:pPr/>
              <a:t>3/14/2023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CCE26-A310-416B-80D9-49891FAF1C5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84CFD3-451C-4ABA-83DF-C450DC7C81D6}" type="datetimeFigureOut">
              <a:rPr lang="en-US" smtClean="0"/>
              <a:pPr/>
              <a:t>3/14/2023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84CFD3-451C-4ABA-83DF-C450DC7C81D6}" type="datetimeFigureOut">
              <a:rPr lang="en-US" smtClean="0"/>
              <a:pPr/>
              <a:t>3/14/2023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784CFD3-451C-4ABA-83DF-C450DC7C81D6}" type="datetimeFigureOut">
              <a:rPr lang="en-US" smtClean="0"/>
              <a:pPr/>
              <a:t>3/14/2023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4CFD3-451C-4ABA-83DF-C450DC7C81D6}" type="datetimeFigureOut">
              <a:rPr lang="en-US" smtClean="0"/>
              <a:pPr/>
              <a:t>3/14/2023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84CFD3-451C-4ABA-83DF-C450DC7C81D6}" type="datetimeFigureOut">
              <a:rPr lang="en-US" smtClean="0"/>
              <a:pPr/>
              <a:t>3/14/2023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CCE26-A310-416B-80D9-49891FAF1C5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84CFD3-451C-4ABA-83DF-C450DC7C81D6}" type="datetimeFigureOut">
              <a:rPr lang="en-US" smtClean="0"/>
              <a:pPr/>
              <a:t>3/14/2023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D5CCE26-A310-416B-80D9-49891FAF1C5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84CFD3-451C-4ABA-83DF-C450DC7C81D6}" type="datetimeFigureOut">
              <a:rPr lang="en-US" smtClean="0"/>
              <a:pPr/>
              <a:t>3/14/2023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5CCE26-A310-416B-80D9-49891FAF1C5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261" y="2521372"/>
            <a:ext cx="8305800" cy="1143000"/>
          </a:xfrm>
        </p:spPr>
        <p:txBody>
          <a:bodyPr>
            <a:normAutofit fontScale="90000"/>
          </a:bodyPr>
          <a:lstStyle/>
          <a:p>
            <a:pPr algn="ctr"/>
            <a:r>
              <a:rPr lang="en-US" sz="4400" b="1" dirty="0"/>
              <a:t>Online Grocery Ordering System</a:t>
            </a:r>
            <a:endParaRPr lang="en-IN" sz="4400" b="1" dirty="0"/>
          </a:p>
        </p:txBody>
      </p:sp>
      <p:pic>
        <p:nvPicPr>
          <p:cNvPr id="6" name="Picture 6">
            <a:extLst>
              <a:ext uri="{FF2B5EF4-FFF2-40B4-BE49-F238E27FC236}">
                <a16:creationId xmlns:a16="http://schemas.microsoft.com/office/drawing/2014/main" id="{BB851468-EBE2-C74E-A625-8D3FE82EA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264" y="197922"/>
            <a:ext cx="5340735" cy="13944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Report of the Project</a:t>
            </a:r>
            <a:endParaRPr lang="en-IN" sz="2400" dirty="0"/>
          </a:p>
        </p:txBody>
      </p:sp>
      <p:sp>
        <p:nvSpPr>
          <p:cNvPr id="3" name="Content Placeholder 2"/>
          <p:cNvSpPr>
            <a:spLocks noGrp="1"/>
          </p:cNvSpPr>
          <p:nvPr>
            <p:ph idx="1"/>
          </p:nvPr>
        </p:nvSpPr>
        <p:spPr>
          <a:xfrm>
            <a:off x="457200" y="1412776"/>
            <a:ext cx="8229600" cy="4911824"/>
          </a:xfrm>
        </p:spPr>
        <p:txBody>
          <a:bodyPr>
            <a:normAutofit/>
          </a:bodyPr>
          <a:lstStyle/>
          <a:p>
            <a:pPr>
              <a:lnSpc>
                <a:spcPct val="170000"/>
              </a:lnSpc>
            </a:pPr>
            <a:r>
              <a:rPr lang="en-US" sz="1800" dirty="0"/>
              <a:t>It generates the report on Grocery, Grocery Type, Order</a:t>
            </a:r>
          </a:p>
          <a:p>
            <a:pPr>
              <a:lnSpc>
                <a:spcPct val="170000"/>
              </a:lnSpc>
            </a:pPr>
            <a:r>
              <a:rPr lang="en-US" sz="1800" dirty="0"/>
              <a:t>Provide filter reports on Grocery Company, Customer, Payment</a:t>
            </a:r>
          </a:p>
          <a:p>
            <a:pPr>
              <a:lnSpc>
                <a:spcPct val="170000"/>
              </a:lnSpc>
            </a:pPr>
            <a:r>
              <a:rPr lang="en-US" sz="1800" dirty="0"/>
              <a:t>You can easily export PDF for the </a:t>
            </a:r>
            <a:r>
              <a:rPr lang="en-US" sz="1800" dirty="0" err="1"/>
              <a:t>Grocery,Order</a:t>
            </a:r>
            <a:r>
              <a:rPr lang="en-US" sz="1800" dirty="0"/>
              <a:t>, Customer</a:t>
            </a:r>
          </a:p>
          <a:p>
            <a:pPr>
              <a:lnSpc>
                <a:spcPct val="170000"/>
              </a:lnSpc>
            </a:pPr>
            <a:r>
              <a:rPr lang="en-US" sz="1800" dirty="0"/>
              <a:t>Application also provides excel export for Grocery Type, Grocery Company, Payment</a:t>
            </a:r>
          </a:p>
          <a:p>
            <a:pPr>
              <a:lnSpc>
                <a:spcPct val="170000"/>
              </a:lnSpc>
            </a:pPr>
            <a:r>
              <a:rPr lang="en-US" sz="1800" dirty="0"/>
              <a:t>You can also export the report into csv format for Grocery, Grocery Type, Payment</a:t>
            </a:r>
          </a:p>
        </p:txBody>
      </p:sp>
    </p:spTree>
    <p:extLst>
      <p:ext uri="{BB962C8B-B14F-4D97-AF65-F5344CB8AC3E}">
        <p14:creationId xmlns:p14="http://schemas.microsoft.com/office/powerpoint/2010/main" val="279768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Software Requirements Specification</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027529"/>
              </p:ext>
            </p:extLst>
          </p:nvPr>
        </p:nvGraphicFramePr>
        <p:xfrm>
          <a:off x="593482" y="1700810"/>
          <a:ext cx="7650925" cy="3672405"/>
        </p:xfrm>
        <a:graphic>
          <a:graphicData uri="http://schemas.openxmlformats.org/drawingml/2006/table">
            <a:tbl>
              <a:tblPr firstRow="1" firstCol="1" bandRow="1">
                <a:tableStyleId>{5C22544A-7EE6-4342-B048-85BDC9FD1C3A}</a:tableStyleId>
              </a:tblPr>
              <a:tblGrid>
                <a:gridCol w="3825056">
                  <a:extLst>
                    <a:ext uri="{9D8B030D-6E8A-4147-A177-3AD203B41FA5}">
                      <a16:colId xmlns:a16="http://schemas.microsoft.com/office/drawing/2014/main" val="3160570826"/>
                    </a:ext>
                  </a:extLst>
                </a:gridCol>
                <a:gridCol w="3825869">
                  <a:extLst>
                    <a:ext uri="{9D8B030D-6E8A-4147-A177-3AD203B41FA5}">
                      <a16:colId xmlns:a16="http://schemas.microsoft.com/office/drawing/2014/main" val="2707104844"/>
                    </a:ext>
                  </a:extLst>
                </a:gridCol>
              </a:tblGrid>
              <a:tr h="362759">
                <a:tc>
                  <a:txBody>
                    <a:bodyPr/>
                    <a:lstStyle/>
                    <a:p>
                      <a:pPr marL="0" marR="0" algn="just">
                        <a:lnSpc>
                          <a:spcPct val="150000"/>
                        </a:lnSpc>
                        <a:spcBef>
                          <a:spcPts val="0"/>
                        </a:spcBef>
                        <a:spcAft>
                          <a:spcPts val="0"/>
                        </a:spcAft>
                      </a:pPr>
                      <a:r>
                        <a:rPr lang="en-US" sz="1200">
                          <a:effectLst/>
                        </a:rPr>
                        <a:t>Name of component</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Specification</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9543949"/>
                  </a:ext>
                </a:extLst>
              </a:tr>
              <a:tr h="770333">
                <a:tc>
                  <a:txBody>
                    <a:bodyPr/>
                    <a:lstStyle/>
                    <a:p>
                      <a:pPr marL="0" marR="0" algn="just">
                        <a:lnSpc>
                          <a:spcPct val="150000"/>
                        </a:lnSpc>
                        <a:spcBef>
                          <a:spcPts val="0"/>
                        </a:spcBef>
                        <a:spcAft>
                          <a:spcPts val="0"/>
                        </a:spcAft>
                      </a:pPr>
                      <a:r>
                        <a:rPr lang="en-US" sz="1200">
                          <a:effectLst/>
                        </a:rPr>
                        <a:t>Operating System</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Windows 98, Windows XP, Windows7, Linux</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9592219"/>
                  </a:ext>
                </a:extLst>
              </a:tr>
              <a:tr h="362759">
                <a:tc>
                  <a:txBody>
                    <a:bodyPr/>
                    <a:lstStyle/>
                    <a:p>
                      <a:pPr marL="0" marR="0" algn="just">
                        <a:lnSpc>
                          <a:spcPct val="150000"/>
                        </a:lnSpc>
                        <a:spcBef>
                          <a:spcPts val="0"/>
                        </a:spcBef>
                        <a:spcAft>
                          <a:spcPts val="0"/>
                        </a:spcAft>
                      </a:pPr>
                      <a:r>
                        <a:rPr lang="en-US" sz="1200">
                          <a:effectLst/>
                        </a:rPr>
                        <a:t>Language</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Java </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2590627"/>
                  </a:ext>
                </a:extLst>
              </a:tr>
              <a:tr h="362759">
                <a:tc>
                  <a:txBody>
                    <a:bodyPr/>
                    <a:lstStyle/>
                    <a:p>
                      <a:pPr marL="0" marR="0" algn="just">
                        <a:lnSpc>
                          <a:spcPct val="150000"/>
                        </a:lnSpc>
                        <a:spcBef>
                          <a:spcPts val="0"/>
                        </a:spcBef>
                        <a:spcAft>
                          <a:spcPts val="0"/>
                        </a:spcAft>
                      </a:pPr>
                      <a:r>
                        <a:rPr lang="en-US" sz="1200">
                          <a:effectLst/>
                        </a:rPr>
                        <a:t>Database</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b="0" i="0">
                          <a:solidFill>
                            <a:srgbClr val="001E2B"/>
                          </a:solidFill>
                          <a:effectLst/>
                          <a:latin typeface="MongoDB Value Serif"/>
                        </a:rPr>
                        <a:t>MongoDB</a:t>
                      </a:r>
                    </a:p>
                  </a:txBody>
                  <a:tcPr marL="68580" marR="68580" marT="0" marB="0"/>
                </a:tc>
                <a:extLst>
                  <a:ext uri="{0D108BD9-81ED-4DB2-BD59-A6C34878D82A}">
                    <a16:rowId xmlns:a16="http://schemas.microsoft.com/office/drawing/2014/main" val="1157223493"/>
                  </a:ext>
                </a:extLst>
              </a:tr>
              <a:tr h="362759">
                <a:tc>
                  <a:txBody>
                    <a:bodyPr/>
                    <a:lstStyle/>
                    <a:p>
                      <a:pPr marL="0" marR="0" algn="just">
                        <a:lnSpc>
                          <a:spcPct val="150000"/>
                        </a:lnSpc>
                        <a:spcBef>
                          <a:spcPts val="0"/>
                        </a:spcBef>
                        <a:spcAft>
                          <a:spcPts val="0"/>
                        </a:spcAft>
                      </a:pPr>
                      <a:r>
                        <a:rPr lang="en-US" sz="1200">
                          <a:effectLst/>
                        </a:rPr>
                        <a:t>Browser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Any of Mozilla, Opera, Chrome etc</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1777342"/>
                  </a:ext>
                </a:extLst>
              </a:tr>
              <a:tr h="362759">
                <a:tc>
                  <a:txBody>
                    <a:bodyPr/>
                    <a:lstStyle/>
                    <a:p>
                      <a:pPr marL="0" marR="0" algn="just">
                        <a:lnSpc>
                          <a:spcPct val="150000"/>
                        </a:lnSpc>
                        <a:spcBef>
                          <a:spcPts val="0"/>
                        </a:spcBef>
                        <a:spcAft>
                          <a:spcPts val="0"/>
                        </a:spcAft>
                      </a:pPr>
                      <a:r>
                        <a:rPr lang="en-US" sz="1200">
                          <a:effectLst/>
                        </a:rPr>
                        <a:t>Web Server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Apache2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8153537"/>
                  </a:ext>
                </a:extLst>
              </a:tr>
              <a:tr h="362759">
                <a:tc>
                  <a:txBody>
                    <a:bodyPr/>
                    <a:lstStyle/>
                    <a:p>
                      <a:pPr marL="0" marR="0" algn="just">
                        <a:lnSpc>
                          <a:spcPct val="150000"/>
                        </a:lnSpc>
                        <a:spcBef>
                          <a:spcPts val="0"/>
                        </a:spcBef>
                        <a:spcAft>
                          <a:spcPts val="0"/>
                        </a:spcAft>
                      </a:pPr>
                      <a:r>
                        <a:rPr lang="en-US" sz="1200">
                          <a:effectLst/>
                        </a:rPr>
                        <a:t>Software Development Kit</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WAMP or XAMP</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8967404"/>
                  </a:ext>
                </a:extLst>
              </a:tr>
              <a:tr h="362759">
                <a:tc>
                  <a:txBody>
                    <a:bodyPr/>
                    <a:lstStyle/>
                    <a:p>
                      <a:pPr marL="0" marR="0" algn="just">
                        <a:lnSpc>
                          <a:spcPct val="150000"/>
                        </a:lnSpc>
                        <a:spcBef>
                          <a:spcPts val="0"/>
                        </a:spcBef>
                        <a:spcAft>
                          <a:spcPts val="0"/>
                        </a:spcAft>
                      </a:pPr>
                      <a:r>
                        <a:rPr lang="en-US" sz="1200">
                          <a:effectLst/>
                        </a:rPr>
                        <a:t>Scripting Language Enable</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JSP</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7668005"/>
                  </a:ext>
                </a:extLst>
              </a:tr>
              <a:tr h="362759">
                <a:tc>
                  <a:txBody>
                    <a:bodyPr/>
                    <a:lstStyle/>
                    <a:p>
                      <a:pPr marL="0" marR="0" algn="just">
                        <a:lnSpc>
                          <a:spcPct val="150000"/>
                        </a:lnSpc>
                        <a:spcBef>
                          <a:spcPts val="0"/>
                        </a:spcBef>
                        <a:spcAft>
                          <a:spcPts val="0"/>
                        </a:spcAft>
                      </a:pPr>
                      <a:r>
                        <a:rPr lang="en-US" sz="1200">
                          <a:effectLst/>
                        </a:rPr>
                        <a:t>Database Driver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MongoDB </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7869395"/>
                  </a:ext>
                </a:extLst>
              </a:tr>
            </a:tbl>
          </a:graphicData>
        </a:graphic>
      </p:graphicFrame>
    </p:spTree>
    <p:extLst>
      <p:ext uri="{BB962C8B-B14F-4D97-AF65-F5344CB8AC3E}">
        <p14:creationId xmlns:p14="http://schemas.microsoft.com/office/powerpoint/2010/main" val="318841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Hardware Requirements Specification</a:t>
            </a:r>
            <a:endParaRPr lang="en-IN"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6253019"/>
              </p:ext>
            </p:extLst>
          </p:nvPr>
        </p:nvGraphicFramePr>
        <p:xfrm>
          <a:off x="593482" y="1916829"/>
          <a:ext cx="7722933" cy="3384378"/>
        </p:xfrm>
        <a:graphic>
          <a:graphicData uri="http://schemas.openxmlformats.org/drawingml/2006/table">
            <a:tbl>
              <a:tblPr firstRow="1" firstCol="1" bandRow="1">
                <a:tableStyleId>{5C22544A-7EE6-4342-B048-85BDC9FD1C3A}</a:tableStyleId>
              </a:tblPr>
              <a:tblGrid>
                <a:gridCol w="3861057">
                  <a:extLst>
                    <a:ext uri="{9D8B030D-6E8A-4147-A177-3AD203B41FA5}">
                      <a16:colId xmlns:a16="http://schemas.microsoft.com/office/drawing/2014/main" val="2725499934"/>
                    </a:ext>
                  </a:extLst>
                </a:gridCol>
                <a:gridCol w="3861876">
                  <a:extLst>
                    <a:ext uri="{9D8B030D-6E8A-4147-A177-3AD203B41FA5}">
                      <a16:colId xmlns:a16="http://schemas.microsoft.com/office/drawing/2014/main" val="1999276580"/>
                    </a:ext>
                  </a:extLst>
                </a:gridCol>
              </a:tblGrid>
              <a:tr h="564063">
                <a:tc>
                  <a:txBody>
                    <a:bodyPr/>
                    <a:lstStyle/>
                    <a:p>
                      <a:pPr marL="0" marR="0" algn="just">
                        <a:lnSpc>
                          <a:spcPct val="150000"/>
                        </a:lnSpc>
                        <a:spcBef>
                          <a:spcPts val="0"/>
                        </a:spcBef>
                        <a:spcAft>
                          <a:spcPts val="0"/>
                        </a:spcAft>
                      </a:pPr>
                      <a:r>
                        <a:rPr lang="en-US" sz="1200">
                          <a:effectLst/>
                        </a:rPr>
                        <a:t>Name of component</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Specification</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1246536"/>
                  </a:ext>
                </a:extLst>
              </a:tr>
              <a:tr h="564063">
                <a:tc>
                  <a:txBody>
                    <a:bodyPr/>
                    <a:lstStyle/>
                    <a:p>
                      <a:pPr marL="0" marR="0" algn="just">
                        <a:lnSpc>
                          <a:spcPct val="150000"/>
                        </a:lnSpc>
                        <a:spcBef>
                          <a:spcPts val="0"/>
                        </a:spcBef>
                        <a:spcAft>
                          <a:spcPts val="0"/>
                        </a:spcAft>
                      </a:pPr>
                      <a:r>
                        <a:rPr lang="en-US" sz="1200">
                          <a:effectLst/>
                        </a:rPr>
                        <a:t>Processor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Pentium III 630MHz</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7473249"/>
                  </a:ext>
                </a:extLst>
              </a:tr>
              <a:tr h="564063">
                <a:tc>
                  <a:txBody>
                    <a:bodyPr/>
                    <a:lstStyle/>
                    <a:p>
                      <a:pPr marL="0" marR="0" algn="just">
                        <a:lnSpc>
                          <a:spcPct val="150000"/>
                        </a:lnSpc>
                        <a:spcBef>
                          <a:spcPts val="0"/>
                        </a:spcBef>
                        <a:spcAft>
                          <a:spcPts val="0"/>
                        </a:spcAft>
                      </a:pPr>
                      <a:r>
                        <a:rPr lang="en-US" sz="1200">
                          <a:effectLst/>
                        </a:rPr>
                        <a:t>RAM</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128 MB</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5286384"/>
                  </a:ext>
                </a:extLst>
              </a:tr>
              <a:tr h="564063">
                <a:tc>
                  <a:txBody>
                    <a:bodyPr/>
                    <a:lstStyle/>
                    <a:p>
                      <a:pPr marL="0" marR="0" algn="just">
                        <a:lnSpc>
                          <a:spcPct val="150000"/>
                        </a:lnSpc>
                        <a:spcBef>
                          <a:spcPts val="0"/>
                        </a:spcBef>
                        <a:spcAft>
                          <a:spcPts val="0"/>
                        </a:spcAft>
                      </a:pPr>
                      <a:r>
                        <a:rPr lang="en-US" sz="1200">
                          <a:effectLst/>
                        </a:rPr>
                        <a:t>Hard disk</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20 GB</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2280547"/>
                  </a:ext>
                </a:extLst>
              </a:tr>
              <a:tr h="564063">
                <a:tc>
                  <a:txBody>
                    <a:bodyPr/>
                    <a:lstStyle/>
                    <a:p>
                      <a:pPr marL="0" marR="0" algn="just">
                        <a:lnSpc>
                          <a:spcPct val="150000"/>
                        </a:lnSpc>
                        <a:spcBef>
                          <a:spcPts val="0"/>
                        </a:spcBef>
                        <a:spcAft>
                          <a:spcPts val="0"/>
                        </a:spcAft>
                      </a:pPr>
                      <a:r>
                        <a:rPr lang="en-US" sz="1200">
                          <a:effectLst/>
                        </a:rPr>
                        <a:t>Monitor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15” color monitor</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7439425"/>
                  </a:ext>
                </a:extLst>
              </a:tr>
              <a:tr h="564063">
                <a:tc>
                  <a:txBody>
                    <a:bodyPr/>
                    <a:lstStyle/>
                    <a:p>
                      <a:pPr marL="0" marR="0" algn="just">
                        <a:lnSpc>
                          <a:spcPct val="150000"/>
                        </a:lnSpc>
                        <a:spcBef>
                          <a:spcPts val="0"/>
                        </a:spcBef>
                        <a:spcAft>
                          <a:spcPts val="0"/>
                        </a:spcAft>
                      </a:pPr>
                      <a:r>
                        <a:rPr lang="en-US" sz="1200">
                          <a:effectLst/>
                        </a:rPr>
                        <a:t>Keyboard</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122 keys</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6782952"/>
                  </a:ext>
                </a:extLst>
              </a:tr>
            </a:tbl>
          </a:graphicData>
        </a:graphic>
      </p:graphicFrame>
    </p:spTree>
    <p:extLst>
      <p:ext uri="{BB962C8B-B14F-4D97-AF65-F5344CB8AC3E}">
        <p14:creationId xmlns:p14="http://schemas.microsoft.com/office/powerpoint/2010/main" val="353571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Implementation Methodology</a:t>
            </a:r>
            <a:endParaRPr lang="en-IN" sz="2400" dirty="0"/>
          </a:p>
        </p:txBody>
      </p:sp>
      <p:sp>
        <p:nvSpPr>
          <p:cNvPr id="3" name="Content Placeholder 2"/>
          <p:cNvSpPr>
            <a:spLocks noGrp="1"/>
          </p:cNvSpPr>
          <p:nvPr>
            <p:ph idx="1"/>
          </p:nvPr>
        </p:nvSpPr>
        <p:spPr/>
        <p:txBody>
          <a:bodyPr/>
          <a:lstStyle/>
          <a:p>
            <a:endParaRPr lang="en-US"/>
          </a:p>
        </p:txBody>
      </p:sp>
      <p:pic>
        <p:nvPicPr>
          <p:cNvPr id="6" name="Picture 5" descr="aspnetmvc_1_lg.jpg"/>
          <p:cNvPicPr/>
          <p:nvPr/>
        </p:nvPicPr>
        <p:blipFill>
          <a:blip r:embed="rId2">
            <a:extLst>
              <a:ext uri="{28A0092B-C50C-407E-A947-70E740481C1C}">
                <a14:useLocalDpi xmlns:a14="http://schemas.microsoft.com/office/drawing/2010/main" val="0"/>
              </a:ext>
            </a:extLst>
          </a:blip>
          <a:srcRect/>
          <a:stretch>
            <a:fillRect/>
          </a:stretch>
        </p:blipFill>
        <p:spPr bwMode="auto">
          <a:xfrm>
            <a:off x="593482" y="1935480"/>
            <a:ext cx="7434902" cy="4389120"/>
          </a:xfrm>
          <a:prstGeom prst="rect">
            <a:avLst/>
          </a:prstGeom>
          <a:noFill/>
        </p:spPr>
      </p:pic>
    </p:spTree>
    <p:extLst>
      <p:ext uri="{BB962C8B-B14F-4D97-AF65-F5344CB8AC3E}">
        <p14:creationId xmlns:p14="http://schemas.microsoft.com/office/powerpoint/2010/main" val="132870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Project Category</a:t>
            </a:r>
            <a:endParaRPr lang="en-IN" sz="2400" dirty="0"/>
          </a:p>
        </p:txBody>
      </p:sp>
      <p:sp>
        <p:nvSpPr>
          <p:cNvPr id="3" name="Content Placeholder 2"/>
          <p:cNvSpPr>
            <a:spLocks noGrp="1"/>
          </p:cNvSpPr>
          <p:nvPr>
            <p:ph idx="1"/>
          </p:nvPr>
        </p:nvSpPr>
        <p:spPr/>
        <p:txBody>
          <a:bodyPr/>
          <a:lstStyle/>
          <a:p>
            <a:endParaRPr lang="en-US"/>
          </a:p>
        </p:txBody>
      </p:sp>
      <p:pic>
        <p:nvPicPr>
          <p:cNvPr id="5" name="Picture 4" descr="http://www.freeprojectz.com/sites/default/files/631x469xRDBMS.png.pagespeed.ic.JRE4Z6eoa7.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4204"/>
            <a:ext cx="6552728" cy="4430396"/>
          </a:xfrm>
          <a:prstGeom prst="rect">
            <a:avLst/>
          </a:prstGeom>
          <a:noFill/>
          <a:ln>
            <a:noFill/>
          </a:ln>
        </p:spPr>
      </p:pic>
    </p:spTree>
    <p:extLst>
      <p:ext uri="{BB962C8B-B14F-4D97-AF65-F5344CB8AC3E}">
        <p14:creationId xmlns:p14="http://schemas.microsoft.com/office/powerpoint/2010/main" val="41915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Project Category</a:t>
            </a:r>
            <a:endParaRPr lang="en-IN" sz="2400" dirty="0"/>
          </a:p>
        </p:txBody>
      </p:sp>
      <p:sp>
        <p:nvSpPr>
          <p:cNvPr id="3" name="Content Placeholder 2"/>
          <p:cNvSpPr>
            <a:spLocks noGrp="1"/>
          </p:cNvSpPr>
          <p:nvPr>
            <p:ph idx="1"/>
          </p:nvPr>
        </p:nvSpPr>
        <p:spPr/>
        <p:txBody>
          <a:bodyPr/>
          <a:lstStyle/>
          <a:p>
            <a:endParaRPr lang="en-US"/>
          </a:p>
        </p:txBody>
      </p:sp>
      <p:pic>
        <p:nvPicPr>
          <p:cNvPr id="5" name="Picture 4" descr="http://www.freeprojectz.com/sites/default/files/631x469xRDBMS.png.pagespeed.ic.JRE4Z6eoa7.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4204"/>
            <a:ext cx="6552728" cy="4430396"/>
          </a:xfrm>
          <a:prstGeom prst="rect">
            <a:avLst/>
          </a:prstGeom>
          <a:noFill/>
          <a:ln>
            <a:noFill/>
          </a:ln>
        </p:spPr>
      </p:pic>
    </p:spTree>
    <p:extLst>
      <p:ext uri="{BB962C8B-B14F-4D97-AF65-F5344CB8AC3E}">
        <p14:creationId xmlns:p14="http://schemas.microsoft.com/office/powerpoint/2010/main" val="204254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Pert Chart</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59" y="2132856"/>
            <a:ext cx="8273663" cy="3816423"/>
          </a:xfrm>
        </p:spPr>
      </p:pic>
    </p:spTree>
    <p:extLst>
      <p:ext uri="{BB962C8B-B14F-4D97-AF65-F5344CB8AC3E}">
        <p14:creationId xmlns:p14="http://schemas.microsoft.com/office/powerpoint/2010/main" val="1982171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Conclusion of the Project </a:t>
            </a:r>
            <a:endParaRPr lang="en-IN" sz="2400" dirty="0"/>
          </a:p>
        </p:txBody>
      </p:sp>
      <p:sp>
        <p:nvSpPr>
          <p:cNvPr id="3" name="Content Placeholder 2"/>
          <p:cNvSpPr>
            <a:spLocks noGrp="1"/>
          </p:cNvSpPr>
          <p:nvPr>
            <p:ph idx="1"/>
          </p:nvPr>
        </p:nvSpPr>
        <p:spPr>
          <a:xfrm>
            <a:off x="457200" y="1412776"/>
            <a:ext cx="8229600" cy="4911824"/>
          </a:xfrm>
        </p:spPr>
        <p:txBody>
          <a:bodyPr>
            <a:normAutofit fontScale="55000" lnSpcReduction="20000"/>
          </a:bodyPr>
          <a:lstStyle/>
          <a:p>
            <a:pPr marL="0" indent="0">
              <a:lnSpc>
                <a:spcPct val="170000"/>
              </a:lnSpc>
              <a:buNone/>
            </a:pPr>
            <a:r>
              <a:rPr lang="en-US" dirty="0"/>
              <a:t>Our project is only a humble venture to satisfy the needs to manage their project work. Several user friendly coding have also adopted. This package shall prove to be a powerful package in satisfying all the requirements. The objective of software planning is to provide a frame work that enables the manger to make reasonable estimates made within a limited time frame at the beginning of the software project and should be updated regularly as the project progresses.</a:t>
            </a:r>
          </a:p>
          <a:p>
            <a:pPr>
              <a:lnSpc>
                <a:spcPct val="170000"/>
              </a:lnSpc>
            </a:pPr>
            <a:r>
              <a:rPr lang="en-US" sz="2900" dirty="0"/>
              <a:t>A description of the background and context of the project and its relation to work already done in the area.</a:t>
            </a:r>
          </a:p>
          <a:p>
            <a:pPr>
              <a:lnSpc>
                <a:spcPct val="170000"/>
              </a:lnSpc>
            </a:pPr>
            <a:r>
              <a:rPr lang="en-US" sz="2900" dirty="0"/>
              <a:t>Made statement of the aims and objectives of the project.</a:t>
            </a:r>
          </a:p>
          <a:p>
            <a:pPr>
              <a:lnSpc>
                <a:spcPct val="170000"/>
              </a:lnSpc>
            </a:pPr>
            <a:r>
              <a:rPr lang="en-US" sz="2900" dirty="0"/>
              <a:t>The description of Purpose, Scope, and applicability.</a:t>
            </a:r>
          </a:p>
          <a:p>
            <a:pPr>
              <a:lnSpc>
                <a:spcPct val="170000"/>
              </a:lnSpc>
            </a:pPr>
            <a:r>
              <a:rPr lang="en-US" sz="2900" dirty="0"/>
              <a:t>We define the problem on which we are working in the project.</a:t>
            </a:r>
          </a:p>
          <a:p>
            <a:pPr>
              <a:lnSpc>
                <a:spcPct val="170000"/>
              </a:lnSpc>
            </a:pPr>
            <a:r>
              <a:rPr lang="en-US" sz="2900" dirty="0"/>
              <a:t>We describe the requirement Specifications of the system and the actions that can be done on these things.</a:t>
            </a:r>
          </a:p>
          <a:p>
            <a:pPr marL="0" indent="0">
              <a:lnSpc>
                <a:spcPct val="170000"/>
              </a:lnSpc>
              <a:buNone/>
            </a:pPr>
            <a:endParaRPr lang="en-US" dirty="0"/>
          </a:p>
        </p:txBody>
      </p:sp>
    </p:spTree>
    <p:extLst>
      <p:ext uri="{BB962C8B-B14F-4D97-AF65-F5344CB8AC3E}">
        <p14:creationId xmlns:p14="http://schemas.microsoft.com/office/powerpoint/2010/main" val="352024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Future Scope of the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62500" lnSpcReduction="20000"/>
          </a:bodyPr>
          <a:lstStyle/>
          <a:p>
            <a:pPr marL="0" indent="0">
              <a:lnSpc>
                <a:spcPct val="170000"/>
              </a:lnSpc>
              <a:buNone/>
            </a:pPr>
            <a:r>
              <a:rPr lang="en-US" dirty="0"/>
              <a:t>In a nutshell, it can be summarized that the future scope of the project circles around maintaining information regarding:</a:t>
            </a:r>
          </a:p>
          <a:p>
            <a:pPr>
              <a:lnSpc>
                <a:spcPct val="170000"/>
              </a:lnSpc>
            </a:pPr>
            <a:r>
              <a:rPr lang="en-US" dirty="0"/>
              <a:t>We can add printer in future.</a:t>
            </a:r>
          </a:p>
          <a:p>
            <a:pPr>
              <a:lnSpc>
                <a:spcPct val="170000"/>
              </a:lnSpc>
            </a:pPr>
            <a:r>
              <a:rPr lang="en-US" dirty="0"/>
              <a:t>We can give more advance software for Railway Reservation System including more facilities </a:t>
            </a:r>
          </a:p>
          <a:p>
            <a:pPr>
              <a:lnSpc>
                <a:spcPct val="170000"/>
              </a:lnSpc>
            </a:pPr>
            <a:r>
              <a:rPr lang="en-US" dirty="0"/>
              <a:t>We will host the platform on online servers to make it accessible worldwide</a:t>
            </a:r>
          </a:p>
          <a:p>
            <a:pPr>
              <a:lnSpc>
                <a:spcPct val="170000"/>
              </a:lnSpc>
            </a:pPr>
            <a:r>
              <a:rPr lang="en-US" dirty="0"/>
              <a:t>Integrate multiple load balancers to distribute the loads of the system</a:t>
            </a:r>
          </a:p>
          <a:p>
            <a:pPr>
              <a:lnSpc>
                <a:spcPct val="170000"/>
              </a:lnSpc>
            </a:pPr>
            <a:r>
              <a:rPr lang="en-US" dirty="0"/>
              <a:t>Create the master and slave database structure to reduce the overload of the database queries</a:t>
            </a:r>
          </a:p>
          <a:p>
            <a:pPr>
              <a:lnSpc>
                <a:spcPct val="170000"/>
              </a:lnSpc>
            </a:pPr>
            <a:r>
              <a:rPr lang="en-US" dirty="0"/>
              <a:t>Implement the backup mechanism for taking backup of codebase and database on regular basis on different servers </a:t>
            </a:r>
          </a:p>
        </p:txBody>
      </p:sp>
    </p:spTree>
    <p:extLst>
      <p:ext uri="{BB962C8B-B14F-4D97-AF65-F5344CB8AC3E}">
        <p14:creationId xmlns:p14="http://schemas.microsoft.com/office/powerpoint/2010/main" val="93560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Limitation of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62500" lnSpcReduction="20000"/>
          </a:bodyPr>
          <a:lstStyle/>
          <a:p>
            <a:pPr>
              <a:lnSpc>
                <a:spcPct val="170000"/>
              </a:lnSpc>
            </a:pPr>
            <a:r>
              <a:rPr lang="en-US" dirty="0"/>
              <a:t>Although I have put my best efforts to make the software flexible, easy to operate but limitations cannot be ruled out even by me. Though the software presents a broad range of options to its users some intricate options could not be covered into it; partly because of logistic and partly due to lack of sophistication. Paucity of time was also major constraint, thus it was not possible to make the software foolproof and dynamic. Lack of time also compelled me to ignore some part such as storing old result of the candidate etc.</a:t>
            </a:r>
          </a:p>
          <a:p>
            <a:pPr>
              <a:lnSpc>
                <a:spcPct val="170000"/>
              </a:lnSpc>
            </a:pPr>
            <a:r>
              <a:rPr lang="en-US" dirty="0"/>
              <a:t>Considerable efforts have made the software easy to operate even for the people not related to the field of computers but it is acknowledged that a layman may find it a bit problematic at the first instance. The user is provided help at each step for his convenience in working with the software.</a:t>
            </a:r>
          </a:p>
        </p:txBody>
      </p:sp>
    </p:spTree>
    <p:extLst>
      <p:ext uri="{BB962C8B-B14F-4D97-AF65-F5344CB8AC3E}">
        <p14:creationId xmlns:p14="http://schemas.microsoft.com/office/powerpoint/2010/main" val="190718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F905-68A5-D246-88AA-152672F8C849}"/>
              </a:ext>
            </a:extLst>
          </p:cNvPr>
          <p:cNvSpPr>
            <a:spLocks noGrp="1"/>
          </p:cNvSpPr>
          <p:nvPr>
            <p:ph type="title"/>
          </p:nvPr>
        </p:nvSpPr>
        <p:spPr>
          <a:xfrm>
            <a:off x="419100" y="1448430"/>
            <a:ext cx="8305800" cy="3706540"/>
          </a:xfrm>
        </p:spPr>
        <p:txBody>
          <a:bodyPr/>
          <a:lstStyle/>
          <a:p>
            <a:r>
              <a:rPr lang="en-US" sz="1800" b="1" dirty="0">
                <a:solidFill>
                  <a:srgbClr val="000000"/>
                </a:solidFill>
                <a:latin typeface="Times New Roman" panose="02020603050405020304" pitchFamily="18" charset="0"/>
                <a:ea typeface="Times New Roman" panose="02020603050405020304" pitchFamily="18" charset="0"/>
                <a:cs typeface="Verdana" panose="020B0604030504040204" pitchFamily="34" charset="0"/>
              </a:rPr>
              <a:t>Guided by:</a:t>
            </a: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Ms. Sushmita Meena </a:t>
            </a: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b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b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From:</a:t>
            </a:r>
            <a:b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US" sz="18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b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Mr. </a:t>
            </a:r>
            <a:r>
              <a:rPr lang="en-US" sz="1800" b="1" dirty="0" err="1">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Lonkar</a:t>
            </a: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Atul Vitthal 	                PRN Number 220950320071 </a:t>
            </a:r>
            <a:b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Mr. </a:t>
            </a:r>
            <a:r>
              <a:rPr lang="en-US" sz="1800" b="1" dirty="0" err="1">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Masule</a:t>
            </a: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Abhimanyu Anil	PRN Number 220950320073 </a:t>
            </a:r>
            <a:b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Mr. Mayank </a:t>
            </a:r>
            <a:r>
              <a:rPr lang="en-US" sz="1800" b="1" dirty="0" err="1">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kumar</a:t>
            </a:r>
            <a:r>
              <a:rPr lang="en-US" sz="1800" b="1" dirty="0">
                <a:solidFill>
                  <a:srgbClr val="000000"/>
                </a:solidFill>
                <a:effectLst/>
                <a:latin typeface="Times New Roman" panose="02020603050405020304" pitchFamily="18" charset="0"/>
                <a:ea typeface="Times New Roman" panose="02020603050405020304" pitchFamily="18" charset="0"/>
                <a:cs typeface="Verdana" panose="020B0604030504040204" pitchFamily="34" charset="0"/>
              </a:rPr>
              <a:t> Ujjain       	PRN Number 220950320074</a:t>
            </a:r>
            <a:b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800" b="1"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Mr.Mohd</a:t>
            </a:r>
            <a: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Nadeem Siddiqui    	PRN Number 220950320076</a:t>
            </a:r>
            <a:b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Mr. </a:t>
            </a:r>
            <a:r>
              <a:rPr lang="en-US" sz="1800" b="1"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Owaish</a:t>
            </a:r>
            <a: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Mustaque</a:t>
            </a:r>
            <a: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Khan </a:t>
            </a:r>
            <a:r>
              <a:rPr lang="en-US" sz="1800" b="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PRN </a:t>
            </a:r>
            <a:r>
              <a:rPr lang="en-US" sz="1800" b="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Number 220950320077</a:t>
            </a:r>
          </a:p>
        </p:txBody>
      </p:sp>
    </p:spTree>
    <p:extLst>
      <p:ext uri="{BB962C8B-B14F-4D97-AF65-F5344CB8AC3E}">
        <p14:creationId xmlns:p14="http://schemas.microsoft.com/office/powerpoint/2010/main" val="261009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Introduction of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55000" lnSpcReduction="20000"/>
          </a:bodyPr>
          <a:lstStyle/>
          <a:p>
            <a:pPr>
              <a:lnSpc>
                <a:spcPct val="170000"/>
              </a:lnSpc>
            </a:pPr>
            <a:r>
              <a:rPr lang="en-US" dirty="0"/>
              <a:t>The "Online Grocery Ordering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p>
          <a:p>
            <a:pPr>
              <a:lnSpc>
                <a:spcPct val="170000"/>
              </a:lnSpc>
            </a:pPr>
            <a:r>
              <a:rPr lang="en-US" dirty="0"/>
              <a:t>The application is reduced as much as possible to avoid errors while entering the data. It also provides error message while entering invalid data. No formal knowledge is needed for the user to use this system. Thus by this all it proves it is user-friendly. Online Grocery Ordering System , as described above, can lead to error free, secure, reliable and fast management system. It can assist the user to concentrate on their other activities rather to concentrate on the record keeping. Thus it will help organization in better utilization of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Abstract of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55000" lnSpcReduction="20000"/>
          </a:bodyPr>
          <a:lstStyle/>
          <a:p>
            <a:pPr>
              <a:lnSpc>
                <a:spcPct val="170000"/>
              </a:lnSpc>
            </a:pPr>
            <a:r>
              <a:rPr lang="en-US" dirty="0"/>
              <a:t>The purpose of Online Grocery Ordering System is to automate the existing manual system by the help of computerized equipment's and full-fledged computer software, fulfilling their requirements, so that their valuable data/information can be stored for a longer period with easy accessing and manipulation of the same. The required software and hardware are easily available and easy to work with.</a:t>
            </a:r>
          </a:p>
          <a:p>
            <a:pPr>
              <a:lnSpc>
                <a:spcPct val="170000"/>
              </a:lnSpc>
            </a:pPr>
            <a:endParaRPr lang="en-US" dirty="0"/>
          </a:p>
          <a:p>
            <a:pPr>
              <a:lnSpc>
                <a:spcPct val="170000"/>
              </a:lnSpc>
            </a:pPr>
            <a:r>
              <a:rPr lang="en-US" dirty="0"/>
              <a:t>Online Grocery Ordering System, as described above,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 </a:t>
            </a:r>
          </a:p>
        </p:txBody>
      </p:sp>
    </p:spTree>
    <p:extLst>
      <p:ext uri="{BB962C8B-B14F-4D97-AF65-F5344CB8AC3E}">
        <p14:creationId xmlns:p14="http://schemas.microsoft.com/office/powerpoint/2010/main" val="163887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Objective of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62500" lnSpcReduction="20000"/>
          </a:bodyPr>
          <a:lstStyle/>
          <a:p>
            <a:pPr>
              <a:lnSpc>
                <a:spcPct val="170000"/>
              </a:lnSpc>
            </a:pPr>
            <a:r>
              <a:rPr lang="en-US" dirty="0"/>
              <a:t>Provides the searching facilities based on various factors. Such as Grocery, Grocery Company, Customer, Payment</a:t>
            </a:r>
          </a:p>
          <a:p>
            <a:pPr>
              <a:lnSpc>
                <a:spcPct val="170000"/>
              </a:lnSpc>
            </a:pPr>
            <a:r>
              <a:rPr lang="en-US" dirty="0"/>
              <a:t>Online Grocery Ordering System also manage the Order details online for Customer details, Payment details, Grocery.</a:t>
            </a:r>
          </a:p>
          <a:p>
            <a:pPr>
              <a:lnSpc>
                <a:spcPct val="170000"/>
              </a:lnSpc>
            </a:pPr>
            <a:r>
              <a:rPr lang="en-US" dirty="0"/>
              <a:t>It tracks all the information of Grocery Type, Order, Customer </a:t>
            </a:r>
            <a:r>
              <a:rPr lang="en-US" dirty="0" err="1"/>
              <a:t>etc</a:t>
            </a:r>
            <a:endParaRPr lang="en-US" dirty="0"/>
          </a:p>
          <a:p>
            <a:pPr>
              <a:lnSpc>
                <a:spcPct val="170000"/>
              </a:lnSpc>
            </a:pPr>
            <a:r>
              <a:rPr lang="en-US" dirty="0"/>
              <a:t>Manage the information of Grocery Type</a:t>
            </a:r>
          </a:p>
          <a:p>
            <a:pPr>
              <a:lnSpc>
                <a:spcPct val="170000"/>
              </a:lnSpc>
            </a:pPr>
            <a:r>
              <a:rPr lang="en-US" dirty="0"/>
              <a:t>Shows the information and description of the Grocery, Grocery Company</a:t>
            </a:r>
          </a:p>
          <a:p>
            <a:pPr>
              <a:lnSpc>
                <a:spcPct val="170000"/>
              </a:lnSpc>
            </a:pPr>
            <a:r>
              <a:rPr lang="en-US" dirty="0"/>
              <a:t>To increase efficiency of managing the Grocery, Grocery Type</a:t>
            </a:r>
          </a:p>
          <a:p>
            <a:pPr>
              <a:lnSpc>
                <a:spcPct val="170000"/>
              </a:lnSpc>
            </a:pPr>
            <a:r>
              <a:rPr lang="en-US" dirty="0"/>
              <a:t>It deals with monitoring the information and transactions of Customer.</a:t>
            </a:r>
          </a:p>
          <a:p>
            <a:pPr>
              <a:lnSpc>
                <a:spcPct val="170000"/>
              </a:lnSpc>
            </a:pPr>
            <a:r>
              <a:rPr lang="en-US" dirty="0"/>
              <a:t>Manage the information of Grocery</a:t>
            </a:r>
          </a:p>
          <a:p>
            <a:pPr>
              <a:lnSpc>
                <a:spcPct val="170000"/>
              </a:lnSpc>
            </a:pPr>
            <a:r>
              <a:rPr lang="en-US" dirty="0"/>
              <a:t>Editing, adding and updating of Records is improved which results in proper resource management of Grocery data.</a:t>
            </a:r>
          </a:p>
        </p:txBody>
      </p:sp>
    </p:spTree>
    <p:extLst>
      <p:ext uri="{BB962C8B-B14F-4D97-AF65-F5344CB8AC3E}">
        <p14:creationId xmlns:p14="http://schemas.microsoft.com/office/powerpoint/2010/main" val="310748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Scope of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55000" lnSpcReduction="20000"/>
          </a:bodyPr>
          <a:lstStyle/>
          <a:p>
            <a:pPr>
              <a:lnSpc>
                <a:spcPct val="170000"/>
              </a:lnSpc>
            </a:pPr>
            <a:r>
              <a:rPr lang="en-US" dirty="0"/>
              <a:t>In computer system the person has to fill the various forms &amp; number of copies of the forms can be easily generated at a time.</a:t>
            </a:r>
          </a:p>
          <a:p>
            <a:pPr>
              <a:lnSpc>
                <a:spcPct val="170000"/>
              </a:lnSpc>
            </a:pPr>
            <a:r>
              <a:rPr lang="en-US" dirty="0"/>
              <a:t>In computer system, it is not necessary to create the manifest but we can directly print it, which saves our time.</a:t>
            </a:r>
          </a:p>
          <a:p>
            <a:pPr>
              <a:lnSpc>
                <a:spcPct val="170000"/>
              </a:lnSpc>
            </a:pPr>
            <a:r>
              <a:rPr lang="en-US" dirty="0"/>
              <a:t>To assist the staff in capturing the effort spent on their respective working areas.</a:t>
            </a:r>
          </a:p>
          <a:p>
            <a:pPr>
              <a:lnSpc>
                <a:spcPct val="170000"/>
              </a:lnSpc>
            </a:pPr>
            <a:r>
              <a:rPr lang="en-US" dirty="0"/>
              <a:t>To utilize resources in an efficient manner by increasing their productivity through automation.</a:t>
            </a:r>
          </a:p>
          <a:p>
            <a:pPr>
              <a:lnSpc>
                <a:spcPct val="170000"/>
              </a:lnSpc>
            </a:pPr>
            <a:r>
              <a:rPr lang="en-US" dirty="0"/>
              <a:t>The system generates types of information that can be used for various purposes.</a:t>
            </a:r>
          </a:p>
          <a:p>
            <a:pPr>
              <a:lnSpc>
                <a:spcPct val="170000"/>
              </a:lnSpc>
            </a:pPr>
            <a:r>
              <a:rPr lang="en-US" dirty="0"/>
              <a:t>It satisfy the user requirement</a:t>
            </a:r>
          </a:p>
          <a:p>
            <a:pPr>
              <a:lnSpc>
                <a:spcPct val="170000"/>
              </a:lnSpc>
            </a:pPr>
            <a:r>
              <a:rPr lang="en-US" dirty="0"/>
              <a:t>Be easy to understand by the user and operator</a:t>
            </a:r>
          </a:p>
          <a:p>
            <a:pPr>
              <a:lnSpc>
                <a:spcPct val="170000"/>
              </a:lnSpc>
            </a:pPr>
            <a:r>
              <a:rPr lang="en-US" dirty="0"/>
              <a:t>Be easy to operate</a:t>
            </a:r>
          </a:p>
        </p:txBody>
      </p:sp>
    </p:spTree>
    <p:extLst>
      <p:ext uri="{BB962C8B-B14F-4D97-AF65-F5344CB8AC3E}">
        <p14:creationId xmlns:p14="http://schemas.microsoft.com/office/powerpoint/2010/main" val="125305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Existing Project</a:t>
            </a:r>
            <a:endParaRPr lang="en-IN" sz="2400" dirty="0"/>
          </a:p>
        </p:txBody>
      </p:sp>
      <p:sp>
        <p:nvSpPr>
          <p:cNvPr id="3" name="Content Placeholder 2"/>
          <p:cNvSpPr>
            <a:spLocks noGrp="1"/>
          </p:cNvSpPr>
          <p:nvPr>
            <p:ph idx="1"/>
          </p:nvPr>
        </p:nvSpPr>
        <p:spPr>
          <a:xfrm>
            <a:off x="457200" y="1412776"/>
            <a:ext cx="8229600" cy="4911824"/>
          </a:xfrm>
        </p:spPr>
        <p:txBody>
          <a:bodyPr>
            <a:normAutofit/>
          </a:bodyPr>
          <a:lstStyle/>
          <a:p>
            <a:pPr marL="0" indent="0">
              <a:lnSpc>
                <a:spcPct val="170000"/>
              </a:lnSpc>
              <a:buNone/>
            </a:pPr>
            <a:r>
              <a:rPr lang="en-US" sz="1600" dirty="0"/>
              <a:t>In the existing system the exams are done only manually but in proposed system we have to computerize the exams using this application.</a:t>
            </a:r>
          </a:p>
          <a:p>
            <a:pPr marL="274320" lvl="1" indent="-274320">
              <a:lnSpc>
                <a:spcPct val="170000"/>
              </a:lnSpc>
              <a:buClr>
                <a:schemeClr val="accent3"/>
              </a:buClr>
              <a:buSzPct val="95000"/>
            </a:pPr>
            <a:r>
              <a:rPr lang="en-US" sz="1600" dirty="0"/>
              <a:t>Lack of security of data.</a:t>
            </a:r>
          </a:p>
          <a:p>
            <a:pPr marL="274320" lvl="1" indent="-274320">
              <a:lnSpc>
                <a:spcPct val="170000"/>
              </a:lnSpc>
              <a:buClr>
                <a:schemeClr val="accent3"/>
              </a:buClr>
              <a:buSzPct val="95000"/>
            </a:pPr>
            <a:r>
              <a:rPr lang="en-US" sz="1600" dirty="0"/>
              <a:t>More man power.</a:t>
            </a:r>
          </a:p>
          <a:p>
            <a:pPr marL="274320" lvl="1" indent="-274320">
              <a:lnSpc>
                <a:spcPct val="170000"/>
              </a:lnSpc>
              <a:buClr>
                <a:schemeClr val="accent3"/>
              </a:buClr>
              <a:buSzPct val="95000"/>
            </a:pPr>
            <a:r>
              <a:rPr lang="en-US" sz="1600" dirty="0"/>
              <a:t>Time consuming.</a:t>
            </a:r>
          </a:p>
          <a:p>
            <a:pPr marL="274320" lvl="1" indent="-274320">
              <a:lnSpc>
                <a:spcPct val="170000"/>
              </a:lnSpc>
              <a:buClr>
                <a:schemeClr val="accent3"/>
              </a:buClr>
              <a:buSzPct val="95000"/>
            </a:pPr>
            <a:r>
              <a:rPr lang="en-US" sz="1600" dirty="0"/>
              <a:t>Consumes large volume of pare work.</a:t>
            </a:r>
          </a:p>
          <a:p>
            <a:pPr marL="274320" lvl="1" indent="-274320">
              <a:lnSpc>
                <a:spcPct val="170000"/>
              </a:lnSpc>
              <a:buClr>
                <a:schemeClr val="accent3"/>
              </a:buClr>
              <a:buSzPct val="95000"/>
            </a:pPr>
            <a:r>
              <a:rPr lang="en-US" sz="1600" dirty="0"/>
              <a:t>Needs manual calculations.</a:t>
            </a:r>
          </a:p>
          <a:p>
            <a:pPr marL="274320" lvl="1" indent="-274320">
              <a:lnSpc>
                <a:spcPct val="170000"/>
              </a:lnSpc>
              <a:buClr>
                <a:schemeClr val="accent3"/>
              </a:buClr>
              <a:buSzPct val="95000"/>
            </a:pPr>
            <a:r>
              <a:rPr lang="en-US" sz="1600" dirty="0"/>
              <a:t>No direct role for the higher officials</a:t>
            </a:r>
          </a:p>
        </p:txBody>
      </p:sp>
    </p:spTree>
    <p:extLst>
      <p:ext uri="{BB962C8B-B14F-4D97-AF65-F5344CB8AC3E}">
        <p14:creationId xmlns:p14="http://schemas.microsoft.com/office/powerpoint/2010/main" val="125757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Proposed System</a:t>
            </a:r>
            <a:endParaRPr lang="en-IN" sz="2400" dirty="0"/>
          </a:p>
        </p:txBody>
      </p:sp>
      <p:sp>
        <p:nvSpPr>
          <p:cNvPr id="3" name="Content Placeholder 2"/>
          <p:cNvSpPr>
            <a:spLocks noGrp="1"/>
          </p:cNvSpPr>
          <p:nvPr>
            <p:ph idx="1"/>
          </p:nvPr>
        </p:nvSpPr>
        <p:spPr>
          <a:xfrm>
            <a:off x="457200" y="1412776"/>
            <a:ext cx="8229600" cy="4911824"/>
          </a:xfrm>
        </p:spPr>
        <p:txBody>
          <a:bodyPr>
            <a:normAutofit fontScale="62500" lnSpcReduction="20000"/>
          </a:bodyPr>
          <a:lstStyle/>
          <a:p>
            <a:pPr marL="0" indent="0">
              <a:lnSpc>
                <a:spcPct val="170000"/>
              </a:lnSpc>
              <a:buNone/>
            </a:pPr>
            <a:r>
              <a:rPr lang="en-US" dirty="0"/>
              <a:t>The aim of proposed system is to develop a system of improved facilities. The proposed system can overcome all the limitations of the existing system. The system provides proper security and reduces the manual work.</a:t>
            </a:r>
          </a:p>
          <a:p>
            <a:pPr>
              <a:lnSpc>
                <a:spcPct val="170000"/>
              </a:lnSpc>
            </a:pPr>
            <a:r>
              <a:rPr lang="en-US" dirty="0"/>
              <a:t>Security of data.</a:t>
            </a:r>
          </a:p>
          <a:p>
            <a:pPr>
              <a:lnSpc>
                <a:spcPct val="170000"/>
              </a:lnSpc>
            </a:pPr>
            <a:r>
              <a:rPr lang="en-US" dirty="0"/>
              <a:t>Ensure data accuracy’s.</a:t>
            </a:r>
          </a:p>
          <a:p>
            <a:pPr>
              <a:lnSpc>
                <a:spcPct val="170000"/>
              </a:lnSpc>
            </a:pPr>
            <a:r>
              <a:rPr lang="en-US" dirty="0"/>
              <a:t>Proper control of the higher officials.</a:t>
            </a:r>
          </a:p>
          <a:p>
            <a:pPr>
              <a:lnSpc>
                <a:spcPct val="170000"/>
              </a:lnSpc>
            </a:pPr>
            <a:r>
              <a:rPr lang="en-US" dirty="0"/>
              <a:t>Minimize manual data entry.</a:t>
            </a:r>
          </a:p>
          <a:p>
            <a:pPr>
              <a:lnSpc>
                <a:spcPct val="170000"/>
              </a:lnSpc>
            </a:pPr>
            <a:r>
              <a:rPr lang="en-US" dirty="0"/>
              <a:t>Minimum time needed for the various processing.</a:t>
            </a:r>
          </a:p>
          <a:p>
            <a:pPr>
              <a:lnSpc>
                <a:spcPct val="170000"/>
              </a:lnSpc>
            </a:pPr>
            <a:r>
              <a:rPr lang="en-US" dirty="0"/>
              <a:t>Greater efficiency.</a:t>
            </a:r>
          </a:p>
          <a:p>
            <a:pPr>
              <a:lnSpc>
                <a:spcPct val="170000"/>
              </a:lnSpc>
            </a:pPr>
            <a:r>
              <a:rPr lang="en-US" dirty="0"/>
              <a:t>Better service.</a:t>
            </a:r>
          </a:p>
        </p:txBody>
      </p:sp>
    </p:spTree>
    <p:extLst>
      <p:ext uri="{BB962C8B-B14F-4D97-AF65-F5344CB8AC3E}">
        <p14:creationId xmlns:p14="http://schemas.microsoft.com/office/powerpoint/2010/main" val="181267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82" y="764704"/>
            <a:ext cx="8075240" cy="420656"/>
          </a:xfrm>
        </p:spPr>
        <p:txBody>
          <a:bodyPr>
            <a:normAutofit/>
          </a:bodyPr>
          <a:lstStyle/>
          <a:p>
            <a:r>
              <a:rPr lang="en-US" sz="2400" dirty="0"/>
              <a:t>Modules of the Project</a:t>
            </a:r>
            <a:endParaRPr lang="en-IN" sz="2400" dirty="0"/>
          </a:p>
        </p:txBody>
      </p:sp>
      <p:sp>
        <p:nvSpPr>
          <p:cNvPr id="3" name="Content Placeholder 2"/>
          <p:cNvSpPr>
            <a:spLocks noGrp="1"/>
          </p:cNvSpPr>
          <p:nvPr>
            <p:ph idx="1"/>
          </p:nvPr>
        </p:nvSpPr>
        <p:spPr>
          <a:xfrm>
            <a:off x="457200" y="1412776"/>
            <a:ext cx="8229600" cy="4911824"/>
          </a:xfrm>
        </p:spPr>
        <p:txBody>
          <a:bodyPr>
            <a:normAutofit fontScale="62500" lnSpcReduction="20000"/>
          </a:bodyPr>
          <a:lstStyle/>
          <a:p>
            <a:pPr>
              <a:lnSpc>
                <a:spcPct val="170000"/>
              </a:lnSpc>
            </a:pPr>
            <a:r>
              <a:rPr lang="en-US" dirty="0"/>
              <a:t>Grocery Management Module: Used for managing the Grocery details.</a:t>
            </a:r>
          </a:p>
          <a:p>
            <a:pPr>
              <a:lnSpc>
                <a:spcPct val="170000"/>
              </a:lnSpc>
            </a:pPr>
            <a:r>
              <a:rPr lang="en-US" dirty="0"/>
              <a:t>Payment Module : Used for managing the details of Payment</a:t>
            </a:r>
          </a:p>
          <a:p>
            <a:pPr>
              <a:lnSpc>
                <a:spcPct val="170000"/>
              </a:lnSpc>
            </a:pPr>
            <a:r>
              <a:rPr lang="en-US" dirty="0"/>
              <a:t>Order Module : Used for managing the details of Order</a:t>
            </a:r>
          </a:p>
          <a:p>
            <a:pPr>
              <a:lnSpc>
                <a:spcPct val="170000"/>
              </a:lnSpc>
            </a:pPr>
            <a:r>
              <a:rPr lang="en-US" dirty="0"/>
              <a:t>Grocery Type Management Module: Used for managing the information and details of the Grocery Type.</a:t>
            </a:r>
          </a:p>
          <a:p>
            <a:pPr>
              <a:lnSpc>
                <a:spcPct val="170000"/>
              </a:lnSpc>
            </a:pPr>
            <a:r>
              <a:rPr lang="en-US" dirty="0"/>
              <a:t>Grocery Company Module : Used for managing the Grocery Company details</a:t>
            </a:r>
          </a:p>
          <a:p>
            <a:pPr>
              <a:lnSpc>
                <a:spcPct val="170000"/>
              </a:lnSpc>
            </a:pPr>
            <a:r>
              <a:rPr lang="en-US" dirty="0"/>
              <a:t>Customer Module : Used for managing the Customer information</a:t>
            </a:r>
          </a:p>
          <a:p>
            <a:pPr>
              <a:lnSpc>
                <a:spcPct val="170000"/>
              </a:lnSpc>
            </a:pPr>
            <a:r>
              <a:rPr lang="en-US" dirty="0"/>
              <a:t>Login Module: Used for managing the login details </a:t>
            </a:r>
          </a:p>
          <a:p>
            <a:pPr>
              <a:lnSpc>
                <a:spcPct val="170000"/>
              </a:lnSpc>
            </a:pPr>
            <a:r>
              <a:rPr lang="en-US" dirty="0"/>
              <a:t>Users Module : Used for managing the users of the system</a:t>
            </a:r>
          </a:p>
        </p:txBody>
      </p:sp>
    </p:spTree>
    <p:extLst>
      <p:ext uri="{BB962C8B-B14F-4D97-AF65-F5344CB8AC3E}">
        <p14:creationId xmlns:p14="http://schemas.microsoft.com/office/powerpoint/2010/main" val="1962944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337</TotalTime>
  <Words>1422</Words>
  <Application>Microsoft Office PowerPoint</Application>
  <PresentationFormat>On-screen Show (4:3)</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MongoDB Value Serif</vt:lpstr>
      <vt:lpstr>Times New Roman</vt:lpstr>
      <vt:lpstr>Verdana</vt:lpstr>
      <vt:lpstr>Wingdings 2</vt:lpstr>
      <vt:lpstr>Flow</vt:lpstr>
      <vt:lpstr>Online Grocery Ordering System</vt:lpstr>
      <vt:lpstr>Guided by: Ms. Sushmita Meena                           From:                   Mr. Lonkar Atul Vitthal                  PRN Number 220950320071   Mr. Masule Abhimanyu Anil PRN Number 220950320073                  Mr. Mayank kumar Ujjain        PRN Number 220950320074            Mr.Mohd Nadeem Siddiqui     PRN Number 220950320076                 Mr. Owaish Mustaque Khan  PRN Number 220950320077</vt:lpstr>
      <vt:lpstr>Introduction of Project</vt:lpstr>
      <vt:lpstr>Abstract of Project</vt:lpstr>
      <vt:lpstr>Objective of Project</vt:lpstr>
      <vt:lpstr>Scope of Project</vt:lpstr>
      <vt:lpstr>Existing Project</vt:lpstr>
      <vt:lpstr>Proposed System</vt:lpstr>
      <vt:lpstr>Modules of the Project</vt:lpstr>
      <vt:lpstr>Report of the Project</vt:lpstr>
      <vt:lpstr>Software Requirements Specification</vt:lpstr>
      <vt:lpstr>Hardware Requirements Specification</vt:lpstr>
      <vt:lpstr>Implementation Methodology</vt:lpstr>
      <vt:lpstr>Project Category</vt:lpstr>
      <vt:lpstr>Project Category</vt:lpstr>
      <vt:lpstr>Pert Chart</vt:lpstr>
      <vt:lpstr>Conclusion of the Project </vt:lpstr>
      <vt:lpstr>Future Scope of the Project</vt:lpstr>
      <vt:lpstr>Limitation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SIMULATION USING JAVA</dc:title>
  <dc:creator>DELL</dc:creator>
  <cp:lastModifiedBy>nadeemsid1997@gmail.com</cp:lastModifiedBy>
  <cp:revision>139</cp:revision>
  <dcterms:created xsi:type="dcterms:W3CDTF">2017-09-27T04:32:21Z</dcterms:created>
  <dcterms:modified xsi:type="dcterms:W3CDTF">2023-03-14T15:26:31Z</dcterms:modified>
</cp:coreProperties>
</file>