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92" r:id="rId2"/>
    <p:sldId id="256" r:id="rId3"/>
    <p:sldId id="260" r:id="rId4"/>
    <p:sldId id="261" r:id="rId5"/>
    <p:sldId id="262" r:id="rId6"/>
    <p:sldId id="268" r:id="rId7"/>
    <p:sldId id="311" r:id="rId8"/>
    <p:sldId id="309" r:id="rId9"/>
    <p:sldId id="310" r:id="rId10"/>
    <p:sldId id="267" r:id="rId11"/>
    <p:sldId id="312" r:id="rId12"/>
    <p:sldId id="258" r:id="rId13"/>
    <p:sldId id="266" r:id="rId14"/>
    <p:sldId id="264" r:id="rId15"/>
    <p:sldId id="272" r:id="rId16"/>
    <p:sldId id="289" r:id="rId17"/>
    <p:sldId id="273" r:id="rId18"/>
    <p:sldId id="274" r:id="rId19"/>
    <p:sldId id="285" r:id="rId20"/>
    <p:sldId id="290" r:id="rId21"/>
    <p:sldId id="286" r:id="rId22"/>
    <p:sldId id="287" r:id="rId23"/>
    <p:sldId id="288" r:id="rId24"/>
    <p:sldId id="265" r:id="rId25"/>
    <p:sldId id="293" r:id="rId26"/>
    <p:sldId id="295" r:id="rId27"/>
    <p:sldId id="296" r:id="rId28"/>
    <p:sldId id="297" r:id="rId29"/>
    <p:sldId id="298" r:id="rId30"/>
    <p:sldId id="299" r:id="rId31"/>
    <p:sldId id="303" r:id="rId32"/>
    <p:sldId id="304" r:id="rId33"/>
    <p:sldId id="305" r:id="rId34"/>
    <p:sldId id="307" r:id="rId35"/>
    <p:sldId id="306" r:id="rId36"/>
    <p:sldId id="278" r:id="rId37"/>
    <p:sldId id="277" r:id="rId38"/>
    <p:sldId id="302" r:id="rId39"/>
    <p:sldId id="281" r:id="rId40"/>
    <p:sldId id="300" r:id="rId41"/>
    <p:sldId id="301" r:id="rId42"/>
    <p:sldId id="282" r:id="rId43"/>
    <p:sldId id="283" r:id="rId44"/>
    <p:sldId id="284" r:id="rId45"/>
    <p:sldId id="25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-9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2B683-2567-440E-8466-5DAE98999D7B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7F0E7-A46F-49CF-A86F-F86F22048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158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9A1D-7E67-423C-A599-E685DC7CD8E3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557796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5C1-0969-429B-8D99-A8DAA8F81455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982292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07BF-BE14-48EF-87A0-0022C1234488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700856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1DB-A46B-4BD4-AC86-336C8F43411E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56122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73D6-898C-49C6-BAE2-9C8A8392509A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9663584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712C-2816-49DF-AD1C-4BD55321B7E9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671736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09FF-A39F-4F13-9DEB-A80AA6769E6A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3444395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2C25-AB56-4534-BBB1-7B4549977A81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978967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0B34-0808-47A6-A67B-69BF385D2366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74836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0D23-4657-4901-A8D5-136D95D46D52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512093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F2BD-3C6D-4B79-A7EC-4889454DF1B1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383112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6977-92D6-4FF6-8447-3E888934D9A0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638937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308-D7E4-4010-9579-64C1B3EBA405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289770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7BAF-41FA-4AE2-B8E4-B171B8A18DEC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395347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7B89-FFE8-4ACA-9624-AE47D0097CAA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91372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5FF3-2730-483E-AE03-00BD39D1AEFC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44833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CCAAEC9-36AF-461A-9815-ADBC76343CA5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2294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1BEF86-8B65-41A1-AEBB-F46E4080C2E6}" type="datetime1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EA15C4F-986D-4F2F-9814-104F34CC4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5729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1022644"/>
            <a:ext cx="8676222" cy="3200400"/>
          </a:xfrm>
        </p:spPr>
        <p:txBody>
          <a:bodyPr/>
          <a:lstStyle/>
          <a:p>
            <a:r>
              <a:rPr lang="en-US" dirty="0" smtClean="0"/>
              <a:t>8085</a:t>
            </a:r>
            <a:br>
              <a:rPr lang="en-US" dirty="0" smtClean="0"/>
            </a:br>
            <a:r>
              <a:rPr lang="en-US" dirty="0" smtClean="0"/>
              <a:t>microprocessor</a:t>
            </a:r>
            <a:br>
              <a:rPr lang="en-US" dirty="0" smtClean="0"/>
            </a:br>
            <a:r>
              <a:rPr lang="en-US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17978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150" y="2609850"/>
            <a:ext cx="4812616" cy="1447800"/>
          </a:xfrm>
        </p:spPr>
        <p:txBody>
          <a:bodyPr/>
          <a:lstStyle/>
          <a:p>
            <a:pPr algn="ctr"/>
            <a:r>
              <a:rPr lang="en-US" dirty="0" smtClean="0"/>
              <a:t>Smallest</a:t>
            </a:r>
            <a:r>
              <a:rPr lang="ne-NP" dirty="0" smtClean="0"/>
              <a:t>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2" y="5897343"/>
            <a:ext cx="551167" cy="365125"/>
          </a:xfrm>
        </p:spPr>
        <p:txBody>
          <a:bodyPr/>
          <a:lstStyle/>
          <a:p>
            <a:fld id="{8EA15C4F-986D-4F2F-9814-104F34CC4488}" type="slidenum">
              <a:rPr lang="en-US" sz="1600" smtClean="0"/>
              <a:pPr/>
              <a:t>10</a:t>
            </a:fld>
            <a:endParaRPr lang="en-US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75" y="0"/>
            <a:ext cx="9905998" cy="56270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To find the smallest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551" y="710421"/>
            <a:ext cx="10353822" cy="610537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		LXI H 8D01                                         load counter to memory address 8d01</a:t>
            </a:r>
          </a:p>
          <a:p>
            <a:pPr>
              <a:buNone/>
            </a:pPr>
            <a:r>
              <a:rPr lang="en-GB" dirty="0" smtClean="0"/>
              <a:t>		Mov b m                                             assigns b as counter</a:t>
            </a:r>
          </a:p>
          <a:p>
            <a:pPr>
              <a:buNone/>
            </a:pPr>
            <a:r>
              <a:rPr lang="en-GB" dirty="0" smtClean="0"/>
              <a:t>		Lxi h 8d05                                             points where data are stored</a:t>
            </a:r>
          </a:p>
          <a:p>
            <a:pPr>
              <a:buNone/>
            </a:pPr>
            <a:r>
              <a:rPr lang="en-GB" dirty="0" smtClean="0"/>
              <a:t>		Mov a m                                               content transferred to accumulator</a:t>
            </a:r>
          </a:p>
          <a:p>
            <a:pPr>
              <a:buNone/>
            </a:pPr>
            <a:r>
              <a:rPr lang="en-GB" dirty="0" smtClean="0"/>
              <a:t>		Dcr b                                                    counter value decreased</a:t>
            </a:r>
          </a:p>
          <a:p>
            <a:pPr>
              <a:buNone/>
            </a:pPr>
            <a:r>
              <a:rPr lang="en-GB" dirty="0" smtClean="0"/>
              <a:t>Loop: inx h                                           		 points to another memory address</a:t>
            </a:r>
          </a:p>
          <a:p>
            <a:pPr>
              <a:buNone/>
            </a:pPr>
            <a:r>
              <a:rPr lang="en-GB" dirty="0" smtClean="0"/>
              <a:t>		Cmp m                                                   addressed memory and accumulator are                                                                                         </a:t>
            </a:r>
          </a:p>
          <a:p>
            <a:pPr>
              <a:buNone/>
            </a:pPr>
            <a:r>
              <a:rPr lang="en-GB" dirty="0" smtClean="0"/>
              <a:t>                                                              	compared</a:t>
            </a:r>
          </a:p>
          <a:p>
            <a:pPr>
              <a:buNone/>
            </a:pPr>
            <a:r>
              <a:rPr lang="en-GB" dirty="0" smtClean="0"/>
              <a:t>Jc : Ahead                                             	  jumps if accumulator is smaller</a:t>
            </a:r>
          </a:p>
          <a:p>
            <a:pPr>
              <a:buNone/>
            </a:pPr>
            <a:r>
              <a:rPr lang="en-GB" dirty="0" smtClean="0"/>
              <a:t>		Mov a m                                                accumulator carries  smaller value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Ahead:dcr b                                          	decrease of counter</a:t>
            </a:r>
          </a:p>
          <a:p>
            <a:pPr>
              <a:buNone/>
            </a:pPr>
            <a:r>
              <a:rPr lang="en-GB" dirty="0" smtClean="0"/>
              <a:t>		Jnz loop                                                 if counter is not zero repeat  the  process</a:t>
            </a:r>
          </a:p>
          <a:p>
            <a:pPr>
              <a:buNone/>
            </a:pPr>
            <a:r>
              <a:rPr lang="en-GB" dirty="0" smtClean="0"/>
              <a:t>		Sta 8d00 h                                      	stores in memroy address 8d00</a:t>
            </a:r>
          </a:p>
          <a:p>
            <a:pPr>
              <a:buNone/>
            </a:pPr>
            <a:r>
              <a:rPr lang="en-GB" dirty="0" smtClean="0"/>
              <a:t>		hlt</a:t>
            </a:r>
          </a:p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0283" y="6080223"/>
            <a:ext cx="551167" cy="365125"/>
          </a:xfrm>
        </p:spPr>
        <p:txBody>
          <a:bodyPr/>
          <a:lstStyle/>
          <a:p>
            <a:fld id="{8EA15C4F-986D-4F2F-9814-104F34CC4488}" type="slidenum">
              <a:rPr lang="en-US" sz="1600" smtClean="0"/>
              <a:pPr/>
              <a:t>11</a:t>
            </a:fld>
            <a:endParaRPr lang="en-US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85750"/>
            <a:ext cx="9618660" cy="1619250"/>
          </a:xfrm>
        </p:spPr>
        <p:txBody>
          <a:bodyPr/>
          <a:lstStyle/>
          <a:p>
            <a:r>
              <a:rPr lang="en-GB" dirty="0" smtClean="0"/>
              <a:t>USER DATA GRID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28749" y="1733550"/>
          <a:ext cx="9201152" cy="371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576"/>
                <a:gridCol w="4600576"/>
              </a:tblGrid>
              <a:tr h="46434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Memory 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data</a:t>
                      </a:r>
                      <a:endParaRPr lang="en-GB" dirty="0"/>
                    </a:p>
                  </a:txBody>
                  <a:tcPr/>
                </a:tc>
              </a:tr>
              <a:tr h="46434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8D01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06</a:t>
                      </a:r>
                    </a:p>
                  </a:txBody>
                  <a:tcPr/>
                </a:tc>
              </a:tr>
              <a:tr h="46434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8D05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60</a:t>
                      </a:r>
                      <a:endParaRPr lang="en-GB" dirty="0"/>
                    </a:p>
                  </a:txBody>
                  <a:tcPr/>
                </a:tc>
              </a:tr>
              <a:tr h="46434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8D06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/>
                </a:tc>
              </a:tr>
              <a:tr h="46434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8D07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/>
                </a:tc>
              </a:tr>
              <a:tr h="46434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8D08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46434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8D09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</a:tr>
              <a:tr h="46434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8D0A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2" y="5921375"/>
            <a:ext cx="551167" cy="365125"/>
          </a:xfrm>
        </p:spPr>
        <p:txBody>
          <a:bodyPr/>
          <a:lstStyle/>
          <a:p>
            <a:fld id="{8EA15C4F-986D-4F2F-9814-104F34CC4488}" type="slidenum">
              <a:rPr lang="en-US" sz="1600" smtClean="0"/>
              <a:pPr/>
              <a:t>12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3358774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76350"/>
          </a:xfrm>
        </p:spPr>
        <p:txBody>
          <a:bodyPr/>
          <a:lstStyle/>
          <a:p>
            <a:r>
              <a:rPr lang="en-GB" dirty="0" smtClean="0"/>
              <a:t>In case of smallest number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95450"/>
            <a:ext cx="9905998" cy="4476749"/>
          </a:xfrm>
        </p:spPr>
        <p:txBody>
          <a:bodyPr>
            <a:normAutofit/>
          </a:bodyPr>
          <a:lstStyle/>
          <a:p>
            <a:r>
              <a:rPr lang="en-GB" sz="2400" dirty="0" smtClean="0"/>
              <a:t>With every INX H the program points to data in the next memory address</a:t>
            </a:r>
          </a:p>
          <a:p>
            <a:r>
              <a:rPr lang="en-GB" sz="2400" dirty="0" smtClean="0"/>
              <a:t>This data is compared with accumulator (CMP M) .</a:t>
            </a:r>
          </a:p>
          <a:p>
            <a:r>
              <a:rPr lang="en-GB" sz="2400" dirty="0" smtClean="0"/>
              <a:t>If the data in accumulator is larger than that of pointed memory </a:t>
            </a:r>
          </a:p>
          <a:p>
            <a:r>
              <a:rPr lang="en-GB" sz="2400" dirty="0" smtClean="0"/>
              <a:t>The data in the memory(smallest data)  is moved to the accumulator(MOV A M)</a:t>
            </a:r>
          </a:p>
          <a:p>
            <a:r>
              <a:rPr lang="en-GB" sz="2400" dirty="0" smtClean="0"/>
              <a:t>Else  the value in accumulator remains same and counter is decreased and comparison is carried on till counter becomes zero.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13</a:t>
            </a:fld>
            <a:endParaRPr lang="en-US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3" y="2247900"/>
            <a:ext cx="9905998" cy="1905000"/>
          </a:xfrm>
        </p:spPr>
        <p:txBody>
          <a:bodyPr/>
          <a:lstStyle/>
          <a:p>
            <a:pPr algn="ctr"/>
            <a:r>
              <a:rPr lang="en-US" u="sng" dirty="0" smtClean="0"/>
              <a:t>Aashish paudel</a:t>
            </a:r>
            <a:endParaRPr lang="en-US" u="sng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363" y="238125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A program to sort an array of data in ascending/descending order.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15</a:t>
            </a:fld>
            <a:endParaRPr lang="en-US" sz="16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13" y="2533650"/>
            <a:ext cx="4592637" cy="1314450"/>
          </a:xfrm>
        </p:spPr>
        <p:txBody>
          <a:bodyPr/>
          <a:lstStyle/>
          <a:p>
            <a:pPr algn="ctr"/>
            <a:r>
              <a:rPr lang="en-US" dirty="0" smtClean="0"/>
              <a:t>A</a:t>
            </a:r>
            <a:r>
              <a:rPr lang="ne-NP" dirty="0" smtClean="0"/>
              <a:t>scending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16</a:t>
            </a:fld>
            <a:endParaRPr lang="en-US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/>
          <a:lstStyle/>
          <a:p>
            <a:fld id="{8EA15C4F-986D-4F2F-9814-104F34CC4488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7" name="Title 1"/>
          <p:cNvSpPr>
            <a:spLocks noGrp="1"/>
          </p:cNvSpPr>
          <p:nvPr>
            <p:ph idx="1"/>
          </p:nvPr>
        </p:nvSpPr>
        <p:spPr>
          <a:xfrm>
            <a:off x="1847850" y="0"/>
            <a:ext cx="86487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e-NP" b="1" dirty="0" smtClean="0"/>
              <a:t>           MVI B 09H                  :INITALIZE COUNTER</a:t>
            </a:r>
          </a:p>
          <a:p>
            <a:pPr>
              <a:buNone/>
            </a:pPr>
            <a:r>
              <a:rPr lang="ne-NP" b="1" dirty="0" smtClean="0"/>
              <a:t>START: LXI H 2202H               :INITALIZE MEMORY POINTER</a:t>
            </a:r>
          </a:p>
          <a:p>
            <a:pPr>
              <a:buNone/>
            </a:pPr>
            <a:r>
              <a:rPr lang="ne-NP" b="1" dirty="0" smtClean="0"/>
              <a:t>             MVI C 09H               :INITALIZE COUNTER 2</a:t>
            </a:r>
          </a:p>
          <a:p>
            <a:pPr>
              <a:buNone/>
            </a:pPr>
            <a:r>
              <a:rPr lang="ne-NP" b="1" dirty="0" smtClean="0"/>
              <a:t>BACK:  MOV A M               :GET THE NUMBER</a:t>
            </a:r>
          </a:p>
          <a:p>
            <a:pPr>
              <a:buNone/>
            </a:pPr>
            <a:r>
              <a:rPr lang="ne-NP" b="1" dirty="0" smtClean="0"/>
              <a:t>             INX H                       :INCREMENT MEMORY POINTER</a:t>
            </a:r>
          </a:p>
          <a:p>
            <a:pPr>
              <a:buNone/>
            </a:pPr>
            <a:r>
              <a:rPr lang="ne-NP" b="1" dirty="0" smtClean="0"/>
              <a:t>             CMP M                     : COMPARE WITH NEXT NUMBER</a:t>
            </a:r>
          </a:p>
          <a:p>
            <a:pPr>
              <a:buNone/>
            </a:pPr>
            <a:r>
              <a:rPr lang="ne-NP" b="1" dirty="0" smtClean="0"/>
              <a:t>             JC SKIP                    :IF LESS DONT INTERCHANGE</a:t>
            </a:r>
          </a:p>
          <a:p>
            <a:pPr>
              <a:buNone/>
            </a:pPr>
            <a:r>
              <a:rPr lang="ne-NP" b="1" dirty="0" smtClean="0"/>
              <a:t>             JZ SKIP                   </a:t>
            </a:r>
            <a:r>
              <a:rPr lang="en-US" b="1" dirty="0"/>
              <a:t> </a:t>
            </a:r>
            <a:r>
              <a:rPr lang="ne-NP" b="1" dirty="0" smtClean="0"/>
              <a:t> :IF EQUAL DONT INTERCHANGE</a:t>
            </a:r>
          </a:p>
          <a:p>
            <a:pPr>
              <a:buNone/>
            </a:pPr>
            <a:r>
              <a:rPr lang="ne-NP" b="1" dirty="0" smtClean="0"/>
              <a:t>             MOV D M</a:t>
            </a:r>
          </a:p>
          <a:p>
            <a:pPr>
              <a:buNone/>
            </a:pPr>
            <a:r>
              <a:rPr lang="ne-NP" b="1" dirty="0" smtClean="0"/>
              <a:t>	        MOV M A</a:t>
            </a:r>
          </a:p>
          <a:p>
            <a:pPr>
              <a:buNone/>
            </a:pPr>
            <a:r>
              <a:rPr lang="ne-NP" b="1" dirty="0" smtClean="0"/>
              <a:t>             DCX H</a:t>
            </a:r>
          </a:p>
          <a:p>
            <a:pPr>
              <a:buNone/>
            </a:pPr>
            <a:r>
              <a:rPr lang="ne-NP" b="1" dirty="0" smtClean="0"/>
              <a:t>             MOV M D</a:t>
            </a:r>
          </a:p>
          <a:p>
            <a:pPr>
              <a:buNone/>
            </a:pPr>
            <a:r>
              <a:rPr lang="ne-NP" b="1" dirty="0" smtClean="0"/>
              <a:t>             INX H                       :</a:t>
            </a:r>
            <a:r>
              <a:rPr lang="en-US" b="1" dirty="0" smtClean="0"/>
              <a:t> </a:t>
            </a:r>
            <a:r>
              <a:rPr lang="ne-NP" b="1" dirty="0" smtClean="0"/>
              <a:t>INTERCHANGE TWO NUMBERS</a:t>
            </a:r>
          </a:p>
          <a:p>
            <a:pPr>
              <a:buNone/>
            </a:pPr>
            <a:r>
              <a:rPr lang="ne-NP" b="1" dirty="0" smtClean="0"/>
              <a:t>SKIP   : DCR C                       : DECREMENT COUNTER 2</a:t>
            </a:r>
          </a:p>
          <a:p>
            <a:pPr>
              <a:buNone/>
            </a:pPr>
            <a:r>
              <a:rPr lang="ne-NP" b="1" dirty="0" smtClean="0"/>
              <a:t>             JNZ BACK                 : IF NOT ZERO ,REPEAT </a:t>
            </a:r>
          </a:p>
          <a:p>
            <a:pPr>
              <a:buNone/>
            </a:pPr>
            <a:r>
              <a:rPr lang="ne-NP" b="1" dirty="0" smtClean="0"/>
              <a:t>             DCR B                       : DECREMENT COUNTER 1</a:t>
            </a:r>
          </a:p>
          <a:p>
            <a:pPr>
              <a:buNone/>
            </a:pPr>
            <a:r>
              <a:rPr lang="ne-NP" b="1" dirty="0" smtClean="0"/>
              <a:t>             JNZ START</a:t>
            </a:r>
          </a:p>
          <a:p>
            <a:pPr>
              <a:buNone/>
            </a:pPr>
            <a:r>
              <a:rPr lang="ne-NP" b="1" dirty="0" smtClean="0"/>
              <a:t>        HLT                             : TERMINATE PROGRAM</a:t>
            </a:r>
            <a:endParaRPr lang="en-US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09650" y="281516"/>
          <a:ext cx="4356100" cy="6248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050"/>
                <a:gridCol w="2178050"/>
              </a:tblGrid>
              <a:tr h="568036">
                <a:tc gridSpan="2"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BEFORE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ADDRESS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DATA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02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01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09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08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72824" y="296463"/>
          <a:ext cx="4349750" cy="6248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4875"/>
                <a:gridCol w="2174875"/>
              </a:tblGrid>
              <a:tr h="568036">
                <a:tc gridSpan="2"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AFTER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ADDRESS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DATA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01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02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05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08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09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12486" y="5939546"/>
            <a:ext cx="551167" cy="365125"/>
          </a:xfrm>
        </p:spPr>
        <p:txBody>
          <a:bodyPr/>
          <a:lstStyle/>
          <a:p>
            <a:fld id="{8EA15C4F-986D-4F2F-9814-104F34CC4488}" type="slidenum">
              <a:rPr lang="en-US" sz="1600" smtClean="0"/>
              <a:pPr/>
              <a:t>18</a:t>
            </a:fld>
            <a:endParaRPr lang="en-US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28600" y="228600"/>
            <a:ext cx="13716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Start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228600"/>
            <a:ext cx="2819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Initalize counter=09h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1050" y="228600"/>
            <a:ext cx="3124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Initalize memory pointer</a:t>
            </a:r>
          </a:p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Initalize counter 2=09h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4114800"/>
            <a:ext cx="2057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Decrease counter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72500" y="2400300"/>
            <a:ext cx="3048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Increase memory pointer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914400" y="2686050"/>
            <a:ext cx="1752600" cy="13716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400" b="1" dirty="0" smtClean="0">
                <a:solidFill>
                  <a:schemeClr val="tx1"/>
                </a:solidFill>
              </a:rPr>
              <a:t>Is counter 1=0?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9932" y="5604803"/>
            <a:ext cx="2209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Interchange content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86800" y="1409700"/>
            <a:ext cx="2514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Get the number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5562600" y="3657600"/>
            <a:ext cx="1752600" cy="1524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400" b="1" dirty="0" smtClean="0">
                <a:solidFill>
                  <a:schemeClr val="tx1"/>
                </a:solidFill>
              </a:rPr>
              <a:t> Is</a:t>
            </a:r>
          </a:p>
          <a:p>
            <a:pPr algn="ctr"/>
            <a:r>
              <a:rPr lang="ne-NP" sz="1400" b="1" dirty="0" smtClean="0">
                <a:solidFill>
                  <a:schemeClr val="tx1"/>
                </a:solidFill>
              </a:rPr>
              <a:t>Counter 2=0?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9067800" y="3371850"/>
            <a:ext cx="2133600" cy="1828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400" b="1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ne-NP" sz="1400" b="1" dirty="0" smtClean="0">
                <a:solidFill>
                  <a:schemeClr val="tx1"/>
                </a:solidFill>
              </a:rPr>
              <a:t>(pointer-1)&gt;pointer?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9200" y="5562600"/>
            <a:ext cx="2819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Decrement counter 2</a:t>
            </a:r>
          </a:p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Increase memory pointer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23950" y="1714500"/>
            <a:ext cx="13716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Stop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3" idx="6"/>
            <a:endCxn id="4" idx="1"/>
          </p:cNvCxnSpPr>
          <p:nvPr/>
        </p:nvCxnSpPr>
        <p:spPr>
          <a:xfrm>
            <a:off x="1600200" y="495300"/>
            <a:ext cx="2209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67500" y="533400"/>
            <a:ext cx="1714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096500" y="19240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39350" y="7620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134600" y="29718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139582" y="5209736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790700" y="230505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419850" y="51816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</p:cNvCxnSpPr>
          <p:nvPr/>
        </p:nvCxnSpPr>
        <p:spPr>
          <a:xfrm flipH="1">
            <a:off x="7815482" y="5871503"/>
            <a:ext cx="131445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809750" y="4057650"/>
            <a:ext cx="0" cy="40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1"/>
          </p:cNvCxnSpPr>
          <p:nvPr/>
        </p:nvCxnSpPr>
        <p:spPr>
          <a:xfrm flipH="1">
            <a:off x="8915400" y="428625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896350" y="428625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48250" y="4419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</p:cNvCxnSpPr>
          <p:nvPr/>
        </p:nvCxnSpPr>
        <p:spPr>
          <a:xfrm flipV="1">
            <a:off x="6438900" y="1219200"/>
            <a:ext cx="38100" cy="243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57950" y="1219200"/>
            <a:ext cx="3600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3"/>
          </p:cNvCxnSpPr>
          <p:nvPr/>
        </p:nvCxnSpPr>
        <p:spPr>
          <a:xfrm>
            <a:off x="2667000" y="3371850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09950" y="1085850"/>
            <a:ext cx="19050" cy="2266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448050" y="1047750"/>
            <a:ext cx="36195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067550" y="5334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86800" y="381000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e-NP" sz="1600" dirty="0">
                <a:latin typeface="Mangal" pitchFamily="18" charset="0"/>
                <a:cs typeface="Mangal" pitchFamily="18" charset="0"/>
              </a:rPr>
              <a:t>N</a:t>
            </a:r>
            <a:endParaRPr lang="en-US" sz="1600" dirty="0">
              <a:latin typeface="Mangal" pitchFamily="18" charset="0"/>
              <a:cs typeface="Mangal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02566" y="5181600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e-NP" sz="1600" dirty="0" smtClean="0">
                <a:latin typeface="Mangal" pitchFamily="18" charset="0"/>
                <a:cs typeface="Mangal" pitchFamily="18" charset="0"/>
              </a:rPr>
              <a:t>Y</a:t>
            </a:r>
            <a:endParaRPr lang="en-US" sz="1600" dirty="0">
              <a:latin typeface="Mangal" pitchFamily="18" charset="0"/>
              <a:cs typeface="Mangal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71746" y="335280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e-NP" sz="1600" dirty="0">
                <a:latin typeface="Mangal" pitchFamily="18" charset="0"/>
                <a:cs typeface="Mangal" pitchFamily="18" charset="0"/>
              </a:rPr>
              <a:t>N</a:t>
            </a:r>
            <a:endParaRPr lang="en-US" sz="1600" dirty="0">
              <a:latin typeface="Mangal" pitchFamily="18" charset="0"/>
              <a:cs typeface="Mangal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95900" y="4538246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e-NP" sz="1600" dirty="0" smtClean="0">
                <a:latin typeface="Mangal" pitchFamily="18" charset="0"/>
                <a:cs typeface="Mangal" pitchFamily="18" charset="0"/>
              </a:rPr>
              <a:t>Y</a:t>
            </a:r>
            <a:endParaRPr lang="en-US" sz="1600" dirty="0">
              <a:latin typeface="Mangal" pitchFamily="18" charset="0"/>
              <a:cs typeface="Mangal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47546" y="2880896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e-NP" sz="1600" dirty="0">
                <a:latin typeface="Mangal" pitchFamily="18" charset="0"/>
                <a:cs typeface="Mangal" pitchFamily="18" charset="0"/>
              </a:rPr>
              <a:t>N</a:t>
            </a:r>
            <a:endParaRPr lang="en-US" sz="1600" dirty="0">
              <a:latin typeface="Mangal" pitchFamily="18" charset="0"/>
              <a:cs typeface="Mangal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19300" y="2328446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e-NP" sz="1600" dirty="0" smtClean="0">
                <a:latin typeface="Mangal" pitchFamily="18" charset="0"/>
                <a:cs typeface="Mangal" pitchFamily="18" charset="0"/>
              </a:rPr>
              <a:t>Y</a:t>
            </a:r>
            <a:endParaRPr lang="en-US" sz="1600" dirty="0">
              <a:latin typeface="Mangal" pitchFamily="18" charset="0"/>
              <a:cs typeface="Mangal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828800" y="4400550"/>
            <a:ext cx="108585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3"/>
          <p:cNvSpPr txBox="1">
            <a:spLocks/>
          </p:cNvSpPr>
          <p:nvPr/>
        </p:nvSpPr>
        <p:spPr>
          <a:xfrm>
            <a:off x="10750818" y="6162284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A15C4F-986D-4F2F-9814-104F34CC4488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430" y="1287584"/>
            <a:ext cx="5015548" cy="343251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b="1" u="sng" dirty="0" smtClean="0">
                <a:solidFill>
                  <a:schemeClr val="tx1"/>
                </a:solidFill>
              </a:rPr>
              <a:t>Pre</a:t>
            </a:r>
            <a:r>
              <a:rPr lang="ne-NP" sz="2800" b="1" u="sng" dirty="0" smtClean="0">
                <a:solidFill>
                  <a:schemeClr val="tx1"/>
                </a:solidFill>
              </a:rPr>
              <a:t>pared</a:t>
            </a:r>
            <a:r>
              <a:rPr lang="en-US" sz="2800" b="1" u="sng" dirty="0" smtClean="0">
                <a:solidFill>
                  <a:schemeClr val="tx1"/>
                </a:solidFill>
              </a:rPr>
              <a:t> By</a:t>
            </a:r>
            <a:r>
              <a:rPr lang="en-US" sz="2800" b="1" dirty="0" smtClean="0">
                <a:solidFill>
                  <a:schemeClr val="tx1"/>
                </a:solidFill>
              </a:rPr>
              <a:t>: </a:t>
            </a:r>
          </a:p>
          <a:p>
            <a:pPr algn="l"/>
            <a:endParaRPr lang="ne-NP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Aadarsha Chapagain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Aashish Paudel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Ankit Bhattarai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Ashim Bajracharya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Ashwin Pradhan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Deepesh Chaudhary</a:t>
            </a:r>
          </a:p>
          <a:p>
            <a:endParaRPr lang="ne-NP" sz="2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16513" y="970782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 smtClean="0"/>
          </a:p>
          <a:p>
            <a:pPr algn="r"/>
            <a:r>
              <a:rPr lang="ne-NP" sz="2600" b="1" u="sng" dirty="0" smtClean="0"/>
              <a:t>Guided By</a:t>
            </a:r>
            <a:r>
              <a:rPr lang="ne-NP" sz="2600" b="1" dirty="0" smtClean="0"/>
              <a:t>:</a:t>
            </a:r>
            <a:endParaRPr lang="en-US" sz="2600" b="1" dirty="0" smtClean="0"/>
          </a:p>
          <a:p>
            <a:pPr algn="r"/>
            <a:endParaRPr lang="ne-NP" sz="2400" b="1" dirty="0" smtClean="0"/>
          </a:p>
          <a:p>
            <a:pPr algn="r"/>
            <a:r>
              <a:rPr lang="ne-NP" sz="2200" dirty="0" smtClean="0"/>
              <a:t>Er. </a:t>
            </a:r>
            <a:r>
              <a:rPr lang="en-US" sz="2200" dirty="0" smtClean="0"/>
              <a:t>Anil Kumar Sah</a:t>
            </a:r>
            <a:endParaRPr lang="ne-NP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2424725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27463" y="2514600"/>
            <a:ext cx="4421187" cy="1428750"/>
          </a:xfrm>
        </p:spPr>
        <p:txBody>
          <a:bodyPr/>
          <a:lstStyle/>
          <a:p>
            <a:r>
              <a:rPr lang="en-US" dirty="0" smtClean="0"/>
              <a:t>D</a:t>
            </a:r>
            <a:r>
              <a:rPr lang="ne-NP" dirty="0" smtClean="0"/>
              <a:t>escending order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20</a:t>
            </a:fld>
            <a:endParaRPr lang="en-US" sz="16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60563" y="0"/>
            <a:ext cx="7373938" cy="68579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e-NP" b="1" dirty="0" smtClean="0"/>
              <a:t>            MVI B 09H                     :INITALIZE COUNTER</a:t>
            </a:r>
          </a:p>
          <a:p>
            <a:pPr>
              <a:buNone/>
            </a:pPr>
            <a:r>
              <a:rPr lang="ne-NP" b="1" dirty="0" smtClean="0"/>
              <a:t>START: LXI H 2202H                  :INITALIZE MEMORY POINTER</a:t>
            </a:r>
          </a:p>
          <a:p>
            <a:pPr>
              <a:buNone/>
            </a:pPr>
            <a:r>
              <a:rPr lang="ne-NP" b="1" dirty="0" smtClean="0"/>
              <a:t>           MVI C 09H                     :INITALIZE COUNTER 2</a:t>
            </a:r>
          </a:p>
          <a:p>
            <a:pPr>
              <a:buNone/>
            </a:pPr>
            <a:r>
              <a:rPr lang="ne-NP" b="1" dirty="0" smtClean="0"/>
              <a:t>BACK:  MOV A M                        :GET THE NUMBER</a:t>
            </a:r>
          </a:p>
          <a:p>
            <a:pPr>
              <a:buNone/>
            </a:pPr>
            <a:r>
              <a:rPr lang="ne-NP" b="1" dirty="0" smtClean="0"/>
              <a:t>            INX H                           :INCREMENT MEMORY POINTER</a:t>
            </a:r>
          </a:p>
          <a:p>
            <a:pPr>
              <a:buNone/>
            </a:pPr>
            <a:r>
              <a:rPr lang="ne-NP" b="1" dirty="0" smtClean="0"/>
              <a:t>           CMP M                           :COMPARE WITH NEXT NUMBER</a:t>
            </a:r>
          </a:p>
          <a:p>
            <a:pPr>
              <a:buNone/>
            </a:pPr>
            <a:r>
              <a:rPr lang="ne-NP" b="1" dirty="0" smtClean="0"/>
              <a:t>           JNC SKIP                        :IF GREATER DONT INTERCHANGE</a:t>
            </a:r>
          </a:p>
          <a:p>
            <a:pPr>
              <a:buNone/>
            </a:pPr>
            <a:r>
              <a:rPr lang="ne-NP" b="1" dirty="0" smtClean="0"/>
              <a:t>           JZ SKIP                          :IF EQUAL DONT INTERCHANGE</a:t>
            </a:r>
          </a:p>
          <a:p>
            <a:pPr>
              <a:buNone/>
            </a:pPr>
            <a:r>
              <a:rPr lang="ne-NP" b="1" dirty="0" smtClean="0"/>
              <a:t>           MOV D M</a:t>
            </a:r>
          </a:p>
          <a:p>
            <a:pPr>
              <a:buNone/>
            </a:pPr>
            <a:r>
              <a:rPr lang="ne-NP" b="1" dirty="0" smtClean="0"/>
              <a:t>	       MOV M A</a:t>
            </a:r>
          </a:p>
          <a:p>
            <a:pPr>
              <a:buNone/>
            </a:pPr>
            <a:r>
              <a:rPr lang="ne-NP" b="1" dirty="0" smtClean="0"/>
              <a:t>           DCX H</a:t>
            </a:r>
          </a:p>
          <a:p>
            <a:pPr>
              <a:buNone/>
            </a:pPr>
            <a:r>
              <a:rPr lang="ne-NP" b="1" dirty="0" smtClean="0"/>
              <a:t>           MOV M D</a:t>
            </a:r>
          </a:p>
          <a:p>
            <a:pPr>
              <a:buNone/>
            </a:pPr>
            <a:r>
              <a:rPr lang="ne-NP" b="1" dirty="0" smtClean="0"/>
              <a:t>           INX H                              :INTERCHANGE TWO NUMBERS</a:t>
            </a:r>
          </a:p>
          <a:p>
            <a:pPr>
              <a:buNone/>
            </a:pPr>
            <a:r>
              <a:rPr lang="ne-NP" b="1" dirty="0" smtClean="0"/>
              <a:t>SKIP   : DCR C                             :DECREMENT COUNTER 2</a:t>
            </a:r>
          </a:p>
          <a:p>
            <a:pPr>
              <a:buNone/>
            </a:pPr>
            <a:r>
              <a:rPr lang="ne-NP" b="1" dirty="0" smtClean="0"/>
              <a:t>           JNZ BACK                        :IF NOT ZERO ,REPEAT </a:t>
            </a:r>
          </a:p>
          <a:p>
            <a:pPr>
              <a:buNone/>
            </a:pPr>
            <a:r>
              <a:rPr lang="ne-NP" b="1" dirty="0" smtClean="0"/>
              <a:t>            DCR B                             :DECREMENT COUNTER 1</a:t>
            </a:r>
          </a:p>
          <a:p>
            <a:pPr>
              <a:buNone/>
            </a:pPr>
            <a:r>
              <a:rPr lang="ne-NP" b="1" dirty="0" smtClean="0"/>
              <a:t>            JNZ START</a:t>
            </a:r>
          </a:p>
          <a:p>
            <a:pPr>
              <a:buNone/>
            </a:pPr>
            <a:r>
              <a:rPr lang="ne-NP" b="1" dirty="0" smtClean="0"/>
              <a:t>             HLT                                :TERMINATE PROGRAM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21</a:t>
            </a:fld>
            <a:endParaRPr lang="en-US" sz="16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22</a:t>
            </a:fld>
            <a:endParaRPr lang="en-US" sz="160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17650" y="376766"/>
          <a:ext cx="4140200" cy="6248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0100"/>
                <a:gridCol w="2070100"/>
              </a:tblGrid>
              <a:tr h="568036">
                <a:tc gridSpan="2"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BEFORE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ADDRESS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DATA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05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01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09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07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2050" y="357716"/>
          <a:ext cx="4330700" cy="6248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5350"/>
                <a:gridCol w="2165350"/>
              </a:tblGrid>
              <a:tr h="568036">
                <a:tc gridSpan="2"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AFTER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ADDRESS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DATA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19</a:t>
                      </a:r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09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07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05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01</a:t>
                      </a:r>
                      <a:endParaRPr lang="en-US" dirty="0"/>
                    </a:p>
                  </a:txBody>
                  <a:tcPr anchor="ctr"/>
                </a:tc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2208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dirty="0" smtClean="0"/>
                        <a:t>01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" y="228600"/>
            <a:ext cx="13716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Start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228600"/>
            <a:ext cx="2819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Initalize counter=09h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01050" y="228600"/>
            <a:ext cx="3124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Initalize memory pointer</a:t>
            </a:r>
          </a:p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Initalize counter 2=09h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4114800"/>
            <a:ext cx="2057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Decrease counter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500" y="2400300"/>
            <a:ext cx="3048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Increase memory pointer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914400" y="2686050"/>
            <a:ext cx="1752600" cy="13716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400" b="1" dirty="0" smtClean="0">
                <a:solidFill>
                  <a:schemeClr val="tx1"/>
                </a:solidFill>
              </a:rPr>
              <a:t>Is counter 1=0?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72135" y="5618871"/>
            <a:ext cx="2209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Interchange content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86800" y="1409700"/>
            <a:ext cx="2514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Get the number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5562600" y="3657600"/>
            <a:ext cx="1752600" cy="1524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400" b="1" dirty="0" smtClean="0">
                <a:solidFill>
                  <a:schemeClr val="tx1"/>
                </a:solidFill>
              </a:rPr>
              <a:t> Is</a:t>
            </a:r>
          </a:p>
          <a:p>
            <a:pPr algn="ctr"/>
            <a:r>
              <a:rPr lang="ne-NP" sz="1400" b="1" dirty="0" smtClean="0">
                <a:solidFill>
                  <a:schemeClr val="tx1"/>
                </a:solidFill>
              </a:rPr>
              <a:t>Counter 2=0?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9067800" y="3371850"/>
            <a:ext cx="2133600" cy="1828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400" b="1" dirty="0" smtClean="0">
                <a:solidFill>
                  <a:schemeClr val="tx1"/>
                </a:solidFill>
              </a:rPr>
              <a:t>is </a:t>
            </a:r>
          </a:p>
          <a:p>
            <a:pPr algn="ctr"/>
            <a:r>
              <a:rPr lang="ne-NP" sz="1400" b="1" dirty="0" smtClean="0">
                <a:solidFill>
                  <a:schemeClr val="tx1"/>
                </a:solidFill>
              </a:rPr>
              <a:t>(pointer-1)&lt;pointer?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29200" y="5562600"/>
            <a:ext cx="2819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Decrement counter 2</a:t>
            </a:r>
          </a:p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Increase memory pointer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23950" y="1714500"/>
            <a:ext cx="13716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1600" b="1" dirty="0" smtClean="0">
                <a:solidFill>
                  <a:schemeClr val="tx1"/>
                </a:solidFill>
              </a:rPr>
              <a:t>Stop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" idx="6"/>
            <a:endCxn id="5" idx="1"/>
          </p:cNvCxnSpPr>
          <p:nvPr/>
        </p:nvCxnSpPr>
        <p:spPr>
          <a:xfrm>
            <a:off x="1600200" y="495300"/>
            <a:ext cx="2209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67500" y="533400"/>
            <a:ext cx="1714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96500" y="19240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039350" y="7620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134600" y="29718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139582" y="5209736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790700" y="230505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19850" y="51816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1"/>
          </p:cNvCxnSpPr>
          <p:nvPr/>
        </p:nvCxnSpPr>
        <p:spPr>
          <a:xfrm flipH="1">
            <a:off x="7857685" y="5885571"/>
            <a:ext cx="131445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809750" y="4057650"/>
            <a:ext cx="0" cy="40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1"/>
          </p:cNvCxnSpPr>
          <p:nvPr/>
        </p:nvCxnSpPr>
        <p:spPr>
          <a:xfrm flipH="1">
            <a:off x="8915400" y="428625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896350" y="428625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048250" y="4419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0"/>
          </p:cNvCxnSpPr>
          <p:nvPr/>
        </p:nvCxnSpPr>
        <p:spPr>
          <a:xfrm flipV="1">
            <a:off x="6438900" y="1219200"/>
            <a:ext cx="38100" cy="243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57950" y="1219200"/>
            <a:ext cx="36004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3"/>
          </p:cNvCxnSpPr>
          <p:nvPr/>
        </p:nvCxnSpPr>
        <p:spPr>
          <a:xfrm>
            <a:off x="2667000" y="3371850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409950" y="1085850"/>
            <a:ext cx="19050" cy="2266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448050" y="1047750"/>
            <a:ext cx="36195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067550" y="5334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86800" y="381000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e-NP" sz="1600" dirty="0">
                <a:latin typeface="Mangal" pitchFamily="18" charset="0"/>
                <a:cs typeface="Mangal" pitchFamily="18" charset="0"/>
              </a:rPr>
              <a:t>N</a:t>
            </a:r>
            <a:endParaRPr lang="en-US" sz="1600" dirty="0">
              <a:latin typeface="Mangal" pitchFamily="18" charset="0"/>
              <a:cs typeface="Mangal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02566" y="5181600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e-NP" sz="1600" dirty="0" smtClean="0">
                <a:latin typeface="Mangal" pitchFamily="18" charset="0"/>
                <a:cs typeface="Mangal" pitchFamily="18" charset="0"/>
              </a:rPr>
              <a:t>Y</a:t>
            </a:r>
            <a:endParaRPr lang="en-US" sz="1600" dirty="0">
              <a:latin typeface="Mangal" pitchFamily="18" charset="0"/>
              <a:cs typeface="Mangal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71746" y="335280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e-NP" sz="1600" dirty="0">
                <a:latin typeface="Mangal" pitchFamily="18" charset="0"/>
                <a:cs typeface="Mangal" pitchFamily="18" charset="0"/>
              </a:rPr>
              <a:t>N</a:t>
            </a:r>
            <a:endParaRPr lang="en-US" sz="1600" dirty="0">
              <a:latin typeface="Mangal" pitchFamily="18" charset="0"/>
              <a:cs typeface="Mangal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95900" y="4538246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e-NP" sz="1600" dirty="0" smtClean="0">
                <a:latin typeface="Mangal" pitchFamily="18" charset="0"/>
                <a:cs typeface="Mangal" pitchFamily="18" charset="0"/>
              </a:rPr>
              <a:t>Y</a:t>
            </a:r>
            <a:endParaRPr lang="en-US" sz="1600" dirty="0">
              <a:latin typeface="Mangal" pitchFamily="18" charset="0"/>
              <a:cs typeface="Mangal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47546" y="2880896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e-NP" sz="1600" dirty="0">
                <a:latin typeface="Mangal" pitchFamily="18" charset="0"/>
                <a:cs typeface="Mangal" pitchFamily="18" charset="0"/>
              </a:rPr>
              <a:t>N</a:t>
            </a:r>
            <a:endParaRPr lang="en-US" sz="1600" dirty="0">
              <a:latin typeface="Mangal" pitchFamily="18" charset="0"/>
              <a:cs typeface="Mangal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19300" y="2328446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e-NP" sz="1600" dirty="0" smtClean="0">
                <a:latin typeface="Mangal" pitchFamily="18" charset="0"/>
                <a:cs typeface="Mangal" pitchFamily="18" charset="0"/>
              </a:rPr>
              <a:t>Y</a:t>
            </a:r>
            <a:endParaRPr lang="en-US" sz="1600" dirty="0">
              <a:latin typeface="Mangal" pitchFamily="18" charset="0"/>
              <a:cs typeface="Mangal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828800" y="4400550"/>
            <a:ext cx="108585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3"/>
          <p:cNvSpPr txBox="1">
            <a:spLocks/>
          </p:cNvSpPr>
          <p:nvPr/>
        </p:nvSpPr>
        <p:spPr>
          <a:xfrm>
            <a:off x="10666412" y="6162284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A15C4F-986D-4F2F-9814-104F34CC4488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3" y="2190750"/>
            <a:ext cx="9905998" cy="1905000"/>
          </a:xfrm>
        </p:spPr>
        <p:txBody>
          <a:bodyPr/>
          <a:lstStyle/>
          <a:p>
            <a:pPr algn="ctr"/>
            <a:r>
              <a:rPr lang="en-US" u="sng" dirty="0" smtClean="0"/>
              <a:t>Ankit bhattarai</a:t>
            </a:r>
            <a:endParaRPr lang="en-US" u="sng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2032000"/>
            <a:ext cx="11037887" cy="1905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effectLst/>
              </a:rPr>
              <a:t>A program </a:t>
            </a:r>
            <a:r>
              <a:rPr lang="en-US" sz="2400" dirty="0">
                <a:effectLst/>
              </a:rPr>
              <a:t>to separate even numbers from the given list </a:t>
            </a:r>
            <a:r>
              <a:rPr lang="en-US" sz="2400" dirty="0" smtClean="0">
                <a:effectLst/>
              </a:rPr>
              <a:t>of </a:t>
            </a:r>
            <a:r>
              <a:rPr lang="en-US" sz="2400" dirty="0">
                <a:effectLst/>
              </a:rPr>
              <a:t>numbers and store them in the another list starting from 7</a:t>
            </a:r>
            <a:r>
              <a:rPr lang="en-US" sz="2400" dirty="0" smtClean="0">
                <a:effectLst/>
              </a:rPr>
              <a:t>000H</a:t>
            </a:r>
            <a:r>
              <a:rPr lang="en-US" sz="2400" dirty="0">
                <a:effectLst/>
              </a:rPr>
              <a:t>. Assume starting address </a:t>
            </a:r>
            <a:r>
              <a:rPr lang="en-US" sz="2400" dirty="0" smtClean="0">
                <a:effectLst/>
              </a:rPr>
              <a:t>of number </a:t>
            </a:r>
            <a:r>
              <a:rPr lang="en-US" sz="2400" dirty="0">
                <a:effectLst/>
              </a:rPr>
              <a:t>list is 6</a:t>
            </a:r>
            <a:r>
              <a:rPr lang="en-US" sz="2400" dirty="0" smtClean="0">
                <a:effectLst/>
              </a:rPr>
              <a:t>000H</a:t>
            </a:r>
            <a:r>
              <a:rPr lang="en-US" sz="2400" dirty="0">
                <a:effectLst/>
              </a:rPr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/>
          <a:lstStyle/>
          <a:p>
            <a:fld id="{8EA15C4F-986D-4F2F-9814-104F34CC4488}" type="slidenum">
              <a:rPr lang="en-US" sz="1600" smtClean="0"/>
              <a:pPr/>
              <a:t>25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32065589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98474" y="486383"/>
          <a:ext cx="10225087" cy="585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387"/>
                <a:gridCol w="3327400"/>
                <a:gridCol w="1485900"/>
                <a:gridCol w="1358900"/>
                <a:gridCol w="1435100"/>
                <a:gridCol w="1422400"/>
              </a:tblGrid>
              <a:tr h="335744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LABEL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INSTRUCTION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MEMORY ADDRESS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 CONTENT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OP-CODE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LOW A/D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HIGH A/D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4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effectLst/>
                        </a:rPr>
                        <a:t>LXI   H   6000H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4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LXI   D   7000H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4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MVI  C   06H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TOP : 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MOV A  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4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ANI 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4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JNZ 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800B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4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MOV A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 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4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STAX 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800F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4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INX 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8010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DOWN : 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INX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8011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4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DCR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8012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4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effectLst/>
                        </a:rPr>
                        <a:t>JNZ 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8013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5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HLT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8014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44"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91833" y="6194560"/>
            <a:ext cx="551167" cy="365125"/>
          </a:xfrm>
        </p:spPr>
        <p:txBody>
          <a:bodyPr/>
          <a:lstStyle/>
          <a:p>
            <a:fld id="{8EA15C4F-986D-4F2F-9814-104F34CC4488}" type="slidenum">
              <a:rPr lang="en-US" sz="1600" smtClean="0"/>
              <a:pPr/>
              <a:t>26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679570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60972" y="1505564"/>
            <a:ext cx="1897427" cy="2706166"/>
          </a:xfrm>
        </p:spPr>
      </p:pic>
      <p:sp>
        <p:nvSpPr>
          <p:cNvPr id="5" name="TextBox 4"/>
          <p:cNvSpPr txBox="1"/>
          <p:nvPr/>
        </p:nvSpPr>
        <p:spPr>
          <a:xfrm>
            <a:off x="2593074" y="2489315"/>
            <a:ext cx="444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data entered by the user.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/>
          <a:lstStyle/>
          <a:p>
            <a:fld id="{8EA15C4F-986D-4F2F-9814-104F34CC4488}" type="slidenum">
              <a:rPr lang="en-US" sz="1600" smtClean="0"/>
              <a:pPr/>
              <a:t>27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349888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60" y="587686"/>
            <a:ext cx="9905998" cy="5621741"/>
          </a:xfrm>
        </p:spPr>
        <p:txBody>
          <a:bodyPr>
            <a:normAutofit/>
          </a:bodyPr>
          <a:lstStyle/>
          <a:p>
            <a:pPr marL="914400" lvl="2" indent="0" algn="just">
              <a:buNone/>
            </a:pPr>
            <a:r>
              <a:rPr lang="en-US" sz="1800" dirty="0" smtClean="0">
                <a:effectLst/>
              </a:rPr>
              <a:t>LXI  H  6000H </a:t>
            </a:r>
          </a:p>
          <a:p>
            <a:pPr marL="914400" lvl="2" indent="0" algn="just">
              <a:buNone/>
            </a:pPr>
            <a:r>
              <a:rPr lang="en-US" sz="1800" dirty="0" smtClean="0">
                <a:effectLst/>
              </a:rPr>
              <a:t>LXI  D  7000H </a:t>
            </a:r>
          </a:p>
          <a:p>
            <a:pPr marL="914400" lvl="2" indent="0" algn="just">
              <a:buNone/>
            </a:pPr>
            <a:r>
              <a:rPr lang="en-US" sz="1800" dirty="0" smtClean="0">
                <a:effectLst/>
              </a:rPr>
              <a:t>MVI C  06H </a:t>
            </a:r>
          </a:p>
          <a:p>
            <a:pPr marL="0" indent="0" algn="just">
              <a:buNone/>
            </a:pPr>
            <a:r>
              <a:rPr lang="en-US" sz="1800" dirty="0" smtClean="0">
                <a:effectLst/>
              </a:rPr>
              <a:t>TOP : 	MOV A  </a:t>
            </a:r>
            <a:r>
              <a:rPr lang="en-US" sz="1800" dirty="0">
                <a:effectLst/>
              </a:rPr>
              <a:t>M </a:t>
            </a:r>
            <a:endParaRPr lang="en-US" sz="1800" dirty="0" smtClean="0">
              <a:effectLst/>
            </a:endParaRPr>
          </a:p>
          <a:p>
            <a:pPr marL="0" indent="0" algn="just">
              <a:buNone/>
            </a:pPr>
            <a:r>
              <a:rPr lang="en-US" sz="1800" dirty="0" smtClean="0">
                <a:effectLst/>
              </a:rPr>
              <a:t>		ANI 01H </a:t>
            </a:r>
          </a:p>
          <a:p>
            <a:pPr marL="0" indent="0" algn="just">
              <a:buNone/>
            </a:pPr>
            <a:r>
              <a:rPr lang="en-US" sz="1800" dirty="0" smtClean="0">
                <a:effectLst/>
              </a:rPr>
              <a:t>		JNZ DOWN</a:t>
            </a:r>
          </a:p>
          <a:p>
            <a:pPr marL="0" indent="0" algn="just">
              <a:buNone/>
            </a:pPr>
            <a:r>
              <a:rPr lang="en-US" sz="1800" dirty="0" smtClean="0">
                <a:effectLst/>
              </a:rPr>
              <a:t>		MOV A  M</a:t>
            </a:r>
          </a:p>
          <a:p>
            <a:pPr marL="0" indent="0" algn="just">
              <a:buNone/>
            </a:pPr>
            <a:r>
              <a:rPr lang="en-US" sz="1800" dirty="0" smtClean="0">
                <a:effectLst/>
              </a:rPr>
              <a:t>		STAX D</a:t>
            </a:r>
          </a:p>
          <a:p>
            <a:pPr marL="0" indent="0" algn="just">
              <a:buNone/>
            </a:pPr>
            <a:r>
              <a:rPr lang="en-US" sz="1800" dirty="0" smtClean="0">
                <a:effectLst/>
              </a:rPr>
              <a:t>		INX  D</a:t>
            </a:r>
          </a:p>
          <a:p>
            <a:pPr marL="0" indent="0" algn="just">
              <a:buNone/>
            </a:pPr>
            <a:r>
              <a:rPr lang="en-US" sz="1800" dirty="0" smtClean="0">
                <a:effectLst/>
              </a:rPr>
              <a:t>DOWN : INX </a:t>
            </a:r>
            <a:r>
              <a:rPr lang="en-US" sz="1800" dirty="0">
                <a:effectLst/>
              </a:rPr>
              <a:t>H </a:t>
            </a:r>
            <a:endParaRPr lang="en-US" sz="1800" dirty="0" smtClean="0">
              <a:effectLst/>
            </a:endParaRPr>
          </a:p>
          <a:p>
            <a:pPr marL="0" indent="0" algn="just">
              <a:buNone/>
            </a:pPr>
            <a:r>
              <a:rPr lang="en-US" sz="1800" dirty="0" smtClean="0">
                <a:effectLst/>
              </a:rPr>
              <a:t>		DCR  C</a:t>
            </a:r>
          </a:p>
          <a:p>
            <a:pPr marL="0" indent="0" algn="just">
              <a:buNone/>
            </a:pPr>
            <a:r>
              <a:rPr lang="en-US" sz="1800" dirty="0" smtClean="0">
                <a:effectLst/>
              </a:rPr>
              <a:t>		JNZ TOP</a:t>
            </a:r>
          </a:p>
          <a:p>
            <a:pPr marL="0" indent="0" algn="just">
              <a:buNone/>
            </a:pPr>
            <a:r>
              <a:rPr lang="en-US" sz="1800" dirty="0" smtClean="0">
                <a:effectLst/>
              </a:rPr>
              <a:t>		HLT </a:t>
            </a:r>
            <a:endParaRPr lang="en-US" sz="1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38734" y="955343"/>
            <a:ext cx="1665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3761" y="600501"/>
            <a:ext cx="5823069" cy="50031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838734" y="1421641"/>
            <a:ext cx="1665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3761" y="1215363"/>
            <a:ext cx="5809421" cy="48058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690882" y="1819700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3761" y="1560597"/>
            <a:ext cx="720571" cy="4803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3761" y="1966835"/>
            <a:ext cx="5846647" cy="521267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>
            <a:off x="2388359" y="2579692"/>
            <a:ext cx="1624083" cy="818865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12442" y="2660011"/>
            <a:ext cx="702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(10)h = (1010)b</a:t>
            </a:r>
          </a:p>
          <a:p>
            <a:r>
              <a:rPr lang="en-US" dirty="0" smtClean="0"/>
              <a:t>This instruction executes Immediate AND operation between 1010 and 0001</a:t>
            </a:r>
          </a:p>
          <a:p>
            <a:r>
              <a:rPr lang="en-US" dirty="0" smtClean="0"/>
              <a:t>And, the result is 0 which gets stored in the register A.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79742" y="4255202"/>
            <a:ext cx="5807148" cy="52405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rot="5400000">
            <a:off x="6884156" y="4026602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1269" y="3411371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597" y="3144651"/>
            <a:ext cx="5886761" cy="531244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2254155" y="3802550"/>
            <a:ext cx="1665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6862" y="3316902"/>
            <a:ext cx="4394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content </a:t>
            </a:r>
            <a:r>
              <a:rPr lang="en-US" dirty="0"/>
              <a:t>of the </a:t>
            </a:r>
            <a:r>
              <a:rPr lang="en-US" dirty="0" smtClean="0"/>
              <a:t>Accumulator is </a:t>
            </a:r>
            <a:r>
              <a:rPr lang="en-US" dirty="0"/>
              <a:t>copied into the memory </a:t>
            </a:r>
            <a:r>
              <a:rPr lang="en-US" dirty="0" smtClean="0"/>
              <a:t>location specified by register D. </a:t>
            </a:r>
          </a:p>
          <a:p>
            <a:r>
              <a:rPr lang="en-US" dirty="0" err="1" smtClean="0"/>
              <a:t>i.e</a:t>
            </a:r>
            <a:r>
              <a:rPr lang="en-US" dirty="0" smtClean="0"/>
              <a:t> in 7000h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78482" y="1013686"/>
            <a:ext cx="1704772" cy="426193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7743540" y="3798002"/>
            <a:ext cx="10058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3038" y="3908737"/>
            <a:ext cx="759403" cy="483258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2142242" y="4255202"/>
            <a:ext cx="1097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2242" y="4625966"/>
            <a:ext cx="1097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4075" y="4517231"/>
            <a:ext cx="748533" cy="50900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237798" y="4055566"/>
            <a:ext cx="353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 E registers and H L registers, both are increased by 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29708" y="4718123"/>
            <a:ext cx="490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value at register C is decreased by 1. So, C = 5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54155" y="5026234"/>
            <a:ext cx="1097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10674" y="4993463"/>
            <a:ext cx="2769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value at C is not 0, the program jumps back to the TOP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36949" y="5390612"/>
            <a:ext cx="548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611269" y="2191073"/>
            <a:ext cx="1920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88109" y="6649955"/>
            <a:ext cx="42976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71111" y="6043118"/>
            <a:ext cx="0" cy="6068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-2084591" y="4409675"/>
            <a:ext cx="44805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88109" y="2150399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/>
          <a:lstStyle/>
          <a:p>
            <a:fld id="{8EA15C4F-986D-4F2F-9814-104F34CC4488}" type="slidenum">
              <a:rPr lang="en-US" sz="1600" smtClean="0"/>
              <a:pPr/>
              <a:t>28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448907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9" grpId="0"/>
      <p:bldP spid="29" grpId="1"/>
      <p:bldP spid="36" grpId="0"/>
      <p:bldP spid="36" grpId="1"/>
      <p:bldP spid="37" grpId="0"/>
      <p:bldP spid="37" grpId="1"/>
      <p:bldP spid="40" grpId="0"/>
      <p:bldP spid="40" grpId="1"/>
      <p:bldP spid="40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03" y="627798"/>
            <a:ext cx="9905998" cy="5554638"/>
          </a:xfrm>
        </p:spPr>
        <p:txBody>
          <a:bodyPr>
            <a:normAutofit/>
          </a:bodyPr>
          <a:lstStyle/>
          <a:p>
            <a:pPr marL="914400" lvl="2" indent="0" algn="just">
              <a:buNone/>
            </a:pPr>
            <a:r>
              <a:rPr lang="en-US" sz="1800" dirty="0">
                <a:effectLst/>
              </a:rPr>
              <a:t>LXI  H  6000H </a:t>
            </a:r>
          </a:p>
          <a:p>
            <a:pPr marL="914400" lvl="2" indent="0" algn="just">
              <a:buNone/>
            </a:pPr>
            <a:r>
              <a:rPr lang="en-US" sz="1800" dirty="0">
                <a:effectLst/>
              </a:rPr>
              <a:t>LXI  D  7000H </a:t>
            </a:r>
          </a:p>
          <a:p>
            <a:pPr marL="914400" lvl="2" indent="0" algn="just">
              <a:buNone/>
            </a:pPr>
            <a:r>
              <a:rPr lang="en-US" sz="1800" dirty="0">
                <a:effectLst/>
              </a:rPr>
              <a:t>MVI C  06H </a:t>
            </a:r>
          </a:p>
          <a:p>
            <a:pPr marL="0" indent="0" algn="just">
              <a:buNone/>
            </a:pPr>
            <a:r>
              <a:rPr lang="en-US" sz="1800" dirty="0">
                <a:effectLst/>
              </a:rPr>
              <a:t>TOP : 	MOV A  M </a:t>
            </a:r>
          </a:p>
          <a:p>
            <a:pPr marL="0" indent="0" algn="just">
              <a:buNone/>
            </a:pPr>
            <a:r>
              <a:rPr lang="en-US" sz="1800" dirty="0">
                <a:effectLst/>
              </a:rPr>
              <a:t>		ANI 01H </a:t>
            </a:r>
          </a:p>
          <a:p>
            <a:pPr marL="0" indent="0" algn="just">
              <a:buNone/>
            </a:pPr>
            <a:r>
              <a:rPr lang="en-US" sz="1800" dirty="0">
                <a:effectLst/>
              </a:rPr>
              <a:t>		JNZ DOWN</a:t>
            </a:r>
          </a:p>
          <a:p>
            <a:pPr marL="0" indent="0" algn="just">
              <a:buNone/>
            </a:pPr>
            <a:r>
              <a:rPr lang="en-US" sz="1800" dirty="0">
                <a:effectLst/>
              </a:rPr>
              <a:t>		MOV A  M</a:t>
            </a:r>
          </a:p>
          <a:p>
            <a:pPr marL="0" indent="0" algn="just">
              <a:buNone/>
            </a:pPr>
            <a:r>
              <a:rPr lang="en-US" sz="1800" dirty="0">
                <a:effectLst/>
              </a:rPr>
              <a:t>		STAX D</a:t>
            </a:r>
          </a:p>
          <a:p>
            <a:pPr marL="0" indent="0" algn="just">
              <a:buNone/>
            </a:pPr>
            <a:r>
              <a:rPr lang="en-US" sz="1800" dirty="0">
                <a:effectLst/>
              </a:rPr>
              <a:t>		INX </a:t>
            </a:r>
            <a:r>
              <a:rPr lang="en-US" sz="1800" dirty="0" smtClean="0">
                <a:effectLst/>
              </a:rPr>
              <a:t> D</a:t>
            </a:r>
            <a:endParaRPr lang="en-US" sz="1800" dirty="0">
              <a:effectLst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</a:rPr>
              <a:t>DOWN : INX H </a:t>
            </a:r>
          </a:p>
          <a:p>
            <a:pPr marL="0" indent="0" algn="just">
              <a:buNone/>
            </a:pPr>
            <a:r>
              <a:rPr lang="en-US" sz="1800" dirty="0">
                <a:effectLst/>
              </a:rPr>
              <a:t>		DCR </a:t>
            </a:r>
            <a:r>
              <a:rPr lang="en-US" sz="1800" dirty="0" smtClean="0">
                <a:effectLst/>
              </a:rPr>
              <a:t> C</a:t>
            </a:r>
            <a:endParaRPr lang="en-US" sz="1800" dirty="0">
              <a:effectLst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</a:rPr>
              <a:t>		JNZ TOP</a:t>
            </a:r>
          </a:p>
          <a:p>
            <a:pPr marL="0" indent="0" algn="just">
              <a:buNone/>
            </a:pPr>
            <a:r>
              <a:rPr lang="en-US" sz="1800" dirty="0">
                <a:effectLst/>
              </a:rPr>
              <a:t>	</a:t>
            </a:r>
            <a:r>
              <a:rPr lang="en-US" sz="1800" dirty="0" smtClean="0">
                <a:effectLst/>
              </a:rPr>
              <a:t>  </a:t>
            </a:r>
            <a:r>
              <a:rPr lang="en-US" sz="1800" dirty="0">
                <a:effectLst/>
              </a:rPr>
              <a:t>	HLT </a:t>
            </a:r>
            <a:endParaRPr lang="en-US" sz="1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3354" y="941696"/>
            <a:ext cx="6755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HL register increased by 1, the register M will have the content of address 6001,</a:t>
            </a:r>
          </a:p>
          <a:p>
            <a:r>
              <a:rPr lang="en-US" dirty="0"/>
              <a:t>w</a:t>
            </a:r>
            <a:r>
              <a:rPr lang="en-US" dirty="0" smtClean="0"/>
              <a:t>hich then is copied to register 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5465" y="1918671"/>
            <a:ext cx="6293056" cy="59860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38734" y="1918671"/>
            <a:ext cx="11046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60722" y="2549364"/>
            <a:ext cx="702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(11)h = (10001)b</a:t>
            </a:r>
          </a:p>
          <a:p>
            <a:r>
              <a:rPr lang="en-US" dirty="0" smtClean="0"/>
              <a:t>This instruction executes Immediate AND operation between 10001 and 00001</a:t>
            </a:r>
          </a:p>
          <a:p>
            <a:r>
              <a:rPr lang="en-US" dirty="0" smtClean="0"/>
              <a:t>And, the result is 1 which gets stored in the register A.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2579002" y="2342222"/>
            <a:ext cx="1624083" cy="818865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47561" y="2602550"/>
            <a:ext cx="735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 is not 0, So, the program jumps to DOWN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42941" y="2787216"/>
            <a:ext cx="11046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88422" y="2774581"/>
            <a:ext cx="1280160" cy="126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2955" y="2787216"/>
            <a:ext cx="13648" cy="16459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951" y="4433136"/>
            <a:ext cx="307081" cy="136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5465" y="4061047"/>
            <a:ext cx="6891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egister HL is again increased by 1 </a:t>
            </a:r>
          </a:p>
          <a:p>
            <a:r>
              <a:rPr lang="en-US" dirty="0" smtClean="0"/>
              <a:t>And, </a:t>
            </a:r>
          </a:p>
          <a:p>
            <a:r>
              <a:rPr lang="en-US" dirty="0" smtClean="0"/>
              <a:t>Register C is decreased by 1.</a:t>
            </a:r>
          </a:p>
          <a:p>
            <a:endParaRPr lang="en-US" dirty="0"/>
          </a:p>
          <a:p>
            <a:r>
              <a:rPr lang="en-US" dirty="0" smtClean="0"/>
              <a:t>The same process continues until the value of C becomes 0. </a:t>
            </a:r>
          </a:p>
          <a:p>
            <a:endParaRPr lang="en-US" dirty="0"/>
          </a:p>
          <a:p>
            <a:r>
              <a:rPr lang="en-US" dirty="0" smtClean="0"/>
              <a:t>Then, the program Halts. 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86165" y="4577486"/>
            <a:ext cx="15544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/>
          <a:lstStyle/>
          <a:p>
            <a:fld id="{8EA15C4F-986D-4F2F-9814-104F34CC4488}" type="slidenum">
              <a:rPr lang="en-US" sz="1600" smtClean="0"/>
              <a:pPr/>
              <a:t>29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953163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1" grpId="0"/>
      <p:bldP spid="11" grpId="1"/>
      <p:bldP spid="21" grpId="0"/>
      <p:bldP spid="2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363" y="1943100"/>
            <a:ext cx="9905998" cy="1905000"/>
          </a:xfrm>
        </p:spPr>
        <p:txBody>
          <a:bodyPr/>
          <a:lstStyle/>
          <a:p>
            <a:pPr algn="ctr"/>
            <a:r>
              <a:rPr lang="en-US" u="sng" dirty="0" smtClean="0"/>
              <a:t>Aadarsha chapagain</a:t>
            </a:r>
            <a:endParaRPr lang="en-US" u="sng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9140" y="940885"/>
            <a:ext cx="1818442" cy="4863963"/>
          </a:xfrm>
        </p:spPr>
      </p:pic>
      <p:sp>
        <p:nvSpPr>
          <p:cNvPr id="5" name="TextBox 4"/>
          <p:cNvSpPr txBox="1"/>
          <p:nvPr/>
        </p:nvSpPr>
        <p:spPr>
          <a:xfrm>
            <a:off x="696035" y="3798712"/>
            <a:ext cx="6428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output obtained. The even numbers from the input list have been separated and stored in an address list starting from 7000h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H="1">
            <a:off x="7789569" y="3930556"/>
            <a:ext cx="4997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H="1">
            <a:off x="7794284" y="4238772"/>
            <a:ext cx="4997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H="1">
            <a:off x="7789569" y="4524247"/>
            <a:ext cx="4997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/>
          <a:lstStyle/>
          <a:p>
            <a:fld id="{8EA15C4F-986D-4F2F-9814-104F34CC4488}" type="slidenum">
              <a:rPr lang="en-US" sz="1600" smtClean="0"/>
              <a:pPr/>
              <a:t>30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3106524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2076450"/>
            <a:ext cx="9905998" cy="1905000"/>
          </a:xfrm>
        </p:spPr>
        <p:txBody>
          <a:bodyPr/>
          <a:lstStyle/>
          <a:p>
            <a:pPr algn="ctr"/>
            <a:r>
              <a:rPr lang="en-US" u="sng" dirty="0" smtClean="0"/>
              <a:t>Ashim bajracharya</a:t>
            </a:r>
            <a:endParaRPr lang="en-US" u="sng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463" y="102870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A program to perform </a:t>
            </a:r>
            <a:r>
              <a:rPr lang="en-US" dirty="0" smtClean="0"/>
              <a:t>Multi-byte </a:t>
            </a:r>
            <a:r>
              <a:rPr lang="en-US" dirty="0" smtClean="0"/>
              <a:t>addition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00299"/>
            <a:ext cx="9905998" cy="312420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dirty="0" smtClean="0"/>
              <a:t>The counter is stored in memory location 8E00H. The first set of numbers is placed in memory location 8E01 H onwards, and The second set of numbers is placed in memory location 8F01 H onwards. Finally, the sum is stored in memory locations occupied by the first number (i.e. 8E01 H onwards.)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32</a:t>
            </a:fld>
            <a:endParaRPr lang="en-US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7741" y="6150561"/>
            <a:ext cx="551167" cy="365125"/>
          </a:xfrm>
        </p:spPr>
        <p:txBody>
          <a:bodyPr/>
          <a:lstStyle/>
          <a:p>
            <a:fld id="{8EA15C4F-986D-4F2F-9814-104F34CC4488}" type="slidenum">
              <a:rPr lang="en-US" sz="1600" smtClean="0"/>
              <a:pPr/>
              <a:t>33</a:t>
            </a:fld>
            <a:endParaRPr lang="en-US" sz="160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1108952" y="447122"/>
          <a:ext cx="9824936" cy="5886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606"/>
                <a:gridCol w="3197185"/>
                <a:gridCol w="1427750"/>
                <a:gridCol w="1305721"/>
                <a:gridCol w="1378938"/>
                <a:gridCol w="1366736"/>
              </a:tblGrid>
              <a:tr h="377275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LABEL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INSTRUCTION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MEMORY ADDRESS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 CONTENTS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7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OP-CODE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LOW A/D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HIGH A/D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LXI</a:t>
                      </a:r>
                      <a:r>
                        <a:rPr lang="en-US" baseline="0" dirty="0" smtClean="0"/>
                        <a:t> H, 8E00H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LXI D,</a:t>
                      </a:r>
                      <a:r>
                        <a:rPr lang="en-US" baseline="0" dirty="0" smtClean="0"/>
                        <a:t> 8FO1H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8F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 C,M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INX 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14">
                <a:tc>
                  <a:txBody>
                    <a:bodyPr/>
                    <a:lstStyle/>
                    <a:p>
                      <a:r>
                        <a:rPr lang="en-US" dirty="0" smtClean="0"/>
                        <a:t>LOOP: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LDAX 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 M,A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DCR 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800B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INX 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INX 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JNZ LOOP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800E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8011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75"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536" y="0"/>
            <a:ext cx="9905998" cy="655554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en-US" dirty="0" smtClean="0"/>
              <a:t>			LXI H 8E00h</a:t>
            </a:r>
          </a:p>
          <a:p>
            <a:pPr>
              <a:lnSpc>
                <a:spcPct val="160000"/>
              </a:lnSpc>
              <a:buNone/>
            </a:pPr>
            <a:r>
              <a:rPr lang="en-US" dirty="0" smtClean="0"/>
              <a:t>			LXI D 8F01h</a:t>
            </a:r>
          </a:p>
          <a:p>
            <a:pPr>
              <a:lnSpc>
                <a:spcPct val="160000"/>
              </a:lnSpc>
              <a:buNone/>
            </a:pPr>
            <a:r>
              <a:rPr lang="en-US" dirty="0" smtClean="0"/>
              <a:t>			MOV C M</a:t>
            </a:r>
          </a:p>
          <a:p>
            <a:pPr>
              <a:lnSpc>
                <a:spcPct val="160000"/>
              </a:lnSpc>
              <a:buNone/>
            </a:pPr>
            <a:r>
              <a:rPr lang="en-US" dirty="0" smtClean="0"/>
              <a:t>			 INX H</a:t>
            </a:r>
          </a:p>
          <a:p>
            <a:pPr>
              <a:lnSpc>
                <a:spcPct val="160000"/>
              </a:lnSpc>
              <a:buNone/>
            </a:pPr>
            <a:r>
              <a:rPr lang="en-US" dirty="0" smtClean="0"/>
              <a:t> LOOP:  LDAX D</a:t>
            </a:r>
          </a:p>
          <a:p>
            <a:pPr>
              <a:lnSpc>
                <a:spcPct val="160000"/>
              </a:lnSpc>
              <a:buNone/>
            </a:pPr>
            <a:r>
              <a:rPr lang="en-US" dirty="0" smtClean="0"/>
              <a:t>			ADD M</a:t>
            </a:r>
          </a:p>
          <a:p>
            <a:pPr>
              <a:lnSpc>
                <a:spcPct val="160000"/>
              </a:lnSpc>
              <a:buNone/>
            </a:pPr>
            <a:r>
              <a:rPr lang="en-US" dirty="0" smtClean="0"/>
              <a:t>			MOV M A</a:t>
            </a:r>
          </a:p>
          <a:p>
            <a:pPr>
              <a:lnSpc>
                <a:spcPct val="160000"/>
              </a:lnSpc>
              <a:buNone/>
            </a:pPr>
            <a:r>
              <a:rPr lang="en-US" dirty="0" smtClean="0"/>
              <a:t>			DCR C</a:t>
            </a:r>
          </a:p>
          <a:p>
            <a:pPr>
              <a:lnSpc>
                <a:spcPct val="160000"/>
              </a:lnSpc>
              <a:buNone/>
            </a:pPr>
            <a:r>
              <a:rPr lang="en-US" dirty="0" smtClean="0"/>
              <a:t>			INX H</a:t>
            </a:r>
          </a:p>
          <a:p>
            <a:pPr>
              <a:lnSpc>
                <a:spcPct val="160000"/>
              </a:lnSpc>
              <a:buNone/>
            </a:pPr>
            <a:r>
              <a:rPr lang="en-US" dirty="0" smtClean="0"/>
              <a:t>			INX D</a:t>
            </a:r>
          </a:p>
          <a:p>
            <a:pPr>
              <a:lnSpc>
                <a:spcPct val="160000"/>
              </a:lnSpc>
              <a:buNone/>
            </a:pPr>
            <a:r>
              <a:rPr lang="en-US" dirty="0" smtClean="0"/>
              <a:t>			JNZ LOOP</a:t>
            </a:r>
          </a:p>
          <a:p>
            <a:pPr>
              <a:lnSpc>
                <a:spcPct val="160000"/>
              </a:lnSpc>
              <a:buNone/>
            </a:pPr>
            <a:r>
              <a:rPr lang="en-US" dirty="0" smtClean="0"/>
              <a:t>			HLT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02966" y="308228"/>
            <a:ext cx="1665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88899" y="873000"/>
            <a:ext cx="1665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16922" y="5401996"/>
            <a:ext cx="3010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value in C is not 0, the program jumps back to the LOOP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165230" y="5725551"/>
            <a:ext cx="381540" cy="26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03385" y="6649956"/>
            <a:ext cx="3782404" cy="40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85180" y="6316394"/>
            <a:ext cx="2413" cy="3335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03384" y="2489982"/>
            <a:ext cx="14067" cy="41499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2679" y="2488026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87403" y="6192764"/>
            <a:ext cx="551167" cy="365125"/>
          </a:xfrm>
        </p:spPr>
        <p:txBody>
          <a:bodyPr/>
          <a:lstStyle/>
          <a:p>
            <a:fld id="{8EA15C4F-986D-4F2F-9814-104F34CC4488}" type="slidenum">
              <a:rPr lang="en-US" sz="1600" smtClean="0"/>
              <a:pPr/>
              <a:t>34</a:t>
            </a:fld>
            <a:endParaRPr lang="en-US" sz="1600" dirty="0"/>
          </a:p>
        </p:txBody>
      </p:sp>
      <p:pic>
        <p:nvPicPr>
          <p:cNvPr id="2050" name="Picture 2" descr="H:\2nd Sem\Microprocessor\_Presentation\AcYm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1829" y="126612"/>
            <a:ext cx="5123179" cy="399879"/>
          </a:xfrm>
          <a:prstGeom prst="rect">
            <a:avLst/>
          </a:prstGeom>
          <a:noFill/>
        </p:spPr>
      </p:pic>
      <p:pic>
        <p:nvPicPr>
          <p:cNvPr id="2051" name="Picture 3" descr="H:\2nd Sem\Microprocessor\_Presentation\AcYm\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093" y="633047"/>
            <a:ext cx="5083714" cy="427966"/>
          </a:xfrm>
          <a:prstGeom prst="rect">
            <a:avLst/>
          </a:prstGeom>
          <a:noFill/>
        </p:spPr>
      </p:pic>
      <p:pic>
        <p:nvPicPr>
          <p:cNvPr id="2052" name="Picture 4" descr="H:\2nd Sem\Microprocessor\_Presentation\AcYm\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3638" y="1170989"/>
            <a:ext cx="5093238" cy="439518"/>
          </a:xfrm>
          <a:prstGeom prst="rect">
            <a:avLst/>
          </a:prstGeom>
          <a:noFill/>
        </p:spPr>
      </p:pic>
      <p:pic>
        <p:nvPicPr>
          <p:cNvPr id="2053" name="Picture 5" descr="H:\2nd Sem\Microprocessor\_Presentation\AcYm\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7703" y="1672882"/>
            <a:ext cx="5135442" cy="417092"/>
          </a:xfrm>
          <a:prstGeom prst="rect">
            <a:avLst/>
          </a:prstGeom>
          <a:noFill/>
        </p:spPr>
      </p:pic>
      <p:pic>
        <p:nvPicPr>
          <p:cNvPr id="2054" name="Picture 6" descr="H:\2nd Sem\Microprocessor\_Presentation\AcYm\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96316" y="2226067"/>
            <a:ext cx="5040000" cy="432727"/>
          </a:xfrm>
          <a:prstGeom prst="rect">
            <a:avLst/>
          </a:prstGeom>
          <a:noFill/>
        </p:spPr>
      </p:pic>
      <p:pic>
        <p:nvPicPr>
          <p:cNvPr id="2056" name="Picture 8" descr="H:\2nd Sem\Microprocessor\_Presentation\AcYm\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10602" y="2774706"/>
            <a:ext cx="5102543" cy="441441"/>
          </a:xfrm>
          <a:prstGeom prst="rect">
            <a:avLst/>
          </a:prstGeom>
          <a:noFill/>
        </p:spPr>
      </p:pic>
      <p:pic>
        <p:nvPicPr>
          <p:cNvPr id="2057" name="Picture 9" descr="H:\2nd Sem\Microprocessor\_Presentation\AcYm\1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1078" y="3323346"/>
            <a:ext cx="5097999" cy="438815"/>
          </a:xfrm>
          <a:prstGeom prst="rect">
            <a:avLst/>
          </a:prstGeom>
          <a:noFill/>
        </p:spPr>
      </p:pic>
      <p:pic>
        <p:nvPicPr>
          <p:cNvPr id="2058" name="Picture 10" descr="H:\2nd Sem\Microprocessor\_Presentation\AcYm\1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19687" y="3857915"/>
            <a:ext cx="5093457" cy="436215"/>
          </a:xfrm>
          <a:prstGeom prst="rect">
            <a:avLst/>
          </a:prstGeom>
          <a:noFill/>
        </p:spPr>
      </p:pic>
      <p:pic>
        <p:nvPicPr>
          <p:cNvPr id="2059" name="Picture 11" descr="H:\2nd Sem\Microprocessor\_Presentation\AcYm\1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33975" y="4406558"/>
            <a:ext cx="5065102" cy="437090"/>
          </a:xfrm>
          <a:prstGeom prst="rect">
            <a:avLst/>
          </a:prstGeom>
          <a:noFill/>
        </p:spPr>
      </p:pic>
      <p:pic>
        <p:nvPicPr>
          <p:cNvPr id="2060" name="Picture 12" descr="H:\2nd Sem\Microprocessor\_Presentation\AcYm\13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29211" y="4941130"/>
            <a:ext cx="5098001" cy="438815"/>
          </a:xfrm>
          <a:prstGeom prst="rect">
            <a:avLst/>
          </a:prstGeom>
          <a:noFill/>
        </p:spPr>
      </p:pic>
      <p:pic>
        <p:nvPicPr>
          <p:cNvPr id="2061" name="Picture 13" descr="H:\2nd Sem\Microprocessor\_Presentation\AcYm\14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0966" y="5489773"/>
            <a:ext cx="4937760" cy="446796"/>
          </a:xfrm>
          <a:prstGeom prst="rect">
            <a:avLst/>
          </a:prstGeom>
          <a:noFill/>
        </p:spPr>
      </p:pic>
      <p:cxnSp>
        <p:nvCxnSpPr>
          <p:cNvPr id="63" name="Straight Arrow Connector 62"/>
          <p:cNvCxnSpPr/>
          <p:nvPr/>
        </p:nvCxnSpPr>
        <p:spPr>
          <a:xfrm>
            <a:off x="3300621" y="1375028"/>
            <a:ext cx="1665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00621" y="1909601"/>
            <a:ext cx="1665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300622" y="2430103"/>
            <a:ext cx="1665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314689" y="2964677"/>
            <a:ext cx="1665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314689" y="3499249"/>
            <a:ext cx="1665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328756" y="4076024"/>
            <a:ext cx="1665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314689" y="4582462"/>
            <a:ext cx="1665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328756" y="5131102"/>
            <a:ext cx="1665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468793" y="5695072"/>
            <a:ext cx="381540" cy="26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8907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35</a:t>
            </a:fld>
            <a:endParaRPr lang="en-US" sz="1600"/>
          </a:p>
        </p:txBody>
      </p:sp>
      <p:pic>
        <p:nvPicPr>
          <p:cNvPr id="1026" name="Picture 2" descr="H:\2nd Sem\Microprocessor\_Presentation\AcYm\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7569" y="1472510"/>
            <a:ext cx="2147193" cy="3997619"/>
          </a:xfrm>
          <a:prstGeom prst="rect">
            <a:avLst/>
          </a:prstGeom>
          <a:noFill/>
        </p:spPr>
      </p:pic>
      <p:pic>
        <p:nvPicPr>
          <p:cNvPr id="1027" name="Picture 3" descr="H:\2nd Sem\Microprocessor\_Presentation\AcYm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991" y="1470865"/>
            <a:ext cx="2140083" cy="400178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96888" y="631250"/>
            <a:ext cx="3015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Contents Before Execution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36400" y="619327"/>
            <a:ext cx="3015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Contents After Execution</a:t>
            </a:r>
            <a:endParaRPr lang="en-US" sz="2400" dirty="0"/>
          </a:p>
        </p:txBody>
      </p:sp>
      <p:pic>
        <p:nvPicPr>
          <p:cNvPr id="1028" name="Picture 4" descr="H:\2nd Sem\Microprocessor\_Presentation\AcYm\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1896" y="1463041"/>
            <a:ext cx="2150714" cy="400657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954031" y="631050"/>
            <a:ext cx="3015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Contents After Execution</a:t>
            </a:r>
            <a:endParaRPr lang="en-US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3"/>
      <p:bldP spid="8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57400"/>
            <a:ext cx="9905998" cy="1905000"/>
          </a:xfrm>
        </p:spPr>
        <p:txBody>
          <a:bodyPr/>
          <a:lstStyle/>
          <a:p>
            <a:pPr algn="ctr"/>
            <a:r>
              <a:rPr lang="en-US" u="sng" dirty="0" smtClean="0"/>
              <a:t>Ashwin pradhan</a:t>
            </a:r>
            <a:endParaRPr lang="en-US" u="sng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1460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A program to calculate the sum of series of even number from list of numbers.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37</a:t>
            </a:fld>
            <a:endParaRPr lang="en-US" sz="16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478303"/>
            <a:ext cx="9905998" cy="5312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baseline="-25000" dirty="0" smtClean="0"/>
              <a:t> 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LDA 8080h	</a:t>
            </a:r>
          </a:p>
          <a:p>
            <a:pPr>
              <a:buNone/>
            </a:pPr>
            <a:r>
              <a:rPr lang="en-US" sz="1400" b="1" dirty="0" smtClean="0"/>
              <a:t>MOV C A			; Initialize the counter</a:t>
            </a:r>
          </a:p>
          <a:p>
            <a:pPr>
              <a:buNone/>
            </a:pPr>
            <a:r>
              <a:rPr lang="en-US" sz="1400" b="1" dirty="0" smtClean="0"/>
              <a:t>MVI B 00h			; sum=0</a:t>
            </a:r>
          </a:p>
          <a:p>
            <a:pPr>
              <a:buNone/>
            </a:pPr>
            <a:r>
              <a:rPr lang="en-US" sz="1400" b="1" dirty="0" smtClean="0"/>
              <a:t>LXI H 8081h		; Initialize the pointer </a:t>
            </a:r>
          </a:p>
          <a:p>
            <a:pPr>
              <a:buNone/>
            </a:pPr>
            <a:r>
              <a:rPr lang="en-US" sz="1400" b="1" dirty="0" smtClean="0"/>
              <a:t>BACK: MOV A M	; Get the number</a:t>
            </a:r>
          </a:p>
          <a:p>
            <a:pPr>
              <a:buNone/>
            </a:pPr>
            <a:r>
              <a:rPr lang="en-US" sz="1400" b="1" dirty="0" smtClean="0"/>
              <a:t>ANI 01h			; checks whether content of accumulator is odd</a:t>
            </a:r>
          </a:p>
          <a:p>
            <a:pPr>
              <a:buNone/>
            </a:pPr>
            <a:r>
              <a:rPr lang="en-US" sz="1400" b="1" dirty="0" smtClean="0"/>
              <a:t>JNZ SKIP			; Don’t add if odd </a:t>
            </a:r>
          </a:p>
          <a:p>
            <a:pPr>
              <a:buNone/>
            </a:pPr>
            <a:r>
              <a:rPr lang="en-US" sz="1400" b="1" dirty="0" smtClean="0"/>
              <a:t>MOV A B			; Get the sum</a:t>
            </a:r>
          </a:p>
          <a:p>
            <a:pPr>
              <a:buNone/>
            </a:pPr>
            <a:r>
              <a:rPr lang="en-US" sz="1400" b="1" dirty="0" smtClean="0"/>
              <a:t>ADD M			; sum=sum + number</a:t>
            </a:r>
          </a:p>
          <a:p>
            <a:pPr>
              <a:buNone/>
            </a:pPr>
            <a:r>
              <a:rPr lang="en-US" sz="1400" b="1" dirty="0" smtClean="0"/>
              <a:t>MOV B A			; store the content of accumulator to B- Register</a:t>
            </a:r>
          </a:p>
          <a:p>
            <a:pPr>
              <a:buNone/>
            </a:pPr>
            <a:r>
              <a:rPr lang="en-US" sz="1400" b="1" dirty="0" smtClean="0"/>
              <a:t>SKIP: INX H		; Increase pointer by 1	</a:t>
            </a:r>
          </a:p>
          <a:p>
            <a:pPr>
              <a:buNone/>
            </a:pPr>
            <a:r>
              <a:rPr lang="en-US" sz="1400" b="1" dirty="0" smtClean="0"/>
              <a:t>DCR C			; Decrease pointer by 1</a:t>
            </a:r>
          </a:p>
          <a:p>
            <a:pPr>
              <a:buNone/>
            </a:pPr>
            <a:r>
              <a:rPr lang="en-US" sz="1400" b="1" dirty="0" smtClean="0"/>
              <a:t>JNZ BACK			; continue loop until counter is 0</a:t>
            </a:r>
          </a:p>
          <a:p>
            <a:pPr>
              <a:buNone/>
            </a:pPr>
            <a:r>
              <a:rPr lang="en-US" sz="1400" b="1" dirty="0" smtClean="0"/>
              <a:t>STA 8090h			; store the sum</a:t>
            </a:r>
          </a:p>
          <a:p>
            <a:pPr>
              <a:buNone/>
            </a:pPr>
            <a:r>
              <a:rPr lang="en-US" sz="1400" b="1" dirty="0" smtClean="0"/>
              <a:t>HLT</a:t>
            </a:r>
          </a:p>
          <a:p>
            <a:pPr>
              <a:buNone/>
            </a:pPr>
            <a:r>
              <a:rPr lang="en-US" sz="1400" b="1" baseline="-25000" dirty="0" smtClean="0"/>
              <a:t> </a:t>
            </a:r>
            <a:endParaRPr lang="en-US" sz="1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38</a:t>
            </a:fld>
            <a:endParaRPr lang="en-US" sz="1600" dirty="0"/>
          </a:p>
        </p:txBody>
      </p:sp>
      <p:pic>
        <p:nvPicPr>
          <p:cNvPr id="5" name="Picture 4" descr="C:\Users\Ashwin\Desktop\Cap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3970" y="1059497"/>
            <a:ext cx="2480017" cy="411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Brace 5"/>
          <p:cNvSpPr/>
          <p:nvPr/>
        </p:nvSpPr>
        <p:spPr>
          <a:xfrm>
            <a:off x="7596554" y="2194560"/>
            <a:ext cx="633046" cy="244777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0628" y="3235569"/>
            <a:ext cx="10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537895" y="4994031"/>
            <a:ext cx="492371" cy="6330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0105" y="5556739"/>
            <a:ext cx="122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3" y="2419350"/>
            <a:ext cx="9905998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table having starting address 3060h contains ten numbers of 8-bit data. Write a program in 8085 that transfer the data to next table having starting address 3070h if the data is greater than 90h else store it to next table at 3080h.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39</a:t>
            </a:fld>
            <a:endParaRPr lang="en-US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2571749"/>
            <a:ext cx="8972550" cy="2247901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The count is placed in the memory location 8D01 H. The numbers in the array of data are placed in memory location 8D05 H onwards. The result is to be stored in memory locations 8D00 H.</a:t>
            </a:r>
            <a:endParaRPr lang="en-US" sz="2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79562" y="1200150"/>
            <a:ext cx="8676222" cy="1485900"/>
          </a:xfrm>
        </p:spPr>
        <p:txBody>
          <a:bodyPr/>
          <a:lstStyle/>
          <a:p>
            <a:r>
              <a:rPr lang="en-US" sz="3600" dirty="0" smtClean="0"/>
              <a:t>A program to find the largest/smallest number in the array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590843"/>
            <a:ext cx="9905998" cy="56833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LXI H 3060h		; Initialize pointer for storing data</a:t>
            </a:r>
          </a:p>
          <a:p>
            <a:r>
              <a:rPr lang="en-US" dirty="0" smtClean="0"/>
              <a:t>LXI D 3070h		; Table to store data greater than 90</a:t>
            </a:r>
          </a:p>
          <a:p>
            <a:r>
              <a:rPr lang="en-US" dirty="0" smtClean="0"/>
              <a:t>LXI B 3080h	   	; Table to store data smaller than 90</a:t>
            </a:r>
          </a:p>
          <a:p>
            <a:r>
              <a:rPr lang="en-US" dirty="0" smtClean="0"/>
              <a:t>TOP: MOV A M	; Get the value to accumulator</a:t>
            </a:r>
          </a:p>
          <a:p>
            <a:r>
              <a:rPr lang="en-US" dirty="0" smtClean="0"/>
              <a:t>CPI 90h       	  	; Checks whether the value in accumulator is greater/smaller than 90</a:t>
            </a:r>
          </a:p>
          <a:p>
            <a:r>
              <a:rPr lang="en-US" dirty="0" smtClean="0"/>
              <a:t>JNC DOWN</a:t>
            </a:r>
          </a:p>
          <a:p>
            <a:r>
              <a:rPr lang="en-US" dirty="0" smtClean="0"/>
              <a:t>STAX B			; Store to BC register if data is less than 90</a:t>
            </a:r>
          </a:p>
          <a:p>
            <a:r>
              <a:rPr lang="en-US" dirty="0" smtClean="0"/>
              <a:t>INX B				; Increase the address of BC pair by 1</a:t>
            </a:r>
          </a:p>
          <a:p>
            <a:r>
              <a:rPr lang="en-US" dirty="0" smtClean="0"/>
              <a:t>JMP MID 			; Jump to Mid without checking condition</a:t>
            </a:r>
          </a:p>
          <a:p>
            <a:r>
              <a:rPr lang="en-US" dirty="0" smtClean="0"/>
              <a:t>DOWN: STAX D	; Store to DE register if data is greater than 90</a:t>
            </a:r>
          </a:p>
          <a:p>
            <a:r>
              <a:rPr lang="en-US" dirty="0" smtClean="0"/>
              <a:t>INX D				; Increase the address of DE pair by 1</a:t>
            </a:r>
          </a:p>
          <a:p>
            <a:r>
              <a:rPr lang="en-US" dirty="0" smtClean="0"/>
              <a:t>MID: INX H			; Increase the Pointer address by 1</a:t>
            </a:r>
          </a:p>
          <a:p>
            <a:r>
              <a:rPr lang="en-US" dirty="0" smtClean="0"/>
              <a:t>CPI 01h			; Checks next data (11</a:t>
            </a:r>
            <a:r>
              <a:rPr lang="en-US" baseline="30000" dirty="0" smtClean="0"/>
              <a:t>th</a:t>
            </a:r>
            <a:r>
              <a:rPr lang="en-US" dirty="0" smtClean="0"/>
              <a:t> value) is zero or not</a:t>
            </a:r>
          </a:p>
          <a:p>
            <a:r>
              <a:rPr lang="en-US" dirty="0" smtClean="0"/>
              <a:t>JNC TOP</a:t>
            </a:r>
          </a:p>
          <a:p>
            <a:r>
              <a:rPr lang="en-US" dirty="0" smtClean="0"/>
              <a:t>HLT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40</a:t>
            </a:fld>
            <a:endParaRPr lang="en-US" sz="16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41</a:t>
            </a:fld>
            <a:endParaRPr lang="en-US" sz="1600" dirty="0"/>
          </a:p>
        </p:txBody>
      </p:sp>
      <p:pic>
        <p:nvPicPr>
          <p:cNvPr id="2053" name="Picture 32" descr="IN"/>
          <p:cNvPicPr>
            <a:picLocks noChangeAspect="1" noChangeArrowheads="1"/>
          </p:cNvPicPr>
          <p:nvPr/>
        </p:nvPicPr>
        <p:blipFill>
          <a:blip r:embed="rId2" cstate="print"/>
          <a:srcRect t="10266"/>
          <a:stretch>
            <a:fillRect/>
          </a:stretch>
        </p:blipFill>
        <p:spPr bwMode="auto">
          <a:xfrm>
            <a:off x="5219112" y="773723"/>
            <a:ext cx="1983545" cy="3227463"/>
          </a:xfrm>
          <a:prstGeom prst="rect">
            <a:avLst/>
          </a:prstGeom>
          <a:noFill/>
        </p:spPr>
      </p:pic>
      <p:pic>
        <p:nvPicPr>
          <p:cNvPr id="2050" name="Picture 33" descr="ou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098" y="3221500"/>
            <a:ext cx="1772530" cy="2884117"/>
          </a:xfrm>
          <a:prstGeom prst="rect">
            <a:avLst/>
          </a:prstGeom>
          <a:noFill/>
        </p:spPr>
      </p:pic>
      <p:pic>
        <p:nvPicPr>
          <p:cNvPr id="2049" name="Picture 31" descr="out2"/>
          <p:cNvPicPr>
            <a:picLocks noChangeAspect="1" noChangeArrowheads="1"/>
          </p:cNvPicPr>
          <p:nvPr/>
        </p:nvPicPr>
        <p:blipFill>
          <a:blip r:embed="rId4" cstate="print"/>
          <a:srcRect b="8972"/>
          <a:stretch>
            <a:fillRect/>
          </a:stretch>
        </p:blipFill>
        <p:spPr bwMode="auto">
          <a:xfrm>
            <a:off x="7512146" y="2686928"/>
            <a:ext cx="1885071" cy="3016114"/>
          </a:xfrm>
          <a:prstGeom prst="rect">
            <a:avLst/>
          </a:prstGeom>
          <a:noFill/>
        </p:spPr>
      </p:pic>
      <p:sp>
        <p:nvSpPr>
          <p:cNvPr id="2051" name="AutoShape 3"/>
          <p:cNvSpPr>
            <a:spLocks noChangeArrowheads="1"/>
          </p:cNvSpPr>
          <p:nvPr/>
        </p:nvSpPr>
        <p:spPr bwMode="auto">
          <a:xfrm flipH="1">
            <a:off x="2342685" y="3355536"/>
            <a:ext cx="2257449" cy="558800"/>
          </a:xfrm>
          <a:prstGeom prst="rightArrowCallout">
            <a:avLst>
              <a:gd name="adj1" fmla="val 25000"/>
              <a:gd name="adj2" fmla="val 25000"/>
              <a:gd name="adj3" fmla="val 46212"/>
              <a:gd name="adj4" fmla="val 66667"/>
            </a:avLst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greater than 90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2419643" y="1113326"/>
            <a:ext cx="2734531" cy="441325"/>
          </a:xfrm>
          <a:prstGeom prst="rightArrowCallout">
            <a:avLst>
              <a:gd name="adj1" fmla="val 25000"/>
              <a:gd name="adj2" fmla="val 25000"/>
              <a:gd name="adj3" fmla="val 52938"/>
              <a:gd name="adj4" fmla="val 66667"/>
            </a:avLst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INPUT DATA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57932" y="5075895"/>
            <a:ext cx="2901853" cy="558800"/>
          </a:xfrm>
          <a:prstGeom prst="rightArrowCallout">
            <a:avLst>
              <a:gd name="adj1" fmla="val 25000"/>
              <a:gd name="adj2" fmla="val 25000"/>
              <a:gd name="adj3" fmla="val 47348"/>
              <a:gd name="adj4" fmla="val 66667"/>
            </a:avLst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smaller than 90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27432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3200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54864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-3000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-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3" y="2152650"/>
            <a:ext cx="9905998" cy="1905000"/>
          </a:xfrm>
        </p:spPr>
        <p:txBody>
          <a:bodyPr/>
          <a:lstStyle/>
          <a:p>
            <a:pPr algn="ctr"/>
            <a:r>
              <a:rPr lang="en-US" u="sng" dirty="0" smtClean="0"/>
              <a:t>Deepesh chaudhary</a:t>
            </a:r>
            <a:endParaRPr lang="en-US" u="sng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263" y="241935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A program to find the factorial of ‘n’ numbers.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43</a:t>
            </a:fld>
            <a:endParaRPr lang="en-US" sz="16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44</a:t>
            </a:fld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1038666" y="612111"/>
            <a:ext cx="10831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Factorial Program in 8085</a:t>
            </a:r>
            <a:endParaRPr lang="en-US" sz="3600" b="1" dirty="0"/>
          </a:p>
        </p:txBody>
      </p:sp>
      <p:sp>
        <p:nvSpPr>
          <p:cNvPr id="16" name="Rectangle 15"/>
          <p:cNvSpPr/>
          <p:nvPr/>
        </p:nvSpPr>
        <p:spPr>
          <a:xfrm>
            <a:off x="1388347" y="155621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</a:rPr>
              <a:t>	MVI B 04H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</a:rPr>
              <a:t>	MOV C </a:t>
            </a:r>
            <a:r>
              <a:rPr lang="en-US" dirty="0">
                <a:latin typeface="Verdana" panose="020B0604030504040204" pitchFamily="34" charset="0"/>
              </a:rPr>
              <a:t>B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</a:rPr>
              <a:t>	DCR </a:t>
            </a:r>
            <a:r>
              <a:rPr lang="en-US" dirty="0">
                <a:latin typeface="Verdana" panose="020B0604030504040204" pitchFamily="34" charset="0"/>
              </a:rPr>
              <a:t>C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</a:rPr>
              <a:t>LOOP1: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</a:rPr>
              <a:t>MOV E </a:t>
            </a:r>
            <a:r>
              <a:rPr lang="en-US" dirty="0">
                <a:latin typeface="Verdana" panose="020B0604030504040204" pitchFamily="34" charset="0"/>
              </a:rPr>
              <a:t>C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</a:rPr>
              <a:t>	SUB </a:t>
            </a:r>
            <a:r>
              <a:rPr lang="en-US" dirty="0">
                <a:latin typeface="Verdana" panose="020B0604030504040204" pitchFamily="34" charset="0"/>
              </a:rPr>
              <a:t>A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</a:rPr>
              <a:t>LOOP2: ADD </a:t>
            </a:r>
            <a:r>
              <a:rPr lang="en-US" dirty="0">
                <a:latin typeface="Verdana" panose="020B0604030504040204" pitchFamily="34" charset="0"/>
              </a:rPr>
              <a:t>B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</a:rPr>
              <a:t>	DCR </a:t>
            </a:r>
            <a:r>
              <a:rPr lang="en-US" dirty="0">
                <a:latin typeface="Verdana" panose="020B0604030504040204" pitchFamily="34" charset="0"/>
              </a:rPr>
              <a:t>E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</a:rPr>
              <a:t>	JNZ </a:t>
            </a:r>
            <a:r>
              <a:rPr lang="en-US" dirty="0">
                <a:latin typeface="Verdana" panose="020B0604030504040204" pitchFamily="34" charset="0"/>
              </a:rPr>
              <a:t>LOOP2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</a:rPr>
              <a:t>	MOV </a:t>
            </a:r>
            <a:r>
              <a:rPr lang="en-US" dirty="0">
                <a:latin typeface="Verdana" panose="020B0604030504040204" pitchFamily="34" charset="0"/>
              </a:rPr>
              <a:t>B, A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</a:rPr>
              <a:t>	DCR </a:t>
            </a:r>
            <a:r>
              <a:rPr lang="en-US" dirty="0">
                <a:latin typeface="Verdana" panose="020B0604030504040204" pitchFamily="34" charset="0"/>
              </a:rPr>
              <a:t>C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</a:rPr>
              <a:t>	JNZ </a:t>
            </a:r>
            <a:r>
              <a:rPr lang="en-US" dirty="0">
                <a:latin typeface="Verdana" panose="020B0604030504040204" pitchFamily="34" charset="0"/>
              </a:rPr>
              <a:t>LOOP1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</a:rPr>
              <a:t>	STA </a:t>
            </a:r>
            <a:r>
              <a:rPr lang="en-US" dirty="0">
                <a:latin typeface="Verdana" panose="020B0604030504040204" pitchFamily="34" charset="0"/>
              </a:rPr>
              <a:t>8000H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</a:rPr>
              <a:t>	HLT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1029" y="1457742"/>
            <a:ext cx="3037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3! = 3 X 2 X 1 = 6</a:t>
            </a:r>
          </a:p>
          <a:p>
            <a:r>
              <a:rPr lang="en-US" dirty="0" smtClean="0"/>
              <a:t>4! = 4 X 3 X 2 X1 = 24</a:t>
            </a:r>
          </a:p>
          <a:p>
            <a:r>
              <a:rPr lang="en-US" dirty="0" smtClean="0"/>
              <a:t>5! = 5 X 4 X 3 X 2 X 1 = 120</a:t>
            </a:r>
          </a:p>
          <a:p>
            <a:r>
              <a:rPr lang="en-US" dirty="0" smtClean="0"/>
              <a:t>6! = 6 X 5 X 4 </a:t>
            </a:r>
            <a:r>
              <a:rPr lang="en-US" dirty="0"/>
              <a:t>X 3 X 2 X </a:t>
            </a:r>
            <a:r>
              <a:rPr lang="en-US" dirty="0" smtClean="0"/>
              <a:t>1 = 720</a:t>
            </a:r>
          </a:p>
          <a:p>
            <a:r>
              <a:rPr lang="en-US" dirty="0" smtClean="0"/>
              <a:t>……</a:t>
            </a:r>
          </a:p>
          <a:p>
            <a:r>
              <a:rPr lang="en-US" dirty="0" smtClean="0"/>
              <a:t>…………..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21829" y="3788229"/>
            <a:ext cx="6422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19900" y="3788229"/>
            <a:ext cx="6422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62157" y="3788229"/>
            <a:ext cx="6422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38457" y="3788229"/>
            <a:ext cx="6422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975271" y="3788229"/>
            <a:ext cx="6422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33213" y="3788229"/>
            <a:ext cx="6422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570026" y="3788229"/>
            <a:ext cx="6422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13" y="2679700"/>
            <a:ext cx="9905998" cy="12573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Thank You!!! </a:t>
            </a:r>
            <a:r>
              <a:rPr lang="en-US" sz="4000" dirty="0">
                <a:sym typeface="Wingdings" pitchFamily="2" charset="2"/>
              </a:rPr>
              <a:t/>
            </a:r>
            <a:br>
              <a:rPr lang="en-US" sz="4000" dirty="0">
                <a:sym typeface="Wingdings" pitchFamily="2" charset="2"/>
              </a:rPr>
            </a:br>
            <a:r>
              <a:rPr lang="en-US" sz="4000" dirty="0" smtClean="0">
                <a:sym typeface="Wingdings" pitchFamily="2" charset="2"/>
              </a:rPr>
              <a:t/>
            </a:r>
            <a:br>
              <a:rPr lang="en-US" sz="4000" dirty="0" smtClean="0">
                <a:sym typeface="Wingdings" pitchFamily="2" charset="2"/>
              </a:rPr>
            </a:br>
            <a:r>
              <a:rPr lang="en-US" sz="4000" dirty="0" smtClean="0">
                <a:sym typeface="Wingdings" pitchFamily="2" charset="2"/>
              </a:rPr>
              <a:t/>
            </a:r>
            <a:br>
              <a:rPr lang="en-US" sz="4000" dirty="0" smtClean="0">
                <a:sym typeface="Wingdings" pitchFamily="2" charset="2"/>
              </a:rPr>
            </a:br>
            <a:r>
              <a:rPr lang="en-US" sz="4000" dirty="0" smtClean="0">
                <a:sym typeface="Wingdings" pitchFamily="2" charset="2"/>
              </a:rPr>
              <a:t>Any queries??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4992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cmp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363" y="2095499"/>
            <a:ext cx="9905998" cy="3124201"/>
          </a:xfrm>
        </p:spPr>
        <p:txBody>
          <a:bodyPr/>
          <a:lstStyle/>
          <a:p>
            <a:r>
              <a:rPr lang="en-GB" sz="2800" dirty="0" smtClean="0"/>
              <a:t>if (A) &lt; (reg/</a:t>
            </a:r>
            <a:r>
              <a:rPr lang="en-GB" sz="2800" dirty="0" err="1" smtClean="0"/>
              <a:t>mem</a:t>
            </a:r>
            <a:r>
              <a:rPr lang="en-GB" sz="2800" dirty="0" smtClean="0"/>
              <a:t>): carry flag is set</a:t>
            </a:r>
          </a:p>
          <a:p>
            <a:r>
              <a:rPr lang="en-GB" sz="2800" dirty="0" smtClean="0"/>
              <a:t> if (A) = (reg/</a:t>
            </a:r>
            <a:r>
              <a:rPr lang="en-GB" sz="2800" dirty="0" err="1" smtClean="0"/>
              <a:t>mem</a:t>
            </a:r>
            <a:r>
              <a:rPr lang="en-GB" sz="2800" dirty="0" smtClean="0"/>
              <a:t>): zero flag is set </a:t>
            </a:r>
          </a:p>
          <a:p>
            <a:r>
              <a:rPr lang="en-GB" sz="2800" dirty="0" smtClean="0"/>
              <a:t>if (A) &gt; (reg/</a:t>
            </a:r>
            <a:r>
              <a:rPr lang="en-GB" sz="2800" dirty="0" err="1" smtClean="0"/>
              <a:t>mem</a:t>
            </a:r>
            <a:r>
              <a:rPr lang="en-GB" sz="2800" dirty="0" smtClean="0"/>
              <a:t>): carry and zero flags are reset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13" y="2533650"/>
            <a:ext cx="4268787" cy="1314450"/>
          </a:xfrm>
        </p:spPr>
        <p:txBody>
          <a:bodyPr/>
          <a:lstStyle/>
          <a:p>
            <a:pPr algn="ctr"/>
            <a:r>
              <a:rPr lang="en-US" dirty="0" smtClean="0"/>
              <a:t>Largest</a:t>
            </a:r>
            <a:r>
              <a:rPr lang="ne-NP" dirty="0" smtClean="0"/>
              <a:t>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6</a:t>
            </a:fld>
            <a:endParaRPr lang="en-US" sz="16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86668" y="0"/>
            <a:ext cx="9905998" cy="642425"/>
          </a:xfrm>
        </p:spPr>
        <p:txBody>
          <a:bodyPr/>
          <a:lstStyle/>
          <a:p>
            <a:r>
              <a:rPr lang="en-GB" dirty="0" smtClean="0"/>
              <a:t>To find the largest number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224926" y="1273908"/>
            <a:ext cx="10092644" cy="486831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800" dirty="0" smtClean="0"/>
              <a:t>		   LXI H 8D01                                      	 load counter to memory address 8d01</a:t>
            </a:r>
          </a:p>
          <a:p>
            <a:pPr>
              <a:buNone/>
            </a:pPr>
            <a:r>
              <a:rPr lang="en-GB" sz="1800" dirty="0" smtClean="0"/>
              <a:t>		   Mov b m                                               assigns b as counter</a:t>
            </a:r>
          </a:p>
          <a:p>
            <a:pPr>
              <a:buNone/>
            </a:pPr>
            <a:r>
              <a:rPr lang="en-GB" sz="1800" dirty="0" smtClean="0"/>
              <a:t>		   Lxi h 8d05                                             points where data are stored</a:t>
            </a:r>
          </a:p>
          <a:p>
            <a:pPr>
              <a:buNone/>
            </a:pPr>
            <a:r>
              <a:rPr lang="en-GB" sz="1800" dirty="0" smtClean="0"/>
              <a:t>		  Mov a m                                               content transferred to accumulator</a:t>
            </a:r>
          </a:p>
          <a:p>
            <a:pPr>
              <a:buNone/>
            </a:pPr>
            <a:r>
              <a:rPr lang="en-GB" sz="1800" dirty="0" smtClean="0"/>
              <a:t>		   Dcr b                                                    counter value decreased</a:t>
            </a:r>
          </a:p>
          <a:p>
            <a:pPr>
              <a:buNone/>
            </a:pPr>
            <a:r>
              <a:rPr lang="en-GB" sz="1800" dirty="0" smtClean="0"/>
              <a:t>Loop: inx h                                            		points to another memory address</a:t>
            </a:r>
          </a:p>
          <a:p>
            <a:pPr>
              <a:buNone/>
            </a:pPr>
            <a:r>
              <a:rPr lang="en-GB" sz="1800" dirty="0" smtClean="0"/>
              <a:t>		   Cmp m                                                   addressed memory and accumulator are                                                                                         </a:t>
            </a:r>
          </a:p>
          <a:p>
            <a:pPr>
              <a:buNone/>
            </a:pPr>
            <a:r>
              <a:rPr lang="en-GB" sz="1800" dirty="0" smtClean="0"/>
              <a:t>                                                              		compared</a:t>
            </a:r>
          </a:p>
          <a:p>
            <a:pPr>
              <a:buNone/>
            </a:pPr>
            <a:r>
              <a:rPr lang="en-GB" sz="1800" dirty="0" smtClean="0"/>
              <a:t>Jnc :  ahead                                           		 jumps if accumulator is greater</a:t>
            </a:r>
          </a:p>
          <a:p>
            <a:pPr>
              <a:buNone/>
            </a:pPr>
            <a:r>
              <a:rPr lang="en-GB" sz="1800" dirty="0" smtClean="0"/>
              <a:t>		   Mov a m                                                accumulator carries greater value </a:t>
            </a:r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Ahead: dcr b                                          		decrease of counter</a:t>
            </a:r>
          </a:p>
          <a:p>
            <a:pPr>
              <a:buNone/>
            </a:pPr>
            <a:r>
              <a:rPr lang="en-GB" sz="1800" dirty="0" smtClean="0"/>
              <a:t>		   Jnz loop                                                 if counter is not zero repeat  the  process</a:t>
            </a:r>
          </a:p>
          <a:p>
            <a:pPr>
              <a:buNone/>
            </a:pPr>
            <a:r>
              <a:rPr lang="en-GB" sz="1800" dirty="0" smtClean="0"/>
              <a:t>		   Sta 8d00 h                                              stores in memroy address 8d00</a:t>
            </a:r>
          </a:p>
          <a:p>
            <a:pPr>
              <a:buNone/>
            </a:pPr>
            <a:r>
              <a:rPr lang="en-GB" sz="1800" dirty="0" smtClean="0"/>
              <a:t>		   hlt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1748" y="6154957"/>
            <a:ext cx="551167" cy="365125"/>
          </a:xfrm>
        </p:spPr>
        <p:txBody>
          <a:bodyPr/>
          <a:lstStyle/>
          <a:p>
            <a:fld id="{8EA15C4F-986D-4F2F-9814-104F34CC4488}" type="slidenum">
              <a:rPr lang="en-US" sz="1600" smtClean="0"/>
              <a:pPr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6725622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cap="none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USER DATA GRID</a:t>
            </a:r>
            <a:br>
              <a:rPr lang="en-GB" cap="none" dirty="0" smtClean="0">
                <a:ln>
                  <a:noFill/>
                </a:ln>
                <a:solidFill>
                  <a:schemeClr val="tx2"/>
                </a:solidFill>
                <a:effectLst/>
              </a:rPr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09699" y="1752600"/>
          <a:ext cx="9315452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726"/>
                <a:gridCol w="4657726"/>
              </a:tblGrid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Memory address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data</a:t>
                      </a:r>
                      <a:endParaRPr lang="en-GB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8D01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06</a:t>
                      </a:r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8D05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60</a:t>
                      </a:r>
                      <a:endParaRPr lang="en-GB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8D06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8D07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8D08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8D09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8D0A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8</a:t>
            </a:fld>
            <a:endParaRPr lang="en-US" sz="16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38250"/>
          </a:xfrm>
        </p:spPr>
        <p:txBody>
          <a:bodyPr/>
          <a:lstStyle/>
          <a:p>
            <a:r>
              <a:rPr lang="en-GB" dirty="0" smtClean="0"/>
              <a:t>What actually happens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3550"/>
            <a:ext cx="9905998" cy="4286249"/>
          </a:xfrm>
        </p:spPr>
        <p:txBody>
          <a:bodyPr>
            <a:normAutofit/>
          </a:bodyPr>
          <a:lstStyle/>
          <a:p>
            <a:r>
              <a:rPr lang="en-GB" sz="2400" dirty="0" smtClean="0"/>
              <a:t>With every INX H the program points to data in the next memory address</a:t>
            </a:r>
          </a:p>
          <a:p>
            <a:r>
              <a:rPr lang="en-GB" sz="2400" dirty="0" smtClean="0"/>
              <a:t>This data is compared with accumulator (CMP M) .</a:t>
            </a:r>
          </a:p>
          <a:p>
            <a:r>
              <a:rPr lang="en-GB" sz="2400" dirty="0" smtClean="0"/>
              <a:t>If the data in accumulator is smaller than that of pointed memory </a:t>
            </a:r>
          </a:p>
          <a:p>
            <a:r>
              <a:rPr lang="en-GB" sz="2400" dirty="0" smtClean="0"/>
              <a:t>The data in the memory(largest data)  is moved to the accumulator(MOV A M)</a:t>
            </a:r>
          </a:p>
          <a:p>
            <a:r>
              <a:rPr lang="en-GB" sz="2400" dirty="0" smtClean="0"/>
              <a:t>Else  the value in accumulator remains same and counter is decreased and comparison is carried on till counter becomes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5C4F-986D-4F2F-9814-104F34CC4488}" type="slidenum">
              <a:rPr lang="en-US" sz="1600" smtClean="0"/>
              <a:pPr/>
              <a:t>9</a:t>
            </a:fld>
            <a:endParaRPr lang="en-US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425</TotalTime>
  <Words>1385</Words>
  <Application>Microsoft Office PowerPoint</Application>
  <PresentationFormat>Custom</PresentationFormat>
  <Paragraphs>554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Mesh</vt:lpstr>
      <vt:lpstr>8085 microprocessor Programming</vt:lpstr>
      <vt:lpstr>Slide 2</vt:lpstr>
      <vt:lpstr>Aadarsha chapagain</vt:lpstr>
      <vt:lpstr>The count is placed in the memory location 8D01 H. The numbers in the array of data are placed in memory location 8D05 H onwards. The result is to be stored in memory locations 8D00 H.</vt:lpstr>
      <vt:lpstr>cmp</vt:lpstr>
      <vt:lpstr>Largest number</vt:lpstr>
      <vt:lpstr>To find the largest number</vt:lpstr>
      <vt:lpstr>USER DATA GRID </vt:lpstr>
      <vt:lpstr>What actually happens </vt:lpstr>
      <vt:lpstr>Smallest number</vt:lpstr>
      <vt:lpstr>To find the smallest number</vt:lpstr>
      <vt:lpstr>USER DATA GRID</vt:lpstr>
      <vt:lpstr>In case of smallest number </vt:lpstr>
      <vt:lpstr>Aashish paudel</vt:lpstr>
      <vt:lpstr>A program to sort an array of data in ascending/descending order. </vt:lpstr>
      <vt:lpstr>Ascending order</vt:lpstr>
      <vt:lpstr>Slide 17</vt:lpstr>
      <vt:lpstr>Slide 18</vt:lpstr>
      <vt:lpstr>Slide 19</vt:lpstr>
      <vt:lpstr>Descending order</vt:lpstr>
      <vt:lpstr>Slide 21</vt:lpstr>
      <vt:lpstr>Slide 22</vt:lpstr>
      <vt:lpstr>Slide 23</vt:lpstr>
      <vt:lpstr>Ankit bhattarai</vt:lpstr>
      <vt:lpstr>A program to separate even numbers from the given list of numbers and store them in the another list starting from 7000H. Assume starting address of number list is 6000H.</vt:lpstr>
      <vt:lpstr>Slide 26</vt:lpstr>
      <vt:lpstr>Slide 27</vt:lpstr>
      <vt:lpstr>Slide 28</vt:lpstr>
      <vt:lpstr>Slide 29</vt:lpstr>
      <vt:lpstr>Slide 30</vt:lpstr>
      <vt:lpstr>Ashim bajracharya</vt:lpstr>
      <vt:lpstr>A program to perform Multi-byte addition </vt:lpstr>
      <vt:lpstr>Slide 33</vt:lpstr>
      <vt:lpstr>Slide 34</vt:lpstr>
      <vt:lpstr>Slide 35</vt:lpstr>
      <vt:lpstr>Ashwin pradhan</vt:lpstr>
      <vt:lpstr>A program to calculate the sum of series of even number from list of numbers. </vt:lpstr>
      <vt:lpstr>Slide 38</vt:lpstr>
      <vt:lpstr>A table having starting address 3060h contains ten numbers of 8-bit data. Write a program in 8085 that transfer the data to next table having starting address 3070h if the data is greater than 90h else store it to next table at 3080h.  </vt:lpstr>
      <vt:lpstr>Slide 40</vt:lpstr>
      <vt:lpstr>Slide 41</vt:lpstr>
      <vt:lpstr>Deepesh chaudhary</vt:lpstr>
      <vt:lpstr>A program to find the factorial of ‘n’ numbers. </vt:lpstr>
      <vt:lpstr>Slide 44</vt:lpstr>
      <vt:lpstr>Thank You!!!    Any queries??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8085 Programming</dc:title>
  <dc:creator>Acer</dc:creator>
  <cp:lastModifiedBy>AcYm</cp:lastModifiedBy>
  <cp:revision>65</cp:revision>
  <dcterms:created xsi:type="dcterms:W3CDTF">2015-07-13T12:21:43Z</dcterms:created>
  <dcterms:modified xsi:type="dcterms:W3CDTF">2015-07-14T23:44:26Z</dcterms:modified>
</cp:coreProperties>
</file>