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06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autoAdjust="0"/>
  </p:normalViewPr>
  <p:slideViewPr>
    <p:cSldViewPr snapToGrid="0">
      <p:cViewPr varScale="1">
        <p:scale>
          <a:sx n="74" d="100"/>
          <a:sy n="74" d="100"/>
        </p:scale>
        <p:origin x="57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B40BDC6-68C2-4CEB-B8C4-902901DFEBD8}" type="datetimeFigureOut">
              <a:rPr lang="en-US" smtClean="0"/>
              <a:t>5/10/2024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BDD80D-A2B6-4EF7-9512-9D83B920AF61}" type="slidenum">
              <a:rPr lang="en-US" smtClean="0"/>
              <a:t>‹#›</a:t>
            </a:fld>
            <a:endParaRPr lang="en-US"/>
          </a:p>
        </p:txBody>
      </p:sp>
    </p:spTree>
    <p:extLst>
      <p:ext uri="{BB962C8B-B14F-4D97-AF65-F5344CB8AC3E}">
        <p14:creationId xmlns:p14="http://schemas.microsoft.com/office/powerpoint/2010/main" val="2953161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BDD80D-A2B6-4EF7-9512-9D83B920AF61}" type="slidenum">
              <a:rPr lang="en-US" smtClean="0"/>
              <a:t>1</a:t>
            </a:fld>
            <a:endParaRPr lang="en-US"/>
          </a:p>
        </p:txBody>
      </p:sp>
    </p:spTree>
    <p:extLst>
      <p:ext uri="{BB962C8B-B14F-4D97-AF65-F5344CB8AC3E}">
        <p14:creationId xmlns:p14="http://schemas.microsoft.com/office/powerpoint/2010/main" val="772186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A825E84-49BB-4807-B641-FE17A575850D}" type="datetime1">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75705-3D42-424D-8D85-17CC5C83F11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6C4D9B6-8C7E-4FB7-9DD2-3506B84C6C04}" type="datetime1">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75705-3D42-424D-8D85-17CC5C83F11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4B923D-141A-442F-B021-8964B9DC637C}" type="datetime1">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75705-3D42-424D-8D85-17CC5C83F11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61627C-32DC-458E-9447-7B5AF2F41114}" type="datetime1">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75705-3D42-424D-8D85-17CC5C83F11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45C78D-9A5F-47A5-816A-D46CFC9D749E}" type="datetime1">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375705-3D42-424D-8D85-17CC5C83F11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71D9B9-F333-4B81-B112-3FC2FB5A222A}" type="datetime1">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75705-3D42-424D-8D85-17CC5C83F11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BCCC10-ECC1-409C-A904-A82B0897EEAC}" type="datetime1">
              <a:rPr lang="en-US" smtClean="0"/>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375705-3D42-424D-8D85-17CC5C83F11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80FD40-9285-4935-8B4C-0797092C65CA}" type="datetime1">
              <a:rPr lang="en-US" smtClean="0"/>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375705-3D42-424D-8D85-17CC5C83F11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F13D07-F05A-4F35-9460-0B8710C11105}" type="datetime1">
              <a:rPr lang="en-US" smtClean="0"/>
              <a:t>5/10/2024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375705-3D42-424D-8D85-17CC5C83F11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C81E5B2-0C31-470E-AC3C-BF71BAB84980}" type="datetime1">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375705-3D42-424D-8D85-17CC5C83F114}"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732B49D1-D1B6-4DBE-8F40-6E38261F3B54}" type="datetime1">
              <a:rPr lang="en-US" smtClean="0"/>
              <a:t>5/10/2024</a:t>
            </a:fld>
            <a:endParaRPr lang="en-US"/>
          </a:p>
        </p:txBody>
      </p:sp>
      <p:sp>
        <p:nvSpPr>
          <p:cNvPr id="9" name="Slide Number Placeholder 8"/>
          <p:cNvSpPr>
            <a:spLocks noGrp="1"/>
          </p:cNvSpPr>
          <p:nvPr>
            <p:ph type="sldNum" sz="quarter" idx="11"/>
          </p:nvPr>
        </p:nvSpPr>
        <p:spPr/>
        <p:txBody>
          <a:bodyPr/>
          <a:lstStyle/>
          <a:p>
            <a:fld id="{A6375705-3D42-424D-8D85-17CC5C83F11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A6375705-3D42-424D-8D85-17CC5C83F114}"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0D08FF5F-261C-4FA0-9CD8-F13F98E2DD3A}" type="datetime1">
              <a:rPr lang="en-US" smtClean="0"/>
              <a:t>5/10/2024</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hdr="0" ft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6" y="2404534"/>
            <a:ext cx="8751749" cy="1646302"/>
          </a:xfrm>
        </p:spPr>
        <p:txBody>
          <a:bodyPr/>
          <a:lstStyle/>
          <a:p>
            <a:pPr algn="ctr"/>
            <a:r>
              <a:rPr lang="en-US" dirty="0" smtClean="0">
                <a:solidFill>
                  <a:srgbClr val="070605"/>
                </a:solidFill>
                <a:latin typeface="Times New Roman" panose="02020603050405020304" pitchFamily="18" charset="0"/>
                <a:cs typeface="Times New Roman" panose="02020603050405020304" pitchFamily="18" charset="0"/>
              </a:rPr>
              <a:t>Survey System</a:t>
            </a:r>
            <a:endParaRPr lang="en-US" dirty="0">
              <a:solidFill>
                <a:srgbClr val="070605"/>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A6375705-3D42-424D-8D85-17CC5C83F114}" type="slidenum">
              <a:rPr lang="en-US" smtClean="0"/>
              <a:t>1</a:t>
            </a:fld>
            <a:endParaRPr lang="en-US"/>
          </a:p>
        </p:txBody>
      </p:sp>
      <p:sp>
        <p:nvSpPr>
          <p:cNvPr id="4" name="TextBox 3"/>
          <p:cNvSpPr txBox="1"/>
          <p:nvPr/>
        </p:nvSpPr>
        <p:spPr>
          <a:xfrm>
            <a:off x="7515616" y="4835047"/>
            <a:ext cx="3532340" cy="369332"/>
          </a:xfrm>
          <a:prstGeom prst="rect">
            <a:avLst/>
          </a:prstGeom>
          <a:noFill/>
        </p:spPr>
        <p:txBody>
          <a:bodyPr wrap="square" rtlCol="0">
            <a:spAutoFit/>
          </a:bodyPr>
          <a:lstStyle/>
          <a:p>
            <a:r>
              <a:rPr lang="en-US" dirty="0" smtClean="0">
                <a:solidFill>
                  <a:srgbClr val="070605"/>
                </a:solidFill>
              </a:rPr>
              <a:t>By: Atullya </a:t>
            </a:r>
            <a:r>
              <a:rPr lang="en-US" dirty="0" err="1" smtClean="0">
                <a:solidFill>
                  <a:srgbClr val="070605"/>
                </a:solidFill>
              </a:rPr>
              <a:t>Maharjan</a:t>
            </a:r>
            <a:endParaRPr lang="en-US" dirty="0">
              <a:solidFill>
                <a:srgbClr val="070605"/>
              </a:solidFill>
            </a:endParaRPr>
          </a:p>
        </p:txBody>
      </p:sp>
    </p:spTree>
    <p:extLst>
      <p:ext uri="{BB962C8B-B14F-4D97-AF65-F5344CB8AC3E}">
        <p14:creationId xmlns:p14="http://schemas.microsoft.com/office/powerpoint/2010/main" val="39193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51562" y="634911"/>
            <a:ext cx="8818323" cy="2062103"/>
          </a:xfrm>
          <a:prstGeom prst="rect">
            <a:avLst/>
          </a:prstGeom>
          <a:noFill/>
        </p:spPr>
        <p:txBody>
          <a:bodyPr wrap="square" rtlCol="0">
            <a:spAutoFit/>
          </a:bodyPr>
          <a:lstStyle/>
          <a:p>
            <a:pPr algn="ctr"/>
            <a:r>
              <a:rPr lang="en-US" sz="3200" b="1" dirty="0" smtClean="0">
                <a:solidFill>
                  <a:srgbClr val="070605"/>
                </a:solidFill>
                <a:latin typeface="Times New Roman" panose="02020603050405020304" pitchFamily="18" charset="0"/>
                <a:cs typeface="Times New Roman" panose="02020603050405020304" pitchFamily="18" charset="0"/>
              </a:rPr>
              <a:t>Survey System</a:t>
            </a:r>
            <a:endParaRPr lang="en-US" sz="3200" b="1" dirty="0" smtClean="0">
              <a:solidFill>
                <a:srgbClr val="070605"/>
              </a:solidFill>
              <a:latin typeface="Times New Roman" panose="02020603050405020304" pitchFamily="18" charset="0"/>
              <a:cs typeface="Times New Roman" panose="02020603050405020304" pitchFamily="18" charset="0"/>
            </a:endParaRPr>
          </a:p>
          <a:p>
            <a:pPr algn="ctr"/>
            <a:endParaRPr lang="en-US" sz="3200" b="1" dirty="0">
              <a:solidFill>
                <a:srgbClr val="070605"/>
              </a:solidFill>
              <a:latin typeface="Times New Roman" panose="02020603050405020304" pitchFamily="18" charset="0"/>
              <a:cs typeface="Times New Roman" panose="02020603050405020304" pitchFamily="18" charset="0"/>
            </a:endParaRPr>
          </a:p>
          <a:p>
            <a:pPr algn="ctr"/>
            <a:r>
              <a:rPr lang="en-US" sz="3200" b="1" dirty="0">
                <a:solidFill>
                  <a:srgbClr val="070605"/>
                </a:solidFill>
                <a:latin typeface="Times New Roman" panose="02020603050405020304" pitchFamily="18" charset="0"/>
                <a:cs typeface="Times New Roman" panose="02020603050405020304" pitchFamily="18" charset="0"/>
              </a:rPr>
              <a:t/>
            </a:r>
            <a:br>
              <a:rPr lang="en-US" sz="3200" b="1" dirty="0">
                <a:solidFill>
                  <a:srgbClr val="070605"/>
                </a:solidFill>
                <a:latin typeface="Times New Roman" panose="02020603050405020304" pitchFamily="18" charset="0"/>
                <a:cs typeface="Times New Roman" panose="02020603050405020304" pitchFamily="18" charset="0"/>
              </a:rPr>
            </a:br>
            <a:endParaRPr lang="en-US" sz="3200" b="1" dirty="0">
              <a:solidFill>
                <a:srgbClr val="070605"/>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751562" y="1665963"/>
            <a:ext cx="10384076" cy="3970318"/>
          </a:xfrm>
          <a:prstGeom prst="rect">
            <a:avLst/>
          </a:prstGeom>
          <a:noFill/>
        </p:spPr>
        <p:txBody>
          <a:bodyPr wrap="square" rtlCol="0">
            <a:spAutoFit/>
          </a:bodyPr>
          <a:lstStyle/>
          <a:p>
            <a:endParaRPr lang="en-US" sz="2100" dirty="0" smtClean="0">
              <a:solidFill>
                <a:srgbClr val="070605"/>
              </a:solidFill>
              <a:latin typeface="Georgia" panose="02040502050405020303" pitchFamily="18" charset="0"/>
              <a:cs typeface="Times New Roman" panose="02020603050405020304" pitchFamily="18" charset="0"/>
            </a:endParaRPr>
          </a:p>
          <a:p>
            <a:r>
              <a:rPr lang="en-US" sz="2400" dirty="0">
                <a:solidFill>
                  <a:srgbClr val="070605"/>
                </a:solidFill>
                <a:latin typeface="Georgia" panose="02040502050405020303" pitchFamily="18" charset="0"/>
                <a:cs typeface="Times New Roman" panose="02020603050405020304" pitchFamily="18" charset="0"/>
              </a:rPr>
              <a:t>A survey system is a tool used to gather information and opinions from participants on various topics</a:t>
            </a:r>
            <a:r>
              <a:rPr lang="en-US" sz="2400" dirty="0" smtClean="0">
                <a:solidFill>
                  <a:srgbClr val="070605"/>
                </a:solidFill>
                <a:latin typeface="Georgia" panose="02040502050405020303" pitchFamily="18" charset="0"/>
                <a:cs typeface="Times New Roman" panose="02020603050405020304" pitchFamily="18" charset="0"/>
              </a:rPr>
              <a:t>.</a:t>
            </a:r>
          </a:p>
          <a:p>
            <a:endParaRPr lang="en-US" sz="2400" dirty="0">
              <a:solidFill>
                <a:srgbClr val="070605"/>
              </a:solidFill>
              <a:latin typeface="Georgia" panose="02040502050405020303" pitchFamily="18" charset="0"/>
              <a:cs typeface="Times New Roman" panose="02020603050405020304" pitchFamily="18" charset="0"/>
            </a:endParaRPr>
          </a:p>
          <a:p>
            <a:r>
              <a:rPr lang="en-US" sz="2400" dirty="0">
                <a:solidFill>
                  <a:srgbClr val="070605"/>
                </a:solidFill>
                <a:latin typeface="Georgia" panose="02040502050405020303" pitchFamily="18" charset="0"/>
                <a:cs typeface="Times New Roman" panose="02020603050405020304" pitchFamily="18" charset="0"/>
              </a:rPr>
              <a:t>Participants respond to a series of questions, and their answers are collected and analyzed to gain insights or make decisions based on the survey's objectives. The system is straightforward to use and doesn't require any special equipment.</a:t>
            </a:r>
          </a:p>
          <a:p>
            <a:endParaRPr lang="en-US" sz="2100" dirty="0">
              <a:solidFill>
                <a:srgbClr val="070605"/>
              </a:solidFill>
              <a:latin typeface="Georgia" panose="02040502050405020303" pitchFamily="18" charset="0"/>
              <a:cs typeface="Times New Roman" panose="02020603050405020304" pitchFamily="18" charset="0"/>
            </a:endParaRPr>
          </a:p>
          <a:p>
            <a:endParaRPr lang="en-US" sz="2100" dirty="0" smtClean="0">
              <a:solidFill>
                <a:srgbClr val="070605"/>
              </a:solidFill>
              <a:latin typeface="Georgia" panose="02040502050405020303" pitchFamily="18" charset="0"/>
              <a:cs typeface="Times New Roman" panose="02020603050405020304" pitchFamily="18" charset="0"/>
            </a:endParaRPr>
          </a:p>
          <a:p>
            <a:endParaRPr lang="en-US" sz="2100" dirty="0">
              <a:solidFill>
                <a:srgbClr val="070605"/>
              </a:solidFill>
              <a:latin typeface="Georgia" panose="02040502050405020303"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A6375705-3D42-424D-8D85-17CC5C83F114}" type="slidenum">
              <a:rPr lang="en-US" smtClean="0"/>
              <a:t>2</a:t>
            </a:fld>
            <a:endParaRPr lang="en-US"/>
          </a:p>
        </p:txBody>
      </p:sp>
    </p:spTree>
    <p:extLst>
      <p:ext uri="{BB962C8B-B14F-4D97-AF65-F5344CB8AC3E}">
        <p14:creationId xmlns:p14="http://schemas.microsoft.com/office/powerpoint/2010/main" val="319636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64504" y="551145"/>
            <a:ext cx="9632515" cy="1077218"/>
          </a:xfrm>
          <a:prstGeom prst="rect">
            <a:avLst/>
          </a:prstGeom>
          <a:noFill/>
        </p:spPr>
        <p:txBody>
          <a:bodyPr wrap="square" rtlCol="0">
            <a:spAutoFit/>
          </a:bodyPr>
          <a:lstStyle/>
          <a:p>
            <a:pPr algn="ctr"/>
            <a:r>
              <a:rPr lang="en-US" sz="3200" b="1" u="sng" dirty="0" smtClean="0">
                <a:solidFill>
                  <a:srgbClr val="070605"/>
                </a:solidFill>
                <a:latin typeface="Georgia" pitchFamily="18" charset="0"/>
                <a:cs typeface="Times New Roman" panose="02020603050405020304" pitchFamily="18" charset="0"/>
              </a:rPr>
              <a:t>Objectives</a:t>
            </a:r>
          </a:p>
          <a:p>
            <a:pPr algn="ctr"/>
            <a:endParaRPr lang="en-US" sz="3200" b="1" u="sng" dirty="0">
              <a:solidFill>
                <a:srgbClr val="070605"/>
              </a:solidFill>
              <a:latin typeface="Georgia" pitchFamily="18" charset="0"/>
              <a:cs typeface="Times New Roman" panose="02020603050405020304" pitchFamily="18" charset="0"/>
            </a:endParaRPr>
          </a:p>
        </p:txBody>
      </p:sp>
      <p:sp>
        <p:nvSpPr>
          <p:cNvPr id="4" name="TextBox 3"/>
          <p:cNvSpPr txBox="1"/>
          <p:nvPr/>
        </p:nvSpPr>
        <p:spPr>
          <a:xfrm>
            <a:off x="889347" y="1346925"/>
            <a:ext cx="9782827" cy="3539430"/>
          </a:xfrm>
          <a:prstGeom prst="rect">
            <a:avLst/>
          </a:prstGeom>
          <a:noFill/>
        </p:spPr>
        <p:txBody>
          <a:bodyPr wrap="square" rtlCol="0">
            <a:spAutoFit/>
          </a:bodyPr>
          <a:lstStyle/>
          <a:p>
            <a:pPr marL="342900" indent="-342900">
              <a:buAutoNum type="arabicPeriod"/>
            </a:pPr>
            <a:endParaRPr lang="en-US" sz="2800" dirty="0" smtClean="0">
              <a:latin typeface="Times New Roman" panose="02020603050405020304" pitchFamily="18" charset="0"/>
              <a:cs typeface="Times New Roman" panose="02020603050405020304" pitchFamily="18" charset="0"/>
            </a:endParaRPr>
          </a:p>
          <a:p>
            <a:pPr marL="342900" indent="-342900">
              <a:buFontTx/>
              <a:buAutoNum type="arabicPeriod"/>
            </a:pPr>
            <a:r>
              <a:rPr lang="en-US" sz="2800" dirty="0">
                <a:latin typeface="Georgia" panose="02040502050405020303" pitchFamily="18" charset="0"/>
              </a:rPr>
              <a:t>To develop an interactive survey system in Java that efficiently manages survey </a:t>
            </a:r>
            <a:r>
              <a:rPr lang="en-US" sz="2800" dirty="0" smtClean="0">
                <a:latin typeface="Georgia" panose="02040502050405020303" pitchFamily="18" charset="0"/>
              </a:rPr>
              <a:t>data</a:t>
            </a:r>
          </a:p>
          <a:p>
            <a:pPr marL="342900" indent="-342900">
              <a:buFontTx/>
              <a:buAutoNum type="arabicPeriod"/>
            </a:pPr>
            <a:r>
              <a:rPr lang="en-US" sz="2800" dirty="0">
                <a:latin typeface="Georgia" panose="02040502050405020303" pitchFamily="18" charset="0"/>
              </a:rPr>
              <a:t>To create a user-friendly interface </a:t>
            </a:r>
            <a:r>
              <a:rPr lang="en-US" sz="2800" dirty="0" smtClean="0">
                <a:latin typeface="Georgia" panose="02040502050405020303" pitchFamily="18" charset="0"/>
              </a:rPr>
              <a:t>for interaction </a:t>
            </a:r>
            <a:r>
              <a:rPr lang="en-US" sz="2800" dirty="0">
                <a:latin typeface="Georgia" panose="02040502050405020303" pitchFamily="18" charset="0"/>
              </a:rPr>
              <a:t>between users and the survey system</a:t>
            </a:r>
            <a:r>
              <a:rPr lang="en-US" sz="2800" dirty="0" smtClean="0">
                <a:latin typeface="Georgia" panose="02040502050405020303" pitchFamily="18" charset="0"/>
              </a:rPr>
              <a:t>.</a:t>
            </a:r>
          </a:p>
          <a:p>
            <a:pPr marL="342900" indent="-342900">
              <a:buFontTx/>
              <a:buAutoNum type="arabicPeriod"/>
            </a:pPr>
            <a:r>
              <a:rPr lang="en-US" sz="2800" dirty="0" smtClean="0">
                <a:latin typeface="Georgia" pitchFamily="18" charset="0"/>
              </a:rPr>
              <a:t> To use database table and relationship for efficient handling and organization of survey question and responses.</a:t>
            </a:r>
            <a:endParaRPr lang="en-US" sz="2800" dirty="0">
              <a:latin typeface="Georgia" pitchFamily="18" charset="0"/>
            </a:endParaRPr>
          </a:p>
        </p:txBody>
      </p:sp>
      <p:sp>
        <p:nvSpPr>
          <p:cNvPr id="2" name="Slide Number Placeholder 1"/>
          <p:cNvSpPr>
            <a:spLocks noGrp="1"/>
          </p:cNvSpPr>
          <p:nvPr>
            <p:ph type="sldNum" sz="quarter" idx="12"/>
          </p:nvPr>
        </p:nvSpPr>
        <p:spPr/>
        <p:txBody>
          <a:bodyPr/>
          <a:lstStyle/>
          <a:p>
            <a:fld id="{A6375705-3D42-424D-8D85-17CC5C83F114}" type="slidenum">
              <a:rPr lang="en-US" smtClean="0"/>
              <a:t>3</a:t>
            </a:fld>
            <a:endParaRPr lang="en-US"/>
          </a:p>
        </p:txBody>
      </p:sp>
    </p:spTree>
    <p:extLst>
      <p:ext uri="{BB962C8B-B14F-4D97-AF65-F5344CB8AC3E}">
        <p14:creationId xmlns:p14="http://schemas.microsoft.com/office/powerpoint/2010/main" val="446859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15441" y="526093"/>
            <a:ext cx="9206630" cy="523220"/>
          </a:xfrm>
          <a:prstGeom prst="rect">
            <a:avLst/>
          </a:prstGeom>
          <a:noFill/>
        </p:spPr>
        <p:txBody>
          <a:bodyPr wrap="square" rtlCol="0">
            <a:spAutoFit/>
          </a:bodyPr>
          <a:lstStyle/>
          <a:p>
            <a:pPr algn="ctr"/>
            <a:r>
              <a:rPr lang="en-US" sz="2800" b="1" dirty="0" smtClean="0">
                <a:solidFill>
                  <a:srgbClr val="070605"/>
                </a:solidFill>
                <a:latin typeface="Georgia" pitchFamily="18" charset="0"/>
                <a:cs typeface="Times New Roman" panose="02020603050405020304" pitchFamily="18" charset="0"/>
              </a:rPr>
              <a:t>Key Feature of the </a:t>
            </a:r>
            <a:r>
              <a:rPr lang="en-US" sz="2800" b="1" dirty="0" smtClean="0">
                <a:solidFill>
                  <a:srgbClr val="070605"/>
                </a:solidFill>
                <a:latin typeface="Georgia" pitchFamily="18" charset="0"/>
                <a:cs typeface="Times New Roman" panose="02020603050405020304" pitchFamily="18" charset="0"/>
              </a:rPr>
              <a:t>Survey System </a:t>
            </a:r>
            <a:r>
              <a:rPr lang="en-US" sz="2800" b="1" dirty="0" smtClean="0">
                <a:solidFill>
                  <a:srgbClr val="070605"/>
                </a:solidFill>
                <a:latin typeface="Georgia" pitchFamily="18" charset="0"/>
                <a:cs typeface="Times New Roman" panose="02020603050405020304" pitchFamily="18" charset="0"/>
              </a:rPr>
              <a:t>are </a:t>
            </a:r>
            <a:r>
              <a:rPr lang="en-US" sz="2800" b="1" dirty="0" smtClean="0">
                <a:solidFill>
                  <a:srgbClr val="070605"/>
                </a:solidFill>
                <a:latin typeface="Georgia" pitchFamily="18" charset="0"/>
                <a:cs typeface="Times New Roman" panose="02020603050405020304" pitchFamily="18" charset="0"/>
              </a:rPr>
              <a:t>as follows:</a:t>
            </a:r>
            <a:endParaRPr lang="en-US" sz="2800" b="1" dirty="0">
              <a:solidFill>
                <a:srgbClr val="070605"/>
              </a:solidFill>
              <a:latin typeface="Georgia" pitchFamily="18" charset="0"/>
              <a:cs typeface="Times New Roman" panose="02020603050405020304" pitchFamily="18" charset="0"/>
            </a:endParaRPr>
          </a:p>
        </p:txBody>
      </p:sp>
      <p:sp>
        <p:nvSpPr>
          <p:cNvPr id="3" name="TextBox 2"/>
          <p:cNvSpPr txBox="1"/>
          <p:nvPr/>
        </p:nvSpPr>
        <p:spPr>
          <a:xfrm>
            <a:off x="713984" y="1515649"/>
            <a:ext cx="9908087" cy="3416320"/>
          </a:xfrm>
          <a:prstGeom prst="rect">
            <a:avLst/>
          </a:prstGeom>
          <a:noFill/>
        </p:spPr>
        <p:txBody>
          <a:bodyPr wrap="square" rtlCol="0">
            <a:spAutoFit/>
          </a:bodyPr>
          <a:lstStyle/>
          <a:p>
            <a:pPr marL="457200" indent="-457200">
              <a:buAutoNum type="arabicPeriod"/>
            </a:pPr>
            <a:r>
              <a:rPr lang="en-US" sz="2400" b="1" dirty="0" smtClean="0">
                <a:latin typeface="Georgia" panose="02040502050405020303" pitchFamily="18" charset="0"/>
              </a:rPr>
              <a:t>Dynamic </a:t>
            </a:r>
            <a:r>
              <a:rPr lang="en-US" sz="2400" b="1" dirty="0">
                <a:latin typeface="Georgia" panose="02040502050405020303" pitchFamily="18" charset="0"/>
              </a:rPr>
              <a:t>Survey Creation</a:t>
            </a:r>
            <a:r>
              <a:rPr lang="en-US" sz="2400" dirty="0">
                <a:latin typeface="Georgia" panose="02040502050405020303" pitchFamily="18" charset="0"/>
              </a:rPr>
              <a:t>: The survey system allows users to create customized surveys on various </a:t>
            </a:r>
            <a:r>
              <a:rPr lang="en-US" sz="2400" dirty="0" smtClean="0">
                <a:latin typeface="Georgia" panose="02040502050405020303" pitchFamily="18" charset="0"/>
              </a:rPr>
              <a:t>topics.</a:t>
            </a:r>
          </a:p>
          <a:p>
            <a:pPr marL="457200" indent="-457200">
              <a:buAutoNum type="arabicPeriod"/>
            </a:pPr>
            <a:endParaRPr lang="en-US" sz="2400" dirty="0">
              <a:latin typeface="Georgia" pitchFamily="18" charset="0"/>
            </a:endParaRPr>
          </a:p>
          <a:p>
            <a:r>
              <a:rPr lang="en-US" sz="2400" dirty="0" smtClean="0">
                <a:latin typeface="Georgia" pitchFamily="18" charset="0"/>
              </a:rPr>
              <a:t>2. </a:t>
            </a:r>
            <a:r>
              <a:rPr lang="en-US" sz="2400" b="1" dirty="0">
                <a:latin typeface="Georgia" panose="02040502050405020303" pitchFamily="18" charset="0"/>
              </a:rPr>
              <a:t>Data Management and Analysis</a:t>
            </a:r>
            <a:r>
              <a:rPr lang="en-US" sz="2400" dirty="0">
                <a:latin typeface="Georgia" panose="02040502050405020303" pitchFamily="18" charset="0"/>
              </a:rPr>
              <a:t>: The system employs relational database techniques to efficiently manage, store, and analyze survey responses.</a:t>
            </a:r>
          </a:p>
          <a:p>
            <a:endParaRPr lang="en-US" sz="2400" dirty="0">
              <a:latin typeface="Georgia" pitchFamily="18" charset="0"/>
            </a:endParaRPr>
          </a:p>
          <a:p>
            <a:r>
              <a:rPr lang="en-US" sz="2400" dirty="0" smtClean="0">
                <a:latin typeface="Georgia" pitchFamily="18" charset="0"/>
              </a:rPr>
              <a:t>3. </a:t>
            </a:r>
            <a:r>
              <a:rPr lang="en-US" sz="2400" b="1" dirty="0" smtClean="0">
                <a:latin typeface="Georgia" panose="02040502050405020303" pitchFamily="18" charset="0"/>
              </a:rPr>
              <a:t>Feedback</a:t>
            </a:r>
            <a:r>
              <a:rPr lang="en-US" sz="2400" dirty="0">
                <a:latin typeface="Georgia" panose="02040502050405020303" pitchFamily="18" charset="0"/>
              </a:rPr>
              <a:t>: After participating in surveys, the system provides users with immediate </a:t>
            </a:r>
            <a:r>
              <a:rPr lang="en-US" sz="2400" dirty="0" smtClean="0">
                <a:latin typeface="Georgia" panose="02040502050405020303" pitchFamily="18" charset="0"/>
              </a:rPr>
              <a:t>results, </a:t>
            </a:r>
            <a:r>
              <a:rPr lang="en-US" sz="2400" dirty="0">
                <a:latin typeface="Georgia" panose="02040502050405020303" pitchFamily="18" charset="0"/>
              </a:rPr>
              <a:t>enhancing the interactive experience.</a:t>
            </a:r>
          </a:p>
        </p:txBody>
      </p:sp>
      <p:sp>
        <p:nvSpPr>
          <p:cNvPr id="4" name="Slide Number Placeholder 3"/>
          <p:cNvSpPr>
            <a:spLocks noGrp="1"/>
          </p:cNvSpPr>
          <p:nvPr>
            <p:ph type="sldNum" sz="quarter" idx="12"/>
          </p:nvPr>
        </p:nvSpPr>
        <p:spPr/>
        <p:txBody>
          <a:bodyPr/>
          <a:lstStyle/>
          <a:p>
            <a:fld id="{A6375705-3D42-424D-8D85-17CC5C83F114}" type="slidenum">
              <a:rPr lang="en-US" smtClean="0"/>
              <a:t>4</a:t>
            </a:fld>
            <a:endParaRPr lang="en-US"/>
          </a:p>
        </p:txBody>
      </p:sp>
    </p:spTree>
    <p:extLst>
      <p:ext uri="{BB962C8B-B14F-4D97-AF65-F5344CB8AC3E}">
        <p14:creationId xmlns:p14="http://schemas.microsoft.com/office/powerpoint/2010/main" val="1939362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5372" y="500688"/>
            <a:ext cx="10121030" cy="1200329"/>
          </a:xfrm>
          <a:prstGeom prst="rect">
            <a:avLst/>
          </a:prstGeom>
          <a:noFill/>
        </p:spPr>
        <p:txBody>
          <a:bodyPr wrap="square" rtlCol="0">
            <a:spAutoFit/>
          </a:bodyPr>
          <a:lstStyle/>
          <a:p>
            <a:r>
              <a:rPr lang="en-US" dirty="0">
                <a:solidFill>
                  <a:srgbClr val="070605"/>
                </a:solidFill>
                <a:latin typeface="Georgia" pitchFamily="18" charset="0"/>
              </a:rPr>
              <a:t/>
            </a:r>
            <a:br>
              <a:rPr lang="en-US" dirty="0">
                <a:solidFill>
                  <a:srgbClr val="070605"/>
                </a:solidFill>
                <a:latin typeface="Georgia" pitchFamily="18" charset="0"/>
              </a:rPr>
            </a:br>
            <a:r>
              <a:rPr lang="en-US" dirty="0"/>
              <a:t/>
            </a:r>
            <a:br>
              <a:rPr lang="en-US" dirty="0"/>
            </a:br>
            <a:r>
              <a:rPr lang="en-US" dirty="0">
                <a:latin typeface="Georgia" panose="02040502050405020303" pitchFamily="18" charset="0"/>
              </a:rPr>
              <a:t>The provided code snippet establishes a connection to a MySQL database using Java's JDBC API</a:t>
            </a:r>
            <a:r>
              <a:rPr lang="en-US" dirty="0" smtClean="0">
                <a:latin typeface="Georgia" panose="02040502050405020303" pitchFamily="18" charset="0"/>
              </a:rPr>
              <a:t>.</a:t>
            </a:r>
            <a:r>
              <a:rPr lang="en-US" dirty="0">
                <a:latin typeface="Georgia" panose="02040502050405020303" pitchFamily="18" charset="0"/>
              </a:rPr>
              <a:t> This connection allows the Java application to execute SQL queries and interact with the database.</a:t>
            </a:r>
            <a:endParaRPr lang="en-US" dirty="0">
              <a:solidFill>
                <a:srgbClr val="070605"/>
              </a:solidFill>
              <a:latin typeface="Georgia" pitchFamily="18" charset="0"/>
            </a:endParaRPr>
          </a:p>
        </p:txBody>
      </p:sp>
      <p:sp>
        <p:nvSpPr>
          <p:cNvPr id="2" name="Slide Number Placeholder 1"/>
          <p:cNvSpPr>
            <a:spLocks noGrp="1"/>
          </p:cNvSpPr>
          <p:nvPr>
            <p:ph type="sldNum" sz="quarter" idx="12"/>
          </p:nvPr>
        </p:nvSpPr>
        <p:spPr/>
        <p:txBody>
          <a:bodyPr/>
          <a:lstStyle/>
          <a:p>
            <a:fld id="{A6375705-3D42-424D-8D85-17CC5C83F114}" type="slidenum">
              <a:rPr lang="en-US" smtClean="0"/>
              <a:t>5</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6675" y="1880315"/>
            <a:ext cx="7881871" cy="4164885"/>
          </a:xfrm>
          <a:prstGeom prst="rect">
            <a:avLst/>
          </a:prstGeom>
        </p:spPr>
      </p:pic>
    </p:spTree>
    <p:extLst>
      <p:ext uri="{BB962C8B-B14F-4D97-AF65-F5344CB8AC3E}">
        <p14:creationId xmlns:p14="http://schemas.microsoft.com/office/powerpoint/2010/main" val="5987930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9452" y="425885"/>
            <a:ext cx="10484285" cy="369332"/>
          </a:xfrm>
          <a:prstGeom prst="rect">
            <a:avLst/>
          </a:prstGeom>
          <a:noFill/>
        </p:spPr>
        <p:txBody>
          <a:bodyPr wrap="square" rtlCol="0">
            <a:spAutoFit/>
          </a:bodyPr>
          <a:lstStyle/>
          <a:p>
            <a:r>
              <a:rPr lang="en-US" dirty="0"/>
              <a:t>This method is responsible for creating tables in the database if they do not exist</a:t>
            </a:r>
            <a:endParaRPr lang="en-US" dirty="0">
              <a:solidFill>
                <a:srgbClr val="070605"/>
              </a:solidFill>
              <a:latin typeface="Georgia" pitchFamily="18" charset="0"/>
            </a:endParaRPr>
          </a:p>
        </p:txBody>
      </p:sp>
      <p:sp>
        <p:nvSpPr>
          <p:cNvPr id="4" name="Slide Number Placeholder 3"/>
          <p:cNvSpPr>
            <a:spLocks noGrp="1"/>
          </p:cNvSpPr>
          <p:nvPr>
            <p:ph type="sldNum" sz="quarter" idx="12"/>
          </p:nvPr>
        </p:nvSpPr>
        <p:spPr/>
        <p:txBody>
          <a:bodyPr/>
          <a:lstStyle/>
          <a:p>
            <a:fld id="{A6375705-3D42-424D-8D85-17CC5C83F114}" type="slidenum">
              <a:rPr lang="en-US" smtClean="0"/>
              <a:t>6</a:t>
            </a:fld>
            <a:endParaRPr lang="en-US"/>
          </a:p>
        </p:txBody>
      </p:sp>
      <p:pic>
        <p:nvPicPr>
          <p:cNvPr id="3" name="Picture 2"/>
          <p:cNvPicPr>
            <a:picLocks noChangeAspect="1"/>
          </p:cNvPicPr>
          <p:nvPr/>
        </p:nvPicPr>
        <p:blipFill>
          <a:blip r:embed="rId2"/>
          <a:stretch>
            <a:fillRect/>
          </a:stretch>
        </p:blipFill>
        <p:spPr>
          <a:xfrm>
            <a:off x="1548881" y="1162923"/>
            <a:ext cx="6801799" cy="3615139"/>
          </a:xfrm>
          <a:prstGeom prst="rect">
            <a:avLst/>
          </a:prstGeom>
        </p:spPr>
      </p:pic>
    </p:spTree>
    <p:extLst>
      <p:ext uri="{BB962C8B-B14F-4D97-AF65-F5344CB8AC3E}">
        <p14:creationId xmlns:p14="http://schemas.microsoft.com/office/powerpoint/2010/main" val="313520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375705-3D42-424D-8D85-17CC5C83F114}" type="slidenum">
              <a:rPr lang="en-US" smtClean="0"/>
              <a:t>7</a:t>
            </a:fld>
            <a:endParaRPr lang="en-US"/>
          </a:p>
        </p:txBody>
      </p:sp>
      <p:pic>
        <p:nvPicPr>
          <p:cNvPr id="3" name="Picture 2"/>
          <p:cNvPicPr>
            <a:picLocks noChangeAspect="1"/>
          </p:cNvPicPr>
          <p:nvPr/>
        </p:nvPicPr>
        <p:blipFill>
          <a:blip r:embed="rId2"/>
          <a:stretch>
            <a:fillRect/>
          </a:stretch>
        </p:blipFill>
        <p:spPr>
          <a:xfrm>
            <a:off x="2038296" y="1336689"/>
            <a:ext cx="7497221" cy="4829849"/>
          </a:xfrm>
          <a:prstGeom prst="rect">
            <a:avLst/>
          </a:prstGeom>
        </p:spPr>
      </p:pic>
      <p:sp>
        <p:nvSpPr>
          <p:cNvPr id="7" name="Rectangle 2"/>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TextBox 7"/>
          <p:cNvSpPr txBox="1"/>
          <p:nvPr/>
        </p:nvSpPr>
        <p:spPr>
          <a:xfrm>
            <a:off x="1378040" y="185901"/>
            <a:ext cx="8422783" cy="1200329"/>
          </a:xfrm>
          <a:prstGeom prst="rect">
            <a:avLst/>
          </a:prstGeom>
          <a:noFill/>
        </p:spPr>
        <p:txBody>
          <a:bodyPr wrap="square" rtlCol="0">
            <a:spAutoFit/>
          </a:bodyPr>
          <a:lstStyle/>
          <a:p>
            <a:r>
              <a:rPr lang="en-US" altLang="en-US" dirty="0">
                <a:solidFill>
                  <a:srgbClr val="0D0D0D"/>
                </a:solidFill>
                <a:latin typeface="Georgia" panose="02040502050405020303" pitchFamily="18" charset="0"/>
              </a:rPr>
              <a:t>This function handles the registration of new users in the system. It collects user input for username, password, role, and address, then inserts these details into the Users table in the database.</a:t>
            </a:r>
            <a:r>
              <a:rPr lang="en-US" altLang="en-US" sz="1600" dirty="0">
                <a:latin typeface="Georgia" panose="02040502050405020303" pitchFamily="18" charset="0"/>
              </a:rPr>
              <a:t> </a:t>
            </a:r>
            <a:endParaRPr lang="en-US" altLang="en-US" sz="2800" dirty="0">
              <a:latin typeface="Georgia" panose="02040502050405020303" pitchFamily="18" charset="0"/>
            </a:endParaRPr>
          </a:p>
          <a:p>
            <a:endParaRPr lang="en-US" dirty="0">
              <a:latin typeface="Georgia" panose="02040502050405020303" pitchFamily="18" charset="0"/>
            </a:endParaRPr>
          </a:p>
        </p:txBody>
      </p:sp>
    </p:spTree>
    <p:extLst>
      <p:ext uri="{BB962C8B-B14F-4D97-AF65-F5344CB8AC3E}">
        <p14:creationId xmlns:p14="http://schemas.microsoft.com/office/powerpoint/2010/main" val="21502112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6375705-3D42-424D-8D85-17CC5C83F114}" type="slidenum">
              <a:rPr lang="en-US" smtClean="0"/>
              <a:t>8</a:t>
            </a:fld>
            <a:endParaRPr lang="en-US"/>
          </a:p>
        </p:txBody>
      </p:sp>
      <p:sp>
        <p:nvSpPr>
          <p:cNvPr id="5" name="TextBox 4"/>
          <p:cNvSpPr txBox="1"/>
          <p:nvPr/>
        </p:nvSpPr>
        <p:spPr>
          <a:xfrm>
            <a:off x="1646635" y="821299"/>
            <a:ext cx="9342303" cy="461665"/>
          </a:xfrm>
          <a:prstGeom prst="rect">
            <a:avLst/>
          </a:prstGeom>
          <a:noFill/>
        </p:spPr>
        <p:txBody>
          <a:bodyPr wrap="square" rtlCol="0">
            <a:spAutoFit/>
          </a:bodyPr>
          <a:lstStyle/>
          <a:p>
            <a:r>
              <a:rPr lang="en-US" sz="2400" dirty="0">
                <a:latin typeface="Georgia" panose="02040502050405020303" pitchFamily="18" charset="0"/>
                <a:cs typeface="Times New Roman" panose="02020603050405020304" pitchFamily="18" charset="0"/>
              </a:rPr>
              <a:t>This function manages the creation of new surveys.</a:t>
            </a:r>
            <a:endParaRPr lang="en-US" sz="2400" dirty="0">
              <a:solidFill>
                <a:srgbClr val="070605"/>
              </a:solidFill>
              <a:latin typeface="Georgia" panose="02040502050405020303"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646635" y="2339094"/>
            <a:ext cx="7430537" cy="2554877"/>
          </a:xfrm>
          <a:prstGeom prst="rect">
            <a:avLst/>
          </a:prstGeom>
        </p:spPr>
      </p:pic>
    </p:spTree>
    <p:extLst>
      <p:ext uri="{BB962C8B-B14F-4D97-AF65-F5344CB8AC3E}">
        <p14:creationId xmlns:p14="http://schemas.microsoft.com/office/powerpoint/2010/main" val="20891885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6375705-3D42-424D-8D85-17CC5C83F114}" type="slidenum">
              <a:rPr lang="en-US" smtClean="0"/>
              <a:t>9</a:t>
            </a:fld>
            <a:endParaRPr lang="en-US"/>
          </a:p>
        </p:txBody>
      </p:sp>
      <p:sp>
        <p:nvSpPr>
          <p:cNvPr id="6" name="TextBox 5"/>
          <p:cNvSpPr txBox="1"/>
          <p:nvPr/>
        </p:nvSpPr>
        <p:spPr>
          <a:xfrm>
            <a:off x="991518" y="341522"/>
            <a:ext cx="9265185" cy="707886"/>
          </a:xfrm>
          <a:prstGeom prst="rect">
            <a:avLst/>
          </a:prstGeom>
          <a:noFill/>
        </p:spPr>
        <p:txBody>
          <a:bodyPr wrap="square" rtlCol="0">
            <a:spAutoFit/>
          </a:bodyPr>
          <a:lstStyle/>
          <a:p>
            <a:r>
              <a:rPr lang="en-US" sz="2000" dirty="0">
                <a:solidFill>
                  <a:srgbClr val="070605"/>
                </a:solidFill>
                <a:latin typeface="Georgia" panose="02040502050405020303" pitchFamily="18" charset="0"/>
              </a:rPr>
              <a:t/>
            </a:r>
            <a:br>
              <a:rPr lang="en-US" sz="2000" dirty="0">
                <a:solidFill>
                  <a:srgbClr val="070605"/>
                </a:solidFill>
                <a:latin typeface="Georgia" panose="02040502050405020303" pitchFamily="18" charset="0"/>
              </a:rPr>
            </a:br>
            <a:r>
              <a:rPr lang="en-US" sz="2000" dirty="0">
                <a:latin typeface="Georgia" panose="02040502050405020303" pitchFamily="18" charset="0"/>
              </a:rPr>
              <a:t>This method is used to view the results of a specific survey.</a:t>
            </a:r>
            <a:endParaRPr lang="en-US" sz="2000" dirty="0">
              <a:solidFill>
                <a:srgbClr val="070605"/>
              </a:solidFill>
              <a:latin typeface="Georgia" pitchFamily="18" charset="0"/>
            </a:endParaRPr>
          </a:p>
        </p:txBody>
      </p:sp>
      <p:pic>
        <p:nvPicPr>
          <p:cNvPr id="3" name="Picture 2"/>
          <p:cNvPicPr>
            <a:picLocks noChangeAspect="1"/>
          </p:cNvPicPr>
          <p:nvPr/>
        </p:nvPicPr>
        <p:blipFill>
          <a:blip r:embed="rId2"/>
          <a:stretch>
            <a:fillRect/>
          </a:stretch>
        </p:blipFill>
        <p:spPr>
          <a:xfrm>
            <a:off x="1664278" y="1704411"/>
            <a:ext cx="7421011" cy="3944549"/>
          </a:xfrm>
          <a:prstGeom prst="rect">
            <a:avLst/>
          </a:prstGeom>
        </p:spPr>
      </p:pic>
    </p:spTree>
    <p:extLst>
      <p:ext uri="{BB962C8B-B14F-4D97-AF65-F5344CB8AC3E}">
        <p14:creationId xmlns:p14="http://schemas.microsoft.com/office/powerpoint/2010/main" val="273231162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175</TotalTime>
  <Words>257</Words>
  <Application>Microsoft Office PowerPoint</Application>
  <PresentationFormat>Widescreen</PresentationFormat>
  <Paragraphs>36</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Cambria</vt:lpstr>
      <vt:lpstr>Georgia</vt:lpstr>
      <vt:lpstr>Times New Roman</vt:lpstr>
      <vt:lpstr>Adjacency</vt:lpstr>
      <vt:lpstr>Survey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OOP</dc:title>
  <dc:creator>Microsoft account</dc:creator>
  <cp:lastModifiedBy>acer</cp:lastModifiedBy>
  <cp:revision>16</cp:revision>
  <dcterms:created xsi:type="dcterms:W3CDTF">2023-01-02T13:30:07Z</dcterms:created>
  <dcterms:modified xsi:type="dcterms:W3CDTF">2024-05-10T04:56:12Z</dcterms:modified>
</cp:coreProperties>
</file>