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81" r:id="rId7"/>
    <p:sldId id="276" r:id="rId8"/>
    <p:sldId id="269" r:id="rId9"/>
    <p:sldId id="270" r:id="rId10"/>
    <p:sldId id="271" r:id="rId11"/>
    <p:sldId id="272" r:id="rId12"/>
    <p:sldId id="278" r:id="rId13"/>
    <p:sldId id="277" r:id="rId14"/>
    <p:sldId id="261" r:id="rId15"/>
    <p:sldId id="262" r:id="rId16"/>
    <p:sldId id="263" r:id="rId17"/>
    <p:sldId id="273" r:id="rId18"/>
    <p:sldId id="274" r:id="rId19"/>
    <p:sldId id="279" r:id="rId20"/>
    <p:sldId id="280" r:id="rId21"/>
    <p:sldId id="275" r:id="rId22"/>
    <p:sldId id="26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B99266-46C9-4B36-BF5C-D69CC1335B61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AB9AB3-F1B3-4ED6-A6D5-86B6F6F73D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114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97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882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922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2123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0558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932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5962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1721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76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63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615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0284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266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414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93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4664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DFD62F-21DF-4CFC-8B43-A59CF1C80787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F6B3D11-F1EF-45E5-A799-9A606E934DC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673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moterocketship.com/advice/guide/python-engineer/natural-language-processing-nltk-interview-questions-and-answers" TargetMode="External"/><Relationship Id="rId2" Type="http://schemas.openxmlformats.org/officeDocument/2006/relationships/hyperlink" Target="https://www.geeksforgeeks.org/quizzes/natural-language-processing-quiz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0BD6-D5CA-DAB3-FEAB-298C6B9AA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6275" y="1984016"/>
            <a:ext cx="9801225" cy="1646302"/>
          </a:xfrm>
        </p:spPr>
        <p:txBody>
          <a:bodyPr/>
          <a:lstStyle/>
          <a:p>
            <a:r>
              <a:rPr lang="en-US" b="1" dirty="0" err="1"/>
              <a:t>EduQuiz</a:t>
            </a:r>
            <a:r>
              <a:rPr lang="en-US" b="1" dirty="0"/>
              <a:t>-Student Teacher Portal with MCQ Generator</a:t>
            </a:r>
            <a:endParaRPr lang="en-GB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95642B-7715-AA43-6018-D3E70033FA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6717" y="3984158"/>
            <a:ext cx="7766936" cy="1096899"/>
          </a:xfrm>
        </p:spPr>
        <p:txBody>
          <a:bodyPr>
            <a:normAutofit fontScale="92500" lnSpcReduction="20000"/>
          </a:bodyPr>
          <a:lstStyle/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By: Atullya Maharjan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 Symbol Number: 28863/078</a:t>
            </a:r>
          </a:p>
          <a:p>
            <a:pPr algn="r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NCCS</a:t>
            </a:r>
          </a:p>
        </p:txBody>
      </p:sp>
    </p:spTree>
    <p:extLst>
      <p:ext uri="{BB962C8B-B14F-4D97-AF65-F5344CB8AC3E}">
        <p14:creationId xmlns:p14="http://schemas.microsoft.com/office/powerpoint/2010/main" val="208904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7142B-0946-1EC6-8AE3-39489AE00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42900"/>
            <a:ext cx="8596668" cy="762000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tx1"/>
                </a:solidFill>
                <a:latin typeface="Trebuchet MS (Body)"/>
              </a:rPr>
              <a:t>3. Rule Based Algorithm</a:t>
            </a:r>
            <a:endParaRPr lang="en-GB" sz="2800" b="1" dirty="0">
              <a:solidFill>
                <a:schemeClr val="tx1"/>
              </a:solidFill>
              <a:latin typeface="Trebuchet MS (Body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6F6FC-05FB-E5B1-9AF5-B238BA6D2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04900"/>
            <a:ext cx="10422466" cy="1522411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Create simple MCQs using predefined rule</a:t>
            </a:r>
          </a:p>
          <a:p>
            <a:pPr marL="3200400" lvl="7" indent="0">
              <a:buNone/>
            </a:pPr>
            <a:r>
              <a:rPr lang="en-US" sz="20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pPr marL="3200400" lvl="7" indent="0">
              <a:buNone/>
            </a:pPr>
            <a:endParaRPr lang="en-US" sz="1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93BB58-C850-3A14-4EAC-BE46C3231C1B}"/>
              </a:ext>
            </a:extLst>
          </p:cNvPr>
          <p:cNvSpPr txBox="1"/>
          <p:nvPr/>
        </p:nvSpPr>
        <p:spPr>
          <a:xfrm>
            <a:off x="1111361" y="3429000"/>
            <a:ext cx="81564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 project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3FF56-11AC-60F7-0280-B946868F9387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9</a:t>
            </a:r>
            <a:endParaRPr lang="en-GB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78C627A-6951-78A4-51CA-4048B110E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7090" y="1918238"/>
            <a:ext cx="588494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Identify keywords or phrases in the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Apply rules/templates to form questions, e.g.: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/>
              <a:t>	If sentence contains “is”, create “What is …?”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AFC8A7-4F40-E194-79CC-DC1DC02F0201}"/>
              </a:ext>
            </a:extLst>
          </p:cNvPr>
          <p:cNvSpPr txBox="1"/>
          <p:nvPr/>
        </p:nvSpPr>
        <p:spPr>
          <a:xfrm>
            <a:off x="1429965" y="3929974"/>
            <a:ext cx="83852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backup MCQs if the T5 model or NER does not generate enough questions.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MCQ generation faster for simple facts.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0652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1773AA-3DB2-1655-7E35-858466A5E7E2}"/>
              </a:ext>
            </a:extLst>
          </p:cNvPr>
          <p:cNvSpPr txBox="1"/>
          <p:nvPr/>
        </p:nvSpPr>
        <p:spPr>
          <a:xfrm>
            <a:off x="2552700" y="304800"/>
            <a:ext cx="57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4.T5 Transformer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454269-A655-187F-D27F-F8B7FF7B7BE1}"/>
              </a:ext>
            </a:extLst>
          </p:cNvPr>
          <p:cNvSpPr txBox="1"/>
          <p:nvPr/>
        </p:nvSpPr>
        <p:spPr>
          <a:xfrm>
            <a:off x="939800" y="1450886"/>
            <a:ext cx="10109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T5 (Text-to-Text Transfer Transformer) is a deep learning and it treats every task as text-to-text problem, where both the input and output are always text.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D808DB-538E-F568-055E-F05C50DE4145}"/>
              </a:ext>
            </a:extLst>
          </p:cNvPr>
          <p:cNvSpPr txBox="1"/>
          <p:nvPr/>
        </p:nvSpPr>
        <p:spPr>
          <a:xfrm>
            <a:off x="806450" y="2097217"/>
            <a:ext cx="10013950" cy="16158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>
              <a:lnSpc>
                <a:spcPct val="150000"/>
              </a:lnSpc>
              <a:buNone/>
            </a:pPr>
            <a:r>
              <a:rPr lang="en-GB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Question Answering</a:t>
            </a:r>
            <a:endParaRPr lang="en-GB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Input</a:t>
            </a:r>
            <a:r>
              <a:rPr lang="en-GB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 marR="0">
              <a:lnSpc>
                <a:spcPct val="150000"/>
              </a:lnSpc>
              <a:buNone/>
            </a:pPr>
            <a:r>
              <a:rPr lang="en-GB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Context</a:t>
            </a:r>
            <a:r>
              <a:rPr lang="en-GB" b="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“Albert Einstein was a theoretical physicist who developed the theory of relativity.”</a:t>
            </a:r>
            <a:endParaRPr lang="en-GB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“Who developed the theory of relativity?”</a:t>
            </a:r>
            <a:endParaRPr lang="en-GB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57EC33-1DAF-EF90-5498-2CF46F8BD8C1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10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CCE274-EE28-DA63-AD5A-A7526F9EFC1C}"/>
              </a:ext>
            </a:extLst>
          </p:cNvPr>
          <p:cNvSpPr txBox="1"/>
          <p:nvPr/>
        </p:nvSpPr>
        <p:spPr>
          <a:xfrm>
            <a:off x="1408112" y="3925571"/>
            <a:ext cx="86010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Use in project: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Converts text automatically into human-like MCQs.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with PDF or plain text input for automatic quiz generation.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7808168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4B166-0AE0-75D1-2147-DCB643D43199}"/>
              </a:ext>
            </a:extLst>
          </p:cNvPr>
          <p:cNvSpPr txBox="1"/>
          <p:nvPr/>
        </p:nvSpPr>
        <p:spPr>
          <a:xfrm>
            <a:off x="1095375" y="243215"/>
            <a:ext cx="5238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  <a:endParaRPr lang="en-GB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55DAD6-8D73-3272-7FB0-A54A74A26B8D}"/>
              </a:ext>
            </a:extLst>
          </p:cNvPr>
          <p:cNvSpPr txBox="1"/>
          <p:nvPr/>
        </p:nvSpPr>
        <p:spPr>
          <a:xfrm>
            <a:off x="1028700" y="990109"/>
            <a:ext cx="973455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	 Metrics Used: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 Score: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overlap between generated questions and reference questions.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 Score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:Measures how close the generated question is to reference questions (n-gram match).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 Score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Measures accuracy of predicted answers vs correct answers in MCQs.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A794C7-0B5E-4177-AC39-5134715772EF}"/>
              </a:ext>
            </a:extLst>
          </p:cNvPr>
          <p:cNvSpPr txBox="1"/>
          <p:nvPr/>
        </p:nvSpPr>
        <p:spPr>
          <a:xfrm>
            <a:off x="1323975" y="3152775"/>
            <a:ext cx="4772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ROUGE-L: 0.58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BLEU:0.62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F1-Score: 0.73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68F13F-9DA8-0485-50B2-B3461F3642E5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99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A2E0505-6D12-805B-4A1D-373AD63389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414462"/>
            <a:ext cx="11125200" cy="482441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84D8A3-7FDA-F1FF-193C-C64895CD3032}"/>
              </a:ext>
            </a:extLst>
          </p:cNvPr>
          <p:cNvSpPr txBox="1"/>
          <p:nvPr/>
        </p:nvSpPr>
        <p:spPr>
          <a:xfrm>
            <a:off x="2552700" y="304800"/>
            <a:ext cx="5740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ER Diagram</a:t>
            </a:r>
            <a:endParaRPr lang="en-GB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DE47CC-01A6-AC04-5F4E-0C1BECEBCC5F}"/>
              </a:ext>
            </a:extLst>
          </p:cNvPr>
          <p:cNvSpPr/>
          <p:nvPr/>
        </p:nvSpPr>
        <p:spPr>
          <a:xfrm>
            <a:off x="11024937" y="6019800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702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1D9D37-9D8D-6350-7616-4FD33FDB0A47}"/>
              </a:ext>
            </a:extLst>
          </p:cNvPr>
          <p:cNvSpPr txBox="1"/>
          <p:nvPr/>
        </p:nvSpPr>
        <p:spPr>
          <a:xfrm>
            <a:off x="6730164" y="657225"/>
            <a:ext cx="83258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Use Case</a:t>
            </a:r>
          </a:p>
          <a:p>
            <a:pPr algn="ctr"/>
            <a:r>
              <a:rPr lang="en-US" sz="3600" dirty="0"/>
              <a:t> Diagram</a:t>
            </a:r>
            <a:endParaRPr lang="en-GB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E894BB-B648-0374-A352-7B30C096A723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13</a:t>
            </a:r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CB0E9AF-B4CC-3710-4504-034412D20B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4325" y="213396"/>
            <a:ext cx="6395132" cy="643120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3138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5C4F5E9-0A68-A44D-2375-D88F747B81CA}"/>
              </a:ext>
            </a:extLst>
          </p:cNvPr>
          <p:cNvSpPr txBox="1"/>
          <p:nvPr/>
        </p:nvSpPr>
        <p:spPr>
          <a:xfrm>
            <a:off x="1354221" y="375134"/>
            <a:ext cx="7347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DFD Diagram</a:t>
            </a:r>
            <a:endParaRPr lang="en-GB" sz="28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9A86DE-F88E-7B19-3618-A3ADD77A4060}"/>
              </a:ext>
            </a:extLst>
          </p:cNvPr>
          <p:cNvSpPr/>
          <p:nvPr/>
        </p:nvSpPr>
        <p:spPr>
          <a:xfrm>
            <a:off x="10237537" y="58480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14</a:t>
            </a:r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E169A-F267-B7E8-816C-0E37E668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499" y="190500"/>
            <a:ext cx="6506483" cy="55371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B30B9D0-A253-2768-7372-7A1E3D7AA0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048" y="1918994"/>
            <a:ext cx="5526451" cy="227200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DEC33D-20F8-C601-D98D-221715800ECE}"/>
              </a:ext>
            </a:extLst>
          </p:cNvPr>
          <p:cNvSpPr txBox="1"/>
          <p:nvPr/>
        </p:nvSpPr>
        <p:spPr>
          <a:xfrm>
            <a:off x="2333625" y="4405351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0 DFD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6FCE25-5EB8-DEA4-E57B-9643BA1AE555}"/>
              </a:ext>
            </a:extLst>
          </p:cNvPr>
          <p:cNvSpPr txBox="1"/>
          <p:nvPr/>
        </p:nvSpPr>
        <p:spPr>
          <a:xfrm>
            <a:off x="8250690" y="584801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Level 1 DFD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10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ED596A-65BB-E1F5-E87C-7172E59285D0}"/>
              </a:ext>
            </a:extLst>
          </p:cNvPr>
          <p:cNvSpPr txBox="1"/>
          <p:nvPr/>
        </p:nvSpPr>
        <p:spPr>
          <a:xfrm>
            <a:off x="2342147" y="417095"/>
            <a:ext cx="69943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Result</a:t>
            </a:r>
            <a:endParaRPr lang="en-GB" sz="24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CEB86B-2A81-5D37-BB34-233281191EE8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15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3E88F9-C01A-04F2-58B8-56ACE7BFC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369" y="995866"/>
            <a:ext cx="5630061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881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5C4DB0-80CA-BDB1-CDA3-185607B5C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559788"/>
            <a:ext cx="9042400" cy="515422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37696F-8F40-4CCF-E48F-CF08894B8686}"/>
              </a:ext>
            </a:extLst>
          </p:cNvPr>
          <p:cNvSpPr/>
          <p:nvPr/>
        </p:nvSpPr>
        <p:spPr>
          <a:xfrm>
            <a:off x="10326437" y="55432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1559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1BEA635-F221-503B-FEFB-DBCA620B7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758" y="0"/>
            <a:ext cx="922648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5BC3F5D-D535-6E53-A729-54CACE00450C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2009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278BC41-E7DD-2013-9330-C7E334CD9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361315"/>
            <a:ext cx="5543550" cy="4439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AB6915-E0CB-3AF1-6266-2AF1C7CF9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84187"/>
            <a:ext cx="5867400" cy="458311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CEC554-98EE-AAC9-5520-128D0F00022B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18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53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6B3E5A-01EC-F221-D14D-D455B0065206}"/>
              </a:ext>
            </a:extLst>
          </p:cNvPr>
          <p:cNvSpPr txBox="1"/>
          <p:nvPr/>
        </p:nvSpPr>
        <p:spPr>
          <a:xfrm>
            <a:off x="1230911" y="325880"/>
            <a:ext cx="67905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70688-9040-B397-CA55-48A537EAF68F}"/>
              </a:ext>
            </a:extLst>
          </p:cNvPr>
          <p:cNvSpPr txBox="1"/>
          <p:nvPr/>
        </p:nvSpPr>
        <p:spPr>
          <a:xfrm>
            <a:off x="1068830" y="910655"/>
            <a:ext cx="1052309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Methodology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Analysis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DFD Diagram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marL="342900" indent="-342900">
              <a:buAutoNum type="arabicPeriod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A9C280-3CCA-EE8F-A0C6-5F87C62BC05A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8300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36A9D2-6E76-22D5-8A9D-174521054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025" y="199707"/>
            <a:ext cx="5543550" cy="25723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14C9874-E74C-3110-EC91-EE8E44A7E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199707"/>
            <a:ext cx="5543550" cy="343979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90E0770-D892-D133-BB91-7A937E640E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3159126"/>
            <a:ext cx="5543550" cy="36988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035C7C-F9A9-E509-0592-9F2A8BB7448D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9838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08492-FB0D-BF7B-F846-F36F6F54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GB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6116AA-CECC-CCE7-0A61-4A76C5C7D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79639"/>
            <a:ext cx="10085916" cy="3880773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EduQuiz</a:t>
            </a:r>
            <a:r>
              <a:rPr lang="en-GB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project provides a simple and effective web-based platform that improves interaction between admins, teachers, and students. With automated question generation and easy access to assignments, it makes learning and assessment more efficient and user-friendly.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06DC17E-2281-6E9C-72D8-4D48B6C9729D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1632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0F14ED-9917-5181-AAD8-0974C7AB99B7}"/>
              </a:ext>
            </a:extLst>
          </p:cNvPr>
          <p:cNvSpPr txBox="1"/>
          <p:nvPr/>
        </p:nvSpPr>
        <p:spPr>
          <a:xfrm>
            <a:off x="2967789" y="625642"/>
            <a:ext cx="6368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References</a:t>
            </a:r>
            <a:endParaRPr lang="en-GB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D9887-48E3-A23B-8243-4B0F866549CC}"/>
              </a:ext>
            </a:extLst>
          </p:cNvPr>
          <p:cNvSpPr txBox="1"/>
          <p:nvPr/>
        </p:nvSpPr>
        <p:spPr>
          <a:xfrm>
            <a:off x="1475874" y="1556084"/>
            <a:ext cx="7668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2"/>
              </a:rPr>
              <a:t>https://www.geeksforgeeks.org/quizzes/natural-language-processing-quiz/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hlinkClick r:id="rId3"/>
              </a:rPr>
              <a:t>https://www.remoterocketship.com/advice/guide/python-engineer/natural-language-processing-nltk-interview-questions-and-answers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https://nevonprojects.com/student-portal-project/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93E6B4-6D55-C42C-265E-32EA5695CE8B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21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76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50998FE-E7F4-25A9-FB68-C4E0F711100D}"/>
              </a:ext>
            </a:extLst>
          </p:cNvPr>
          <p:cNvSpPr txBox="1"/>
          <p:nvPr/>
        </p:nvSpPr>
        <p:spPr>
          <a:xfrm>
            <a:off x="1618938" y="509666"/>
            <a:ext cx="78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GB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3D1510-8279-8814-B90E-DEC1723151C3}"/>
              </a:ext>
            </a:extLst>
          </p:cNvPr>
          <p:cNvSpPr txBox="1"/>
          <p:nvPr/>
        </p:nvSpPr>
        <p:spPr>
          <a:xfrm>
            <a:off x="838200" y="1461336"/>
            <a:ext cx="1070660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EduQuiz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web-based educational platform.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admin, teacher, and student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Automates MCQ generation using NLP (TF-IDF &amp; cosine similarity and T5 transformer)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class, assignment, and quiz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teaching, learning, and assessment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E60B4F-599A-E1E1-F94C-E39EEE8FAA8B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784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2705242-629A-AF9F-042D-C3B62F5ADCDA}"/>
              </a:ext>
            </a:extLst>
          </p:cNvPr>
          <p:cNvSpPr txBox="1"/>
          <p:nvPr/>
        </p:nvSpPr>
        <p:spPr>
          <a:xfrm>
            <a:off x="1618938" y="509666"/>
            <a:ext cx="78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Problem Statement</a:t>
            </a:r>
            <a:endParaRPr lang="en-GB" sz="3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970C17-9ACD-0155-0D35-90542994AF3A}"/>
              </a:ext>
            </a:extLst>
          </p:cNvPr>
          <p:cNvSpPr txBox="1"/>
          <p:nvPr/>
        </p:nvSpPr>
        <p:spPr>
          <a:xfrm>
            <a:off x="2192771" y="1909011"/>
            <a:ext cx="865169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Teachers spend too much time creating quizzes and assignments manually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unified system to manage classes, students, and assessments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use of automation and NLP in existing educational tools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912A36F-3793-B709-31A8-003B5EBABCB4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240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157E67-3132-5926-8A22-E9E2801554C7}"/>
              </a:ext>
            </a:extLst>
          </p:cNvPr>
          <p:cNvSpPr txBox="1"/>
          <p:nvPr/>
        </p:nvSpPr>
        <p:spPr>
          <a:xfrm>
            <a:off x="1074821" y="2165322"/>
            <a:ext cx="9111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platform that helps admins and teachers manage users, classes, and assignments easily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generate MCQ questions from text or PDF using smart algorithms like TF-IDF, cosine similarity, rule-based algorithm and T5 Transformer</a:t>
            </a:r>
          </a:p>
          <a:p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04A82-1ED5-8D6E-D736-87AB3092167E}"/>
              </a:ext>
            </a:extLst>
          </p:cNvPr>
          <p:cNvSpPr txBox="1"/>
          <p:nvPr/>
        </p:nvSpPr>
        <p:spPr>
          <a:xfrm>
            <a:off x="948679" y="907653"/>
            <a:ext cx="78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Objectives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8311B7-768D-81B1-2E5D-4E89E4717906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8550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17FED8-B20D-F211-8DC2-A3ED2FA20B3C}"/>
              </a:ext>
            </a:extLst>
          </p:cNvPr>
          <p:cNvSpPr txBox="1"/>
          <p:nvPr/>
        </p:nvSpPr>
        <p:spPr>
          <a:xfrm>
            <a:off x="2028825" y="390525"/>
            <a:ext cx="733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Development Methodology</a:t>
            </a:r>
            <a:endParaRPr lang="en-GB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794A23-EEE8-4432-93F8-2407CD4DFE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825" y="1190624"/>
            <a:ext cx="6710680" cy="26955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915288-BA93-996D-ABCE-9F11ECAD1A1D}"/>
              </a:ext>
            </a:extLst>
          </p:cNvPr>
          <p:cNvSpPr txBox="1"/>
          <p:nvPr/>
        </p:nvSpPr>
        <p:spPr>
          <a:xfrm>
            <a:off x="1566863" y="4848522"/>
            <a:ext cx="84058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Incremental delivery allows step-by-step development and early testing of modules for faster and safer implementation.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DC25C4-2BC0-66CD-A846-F0329769FB4F}"/>
              </a:ext>
            </a:extLst>
          </p:cNvPr>
          <p:cNvSpPr txBox="1"/>
          <p:nvPr/>
        </p:nvSpPr>
        <p:spPr>
          <a:xfrm>
            <a:off x="4021931" y="4039967"/>
            <a:ext cx="3800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Incremental Delivery</a:t>
            </a:r>
            <a:endParaRPr lang="en-GB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8FBD8C-3382-D9FA-50CF-441F83E35972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32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1D1DD-AC94-F2C3-345B-2A5909DDBE6D}"/>
              </a:ext>
            </a:extLst>
          </p:cNvPr>
          <p:cNvSpPr txBox="1"/>
          <p:nvPr/>
        </p:nvSpPr>
        <p:spPr>
          <a:xfrm>
            <a:off x="1465201" y="1341986"/>
            <a:ext cx="912659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 (Term Frequency – Inverse Document Frequency)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Cosine Similarity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 Algorithm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T5-Transformer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2C1D83-3C0C-86BA-6AD4-75241F8FFC3C}"/>
              </a:ext>
            </a:extLst>
          </p:cNvPr>
          <p:cNvSpPr txBox="1"/>
          <p:nvPr/>
        </p:nvSpPr>
        <p:spPr>
          <a:xfrm>
            <a:off x="1465201" y="305130"/>
            <a:ext cx="7824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Algorithm Details</a:t>
            </a:r>
            <a:endParaRPr lang="en-GB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0AFFB8-F1F0-EA87-07F2-D7CF8C7A87A3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6305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62C6B41-A6D2-0E06-54C0-91D0B2AFE614}"/>
              </a:ext>
            </a:extLst>
          </p:cNvPr>
          <p:cNvSpPr txBox="1"/>
          <p:nvPr/>
        </p:nvSpPr>
        <p:spPr>
          <a:xfrm>
            <a:off x="1387380" y="137604"/>
            <a:ext cx="9264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/>
              <a:t>1. TF-IDF (Term Frequency – Inverse Document Frequency)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DAD1E1-D755-91D5-99D6-1A957E4CC3E6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7</a:t>
            </a:r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924F9-340F-50A0-9623-2789CB4929E7}"/>
              </a:ext>
            </a:extLst>
          </p:cNvPr>
          <p:cNvSpPr txBox="1"/>
          <p:nvPr/>
        </p:nvSpPr>
        <p:spPr>
          <a:xfrm>
            <a:off x="279400" y="1513669"/>
            <a:ext cx="108077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27E349B6-6F5A-BCE7-28E3-8823D3CB7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798" y="547011"/>
                <a:ext cx="10934404" cy="490730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Purpose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 Finds the most important keyword in text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8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000" b="0" i="0" u="sng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How it works: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en-US" sz="2000" b="1" i="0" u="none" strike="noStrike" cap="none" normalizeH="0" baseline="0" dirty="0" err="1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</a:t>
                </a: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 Term Frequency (TF):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Counts how many times a word appears in a document.</a:t>
                </a: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/>
                  <a:t>		 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𝑇𝐹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𝑡𝑖𝑚𝑒𝑠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𝑡𝑒𝑟𝑚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𝑎𝑝𝑝𝑒𝑎𝑟𝑒𝑑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𝑇𝑜𝑡𝑎𝑙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𝑡𝑒𝑟𝑚𝑠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𝑖𝑛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𝑑</m:t>
                        </m:r>
                      </m:den>
                    </m:f>
                  </m:oMath>
                </a14:m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ii. Inverse Document Frequency (IDF):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US" sz="2000" dirty="0"/>
                  <a:t>This measures how unique or rare a word is across </a:t>
                </a:r>
              </a:p>
              <a:p>
                <a:pPr lvl="8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0" dirty="0"/>
                  <a:t>the entire corpus of documents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𝐼𝐷𝐹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𝑙𝑜𝑔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𝑛𝑢𝑚𝑏𝑒𝑟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𝑑𝑜𝑢𝑚𝑒𝑛𝑡𝑠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𝑐𝑜𝑟𝑝𝑢𝑠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𝑁𝑢𝑚𝑏𝑒𝑟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𝑡𝑒𝑟𝑚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𝑡h𝑒𝑚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GB" sz="2000" b="1" dirty="0"/>
                  <a:t>TF-IDF Score:</a:t>
                </a:r>
                <a:endParaRPr lang="en-GB" sz="2000" dirty="0"/>
              </a:p>
              <a:p>
                <a:r>
                  <a:rPr lang="en-GB" sz="2000" dirty="0"/>
                  <a:t>				TF-IDF(t)=TF(t)×IDF(t)</a:t>
                </a:r>
              </a:p>
              <a:p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r>
                  <a:rPr kumimoji="0" lang="en-US" altLang="en-US" sz="20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Use in project</a:t>
                </a:r>
                <a:r>
                  <a:rPr kumimoji="0" lang="en-US" altLang="en-US" sz="20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: </a:t>
                </a:r>
                <a:r>
                  <a:rPr lang="en-GB" sz="2000" dirty="0"/>
                  <a:t>Helps to identify key terms in the text, which are then used to create MCQs.</a:t>
                </a:r>
                <a:endParaRPr kumimoji="0" lang="en-US" alt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27E349B6-6F5A-BCE7-28E3-8823D3CB78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798" y="547011"/>
                <a:ext cx="10934404" cy="4907305"/>
              </a:xfrm>
              <a:prstGeom prst="rect">
                <a:avLst/>
              </a:prstGeom>
              <a:blipFill>
                <a:blip r:embed="rId2"/>
                <a:stretch>
                  <a:fillRect l="-557" t="-124" b="-18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812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F47D7-E44B-4FC9-C923-D084DF7E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57838"/>
            <a:ext cx="9409641" cy="5588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  <a:latin typeface="Trebuchet MS (Body)"/>
                <a:cs typeface="Times New Roman" panose="02020603050405020304" pitchFamily="18" charset="0"/>
              </a:rPr>
              <a:t>2. Cosine Similarity</a:t>
            </a:r>
            <a:endParaRPr lang="en-GB" b="1" dirty="0">
              <a:solidFill>
                <a:schemeClr val="tx1"/>
              </a:solidFill>
              <a:latin typeface="Trebuchet MS (Body)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3E12-F063-3EF8-CBEF-D21492057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09689"/>
            <a:ext cx="10511366" cy="3880773"/>
          </a:xfrm>
        </p:spPr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Measures how similar two words or sentences are.</a:t>
            </a:r>
          </a:p>
          <a:p>
            <a:pPr marL="3543300" lvl="8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GB" sz="20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works:</a:t>
            </a:r>
            <a:endParaRPr lang="en-US" altLang="en-US" sz="20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33CB-757B-85FC-2774-56B0DC024BA0}"/>
                  </a:ext>
                </a:extLst>
              </p:cNvPr>
              <p:cNvSpPr txBox="1"/>
              <p:nvPr/>
            </p:nvSpPr>
            <p:spPr>
              <a:xfrm>
                <a:off x="1726142" y="2761062"/>
                <a:ext cx="6499052" cy="9780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𝑺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𝒊𝒎𝒊𝒍𝒂𝒊𝒓𝒕𝒚</m:t>
                      </m:r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e>
                      </m:d>
                      <m:r>
                        <a:rPr lang="en-GB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𝑨</m:t>
                          </m:r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 . </m:t>
                          </m:r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𝑩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</m:d>
                            </m:e>
                          </m:d>
                          <m:r>
                            <a:rPr lang="en-GB" b="0" i="0">
                              <a:latin typeface="Cambria Math" panose="02040503050406030204" pitchFamily="18" charset="0"/>
                            </a:rPr>
                            <m:t> . 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GB" b="0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limLoc m:val="subSup"/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en-GB" b="0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𝑨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𝑩</m:t>
                                  </m:r>
                                </m:e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𝑨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GB" b="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GB" b="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  <m:r>
                                    <a:rPr lang="en-GB" b="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</m:sup>
                                <m:e>
                                  <m:sSubSup>
                                    <m:sSubSupPr>
                                      <m:ctrlP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𝑩</m:t>
                                      </m:r>
                                    </m:e>
                                    <m:sub>
                                      <m:r>
                                        <a:rPr lang="en-GB" b="1" i="1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  <m:sup>
                                      <m:r>
                                        <a:rPr lang="en-GB" b="0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8233CB-757B-85FC-2774-56B0DC024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142" y="2761062"/>
                <a:ext cx="6499052" cy="9780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D32ABAAB-A61E-6D6D-E5EC-564BDD75EE26}"/>
              </a:ext>
            </a:extLst>
          </p:cNvPr>
          <p:cNvSpPr/>
          <p:nvPr/>
        </p:nvSpPr>
        <p:spPr>
          <a:xfrm>
            <a:off x="10186737" y="5454316"/>
            <a:ext cx="126732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8</a:t>
            </a:r>
            <a:endParaRPr lang="en-GB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1EF52A-BE8C-F042-20DF-B8EB24C9A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00522" y="1945232"/>
            <a:ext cx="57502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Convert words or sentences into numerical vectors.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/>
              <a:t>Compute the cosine of the angle between vectors: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3C4EF6-64C2-83D5-F42C-C923389442B8}"/>
              </a:ext>
            </a:extLst>
          </p:cNvPr>
          <p:cNvSpPr txBox="1"/>
          <p:nvPr/>
        </p:nvSpPr>
        <p:spPr>
          <a:xfrm>
            <a:off x="347313" y="4002941"/>
            <a:ext cx="11167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Use in project</a:t>
            </a:r>
          </a:p>
          <a:p>
            <a:r>
              <a:rPr lang="en-US" b="1" dirty="0"/>
              <a:t> </a:t>
            </a:r>
            <a:r>
              <a:rPr lang="en-US" dirty="0"/>
              <a:t>Identify terms or sentences that are similar.</a:t>
            </a:r>
          </a:p>
          <a:p>
            <a:r>
              <a:rPr lang="en-US" dirty="0"/>
              <a:t>Generate distractors for MCQ by selecting words related to the answer but not identical.</a:t>
            </a:r>
          </a:p>
          <a:p>
            <a:r>
              <a:rPr lang="en-GB" dirty="0"/>
              <a:t>Avoid irrelevant or random words in MCQ options.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331736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415</TotalTime>
  <Words>741</Words>
  <Application>Microsoft Office PowerPoint</Application>
  <PresentationFormat>Widescreen</PresentationFormat>
  <Paragraphs>130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Cambria Math</vt:lpstr>
      <vt:lpstr>Symbol</vt:lpstr>
      <vt:lpstr>Times New Roman</vt:lpstr>
      <vt:lpstr>Trebuchet MS</vt:lpstr>
      <vt:lpstr>Trebuchet MS (Body)</vt:lpstr>
      <vt:lpstr>Wingdings 3</vt:lpstr>
      <vt:lpstr>Facet</vt:lpstr>
      <vt:lpstr>EduQuiz-Student Teacher Portal with MCQ Generator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2. Cosine Similarity</vt:lpstr>
      <vt:lpstr>3. Rule Based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Atullya Maharjan</dc:creator>
  <cp:lastModifiedBy>Atullya Maharjan</cp:lastModifiedBy>
  <cp:revision>33</cp:revision>
  <dcterms:created xsi:type="dcterms:W3CDTF">2025-06-27T15:51:03Z</dcterms:created>
  <dcterms:modified xsi:type="dcterms:W3CDTF">2025-09-02T16:13:30Z</dcterms:modified>
</cp:coreProperties>
</file>