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12192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  <p:embeddedFont>
      <p:font typeface="Montserrat Medium"/>
      <p:regular r:id="rId45"/>
      <p:bold r:id="rId46"/>
      <p:italic r:id="rId47"/>
      <p:boldItalic r:id="rId48"/>
    </p:embeddedFont>
    <p:embeddedFont>
      <p:font typeface="Quattrocento Sans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29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7" roundtripDataSignature="AMtx7miPUXkJvp5W034y8jatVL7U3fLe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5ED007-F193-4AC5-AF9A-1684AE35082E}">
  <a:tblStyle styleId="{645ED007-F193-4AC5-AF9A-1684AE35082E}" styleName="Table_0">
    <a:wholeTbl>
      <a:tcTxStyle b="off" i="off">
        <a:font>
          <a:latin typeface="Montserrat"/>
          <a:ea typeface="Montserrat"/>
          <a:cs typeface="Montserra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7E8"/>
          </a:solidFill>
        </a:fill>
      </a:tcStyle>
    </a:wholeTbl>
    <a:band1H>
      <a:tcTxStyle/>
      <a:tcStyle>
        <a:fill>
          <a:solidFill>
            <a:srgbClr val="CACBCD"/>
          </a:solidFill>
        </a:fill>
      </a:tcStyle>
    </a:band1H>
    <a:band2H>
      <a:tcTxStyle/>
    </a:band2H>
    <a:band1V>
      <a:tcTxStyle/>
      <a:tcStyle>
        <a:fill>
          <a:solidFill>
            <a:srgbClr val="CACBCD"/>
          </a:solidFill>
        </a:fill>
      </a:tcStyle>
    </a:band1V>
    <a:band2V>
      <a:tcTxStyle/>
    </a:band2V>
    <a:lastCol>
      <a:tcTxStyle b="on" i="off">
        <a:font>
          <a:latin typeface="Montserrat"/>
          <a:ea typeface="Montserrat"/>
          <a:cs typeface="Montserra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Montserrat"/>
          <a:ea typeface="Montserrat"/>
          <a:cs typeface="Montserra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Montserrat"/>
          <a:ea typeface="Montserrat"/>
          <a:cs typeface="Montserra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Montserrat"/>
          <a:ea typeface="Montserrat"/>
          <a:cs typeface="Montserra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9ACD959E-052A-41F9-8A84-6D65C0D1FDEC}" styleName="Table_1">
    <a:wholeTbl>
      <a:tcTxStyle b="off" i="off">
        <a:font>
          <a:latin typeface="Montserrat"/>
          <a:ea typeface="Montserrat"/>
          <a:cs typeface="Montserrat"/>
        </a:font>
        <a:schemeClr val="dk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Montserrat"/>
          <a:ea typeface="Montserrat"/>
          <a:cs typeface="Montserrat"/>
        </a:font>
        <a:schemeClr val="lt1"/>
      </a:tcTxStyle>
      <a:tcStyle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  <a:tblStyle styleId="{40A4F4C8-CDB6-47D3-AE91-8C7BBD4DA108}" styleName="Table_2">
    <a:wholeTbl>
      <a:tcTxStyle b="off" i="off">
        <a:font>
          <a:latin typeface="Montserrat"/>
          <a:ea typeface="Montserrat"/>
          <a:cs typeface="Montserra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29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MontserratMedium-bold.fntdata"/><Relationship Id="rId45" Type="http://schemas.openxmlformats.org/officeDocument/2006/relationships/font" Target="fonts/Montserrat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Medium-boldItalic.fntdata"/><Relationship Id="rId47" Type="http://schemas.openxmlformats.org/officeDocument/2006/relationships/font" Target="fonts/MontserratMedium-italic.fntdata"/><Relationship Id="rId49" Type="http://schemas.openxmlformats.org/officeDocument/2006/relationships/font" Target="fonts/Quattrocento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QuattrocentoSans-italic.fntdata"/><Relationship Id="rId50" Type="http://schemas.openxmlformats.org/officeDocument/2006/relationships/font" Target="fonts/QuattrocentoSans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QuattrocentoSans-boldItalic.fntdata"/><Relationship Id="rId11" Type="http://schemas.openxmlformats.org/officeDocument/2006/relationships/slide" Target="slides/slide5.xml"/><Relationship Id="rId55" Type="http://schemas.openxmlformats.org/officeDocument/2006/relationships/font" Target="fonts/OpenSans-italic.fntdata"/><Relationship Id="rId10" Type="http://schemas.openxmlformats.org/officeDocument/2006/relationships/slide" Target="slides/slide4.xml"/><Relationship Id="rId54" Type="http://schemas.openxmlformats.org/officeDocument/2006/relationships/font" Target="fonts/OpenSans-bold.fntdata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https://themathcompany-my.sharepoint.com/personal/indu_varshini_themathcompany_com/Documents/Capstone%20Project/Review%203/All%20Excel%20files%20-%20Internal/Modelling-Rough-Report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https://themathcompany-my.sharepoint.com/personal/vinayak_gupta_themathcompany_com/Documents/Microsoft%20Teams%20Chat%20Files/Feature_extraction_bivariates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https://themathcompany-my.sharepoint.com/personal/vinayak_gupta_themathcompany_com/Documents/Microsoft%20Teams%20Chat%20Files/Feature_extraction_bivariates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https://themathcompany-my.sharepoint.com/personal/vinayak_gupta_themathcompany_com/Documents/Microsoft%20Teams%20Chat%20Files/Feature_extraction_bivariat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 sz="1200">
                <a:solidFill>
                  <a:schemeClr val="accent3">
                    <a:lumMod val="75000"/>
                  </a:schemeClr>
                </a:solidFill>
              </a:rPr>
              <a:t>Performance Metrics across Train and Test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153995170597943"/>
          <c:y val="0.17224537571301396"/>
          <c:w val="0.80179356436868721"/>
          <c:h val="0.654609974097876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accent3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Sheet1!$F$3:$I$3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AUC-ROC score</c:v>
                </c:pt>
                <c:pt idx="3">
                  <c:v>F1 score</c:v>
                </c:pt>
              </c:strCache>
            </c:strRef>
          </c:cat>
          <c:val>
            <c:numRef>
              <c:f>Sheet1!$F$4:$I$4</c:f>
              <c:numCache>
                <c:formatCode>General</c:formatCode>
                <c:ptCount val="4"/>
                <c:pt idx="0">
                  <c:v>0.28899999999999998</c:v>
                </c:pt>
                <c:pt idx="1">
                  <c:v>0.79700000000000004</c:v>
                </c:pt>
                <c:pt idx="2">
                  <c:v>0.58199999999999996</c:v>
                </c:pt>
                <c:pt idx="3">
                  <c:v>0.42399999999999999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DD-49E1-BB01-AD70D7F733F1}"/>
            </c:ext>
          </c:extLst>
        </c:ser>
        <c:ser>
          <c:idx val="1"/>
          <c:order val="1"/>
          <c:tx>
            <c:strRef>
              <c:f>Sheet1!$E$5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accent3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Sheet1!$F$3:$I$3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AUC-ROC score</c:v>
                </c:pt>
                <c:pt idx="3">
                  <c:v>F1 score</c:v>
                </c:pt>
              </c:strCache>
            </c:strRef>
          </c:cat>
          <c:val>
            <c:numRef>
              <c:f>Sheet1!$F$5:$I$5</c:f>
              <c:numCache>
                <c:formatCode>General</c:formatCode>
                <c:ptCount val="4"/>
                <c:pt idx="0">
                  <c:v>0.28699999999999998</c:v>
                </c:pt>
                <c:pt idx="1">
                  <c:v>0.78400000000000003</c:v>
                </c:pt>
                <c:pt idx="2">
                  <c:v>0.57799999999999996</c:v>
                </c:pt>
                <c:pt idx="3">
                  <c:v>0.42099999999999999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DD-49E1-BB01-AD70D7F733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96367632"/>
        <c:axId val="1796365968"/>
      </c:barChart>
      <c:catAx>
        <c:axId val="179636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365968"/>
        <c:crosses val="autoZero"/>
        <c:auto val="1"/>
        <c:lblAlgn val="ctr"/>
        <c:lblOffset val="100"/>
        <c:noMultiLvlLbl val="0"/>
      </c:catAx>
      <c:valAx>
        <c:axId val="17963659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3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accent3">
                        <a:lumMod val="75000"/>
                      </a:schemeClr>
                    </a:solidFill>
                  </a:rPr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3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36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588978994001868"/>
          <c:y val="0.90883906492136235"/>
          <c:w val="0.17111505662118859"/>
          <c:h val="8.0507105410663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600">
                <a:solidFill>
                  <a:schemeClr val="tx1"/>
                </a:solidFill>
              </a:rPr>
              <a:t>Average Spend per Visit </a:t>
            </a:r>
            <a:r>
              <a:rPr lang="en-IN" sz="1600">
                <a:solidFill>
                  <a:schemeClr val="accent2"/>
                </a:solidFill>
              </a:rPr>
              <a:t>VS Profitability</a:t>
            </a:r>
          </a:p>
        </c:rich>
      </c:tx>
      <c:layout>
        <c:manualLayout>
          <c:xMode val="edge"/>
          <c:yMode val="edge"/>
          <c:x val="0.24939384904930009"/>
          <c:y val="3.64863370159634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77207900041865"/>
          <c:y val="0.13426972021874564"/>
          <c:w val="0.77769785133662994"/>
          <c:h val="0.577383067753978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spend_per_movie!$C$1</c:f>
              <c:strCache>
                <c:ptCount val="1"/>
                <c:pt idx="0">
                  <c:v># of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spend_per_movie!$B$2:$B$11</c:f>
              <c:strCache>
                <c:ptCount val="10"/>
                <c:pt idx="0">
                  <c:v>[0, 66)</c:v>
                </c:pt>
                <c:pt idx="1">
                  <c:v>[66, 80)</c:v>
                </c:pt>
                <c:pt idx="2">
                  <c:v>[80, 94)</c:v>
                </c:pt>
                <c:pt idx="3">
                  <c:v>[94, 105)</c:v>
                </c:pt>
                <c:pt idx="4">
                  <c:v>[105, 120)</c:v>
                </c:pt>
                <c:pt idx="5">
                  <c:v>[120, 133)</c:v>
                </c:pt>
                <c:pt idx="6">
                  <c:v>[133, 152)</c:v>
                </c:pt>
                <c:pt idx="7">
                  <c:v>[152, 182)</c:v>
                </c:pt>
                <c:pt idx="8">
                  <c:v>[182, 243)</c:v>
                </c:pt>
                <c:pt idx="9">
                  <c:v>[243, 85,000)</c:v>
                </c:pt>
              </c:strCache>
            </c:strRef>
          </c:cat>
          <c:val>
            <c:numRef>
              <c:f>spend_per_movie!$C$2:$C$11</c:f>
              <c:numCache>
                <c:formatCode>#,##0</c:formatCode>
                <c:ptCount val="10"/>
                <c:pt idx="0">
                  <c:v>2253</c:v>
                </c:pt>
                <c:pt idx="1">
                  <c:v>2245</c:v>
                </c:pt>
                <c:pt idx="2">
                  <c:v>2250</c:v>
                </c:pt>
                <c:pt idx="3">
                  <c:v>2247</c:v>
                </c:pt>
                <c:pt idx="4">
                  <c:v>2250</c:v>
                </c:pt>
                <c:pt idx="5">
                  <c:v>2258</c:v>
                </c:pt>
                <c:pt idx="6">
                  <c:v>2238</c:v>
                </c:pt>
                <c:pt idx="7">
                  <c:v>2254</c:v>
                </c:pt>
                <c:pt idx="8">
                  <c:v>2244</c:v>
                </c:pt>
                <c:pt idx="9">
                  <c:v>2249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C7-4C33-9A4E-305247A64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6872752"/>
        <c:axId val="676861936"/>
      </c:barChart>
      <c:lineChart>
        <c:grouping val="standard"/>
        <c:varyColors val="0"/>
        <c:ser>
          <c:idx val="1"/>
          <c:order val="1"/>
          <c:tx>
            <c:strRef>
              <c:f>spend_per_movie!$D$1</c:f>
              <c:strCache>
                <c:ptCount val="1"/>
                <c:pt idx="0">
                  <c:v>% of Profitable Customers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spend_per_movie!$B$2:$B$11</c:f>
              <c:strCache>
                <c:ptCount val="10"/>
                <c:pt idx="0">
                  <c:v>[0, 66)</c:v>
                </c:pt>
                <c:pt idx="1">
                  <c:v>[66, 80)</c:v>
                </c:pt>
                <c:pt idx="2">
                  <c:v>[80, 94)</c:v>
                </c:pt>
                <c:pt idx="3">
                  <c:v>[94, 105)</c:v>
                </c:pt>
                <c:pt idx="4">
                  <c:v>[105, 120)</c:v>
                </c:pt>
                <c:pt idx="5">
                  <c:v>[120, 133)</c:v>
                </c:pt>
                <c:pt idx="6">
                  <c:v>[133, 152)</c:v>
                </c:pt>
                <c:pt idx="7">
                  <c:v>[152, 182)</c:v>
                </c:pt>
                <c:pt idx="8">
                  <c:v>[182, 243)</c:v>
                </c:pt>
                <c:pt idx="9">
                  <c:v>[243, 85,000)</c:v>
                </c:pt>
              </c:strCache>
            </c:strRef>
          </c:cat>
          <c:val>
            <c:numRef>
              <c:f>spend_per_movie!$D$2:$D$11</c:f>
              <c:numCache>
                <c:formatCode>0.00%</c:formatCode>
                <c:ptCount val="10"/>
                <c:pt idx="0">
                  <c:v>0.2157</c:v>
                </c:pt>
                <c:pt idx="1">
                  <c:v>0.20800000000000002</c:v>
                </c:pt>
                <c:pt idx="2">
                  <c:v>0.23379999999999998</c:v>
                </c:pt>
                <c:pt idx="3">
                  <c:v>0.23319999999999999</c:v>
                </c:pt>
                <c:pt idx="4">
                  <c:v>0.2253</c:v>
                </c:pt>
                <c:pt idx="5">
                  <c:v>0.2414</c:v>
                </c:pt>
                <c:pt idx="6">
                  <c:v>0.25469999999999998</c:v>
                </c:pt>
                <c:pt idx="7">
                  <c:v>0.25780000000000003</c:v>
                </c:pt>
                <c:pt idx="8">
                  <c:v>0.26829999999999998</c:v>
                </c:pt>
                <c:pt idx="9">
                  <c:v>0.3024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C7-4C33-9A4E-305247A6420A}"/>
            </c:ext>
          </c:extLst>
        </c:ser>
        <c:ser>
          <c:idx val="2"/>
          <c:order val="2"/>
          <c:tx>
            <c:strRef>
              <c:f>spend_per_movie!$F$1</c:f>
              <c:strCache>
                <c:ptCount val="1"/>
                <c:pt idx="0">
                  <c:v> Std_Event_Rate(%)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spend_per_movie!$B$2:$B$11</c:f>
              <c:strCache>
                <c:ptCount val="10"/>
                <c:pt idx="0">
                  <c:v>[0, 66)</c:v>
                </c:pt>
                <c:pt idx="1">
                  <c:v>[66, 80)</c:v>
                </c:pt>
                <c:pt idx="2">
                  <c:v>[80, 94)</c:v>
                </c:pt>
                <c:pt idx="3">
                  <c:v>[94, 105)</c:v>
                </c:pt>
                <c:pt idx="4">
                  <c:v>[105, 120)</c:v>
                </c:pt>
                <c:pt idx="5">
                  <c:v>[120, 133)</c:v>
                </c:pt>
                <c:pt idx="6">
                  <c:v>[133, 152)</c:v>
                </c:pt>
                <c:pt idx="7">
                  <c:v>[152, 182)</c:v>
                </c:pt>
                <c:pt idx="8">
                  <c:v>[182, 243)</c:v>
                </c:pt>
                <c:pt idx="9">
                  <c:v>[243, 85,000)</c:v>
                </c:pt>
              </c:strCache>
            </c:strRef>
          </c:cat>
          <c:val>
            <c:numRef>
              <c:f>spend_per_movie!$F$2:$F$11</c:f>
              <c:numCache>
                <c:formatCode>0.00%</c:formatCode>
                <c:ptCount val="10"/>
                <c:pt idx="0">
                  <c:v>0.23139999999999999</c:v>
                </c:pt>
                <c:pt idx="1">
                  <c:v>0.23139999999999999</c:v>
                </c:pt>
                <c:pt idx="2">
                  <c:v>0.23139999999999999</c:v>
                </c:pt>
                <c:pt idx="3">
                  <c:v>0.23139999999999999</c:v>
                </c:pt>
                <c:pt idx="4">
                  <c:v>0.23139999999999999</c:v>
                </c:pt>
                <c:pt idx="5">
                  <c:v>0.23139999999999999</c:v>
                </c:pt>
                <c:pt idx="6">
                  <c:v>0.23139999999999999</c:v>
                </c:pt>
                <c:pt idx="7">
                  <c:v>0.23139999999999999</c:v>
                </c:pt>
                <c:pt idx="8">
                  <c:v>0.23139999999999999</c:v>
                </c:pt>
                <c:pt idx="9">
                  <c:v>0.23139999999999999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C7-4C33-9A4E-305247A64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6873584"/>
        <c:axId val="676867344"/>
      </c:lineChart>
      <c:catAx>
        <c:axId val="67687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>
                    <a:solidFill>
                      <a:schemeClr val="tx1"/>
                    </a:solidFill>
                  </a:rPr>
                  <a:t>Amount in AED</a:t>
                </a:r>
              </a:p>
            </c:rich>
          </c:tx>
          <c:layout>
            <c:manualLayout>
              <c:xMode val="edge"/>
              <c:yMode val="edge"/>
              <c:x val="0.42494542438808669"/>
              <c:y val="0.825989476421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861936"/>
        <c:crosses val="autoZero"/>
        <c:auto val="1"/>
        <c:lblAlgn val="ctr"/>
        <c:lblOffset val="100"/>
        <c:noMultiLvlLbl val="0"/>
      </c:catAx>
      <c:valAx>
        <c:axId val="676861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>
                    <a:solidFill>
                      <a:schemeClr val="tx1"/>
                    </a:solidFill>
                  </a:rPr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872752"/>
        <c:crosses val="autoZero"/>
        <c:crossBetween val="between"/>
      </c:valAx>
      <c:valAx>
        <c:axId val="6768673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>
                    <a:solidFill>
                      <a:schemeClr val="tx1"/>
                    </a:solidFill>
                  </a:rPr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873584"/>
        <c:crosses val="max"/>
        <c:crossBetween val="between"/>
      </c:valAx>
      <c:catAx>
        <c:axId val="6768735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768673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chemeClr val="tx1"/>
                </a:solidFill>
              </a:rPr>
              <a:t>Customer</a:t>
            </a:r>
            <a:r>
              <a:rPr lang="en-IN" baseline="0">
                <a:solidFill>
                  <a:schemeClr val="tx1"/>
                </a:solidFill>
              </a:rPr>
              <a:t> Tenure </a:t>
            </a:r>
            <a:r>
              <a:rPr lang="en-IN" baseline="0">
                <a:solidFill>
                  <a:schemeClr val="accent2"/>
                </a:solidFill>
              </a:rPr>
              <a:t>VS Profitability</a:t>
            </a:r>
            <a:endParaRPr lang="en-IN">
              <a:solidFill>
                <a:schemeClr val="accent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customer_tenure!$C$1</c:f>
              <c:strCache>
                <c:ptCount val="1"/>
                <c:pt idx="0">
                  <c:v># of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customer_tenure!$B$2:$B$11</c:f>
              <c:strCache>
                <c:ptCount val="10"/>
                <c:pt idx="0">
                  <c:v>[0, 5)</c:v>
                </c:pt>
                <c:pt idx="1">
                  <c:v>[5, 10)</c:v>
                </c:pt>
                <c:pt idx="2">
                  <c:v>[10, 15)</c:v>
                </c:pt>
                <c:pt idx="3">
                  <c:v>[15, 20)</c:v>
                </c:pt>
                <c:pt idx="4">
                  <c:v>[20, 25)</c:v>
                </c:pt>
                <c:pt idx="5">
                  <c:v>[25, 27)</c:v>
                </c:pt>
                <c:pt idx="6">
                  <c:v>[27, 30)</c:v>
                </c:pt>
                <c:pt idx="7">
                  <c:v>[30, 35)</c:v>
                </c:pt>
                <c:pt idx="8">
                  <c:v>[35, 38)</c:v>
                </c:pt>
                <c:pt idx="9">
                  <c:v>[38, 45)</c:v>
                </c:pt>
              </c:strCache>
            </c:strRef>
          </c:cat>
          <c:val>
            <c:numRef>
              <c:f>customer_tenure!$C$2:$C$11</c:f>
              <c:numCache>
                <c:formatCode>#,##0</c:formatCode>
                <c:ptCount val="10"/>
                <c:pt idx="0">
                  <c:v>2657</c:v>
                </c:pt>
                <c:pt idx="1">
                  <c:v>2117</c:v>
                </c:pt>
                <c:pt idx="2">
                  <c:v>2350</c:v>
                </c:pt>
                <c:pt idx="3">
                  <c:v>2008</c:v>
                </c:pt>
                <c:pt idx="4">
                  <c:v>2359</c:v>
                </c:pt>
                <c:pt idx="5">
                  <c:v>2009</c:v>
                </c:pt>
                <c:pt idx="6">
                  <c:v>2737</c:v>
                </c:pt>
                <c:pt idx="7">
                  <c:v>1859</c:v>
                </c:pt>
                <c:pt idx="8">
                  <c:v>2402</c:v>
                </c:pt>
                <c:pt idx="9">
                  <c:v>1990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0F-482F-A044-DFEA1542F3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3167247"/>
        <c:axId val="1603163919"/>
      </c:barChart>
      <c:lineChart>
        <c:grouping val="standard"/>
        <c:varyColors val="0"/>
        <c:ser>
          <c:idx val="1"/>
          <c:order val="1"/>
          <c:tx>
            <c:strRef>
              <c:f>customer_tenure!$D$1</c:f>
              <c:strCache>
                <c:ptCount val="1"/>
                <c:pt idx="0">
                  <c:v>% of Profitable Customers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customer_tenure!$B$2:$B$11</c:f>
              <c:strCache>
                <c:ptCount val="10"/>
                <c:pt idx="0">
                  <c:v>[0, 5)</c:v>
                </c:pt>
                <c:pt idx="1">
                  <c:v>[5, 10)</c:v>
                </c:pt>
                <c:pt idx="2">
                  <c:v>[10, 15)</c:v>
                </c:pt>
                <c:pt idx="3">
                  <c:v>[15, 20)</c:v>
                </c:pt>
                <c:pt idx="4">
                  <c:v>[20, 25)</c:v>
                </c:pt>
                <c:pt idx="5">
                  <c:v>[25, 27)</c:v>
                </c:pt>
                <c:pt idx="6">
                  <c:v>[27, 30)</c:v>
                </c:pt>
                <c:pt idx="7">
                  <c:v>[30, 35)</c:v>
                </c:pt>
                <c:pt idx="8">
                  <c:v>[35, 38)</c:v>
                </c:pt>
                <c:pt idx="9">
                  <c:v>[38, 45)</c:v>
                </c:pt>
              </c:strCache>
            </c:strRef>
          </c:cat>
          <c:val>
            <c:numRef>
              <c:f>customer_tenure!$D$2:$D$11</c:f>
              <c:numCache>
                <c:formatCode>0.00%</c:formatCode>
                <c:ptCount val="10"/>
                <c:pt idx="0">
                  <c:v>0.21640000000000001</c:v>
                </c:pt>
                <c:pt idx="1">
                  <c:v>0.23</c:v>
                </c:pt>
                <c:pt idx="2">
                  <c:v>0.23960000000000001</c:v>
                </c:pt>
                <c:pt idx="3">
                  <c:v>0.26290000000000002</c:v>
                </c:pt>
                <c:pt idx="4">
                  <c:v>0.24590000000000001</c:v>
                </c:pt>
                <c:pt idx="5">
                  <c:v>0.2429</c:v>
                </c:pt>
                <c:pt idx="6">
                  <c:v>0.2437</c:v>
                </c:pt>
                <c:pt idx="7">
                  <c:v>0.2722</c:v>
                </c:pt>
                <c:pt idx="8">
                  <c:v>0.24809999999999999</c:v>
                </c:pt>
                <c:pt idx="9">
                  <c:v>0.25030000000000002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0F-482F-A044-DFEA1542F325}"/>
            </c:ext>
          </c:extLst>
        </c:ser>
        <c:ser>
          <c:idx val="2"/>
          <c:order val="2"/>
          <c:tx>
            <c:strRef>
              <c:f>customer_tenure!$F$1</c:f>
              <c:strCache>
                <c:ptCount val="1"/>
                <c:pt idx="0">
                  <c:v>Event_Rate(%)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customer_tenure!$F$2:$F$11</c:f>
              <c:numCache>
                <c:formatCode>0.00%</c:formatCode>
                <c:ptCount val="10"/>
                <c:pt idx="0">
                  <c:v>0.23139999999999999</c:v>
                </c:pt>
                <c:pt idx="1">
                  <c:v>0.23139999999999999</c:v>
                </c:pt>
                <c:pt idx="2">
                  <c:v>0.23139999999999999</c:v>
                </c:pt>
                <c:pt idx="3">
                  <c:v>0.23139999999999999</c:v>
                </c:pt>
                <c:pt idx="4">
                  <c:v>0.23139999999999999</c:v>
                </c:pt>
                <c:pt idx="5">
                  <c:v>0.23139999999999999</c:v>
                </c:pt>
                <c:pt idx="6">
                  <c:v>0.23139999999999999</c:v>
                </c:pt>
                <c:pt idx="7">
                  <c:v>0.23139999999999999</c:v>
                </c:pt>
                <c:pt idx="8">
                  <c:v>0.23139999999999999</c:v>
                </c:pt>
                <c:pt idx="9">
                  <c:v>0.23139999999999999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0F-482F-A044-DFEA1542F3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9356863"/>
        <c:axId val="1399356447"/>
      </c:lineChart>
      <c:catAx>
        <c:axId val="1603167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tx1"/>
                    </a:solidFill>
                  </a:rPr>
                  <a:t>#</a:t>
                </a:r>
                <a:r>
                  <a:rPr lang="en-GB" baseline="0">
                    <a:solidFill>
                      <a:schemeClr val="tx1"/>
                    </a:solidFill>
                  </a:rPr>
                  <a:t> of </a:t>
                </a:r>
                <a:r>
                  <a:rPr lang="en-GB" sz="1100" baseline="0">
                    <a:solidFill>
                      <a:schemeClr val="tx1"/>
                    </a:solidFill>
                  </a:rPr>
                  <a:t>Months</a:t>
                </a:r>
                <a:endParaRPr lang="en-IN" sz="11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163919"/>
        <c:crosses val="autoZero"/>
        <c:auto val="1"/>
        <c:lblAlgn val="ctr"/>
        <c:lblOffset val="100"/>
        <c:noMultiLvlLbl val="0"/>
      </c:catAx>
      <c:valAx>
        <c:axId val="16031639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167247"/>
        <c:crosses val="autoZero"/>
        <c:crossBetween val="between"/>
      </c:valAx>
      <c:valAx>
        <c:axId val="139935644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>
                    <a:solidFill>
                      <a:schemeClr val="tx1"/>
                    </a:solidFill>
                  </a:rPr>
                  <a:t>Percentage</a:t>
                </a:r>
                <a:endParaRPr lang="en-IN" sz="11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9356863"/>
        <c:crosses val="max"/>
        <c:crossBetween val="between"/>
      </c:valAx>
      <c:catAx>
        <c:axId val="13993568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93564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solidFill>
                  <a:schemeClr val="tx1"/>
                </a:solidFill>
              </a:rPr>
              <a:t>Tickets bought on Weekdays </a:t>
            </a:r>
            <a:r>
              <a:rPr lang="en-US" sz="1600">
                <a:solidFill>
                  <a:schemeClr val="accent2"/>
                </a:solidFill>
              </a:rPr>
              <a:t>VS Profitability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'#Weekdays'!$C$1</c:f>
              <c:strCache>
                <c:ptCount val="1"/>
                <c:pt idx="0">
                  <c:v># of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'#Weekdays'!$B$2:$B$11</c:f>
              <c:strCache>
                <c:ptCount val="10"/>
                <c:pt idx="0">
                  <c:v>[0, 2)</c:v>
                </c:pt>
                <c:pt idx="1">
                  <c:v>[2, 3)</c:v>
                </c:pt>
                <c:pt idx="2">
                  <c:v>[3, 4)</c:v>
                </c:pt>
                <c:pt idx="3">
                  <c:v>[4, 6)</c:v>
                </c:pt>
                <c:pt idx="4">
                  <c:v>[6, 10)</c:v>
                </c:pt>
                <c:pt idx="5">
                  <c:v>[10, 14)</c:v>
                </c:pt>
                <c:pt idx="6">
                  <c:v>[14, 20)</c:v>
                </c:pt>
                <c:pt idx="7">
                  <c:v>[20, 30)</c:v>
                </c:pt>
                <c:pt idx="8">
                  <c:v>[30, 47)</c:v>
                </c:pt>
                <c:pt idx="9">
                  <c:v>[47, 512)</c:v>
                </c:pt>
              </c:strCache>
            </c:strRef>
          </c:cat>
          <c:val>
            <c:numRef>
              <c:f>'#Weekdays'!$C$2:$C$11</c:f>
              <c:numCache>
                <c:formatCode>General</c:formatCode>
                <c:ptCount val="10"/>
                <c:pt idx="0" formatCode="#,##0">
                  <c:v>4142</c:v>
                </c:pt>
                <c:pt idx="1">
                  <c:v>544</c:v>
                </c:pt>
                <c:pt idx="2" formatCode="#,##0">
                  <c:v>2465</c:v>
                </c:pt>
                <c:pt idx="3" formatCode="#,##0">
                  <c:v>1849</c:v>
                </c:pt>
                <c:pt idx="4" formatCode="#,##0">
                  <c:v>2800</c:v>
                </c:pt>
                <c:pt idx="5" formatCode="#,##0">
                  <c:v>1916</c:v>
                </c:pt>
                <c:pt idx="6" formatCode="#,##0">
                  <c:v>2209</c:v>
                </c:pt>
                <c:pt idx="7" formatCode="#,##0">
                  <c:v>2260</c:v>
                </c:pt>
                <c:pt idx="8" formatCode="#,##0">
                  <c:v>2089</c:v>
                </c:pt>
                <c:pt idx="9" formatCode="#,##0">
                  <c:v>2214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F6-4422-AC17-8C6A85BCF3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8929472"/>
        <c:axId val="818927808"/>
      </c:barChart>
      <c:lineChart>
        <c:grouping val="standard"/>
        <c:varyColors val="0"/>
        <c:ser>
          <c:idx val="1"/>
          <c:order val="1"/>
          <c:tx>
            <c:strRef>
              <c:f>'#Weekdays'!$D$1</c:f>
              <c:strCache>
                <c:ptCount val="1"/>
                <c:pt idx="0">
                  <c:v>% of Profitable Customers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'#Weekdays'!$B$2:$B$11</c:f>
              <c:strCache>
                <c:ptCount val="10"/>
                <c:pt idx="0">
                  <c:v>[0, 2)</c:v>
                </c:pt>
                <c:pt idx="1">
                  <c:v>[2, 3)</c:v>
                </c:pt>
                <c:pt idx="2">
                  <c:v>[3, 4)</c:v>
                </c:pt>
                <c:pt idx="3">
                  <c:v>[4, 6)</c:v>
                </c:pt>
                <c:pt idx="4">
                  <c:v>[6, 10)</c:v>
                </c:pt>
                <c:pt idx="5">
                  <c:v>[10, 14)</c:v>
                </c:pt>
                <c:pt idx="6">
                  <c:v>[14, 20)</c:v>
                </c:pt>
                <c:pt idx="7">
                  <c:v>[20, 30)</c:v>
                </c:pt>
                <c:pt idx="8">
                  <c:v>[30, 47)</c:v>
                </c:pt>
                <c:pt idx="9">
                  <c:v>[47, 512)</c:v>
                </c:pt>
              </c:strCache>
            </c:strRef>
          </c:cat>
          <c:val>
            <c:numRef>
              <c:f>'#Weekdays'!$D$2:$D$11</c:f>
              <c:numCache>
                <c:formatCode>0.00%</c:formatCode>
                <c:ptCount val="10"/>
                <c:pt idx="0">
                  <c:v>0.2535</c:v>
                </c:pt>
                <c:pt idx="1">
                  <c:v>0.28309999999999996</c:v>
                </c:pt>
                <c:pt idx="2">
                  <c:v>0.2742</c:v>
                </c:pt>
                <c:pt idx="3">
                  <c:v>0.25800000000000001</c:v>
                </c:pt>
                <c:pt idx="4">
                  <c:v>0.25180000000000002</c:v>
                </c:pt>
                <c:pt idx="5">
                  <c:v>0.23329999999999998</c:v>
                </c:pt>
                <c:pt idx="6">
                  <c:v>0.24629999999999999</c:v>
                </c:pt>
                <c:pt idx="7">
                  <c:v>0.21809999999999999</c:v>
                </c:pt>
                <c:pt idx="8">
                  <c:v>0.23170000000000002</c:v>
                </c:pt>
                <c:pt idx="9">
                  <c:v>0.2069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F6-4422-AC17-8C6A85BCF32E}"/>
            </c:ext>
          </c:extLst>
        </c:ser>
        <c:ser>
          <c:idx val="2"/>
          <c:order val="2"/>
          <c:tx>
            <c:strRef>
              <c:f>'#Weekdays'!$F$1</c:f>
              <c:strCache>
                <c:ptCount val="1"/>
                <c:pt idx="0">
                  <c:v> Std_Event_Rate(%)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'#Weekdays'!$B$2:$B$11</c:f>
              <c:strCache>
                <c:ptCount val="10"/>
                <c:pt idx="0">
                  <c:v>[0, 2)</c:v>
                </c:pt>
                <c:pt idx="1">
                  <c:v>[2, 3)</c:v>
                </c:pt>
                <c:pt idx="2">
                  <c:v>[3, 4)</c:v>
                </c:pt>
                <c:pt idx="3">
                  <c:v>[4, 6)</c:v>
                </c:pt>
                <c:pt idx="4">
                  <c:v>[6, 10)</c:v>
                </c:pt>
                <c:pt idx="5">
                  <c:v>[10, 14)</c:v>
                </c:pt>
                <c:pt idx="6">
                  <c:v>[14, 20)</c:v>
                </c:pt>
                <c:pt idx="7">
                  <c:v>[20, 30)</c:v>
                </c:pt>
                <c:pt idx="8">
                  <c:v>[30, 47)</c:v>
                </c:pt>
                <c:pt idx="9">
                  <c:v>[47, 512)</c:v>
                </c:pt>
              </c:strCache>
            </c:strRef>
          </c:cat>
          <c:val>
            <c:numRef>
              <c:f>'#Weekdays'!$F$2:$F$11</c:f>
              <c:numCache>
                <c:formatCode>General</c:formatCode>
                <c:ptCount val="10"/>
                <c:pt idx="0">
                  <c:v>0.23139999999999999</c:v>
                </c:pt>
                <c:pt idx="1">
                  <c:v>0.23139999999999999</c:v>
                </c:pt>
                <c:pt idx="2">
                  <c:v>0.23139999999999999</c:v>
                </c:pt>
                <c:pt idx="3">
                  <c:v>0.23139999999999999</c:v>
                </c:pt>
                <c:pt idx="4">
                  <c:v>0.23139999999999999</c:v>
                </c:pt>
                <c:pt idx="5">
                  <c:v>0.23139999999999999</c:v>
                </c:pt>
                <c:pt idx="6">
                  <c:v>0.23139999999999999</c:v>
                </c:pt>
                <c:pt idx="7">
                  <c:v>0.23139999999999999</c:v>
                </c:pt>
                <c:pt idx="8">
                  <c:v>0.23139999999999999</c:v>
                </c:pt>
                <c:pt idx="9">
                  <c:v>0.23139999999999999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F6-4422-AC17-8C6A85BCF3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8935712"/>
        <c:axId val="818934880"/>
      </c:lineChart>
      <c:catAx>
        <c:axId val="81892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>
                    <a:solidFill>
                      <a:schemeClr val="tx1"/>
                    </a:solidFill>
                  </a:rPr>
                  <a:t># of Tickets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927808"/>
        <c:crosses val="autoZero"/>
        <c:auto val="1"/>
        <c:lblAlgn val="ctr"/>
        <c:lblOffset val="100"/>
        <c:noMultiLvlLbl val="0"/>
      </c:catAx>
      <c:valAx>
        <c:axId val="8189278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chemeClr val="tx1"/>
                    </a:solidFill>
                  </a:rPr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929472"/>
        <c:crosses val="autoZero"/>
        <c:crossBetween val="between"/>
      </c:valAx>
      <c:valAx>
        <c:axId val="8189348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>
                    <a:solidFill>
                      <a:schemeClr val="tx1"/>
                    </a:solidFill>
                  </a:rPr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935712"/>
        <c:crosses val="max"/>
        <c:crossBetween val="between"/>
      </c:valAx>
      <c:catAx>
        <c:axId val="818935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189348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AUC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treating outliers and manipulating data which is not in case of random forest</a:t>
            </a:r>
            <a:endParaRPr/>
          </a:p>
        </p:txBody>
      </p:sp>
      <p:sp>
        <p:nvSpPr>
          <p:cNvPr id="509" name="Google Shape;50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accent1"/>
                </a:solidFill>
              </a:rPr>
              <a:t>These genre movies are screened in premium experience like IMAX, 4DX where the standard tickets cost around AED 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accent1"/>
                </a:solidFill>
              </a:rPr>
              <a:t>These genre movies are screened in premium experience like IMAX, 4DX where the standard tickets cost around AED 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accent1"/>
                </a:solidFill>
              </a:rPr>
              <a:t>These genre movies are screened in premium experience like IMAX, 4DX where the standard tickets cost around AED 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3" name="Google Shape;79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5" name="Google Shape;21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6"/>
          <p:cNvSpPr txBox="1"/>
          <p:nvPr>
            <p:ph type="ctrTitle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b="1" sz="4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6"/>
          <p:cNvSpPr txBox="1"/>
          <p:nvPr>
            <p:ph idx="1" type="subTitle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0F0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0F0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0F0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0F0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9" name="Google Shape;1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888" y="3518190"/>
            <a:ext cx="125172" cy="96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888" y="2641893"/>
            <a:ext cx="125172" cy="96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895" y="703648"/>
            <a:ext cx="5774755" cy="678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7"/>
          <p:cNvSpPr txBox="1"/>
          <p:nvPr>
            <p:ph idx="1" type="body"/>
          </p:nvPr>
        </p:nvSpPr>
        <p:spPr>
          <a:xfrm>
            <a:off x="5883153" y="697793"/>
            <a:ext cx="5924550" cy="5349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476" lvl="0" marL="4572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F0F0F"/>
              </a:buClr>
              <a:buSzPts val="2376"/>
              <a:buFont typeface="Open Sans"/>
              <a:buChar char="•"/>
              <a:defRPr sz="2400">
                <a:solidFill>
                  <a:srgbClr val="0F0F0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0"/>
              </a:buClr>
              <a:buSzPts val="2000"/>
              <a:buNone/>
              <a:defRPr sz="2000">
                <a:solidFill>
                  <a:srgbClr val="888A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0"/>
              </a:buClr>
              <a:buSzPts val="1800"/>
              <a:buNone/>
              <a:defRPr sz="1800">
                <a:solidFill>
                  <a:srgbClr val="888A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0"/>
              </a:buClr>
              <a:buSzPts val="1600"/>
              <a:buNone/>
              <a:defRPr sz="1600">
                <a:solidFill>
                  <a:srgbClr val="888A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0"/>
              </a:buClr>
              <a:buSzPts val="1600"/>
              <a:buNone/>
              <a:defRPr sz="1600">
                <a:solidFill>
                  <a:srgbClr val="888A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0"/>
              </a:buClr>
              <a:buSzPts val="1600"/>
              <a:buNone/>
              <a:defRPr sz="1600">
                <a:solidFill>
                  <a:srgbClr val="888A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0"/>
              </a:buClr>
              <a:buSzPts val="1600"/>
              <a:buNone/>
              <a:defRPr sz="1600">
                <a:solidFill>
                  <a:srgbClr val="888A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0"/>
              </a:buClr>
              <a:buSzPts val="1600"/>
              <a:buNone/>
              <a:defRPr sz="1600">
                <a:solidFill>
                  <a:srgbClr val="888A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0"/>
              </a:buClr>
              <a:buSzPts val="1600"/>
              <a:buNone/>
              <a:defRPr sz="1600">
                <a:solidFill>
                  <a:srgbClr val="888A90"/>
                </a:solidFill>
              </a:defRPr>
            </a:lvl9pPr>
          </a:lstStyle>
          <a:p/>
        </p:txBody>
      </p:sp>
      <p:pic>
        <p:nvPicPr>
          <p:cNvPr id="24" name="Google Shape;2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2578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7"/>
          <p:cNvSpPr txBox="1"/>
          <p:nvPr>
            <p:ph type="title"/>
          </p:nvPr>
        </p:nvSpPr>
        <p:spPr>
          <a:xfrm>
            <a:off x="879475" y="2876378"/>
            <a:ext cx="4283075" cy="11052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" name="Google Shape;2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251" y="6531843"/>
            <a:ext cx="1954530" cy="22955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7"/>
          <p:cNvSpPr txBox="1"/>
          <p:nvPr>
            <p:ph idx="11" type="ftr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26262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2" type="sldNum"/>
          </p:nvPr>
        </p:nvSpPr>
        <p:spPr>
          <a:xfrm>
            <a:off x="87172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9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i="0" sz="9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i="0" sz="9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i="0" sz="9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i="0" sz="9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i="0" sz="9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i="0" sz="9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i="0" sz="9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i="0" sz="9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b="0">
              <a:solidFill>
                <a:srgbClr val="39393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_White_1">
  <p:cSld name="Header_Whit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8"/>
          <p:cNvSpPr txBox="1"/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800"/>
              <a:buFont typeface="Montserrat"/>
              <a:buNone/>
              <a:defRPr b="1" sz="28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8"/>
          <p:cNvSpPr txBox="1"/>
          <p:nvPr>
            <p:ph idx="1" type="body"/>
          </p:nvPr>
        </p:nvSpPr>
        <p:spPr>
          <a:xfrm>
            <a:off x="479425" y="1412874"/>
            <a:ext cx="11233149" cy="4937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0F0F"/>
              </a:buClr>
              <a:buSzPts val="1800"/>
              <a:buNone/>
              <a:defRPr sz="1800">
                <a:solidFill>
                  <a:srgbClr val="0F0F0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0F0F"/>
              </a:buClr>
              <a:buSzPts val="1800"/>
              <a:buNone/>
              <a:defRPr sz="1800">
                <a:solidFill>
                  <a:srgbClr val="0F0F0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0F0F"/>
              </a:buClr>
              <a:buSzPts val="1800"/>
              <a:buNone/>
              <a:defRPr sz="1800">
                <a:solidFill>
                  <a:srgbClr val="0F0F0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0F0F"/>
              </a:buClr>
              <a:buSzPts val="1800"/>
              <a:buNone/>
              <a:defRPr sz="1800">
                <a:solidFill>
                  <a:srgbClr val="0F0F0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0F0F"/>
              </a:buClr>
              <a:buSzPts val="1800"/>
              <a:buNone/>
              <a:defRPr sz="1800">
                <a:solidFill>
                  <a:srgbClr val="0F0F0F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pic>
        <p:nvPicPr>
          <p:cNvPr id="34" name="Google Shape;3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16" y="6543923"/>
            <a:ext cx="1964504" cy="23073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8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9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9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9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9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9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9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9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9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9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b="0"/>
          </a:p>
        </p:txBody>
      </p:sp>
      <p:sp>
        <p:nvSpPr>
          <p:cNvPr id="36" name="Google Shape;36;p38"/>
          <p:cNvSpPr txBox="1"/>
          <p:nvPr>
            <p:ph idx="11" type="ftr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39393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1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12192000" cy="68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9"/>
          <p:cNvSpPr/>
          <p:nvPr/>
        </p:nvSpPr>
        <p:spPr>
          <a:xfrm>
            <a:off x="608135" y="1690030"/>
            <a:ext cx="2981325" cy="2981325"/>
          </a:xfrm>
          <a:prstGeom prst="ellipse">
            <a:avLst/>
          </a:prstGeom>
          <a:solidFill>
            <a:srgbClr val="F272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41;p39"/>
          <p:cNvSpPr txBox="1"/>
          <p:nvPr>
            <p:ph type="title"/>
          </p:nvPr>
        </p:nvSpPr>
        <p:spPr>
          <a:xfrm>
            <a:off x="2250831" y="2584585"/>
            <a:ext cx="85915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2" name="Google Shape;4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9"/>
          <p:cNvSpPr txBox="1"/>
          <p:nvPr>
            <p:ph idx="11" type="ftr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b="0">
              <a:solidFill>
                <a:srgbClr val="393939"/>
              </a:solidFill>
            </a:endParaRPr>
          </a:p>
        </p:txBody>
      </p:sp>
      <p:pic>
        <p:nvPicPr>
          <p:cNvPr id="45" name="Google Shape;4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17" y="6541115"/>
            <a:ext cx="1964503" cy="23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48" y="0"/>
            <a:ext cx="12192000" cy="684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40"/>
          <p:cNvSpPr txBox="1"/>
          <p:nvPr>
            <p:ph type="ctrTitle"/>
          </p:nvPr>
        </p:nvSpPr>
        <p:spPr>
          <a:xfrm>
            <a:off x="5033473" y="1238870"/>
            <a:ext cx="6633920" cy="22402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Montserrat"/>
              <a:buNone/>
              <a:defRPr b="1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" name="Google Shape;5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9248" y="6089071"/>
            <a:ext cx="5093883" cy="59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0"/>
          <p:cNvPicPr preferRelativeResize="0"/>
          <p:nvPr/>
        </p:nvPicPr>
        <p:blipFill rotWithShape="1">
          <a:blip r:embed="rId5">
            <a:alphaModFix/>
          </a:blip>
          <a:srcRect b="0" l="28952" r="0" t="6063"/>
          <a:stretch/>
        </p:blipFill>
        <p:spPr>
          <a:xfrm>
            <a:off x="-8948" y="0"/>
            <a:ext cx="289265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02">
          <p15:clr>
            <a:srgbClr val="FBAE40"/>
          </p15:clr>
        </p15:guide>
        <p15:guide id="4" pos="7378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929">
          <p15:clr>
            <a:srgbClr val="FBAE40"/>
          </p15:clr>
        </p15:guide>
        <p15:guide id="7" orient="horz" pos="413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_1">
  <p:cSld name="Two Content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1"/>
          <p:cNvSpPr txBox="1"/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800"/>
              <a:buFont typeface="Montserrat"/>
              <a:buNone/>
              <a:defRPr b="1" sz="28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" type="body"/>
          </p:nvPr>
        </p:nvSpPr>
        <p:spPr>
          <a:xfrm>
            <a:off x="479426" y="1412874"/>
            <a:ext cx="5850570" cy="4872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0F0F"/>
              </a:buClr>
              <a:buSzPts val="1800"/>
              <a:buNone/>
              <a:defRPr sz="1800">
                <a:solidFill>
                  <a:srgbClr val="0F0F0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0F0F"/>
              </a:buClr>
              <a:buSzPts val="1800"/>
              <a:buNone/>
              <a:defRPr sz="1800">
                <a:solidFill>
                  <a:srgbClr val="0F0F0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0F0F"/>
              </a:buClr>
              <a:buSzPts val="1800"/>
              <a:buNone/>
              <a:defRPr sz="1800">
                <a:solidFill>
                  <a:srgbClr val="0F0F0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0F0F"/>
              </a:buClr>
              <a:buSzPts val="1800"/>
              <a:buNone/>
              <a:defRPr sz="1800">
                <a:solidFill>
                  <a:srgbClr val="0F0F0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0F0F"/>
              </a:buClr>
              <a:buSzPts val="1800"/>
              <a:buNone/>
              <a:defRPr sz="1800">
                <a:solidFill>
                  <a:srgbClr val="0F0F0F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pic>
        <p:nvPicPr>
          <p:cNvPr id="56" name="Google Shape;5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16" y="6543923"/>
            <a:ext cx="1964504" cy="23073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1"/>
          <p:cNvSpPr txBox="1"/>
          <p:nvPr>
            <p:ph idx="11" type="ftr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39393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1"/>
          <p:cNvSpPr/>
          <p:nvPr>
            <p:ph idx="2" type="pic"/>
          </p:nvPr>
        </p:nvSpPr>
        <p:spPr>
          <a:xfrm>
            <a:off x="6858000" y="1409579"/>
            <a:ext cx="4821359" cy="4821359"/>
          </a:xfrm>
          <a:prstGeom prst="ellipse">
            <a:avLst/>
          </a:prstGeom>
          <a:noFill/>
          <a:ln>
            <a:noFill/>
          </a:ln>
        </p:spPr>
      </p:sp>
      <p:sp>
        <p:nvSpPr>
          <p:cNvPr id="59" name="Google Shape;59;p41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9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9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9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9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9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9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9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9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9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Dark">
  <p:cSld name="Blank_Dar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12192000" cy="68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17" y="6541115"/>
            <a:ext cx="1964503" cy="2351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42"/>
          <p:cNvSpPr txBox="1"/>
          <p:nvPr>
            <p:ph idx="11" type="ftr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b="0">
              <a:solidFill>
                <a:srgbClr val="39393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3"/>
          <p:cNvSpPr txBox="1"/>
          <p:nvPr>
            <p:ph type="ctrTitle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b="1" sz="4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" type="subTitle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0F0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0F0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0F0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0F0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71" name="Google Shape;7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888" y="3518190"/>
            <a:ext cx="125172" cy="96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888" y="2641893"/>
            <a:ext cx="125172" cy="96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3"/>
          <p:cNvSpPr txBox="1"/>
          <p:nvPr>
            <p:ph idx="11" type="ftr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b="0">
              <a:solidFill>
                <a:srgbClr val="393939"/>
              </a:solidFill>
            </a:endParaRPr>
          </a:p>
        </p:txBody>
      </p:sp>
      <p:pic>
        <p:nvPicPr>
          <p:cNvPr id="76" name="Google Shape;7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817" y="6541115"/>
            <a:ext cx="1964503" cy="23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2">
  <p:cSld name="Transition 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44"/>
          <p:cNvPicPr preferRelativeResize="0"/>
          <p:nvPr/>
        </p:nvPicPr>
        <p:blipFill rotWithShape="1">
          <a:blip r:embed="rId2">
            <a:alphaModFix/>
          </a:blip>
          <a:srcRect b="0" l="19922" r="0" t="0"/>
          <a:stretch/>
        </p:blipFill>
        <p:spPr>
          <a:xfrm>
            <a:off x="0" y="-19097"/>
            <a:ext cx="12200313" cy="687709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4"/>
          <p:cNvSpPr txBox="1"/>
          <p:nvPr>
            <p:ph type="title"/>
          </p:nvPr>
        </p:nvSpPr>
        <p:spPr>
          <a:xfrm>
            <a:off x="1485900" y="3429000"/>
            <a:ext cx="9867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0" name="Google Shape;8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4"/>
          <p:cNvSpPr txBox="1"/>
          <p:nvPr>
            <p:ph idx="11" type="ftr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b="0">
              <a:solidFill>
                <a:srgbClr val="393939"/>
              </a:solidFill>
            </a:endParaRPr>
          </a:p>
        </p:txBody>
      </p:sp>
      <p:pic>
        <p:nvPicPr>
          <p:cNvPr id="84" name="Google Shape;8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17" y="6541115"/>
            <a:ext cx="1964503" cy="23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5"/>
          <p:cNvSpPr txBox="1"/>
          <p:nvPr>
            <p:ph idx="12" type="sldNum"/>
          </p:nvPr>
        </p:nvSpPr>
        <p:spPr>
          <a:xfrm>
            <a:off x="5692391" y="6384867"/>
            <a:ext cx="5153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35"/>
          <p:cNvSpPr txBox="1"/>
          <p:nvPr>
            <p:ph idx="1" type="body"/>
          </p:nvPr>
        </p:nvSpPr>
        <p:spPr>
          <a:xfrm>
            <a:off x="479425" y="1412875"/>
            <a:ext cx="1123315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0F0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F0F0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0F0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F0F0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0F0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F0F0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0F0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F0F0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0F0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F0F0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3" name="Google Shape;13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1816" y="6543923"/>
            <a:ext cx="1964504" cy="23073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5"/>
          <p:cNvSpPr txBox="1"/>
          <p:nvPr>
            <p:ph idx="11" type="ftr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9393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906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302">
          <p15:clr>
            <a:srgbClr val="F26B43"/>
          </p15:clr>
        </p15:guide>
        <p15:guide id="4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64.png"/><Relationship Id="rId6" Type="http://schemas.openxmlformats.org/officeDocument/2006/relationships/image" Target="../media/image58.png"/><Relationship Id="rId7" Type="http://schemas.openxmlformats.org/officeDocument/2006/relationships/image" Target="../media/image6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7.png"/><Relationship Id="rId4" Type="http://schemas.openxmlformats.org/officeDocument/2006/relationships/image" Target="../media/image65.png"/><Relationship Id="rId5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75.png"/><Relationship Id="rId10" Type="http://schemas.openxmlformats.org/officeDocument/2006/relationships/image" Target="../media/image46.png"/><Relationship Id="rId13" Type="http://schemas.openxmlformats.org/officeDocument/2006/relationships/image" Target="../media/image70.png"/><Relationship Id="rId1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7.png"/><Relationship Id="rId4" Type="http://schemas.openxmlformats.org/officeDocument/2006/relationships/image" Target="../media/image72.png"/><Relationship Id="rId9" Type="http://schemas.openxmlformats.org/officeDocument/2006/relationships/image" Target="../media/image71.png"/><Relationship Id="rId14" Type="http://schemas.openxmlformats.org/officeDocument/2006/relationships/image" Target="../media/image59.png"/><Relationship Id="rId5" Type="http://schemas.openxmlformats.org/officeDocument/2006/relationships/image" Target="../media/image30.png"/><Relationship Id="rId6" Type="http://schemas.openxmlformats.org/officeDocument/2006/relationships/image" Target="../media/image65.png"/><Relationship Id="rId7" Type="http://schemas.openxmlformats.org/officeDocument/2006/relationships/image" Target="../media/image80.png"/><Relationship Id="rId8" Type="http://schemas.openxmlformats.org/officeDocument/2006/relationships/image" Target="../media/image7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4.png"/><Relationship Id="rId4" Type="http://schemas.openxmlformats.org/officeDocument/2006/relationships/image" Target="../media/image7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1.xml"/><Relationship Id="rId4" Type="http://schemas.openxmlformats.org/officeDocument/2006/relationships/image" Target="../media/image74.png"/><Relationship Id="rId5" Type="http://schemas.openxmlformats.org/officeDocument/2006/relationships/image" Target="../media/image79.png"/><Relationship Id="rId6" Type="http://schemas.openxmlformats.org/officeDocument/2006/relationships/image" Target="../media/image7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3.png"/><Relationship Id="rId4" Type="http://schemas.openxmlformats.org/officeDocument/2006/relationships/image" Target="../media/image7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5.png"/><Relationship Id="rId4" Type="http://schemas.openxmlformats.org/officeDocument/2006/relationships/image" Target="../media/image87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89.png"/><Relationship Id="rId8" Type="http://schemas.openxmlformats.org/officeDocument/2006/relationships/image" Target="../media/image8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2.xml"/><Relationship Id="rId4" Type="http://schemas.openxmlformats.org/officeDocument/2006/relationships/slide" Target="/ppt/slides/slide11.xml"/><Relationship Id="rId5" Type="http://schemas.openxmlformats.org/officeDocument/2006/relationships/image" Target="../media/image9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3.xml"/><Relationship Id="rId4" Type="http://schemas.openxmlformats.org/officeDocument/2006/relationships/slide" Target="/ppt/slides/slide11.xml"/><Relationship Id="rId5" Type="http://schemas.openxmlformats.org/officeDocument/2006/relationships/image" Target="../media/image9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33.png"/><Relationship Id="rId6" Type="http://schemas.openxmlformats.org/officeDocument/2006/relationships/image" Target="../media/image17.png"/><Relationship Id="rId7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4.xml"/><Relationship Id="rId4" Type="http://schemas.openxmlformats.org/officeDocument/2006/relationships/slide" Target="/ppt/slides/slide11.xml"/><Relationship Id="rId5" Type="http://schemas.openxmlformats.org/officeDocument/2006/relationships/image" Target="../media/image9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0.png"/><Relationship Id="rId10" Type="http://schemas.openxmlformats.org/officeDocument/2006/relationships/image" Target="../media/image97.png"/><Relationship Id="rId12" Type="http://schemas.openxmlformats.org/officeDocument/2006/relationships/image" Target="../media/image10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8.jpg"/><Relationship Id="rId4" Type="http://schemas.openxmlformats.org/officeDocument/2006/relationships/image" Target="../media/image111.png"/><Relationship Id="rId9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103.png"/><Relationship Id="rId7" Type="http://schemas.openxmlformats.org/officeDocument/2006/relationships/image" Target="../media/image102.png"/><Relationship Id="rId8" Type="http://schemas.openxmlformats.org/officeDocument/2006/relationships/image" Target="../media/image101.png"/></Relationships>
</file>

<file path=ppt/slides/_rels/slide3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2.png"/><Relationship Id="rId10" Type="http://schemas.openxmlformats.org/officeDocument/2006/relationships/image" Target="../media/image10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8.jp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5" Type="http://schemas.openxmlformats.org/officeDocument/2006/relationships/image" Target="../media/image96.png"/><Relationship Id="rId6" Type="http://schemas.openxmlformats.org/officeDocument/2006/relationships/image" Target="../media/image107.png"/><Relationship Id="rId7" Type="http://schemas.openxmlformats.org/officeDocument/2006/relationships/image" Target="../media/image110.png"/><Relationship Id="rId8" Type="http://schemas.openxmlformats.org/officeDocument/2006/relationships/image" Target="../media/image10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30.png"/><Relationship Id="rId13" Type="http://schemas.openxmlformats.org/officeDocument/2006/relationships/image" Target="../media/image29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9" Type="http://schemas.openxmlformats.org/officeDocument/2006/relationships/image" Target="../media/image15.png"/><Relationship Id="rId15" Type="http://schemas.openxmlformats.org/officeDocument/2006/relationships/image" Target="../media/image45.png"/><Relationship Id="rId14" Type="http://schemas.openxmlformats.org/officeDocument/2006/relationships/image" Target="../media/image24.png"/><Relationship Id="rId16" Type="http://schemas.openxmlformats.org/officeDocument/2006/relationships/image" Target="../media/image32.png"/><Relationship Id="rId5" Type="http://schemas.openxmlformats.org/officeDocument/2006/relationships/image" Target="../media/image18.png"/><Relationship Id="rId6" Type="http://schemas.openxmlformats.org/officeDocument/2006/relationships/image" Target="../media/image27.png"/><Relationship Id="rId7" Type="http://schemas.openxmlformats.org/officeDocument/2006/relationships/image" Target="../media/image25.png"/><Relationship Id="rId8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0.png"/><Relationship Id="rId4" Type="http://schemas.openxmlformats.org/officeDocument/2006/relationships/image" Target="../media/image28.png"/><Relationship Id="rId5" Type="http://schemas.openxmlformats.org/officeDocument/2006/relationships/image" Target="../media/image36.png"/><Relationship Id="rId6" Type="http://schemas.openxmlformats.org/officeDocument/2006/relationships/image" Target="../media/image34.png"/><Relationship Id="rId7" Type="http://schemas.openxmlformats.org/officeDocument/2006/relationships/image" Target="../media/image4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37.png"/><Relationship Id="rId9" Type="http://schemas.openxmlformats.org/officeDocument/2006/relationships/image" Target="../media/image46.png"/><Relationship Id="rId5" Type="http://schemas.openxmlformats.org/officeDocument/2006/relationships/image" Target="../media/image42.png"/><Relationship Id="rId6" Type="http://schemas.openxmlformats.org/officeDocument/2006/relationships/image" Target="../media/image47.png"/><Relationship Id="rId7" Type="http://schemas.openxmlformats.org/officeDocument/2006/relationships/image" Target="../media/image39.png"/><Relationship Id="rId8" Type="http://schemas.openxmlformats.org/officeDocument/2006/relationships/image" Target="../media/image5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37.png"/><Relationship Id="rId9" Type="http://schemas.openxmlformats.org/officeDocument/2006/relationships/image" Target="../media/image59.png"/><Relationship Id="rId5" Type="http://schemas.openxmlformats.org/officeDocument/2006/relationships/image" Target="../media/image42.png"/><Relationship Id="rId6" Type="http://schemas.openxmlformats.org/officeDocument/2006/relationships/image" Target="../media/image63.png"/><Relationship Id="rId7" Type="http://schemas.openxmlformats.org/officeDocument/2006/relationships/image" Target="../media/image60.png"/><Relationship Id="rId8" Type="http://schemas.openxmlformats.org/officeDocument/2006/relationships/image" Target="../media/image5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Montserrat"/>
              <a:buNone/>
            </a:pPr>
            <a:r>
              <a:rPr lang="en-US" sz="4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br>
              <a:rPr lang="en-US" sz="4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600">
                <a:latin typeface="Montserrat"/>
                <a:ea typeface="Montserrat"/>
                <a:cs typeface="Montserrat"/>
                <a:sym typeface="Montserrat"/>
              </a:rPr>
              <a:t>FINAL PRESENTATION </a:t>
            </a:r>
            <a:endParaRPr sz="3200">
              <a:solidFill>
                <a:schemeClr val="lt2"/>
              </a:solidFill>
            </a:endParaRPr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299711" y="4073237"/>
            <a:ext cx="9144000" cy="194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 sz="2600"/>
              <a:t>Atul Virendra Poddar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 sz="2600"/>
              <a:t>Mechanical Engineering – 170909178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 sz="2600"/>
              <a:t>Guide : Prof. Vinyas</a:t>
            </a:r>
            <a:endParaRPr sz="2600"/>
          </a:p>
        </p:txBody>
      </p:sp>
      <p:sp>
        <p:nvSpPr>
          <p:cNvPr id="92" name="Google Shape;92;p1"/>
          <p:cNvSpPr/>
          <p:nvPr/>
        </p:nvSpPr>
        <p:spPr>
          <a:xfrm>
            <a:off x="745588" y="450166"/>
            <a:ext cx="6217920" cy="1386417"/>
          </a:xfrm>
          <a:prstGeom prst="rect">
            <a:avLst/>
          </a:prstGeom>
          <a:solidFill>
            <a:srgbClr val="0C2744"/>
          </a:solidFill>
          <a:ln cap="flat" cmpd="sng" w="12700">
            <a:solidFill>
              <a:srgbClr val="0C274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12858" l="0" r="0" t="9786"/>
          <a:stretch/>
        </p:blipFill>
        <p:spPr>
          <a:xfrm>
            <a:off x="1001810" y="998806"/>
            <a:ext cx="8339138" cy="1230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"/>
          <p:cNvSpPr txBox="1"/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800"/>
              <a:buFont typeface="Montserrat"/>
              <a:buNone/>
            </a:pPr>
            <a:r>
              <a:rPr lang="en-US"/>
              <a:t>USING </a:t>
            </a:r>
            <a:r>
              <a:rPr lang="en-US">
                <a:solidFill>
                  <a:schemeClr val="accent2"/>
                </a:solidFill>
              </a:rPr>
              <a:t>VIF </a:t>
            </a:r>
            <a:r>
              <a:rPr lang="en-US">
                <a:solidFill>
                  <a:schemeClr val="accent1"/>
                </a:solidFill>
              </a:rPr>
              <a:t>AND</a:t>
            </a:r>
            <a:r>
              <a:rPr lang="en-US">
                <a:solidFill>
                  <a:schemeClr val="accent2"/>
                </a:solidFill>
              </a:rPr>
              <a:t> CORRELATION </a:t>
            </a:r>
            <a:r>
              <a:rPr lang="en-US"/>
              <a:t>TO SELECT FEATURES</a:t>
            </a:r>
            <a:endParaRPr/>
          </a:p>
        </p:txBody>
      </p:sp>
      <p:graphicFrame>
        <p:nvGraphicFramePr>
          <p:cNvPr id="347" name="Google Shape;347;p10"/>
          <p:cNvGraphicFramePr/>
          <p:nvPr/>
        </p:nvGraphicFramePr>
        <p:xfrm>
          <a:off x="1437283" y="1861927"/>
          <a:ext cx="3000000" cy="3000000"/>
        </p:xfrm>
        <a:graphic>
          <a:graphicData uri="http://schemas.openxmlformats.org/drawingml/2006/table">
            <a:tbl>
              <a:tblPr bandCol="1" firstRow="1">
                <a:noFill/>
                <a:tableStyleId>{645ED007-F193-4AC5-AF9A-1684AE35082E}</a:tableStyleId>
              </a:tblPr>
              <a:tblGrid>
                <a:gridCol w="367675"/>
                <a:gridCol w="2739750"/>
                <a:gridCol w="943550"/>
              </a:tblGrid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Sno</a:t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Features</a:t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VIF value</a:t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Last_60_days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22,687.12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Last_30_days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11,493.22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Last_90_days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11,222.60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Overall_Ticket_Amt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3,524.94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Booked_Amt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2,908.54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Overall_Spend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606.21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#Tickets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545.11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Pref_cinema_experience_#Ticket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454.55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9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Booked_Rdmption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111.43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Pref_movie_country_name_Spend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76.22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Pref_transaction_channel_Spend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46.64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Pref_transaction_channel_#Ticket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45.90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Pref_cinema_experience_Spend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43.99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#Movies_Watched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41.63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#Unique_Movies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41.21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Tickets_Weekend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40.80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17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Pref_movie_country_name_#Ticket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40.65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8" name="Google Shape;348;p10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349" name="Google Shape;349;p10"/>
          <p:cNvSpPr txBox="1"/>
          <p:nvPr/>
        </p:nvSpPr>
        <p:spPr>
          <a:xfrm>
            <a:off x="479425" y="975053"/>
            <a:ext cx="104387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Removing data variables with a very </a:t>
            </a:r>
            <a:r>
              <a:rPr lang="en-US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high VIF &gt;10 </a:t>
            </a:r>
            <a:r>
              <a:rPr lang="en-US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lang="en-US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correlation coefficient &gt; 0.85 </a:t>
            </a:r>
            <a:r>
              <a:rPr lang="en-U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-US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iterating</a:t>
            </a:r>
            <a:r>
              <a:rPr lang="en-U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until we get satisfactory results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10"/>
          <p:cNvSpPr txBox="1"/>
          <p:nvPr/>
        </p:nvSpPr>
        <p:spPr>
          <a:xfrm rot="-5400000">
            <a:off x="-203461" y="3804716"/>
            <a:ext cx="1864568" cy="3693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First Iteration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51" name="Google Shape;351;p10"/>
          <p:cNvGraphicFramePr/>
          <p:nvPr/>
        </p:nvGraphicFramePr>
        <p:xfrm>
          <a:off x="6703737" y="1861927"/>
          <a:ext cx="3000000" cy="3000000"/>
        </p:xfrm>
        <a:graphic>
          <a:graphicData uri="http://schemas.openxmlformats.org/drawingml/2006/table">
            <a:tbl>
              <a:tblPr bandCol="1" firstRow="1">
                <a:noFill/>
                <a:tableStyleId>{645ED007-F193-4AC5-AF9A-1684AE35082E}</a:tableStyleId>
              </a:tblPr>
              <a:tblGrid>
                <a:gridCol w="367675"/>
                <a:gridCol w="2739750"/>
                <a:gridCol w="943550"/>
              </a:tblGrid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Sno</a:t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Features</a:t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VIF value</a:t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Pref_genre_name_Spend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27.75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19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#Weekends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24.75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20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Pref_film_rating_#Ticket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19.90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21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Pref_cinema_location_#Ticket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19.28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22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Pref_genre_name_#Ticket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18.08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23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Pref_cinema_location_Spend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14.281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24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Avg.Movie_Dur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8.87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25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Pref_film_rating_Spend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7.22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26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Avg_Tickt_Cost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5.79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27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Overall_FB_Spent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5.35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28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Is_internet_flag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3.63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29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Is_Action_flag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2.75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30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Is_mobile_flag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2.60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31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Is_Hollywood_flag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2.07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32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REVENUE_NAJM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1.70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New_Customer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1.52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34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Avg_Booking_Time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</a:rPr>
                        <a:t>1.39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2" name="Google Shape;352;p10"/>
          <p:cNvSpPr txBox="1"/>
          <p:nvPr/>
        </p:nvSpPr>
        <p:spPr>
          <a:xfrm>
            <a:off x="8448892" y="6577717"/>
            <a:ext cx="39245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Citing Katrutsa and Strijov (2017) &amp; Curto and Pinto (2011)</a:t>
            </a:r>
            <a:endParaRPr/>
          </a:p>
        </p:txBody>
      </p:sp>
      <p:sp>
        <p:nvSpPr>
          <p:cNvPr id="353" name="Google Shape;353;p10"/>
          <p:cNvSpPr/>
          <p:nvPr/>
        </p:nvSpPr>
        <p:spPr>
          <a:xfrm>
            <a:off x="0" y="6370214"/>
            <a:ext cx="2433711" cy="40362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/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800"/>
              <a:buFont typeface="Montserrat"/>
              <a:buNone/>
            </a:pPr>
            <a:r>
              <a:rPr lang="en-US"/>
              <a:t>RELEVANT FEATURES WERE SELECTED AFTER </a:t>
            </a:r>
            <a:r>
              <a:rPr lang="en-US">
                <a:solidFill>
                  <a:schemeClr val="accent2"/>
                </a:solidFill>
              </a:rPr>
              <a:t>FEATURE GENERATION</a:t>
            </a:r>
            <a:endParaRPr/>
          </a:p>
        </p:txBody>
      </p:sp>
      <p:sp>
        <p:nvSpPr>
          <p:cNvPr id="360" name="Google Shape;360;p11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361" name="Google Shape;361;p11"/>
          <p:cNvSpPr/>
          <p:nvPr/>
        </p:nvSpPr>
        <p:spPr>
          <a:xfrm>
            <a:off x="7461442" y="1217449"/>
            <a:ext cx="4101465" cy="384587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07182E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Final List of Features</a:t>
            </a:r>
            <a:endParaRPr/>
          </a:p>
          <a:p>
            <a:pPr indent="-28575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ontserrat SemiBold"/>
              <a:buAutoNum type="arabicPeriod"/>
            </a:pPr>
            <a:r>
              <a:rPr i="1" lang="en-US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# of Tickets bought on Weekends</a:t>
            </a:r>
            <a:endParaRPr/>
          </a:p>
          <a:p>
            <a:pPr indent="-28575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ontserrat SemiBold"/>
              <a:buAutoNum type="arabicPeriod"/>
            </a:pPr>
            <a:r>
              <a:rPr i="1" lang="en-US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Booking Amount</a:t>
            </a:r>
            <a:endParaRPr b="0" i="1" sz="1100" u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ontserrat SemiBold"/>
              <a:buAutoNum type="arabicPeriod"/>
            </a:pPr>
            <a:r>
              <a:rPr b="0" i="1" lang="en-US" sz="1100" u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Booking Redemption</a:t>
            </a:r>
            <a:endParaRPr b="0" i="1" sz="1100" u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ontserrat SemiBold"/>
              <a:buAutoNum type="arabicPeriod"/>
            </a:pPr>
            <a:r>
              <a:rPr b="0" i="1" lang="en-US" sz="1100" u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Average Movie Duration</a:t>
            </a:r>
            <a:endParaRPr/>
          </a:p>
          <a:p>
            <a:pPr indent="-28575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ontserrat SemiBold"/>
              <a:buAutoNum type="arabicPeriod"/>
            </a:pPr>
            <a:r>
              <a:rPr i="1" lang="en-US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Average Ticket Cost</a:t>
            </a:r>
            <a:endParaRPr b="0" i="1" sz="1100" u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ontserrat SemiBold"/>
              <a:buAutoNum type="arabicPeriod"/>
            </a:pPr>
            <a:r>
              <a:rPr b="0" i="1" lang="en-US" sz="1100" u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Transaction </a:t>
            </a:r>
            <a:r>
              <a:rPr i="1" lang="en-US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0" i="1" lang="en-US" sz="1100" u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hannel (Internet </a:t>
            </a:r>
            <a:r>
              <a:rPr i="1" lang="en-US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b="0" i="1" lang="en-US" sz="1100" u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icketing)</a:t>
            </a:r>
            <a:endParaRPr/>
          </a:p>
          <a:p>
            <a:pPr indent="-28575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ontserrat SemiBold"/>
              <a:buAutoNum type="arabicPeriod"/>
            </a:pPr>
            <a:r>
              <a:rPr i="1" lang="en-US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Transaction Channel (Mobile Phone)</a:t>
            </a:r>
            <a:endParaRPr/>
          </a:p>
          <a:p>
            <a:pPr indent="-28575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ontserrat SemiBold"/>
              <a:buAutoNum type="arabicPeriod"/>
            </a:pPr>
            <a:r>
              <a:rPr i="1" lang="en-US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Watched an action movie or not</a:t>
            </a:r>
            <a:endParaRPr/>
          </a:p>
          <a:p>
            <a:pPr indent="-28575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ontserrat SemiBold"/>
              <a:buAutoNum type="arabicPeriod"/>
            </a:pPr>
            <a:r>
              <a:rPr i="1" lang="en-US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Watched a Hollywood movie or not</a:t>
            </a:r>
            <a:endParaRPr/>
          </a:p>
          <a:p>
            <a:pPr indent="-28575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ontserrat SemiBold"/>
              <a:buAutoNum type="arabicPeriod"/>
            </a:pPr>
            <a:r>
              <a:rPr b="0" i="1" lang="en-US" sz="1100" u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Amount spent on preferred cinema location</a:t>
            </a:r>
            <a:endParaRPr/>
          </a:p>
          <a:p>
            <a:pPr indent="-28575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ontserrat SemiBold"/>
              <a:buAutoNum type="arabicPeriod"/>
            </a:pPr>
            <a:r>
              <a:rPr i="1" lang="en-US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Amount spent on preferred film rating</a:t>
            </a:r>
            <a:endParaRPr/>
          </a:p>
          <a:p>
            <a:pPr indent="-28575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ontserrat SemiBold"/>
              <a:buAutoNum type="arabicPeriod"/>
            </a:pPr>
            <a:r>
              <a:rPr i="1" lang="en-US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Amount spent on preferred cinema experience</a:t>
            </a:r>
            <a:endParaRPr/>
          </a:p>
          <a:p>
            <a:pPr indent="-28575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ontserrat SemiBold"/>
              <a:buAutoNum type="arabicPeriod"/>
            </a:pPr>
            <a:r>
              <a:rPr i="1" lang="en-US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Amount spent on Food &amp; Beverages</a:t>
            </a:r>
            <a:endParaRPr b="0" i="1" sz="1100" u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ontserrat SemiBold"/>
              <a:buAutoNum type="arabicPeriod"/>
            </a:pPr>
            <a:r>
              <a:rPr b="0" i="1" lang="en-US" sz="1100" u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# of Unique Movies Watched</a:t>
            </a:r>
            <a:endParaRPr/>
          </a:p>
          <a:p>
            <a:pPr indent="-28575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ontserrat SemiBold"/>
              <a:buAutoNum type="arabicPeriod"/>
            </a:pPr>
            <a:r>
              <a:rPr i="1" lang="en-US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# of Visits in Last 90 days</a:t>
            </a:r>
            <a:endParaRPr b="0" i="1" sz="1100" u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Montserrat SemiBold"/>
              <a:buAutoNum type="arabicPeriod"/>
            </a:pPr>
            <a:r>
              <a:rPr b="0" i="1" lang="en-US" sz="1100" u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Average time taken to make a booking</a:t>
            </a:r>
            <a:endParaRPr/>
          </a:p>
          <a:p>
            <a:pPr indent="-28575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ontserrat SemiBold"/>
              <a:buAutoNum type="arabicPeriod"/>
            </a:pPr>
            <a:r>
              <a:rPr i="1" lang="en-US" sz="11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# of Tickets bought on Weekdays</a:t>
            </a:r>
            <a:endParaRPr/>
          </a:p>
          <a:p>
            <a:pPr indent="-28575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ontserrat SemiBold"/>
              <a:buAutoNum type="arabicPeriod"/>
            </a:pPr>
            <a:r>
              <a:rPr b="0" i="1" lang="en-US" sz="1100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Average Spend per Visit</a:t>
            </a:r>
            <a:endParaRPr/>
          </a:p>
          <a:p>
            <a:pPr indent="-28575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ontserrat SemiBold"/>
              <a:buAutoNum type="arabicPeriod"/>
            </a:pPr>
            <a:r>
              <a:rPr i="1" lang="en-US" sz="11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Customer Tenure</a:t>
            </a:r>
            <a:endParaRPr/>
          </a:p>
        </p:txBody>
      </p:sp>
      <p:sp>
        <p:nvSpPr>
          <p:cNvPr id="362" name="Google Shape;362;p11"/>
          <p:cNvSpPr txBox="1"/>
          <p:nvPr/>
        </p:nvSpPr>
        <p:spPr>
          <a:xfrm>
            <a:off x="5814125" y="2655949"/>
            <a:ext cx="15494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19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11"/>
          <p:cNvSpPr txBox="1"/>
          <p:nvPr/>
        </p:nvSpPr>
        <p:spPr>
          <a:xfrm>
            <a:off x="343062" y="2615534"/>
            <a:ext cx="159828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53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sz="1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4" name="Google Shape;364;p11"/>
          <p:cNvCxnSpPr/>
          <p:nvPr/>
        </p:nvCxnSpPr>
        <p:spPr>
          <a:xfrm>
            <a:off x="5251314" y="3025628"/>
            <a:ext cx="958986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5" name="Google Shape;365;p11"/>
          <p:cNvSpPr txBox="1"/>
          <p:nvPr/>
        </p:nvSpPr>
        <p:spPr>
          <a:xfrm>
            <a:off x="275782" y="5350512"/>
            <a:ext cx="119162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16 Features 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were selected from an exhaustive list of 53 variables through analysis</a:t>
            </a:r>
            <a:r>
              <a:rPr lang="en-US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3 New Features 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were created from the existing features: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Customer Tenure, Average Spend per Visit, # of Tickets bought on Weekends</a:t>
            </a:r>
            <a:endParaRPr/>
          </a:p>
        </p:txBody>
      </p:sp>
      <p:sp>
        <p:nvSpPr>
          <p:cNvPr id="366" name="Google Shape;366;p11"/>
          <p:cNvSpPr/>
          <p:nvPr/>
        </p:nvSpPr>
        <p:spPr>
          <a:xfrm rot="-5400000">
            <a:off x="2079178" y="1593643"/>
            <a:ext cx="3104569" cy="2932260"/>
          </a:xfrm>
          <a:custGeom>
            <a:rect b="b" l="l" r="r" t="t"/>
            <a:pathLst>
              <a:path extrusionOk="0" h="120000" w="120000">
                <a:moveTo>
                  <a:pt x="584" y="34175"/>
                </a:moveTo>
                <a:cubicBezTo>
                  <a:pt x="-2679" y="22567"/>
                  <a:pt x="7879" y="11072"/>
                  <a:pt x="27615" y="4745"/>
                </a:cubicBezTo>
                <a:cubicBezTo>
                  <a:pt x="47351" y="-1582"/>
                  <a:pt x="72649" y="-1582"/>
                  <a:pt x="92385" y="4745"/>
                </a:cubicBezTo>
                <a:cubicBezTo>
                  <a:pt x="112121" y="11072"/>
                  <a:pt x="122679" y="22567"/>
                  <a:pt x="119416" y="34175"/>
                </a:cubicBezTo>
                <a:lnTo>
                  <a:pt x="74854" y="113544"/>
                </a:lnTo>
                <a:cubicBezTo>
                  <a:pt x="73813" y="117246"/>
                  <a:pt x="67478" y="120000"/>
                  <a:pt x="60000" y="120000"/>
                </a:cubicBezTo>
                <a:cubicBezTo>
                  <a:pt x="52522" y="120000"/>
                  <a:pt x="46187" y="117246"/>
                  <a:pt x="45146" y="113544"/>
                </a:cubicBezTo>
                <a:close/>
                <a:moveTo>
                  <a:pt x="5667" y="30000"/>
                </a:moveTo>
                <a:lnTo>
                  <a:pt x="5667" y="30000"/>
                </a:lnTo>
                <a:cubicBezTo>
                  <a:pt x="5667" y="43255"/>
                  <a:pt x="29993" y="54000"/>
                  <a:pt x="60000" y="54000"/>
                </a:cubicBezTo>
                <a:cubicBezTo>
                  <a:pt x="90007" y="54000"/>
                  <a:pt x="114333" y="43255"/>
                  <a:pt x="114333" y="30000"/>
                </a:cubicBezTo>
                <a:cubicBezTo>
                  <a:pt x="114333" y="16745"/>
                  <a:pt x="90007" y="6000"/>
                  <a:pt x="60000" y="6000"/>
                </a:cubicBezTo>
                <a:cubicBezTo>
                  <a:pt x="29993" y="6000"/>
                  <a:pt x="5667" y="16745"/>
                  <a:pt x="5667" y="3000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22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67" name="Google Shape;367;p11"/>
          <p:cNvGrpSpPr/>
          <p:nvPr/>
        </p:nvGrpSpPr>
        <p:grpSpPr>
          <a:xfrm>
            <a:off x="2694333" y="3165153"/>
            <a:ext cx="432000" cy="432000"/>
            <a:chOff x="2607507" y="2999739"/>
            <a:chExt cx="432000" cy="421938"/>
          </a:xfrm>
        </p:grpSpPr>
        <p:sp>
          <p:nvSpPr>
            <p:cNvPr id="368" name="Google Shape;368;p11"/>
            <p:cNvSpPr/>
            <p:nvPr/>
          </p:nvSpPr>
          <p:spPr>
            <a:xfrm>
              <a:off x="2607507" y="2999739"/>
              <a:ext cx="432000" cy="421938"/>
            </a:xfrm>
            <a:prstGeom prst="ellipse">
              <a:avLst/>
            </a:prstGeom>
            <a:solidFill>
              <a:srgbClr val="3939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descr="Users with solid fill" id="369" name="Google Shape;36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63071" y="3052480"/>
              <a:ext cx="316454" cy="3164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0" name="Google Shape;370;p11"/>
          <p:cNvGrpSpPr/>
          <p:nvPr/>
        </p:nvGrpSpPr>
        <p:grpSpPr>
          <a:xfrm>
            <a:off x="2017440" y="3485470"/>
            <a:ext cx="432000" cy="432000"/>
            <a:chOff x="2126596" y="3681460"/>
            <a:chExt cx="432000" cy="432000"/>
          </a:xfrm>
        </p:grpSpPr>
        <p:sp>
          <p:nvSpPr>
            <p:cNvPr id="371" name="Google Shape;371;p11"/>
            <p:cNvSpPr/>
            <p:nvPr/>
          </p:nvSpPr>
          <p:spPr>
            <a:xfrm>
              <a:off x="2126596" y="3681460"/>
              <a:ext cx="432000" cy="43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descr="Clapper board with solid fill" id="372" name="Google Shape;372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11513" y="3771460"/>
              <a:ext cx="252000" cy="252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3" name="Google Shape;373;p11"/>
          <p:cNvSpPr txBox="1"/>
          <p:nvPr/>
        </p:nvSpPr>
        <p:spPr>
          <a:xfrm>
            <a:off x="3493317" y="2659267"/>
            <a:ext cx="1702191" cy="1080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Univariate Analysis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Bivariate Analysis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Correlation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VIF*</a:t>
            </a:r>
            <a:endParaRPr b="1" sz="11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4" name="Google Shape;374;p11"/>
          <p:cNvGrpSpPr/>
          <p:nvPr/>
        </p:nvGrpSpPr>
        <p:grpSpPr>
          <a:xfrm>
            <a:off x="1837440" y="2615534"/>
            <a:ext cx="612000" cy="612000"/>
            <a:chOff x="4503320" y="4890848"/>
            <a:chExt cx="720000" cy="720000"/>
          </a:xfrm>
        </p:grpSpPr>
        <p:sp>
          <p:nvSpPr>
            <p:cNvPr id="375" name="Google Shape;375;p11"/>
            <p:cNvSpPr/>
            <p:nvPr/>
          </p:nvSpPr>
          <p:spPr>
            <a:xfrm>
              <a:off x="4503320" y="4890848"/>
              <a:ext cx="720000" cy="720000"/>
            </a:xfrm>
            <a:prstGeom prst="ellipse">
              <a:avLst/>
            </a:prstGeom>
            <a:solidFill>
              <a:srgbClr val="3939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descr="Database with solid fill" id="376" name="Google Shape;376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47320" y="5034848"/>
              <a:ext cx="432000" cy="432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" name="Google Shape;377;p11"/>
          <p:cNvGrpSpPr/>
          <p:nvPr/>
        </p:nvGrpSpPr>
        <p:grpSpPr>
          <a:xfrm>
            <a:off x="2589825" y="2236905"/>
            <a:ext cx="720000" cy="720000"/>
            <a:chOff x="1439604" y="4499428"/>
            <a:chExt cx="720000" cy="720000"/>
          </a:xfrm>
        </p:grpSpPr>
        <p:sp>
          <p:nvSpPr>
            <p:cNvPr id="378" name="Google Shape;378;p11"/>
            <p:cNvSpPr/>
            <p:nvPr/>
          </p:nvSpPr>
          <p:spPr>
            <a:xfrm>
              <a:off x="1439604" y="4499428"/>
              <a:ext cx="720000" cy="720000"/>
            </a:xfrm>
            <a:prstGeom prst="ellipse">
              <a:avLst/>
            </a:prstGeom>
            <a:solidFill>
              <a:srgbClr val="3939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descr="Coins outline" id="379" name="Google Shape;379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29604" y="4589428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0" name="Google Shape;380;p11"/>
          <p:cNvGrpSpPr/>
          <p:nvPr/>
        </p:nvGrpSpPr>
        <p:grpSpPr>
          <a:xfrm>
            <a:off x="2079016" y="1885731"/>
            <a:ext cx="557036" cy="540000"/>
            <a:chOff x="5014949" y="3774399"/>
            <a:chExt cx="540000" cy="540000"/>
          </a:xfrm>
        </p:grpSpPr>
        <p:sp>
          <p:nvSpPr>
            <p:cNvPr id="381" name="Google Shape;381;p11"/>
            <p:cNvSpPr/>
            <p:nvPr/>
          </p:nvSpPr>
          <p:spPr>
            <a:xfrm>
              <a:off x="5014949" y="3774399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descr="Frappe Cup with solid fill" id="382" name="Google Shape;382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092744" y="3864399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3" name="Google Shape;383;p11"/>
          <p:cNvSpPr/>
          <p:nvPr/>
        </p:nvSpPr>
        <p:spPr>
          <a:xfrm>
            <a:off x="0" y="6309750"/>
            <a:ext cx="2405575" cy="46408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2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grpSp>
        <p:nvGrpSpPr>
          <p:cNvPr id="390" name="Google Shape;390;p12"/>
          <p:cNvGrpSpPr/>
          <p:nvPr/>
        </p:nvGrpSpPr>
        <p:grpSpPr>
          <a:xfrm>
            <a:off x="555872" y="2062479"/>
            <a:ext cx="1718701" cy="1472235"/>
            <a:chOff x="490694" y="3210074"/>
            <a:chExt cx="1718701" cy="1472235"/>
          </a:xfrm>
        </p:grpSpPr>
        <p:grpSp>
          <p:nvGrpSpPr>
            <p:cNvPr id="391" name="Google Shape;391;p12"/>
            <p:cNvGrpSpPr/>
            <p:nvPr/>
          </p:nvGrpSpPr>
          <p:grpSpPr>
            <a:xfrm>
              <a:off x="490694" y="3210074"/>
              <a:ext cx="1718701" cy="1472235"/>
              <a:chOff x="3337236" y="4514107"/>
              <a:chExt cx="1718701" cy="1472235"/>
            </a:xfrm>
          </p:grpSpPr>
          <p:sp>
            <p:nvSpPr>
              <p:cNvPr id="392" name="Google Shape;392;p12"/>
              <p:cNvSpPr/>
              <p:nvPr/>
            </p:nvSpPr>
            <p:spPr>
              <a:xfrm>
                <a:off x="3755933" y="4514107"/>
                <a:ext cx="881309" cy="90106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93" name="Google Shape;393;p12"/>
              <p:cNvSpPr txBox="1"/>
              <p:nvPr/>
            </p:nvSpPr>
            <p:spPr>
              <a:xfrm>
                <a:off x="3337236" y="5463122"/>
                <a:ext cx="171870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39393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Data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39393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Preparation</a:t>
                </a:r>
                <a:endParaRPr sz="1400">
                  <a:solidFill>
                    <a:srgbClr val="393939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pic>
          <p:nvPicPr>
            <p:cNvPr descr="Large paint brush outline" id="394" name="Google Shape;39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2069" y="3356487"/>
              <a:ext cx="612000" cy="612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12"/>
          <p:cNvSpPr/>
          <p:nvPr/>
        </p:nvSpPr>
        <p:spPr>
          <a:xfrm>
            <a:off x="479425" y="3673228"/>
            <a:ext cx="1921704" cy="914401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cleaning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Imputation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Outlier Treatment</a:t>
            </a:r>
            <a:endParaRPr sz="12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Arrow: Slight curve with solid fill" id="396" name="Google Shape;39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6819" y="2222253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" name="Google Shape;397;p12"/>
          <p:cNvGrpSpPr/>
          <p:nvPr/>
        </p:nvGrpSpPr>
        <p:grpSpPr>
          <a:xfrm>
            <a:off x="2870830" y="2036247"/>
            <a:ext cx="2132773" cy="2551382"/>
            <a:chOff x="2367302" y="2287310"/>
            <a:chExt cx="2132773" cy="2551382"/>
          </a:xfrm>
        </p:grpSpPr>
        <p:grpSp>
          <p:nvGrpSpPr>
            <p:cNvPr id="398" name="Google Shape;398;p12"/>
            <p:cNvGrpSpPr/>
            <p:nvPr/>
          </p:nvGrpSpPr>
          <p:grpSpPr>
            <a:xfrm>
              <a:off x="2568006" y="2287310"/>
              <a:ext cx="1718701" cy="1472235"/>
              <a:chOff x="2063440" y="4561553"/>
              <a:chExt cx="1718701" cy="1472235"/>
            </a:xfrm>
          </p:grpSpPr>
          <p:grpSp>
            <p:nvGrpSpPr>
              <p:cNvPr id="399" name="Google Shape;399;p12"/>
              <p:cNvGrpSpPr/>
              <p:nvPr/>
            </p:nvGrpSpPr>
            <p:grpSpPr>
              <a:xfrm>
                <a:off x="2063440" y="4561553"/>
                <a:ext cx="1718701" cy="1472235"/>
                <a:chOff x="3337236" y="4514107"/>
                <a:chExt cx="1718701" cy="1472235"/>
              </a:xfrm>
            </p:grpSpPr>
            <p:sp>
              <p:nvSpPr>
                <p:cNvPr id="400" name="Google Shape;400;p12"/>
                <p:cNvSpPr/>
                <p:nvPr/>
              </p:nvSpPr>
              <p:spPr>
                <a:xfrm>
                  <a:off x="3755933" y="4514107"/>
                  <a:ext cx="881309" cy="901065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01" name="Google Shape;401;p12"/>
                <p:cNvSpPr txBox="1"/>
                <p:nvPr/>
              </p:nvSpPr>
              <p:spPr>
                <a:xfrm>
                  <a:off x="3337236" y="5463122"/>
                  <a:ext cx="1718701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rgbClr val="393939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Feature Engineering</a:t>
                  </a:r>
                  <a:endParaRPr sz="1400">
                    <a:solidFill>
                      <a:srgbClr val="393939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pic>
            <p:nvPicPr>
              <p:cNvPr descr="Gears outline" id="402" name="Google Shape;402;p1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98790" y="4688085"/>
                <a:ext cx="648000" cy="64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3" name="Google Shape;403;p12"/>
            <p:cNvSpPr/>
            <p:nvPr/>
          </p:nvSpPr>
          <p:spPr>
            <a:xfrm>
              <a:off x="2367302" y="3924291"/>
              <a:ext cx="2132773" cy="914401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Noto Sans Symbols"/>
                <a:buChar char="✔"/>
              </a:pPr>
              <a:r>
                <a:rPr lang="en-US" sz="1200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rPr>
                <a:t>Correlation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Noto Sans Symbols"/>
                <a:buChar char="✔"/>
              </a:pPr>
              <a:r>
                <a:rPr lang="en-US" sz="1200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rPr>
                <a:t>VIF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Noto Sans Symbols"/>
                <a:buChar char="✔"/>
              </a:pPr>
              <a:r>
                <a:rPr lang="en-US" sz="1200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rPr>
                <a:t>Feature Generation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Noto Sans Symbols"/>
                <a:buChar char="✔"/>
              </a:pPr>
              <a:r>
                <a:rPr lang="en-US" sz="1200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rPr>
                <a:t>Feature Scaling</a:t>
              </a:r>
              <a:endParaRPr/>
            </a:p>
          </p:txBody>
        </p:sp>
      </p:grpSp>
      <p:sp>
        <p:nvSpPr>
          <p:cNvPr id="404" name="Google Shape;404;p12"/>
          <p:cNvSpPr txBox="1"/>
          <p:nvPr>
            <p:ph type="title"/>
          </p:nvPr>
        </p:nvSpPr>
        <p:spPr>
          <a:xfrm>
            <a:off x="410966" y="96597"/>
            <a:ext cx="11370068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</a:pPr>
            <a:r>
              <a:rPr lang="en-US">
                <a:solidFill>
                  <a:schemeClr val="accent2"/>
                </a:solidFill>
              </a:rPr>
              <a:t>WORKFLOW</a:t>
            </a:r>
            <a:r>
              <a:rPr lang="en-US"/>
              <a:t> EMPLOYED TO ACHIEVE THE DESIRED OUTCOME</a:t>
            </a:r>
            <a:endParaRPr/>
          </a:p>
        </p:txBody>
      </p:sp>
      <p:sp>
        <p:nvSpPr>
          <p:cNvPr id="405" name="Google Shape;405;p12"/>
          <p:cNvSpPr/>
          <p:nvPr/>
        </p:nvSpPr>
        <p:spPr>
          <a:xfrm>
            <a:off x="0" y="6309750"/>
            <a:ext cx="2405575" cy="46408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3"/>
          <p:cNvSpPr txBox="1"/>
          <p:nvPr>
            <p:ph type="title"/>
          </p:nvPr>
        </p:nvSpPr>
        <p:spPr>
          <a:xfrm>
            <a:off x="410966" y="96597"/>
            <a:ext cx="11370068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</a:pPr>
            <a:r>
              <a:rPr lang="en-US">
                <a:solidFill>
                  <a:schemeClr val="accent2"/>
                </a:solidFill>
              </a:rPr>
              <a:t>WORKFLOW</a:t>
            </a:r>
            <a:r>
              <a:rPr lang="en-US"/>
              <a:t> EMPLOYED TO ACHIEVE THE DESIRED OUTCOME</a:t>
            </a:r>
            <a:endParaRPr/>
          </a:p>
        </p:txBody>
      </p:sp>
      <p:sp>
        <p:nvSpPr>
          <p:cNvPr id="412" name="Google Shape;412;p13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grpSp>
        <p:nvGrpSpPr>
          <p:cNvPr id="413" name="Google Shape;413;p13"/>
          <p:cNvGrpSpPr/>
          <p:nvPr/>
        </p:nvGrpSpPr>
        <p:grpSpPr>
          <a:xfrm>
            <a:off x="555872" y="2062479"/>
            <a:ext cx="1718701" cy="1472235"/>
            <a:chOff x="490694" y="3210074"/>
            <a:chExt cx="1718701" cy="1472235"/>
          </a:xfrm>
        </p:grpSpPr>
        <p:grpSp>
          <p:nvGrpSpPr>
            <p:cNvPr id="414" name="Google Shape;414;p13"/>
            <p:cNvGrpSpPr/>
            <p:nvPr/>
          </p:nvGrpSpPr>
          <p:grpSpPr>
            <a:xfrm>
              <a:off x="490694" y="3210074"/>
              <a:ext cx="1718701" cy="1472235"/>
              <a:chOff x="3337236" y="4514107"/>
              <a:chExt cx="1718701" cy="1472235"/>
            </a:xfrm>
          </p:grpSpPr>
          <p:sp>
            <p:nvSpPr>
              <p:cNvPr id="415" name="Google Shape;415;p13"/>
              <p:cNvSpPr/>
              <p:nvPr/>
            </p:nvSpPr>
            <p:spPr>
              <a:xfrm>
                <a:off x="3755933" y="4514107"/>
                <a:ext cx="881309" cy="901065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16" name="Google Shape;416;p13"/>
              <p:cNvSpPr txBox="1"/>
              <p:nvPr/>
            </p:nvSpPr>
            <p:spPr>
              <a:xfrm>
                <a:off x="3337236" y="5463122"/>
                <a:ext cx="171870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5A5A5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Data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5A5A5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Preparation</a:t>
                </a:r>
                <a:endParaRPr sz="1400">
                  <a:solidFill>
                    <a:srgbClr val="A5A5A5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pic>
          <p:nvPicPr>
            <p:cNvPr descr="Large paint brush outline" id="417" name="Google Shape;417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2069" y="3356487"/>
              <a:ext cx="612000" cy="612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8" name="Google Shape;418;p13"/>
          <p:cNvSpPr/>
          <p:nvPr/>
        </p:nvSpPr>
        <p:spPr>
          <a:xfrm>
            <a:off x="479425" y="3673228"/>
            <a:ext cx="1921704" cy="914401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39393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cleaning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39393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Imputation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39393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39393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Outlier Treatment</a:t>
            </a:r>
            <a:endParaRPr sz="12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Arrow: Slight curve with solid fill" id="419" name="Google Shape;41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6819" y="2222253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" name="Google Shape;420;p13"/>
          <p:cNvGrpSpPr/>
          <p:nvPr/>
        </p:nvGrpSpPr>
        <p:grpSpPr>
          <a:xfrm>
            <a:off x="2870830" y="2036247"/>
            <a:ext cx="2132773" cy="2551382"/>
            <a:chOff x="2367302" y="2287310"/>
            <a:chExt cx="2132773" cy="2551382"/>
          </a:xfrm>
        </p:grpSpPr>
        <p:grpSp>
          <p:nvGrpSpPr>
            <p:cNvPr id="421" name="Google Shape;421;p13"/>
            <p:cNvGrpSpPr/>
            <p:nvPr/>
          </p:nvGrpSpPr>
          <p:grpSpPr>
            <a:xfrm>
              <a:off x="2568006" y="2287310"/>
              <a:ext cx="1718701" cy="1472235"/>
              <a:chOff x="2063440" y="4561553"/>
              <a:chExt cx="1718701" cy="1472235"/>
            </a:xfrm>
          </p:grpSpPr>
          <p:grpSp>
            <p:nvGrpSpPr>
              <p:cNvPr id="422" name="Google Shape;422;p13"/>
              <p:cNvGrpSpPr/>
              <p:nvPr/>
            </p:nvGrpSpPr>
            <p:grpSpPr>
              <a:xfrm>
                <a:off x="2063440" y="4561553"/>
                <a:ext cx="1718701" cy="1472235"/>
                <a:chOff x="3337236" y="4514107"/>
                <a:chExt cx="1718701" cy="1472235"/>
              </a:xfrm>
            </p:grpSpPr>
            <p:sp>
              <p:nvSpPr>
                <p:cNvPr id="423" name="Google Shape;423;p13"/>
                <p:cNvSpPr/>
                <p:nvPr/>
              </p:nvSpPr>
              <p:spPr>
                <a:xfrm>
                  <a:off x="3755933" y="4514107"/>
                  <a:ext cx="881309" cy="901065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24" name="Google Shape;424;p13"/>
                <p:cNvSpPr txBox="1"/>
                <p:nvPr/>
              </p:nvSpPr>
              <p:spPr>
                <a:xfrm>
                  <a:off x="3337236" y="5463122"/>
                  <a:ext cx="1718701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rgbClr val="A5A5A5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Feature Engineering</a:t>
                  </a:r>
                  <a:endParaRPr sz="1400">
                    <a:solidFill>
                      <a:srgbClr val="A5A5A5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pic>
            <p:nvPicPr>
              <p:cNvPr descr="Gears outline" id="425" name="Google Shape;425;p1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98790" y="4688085"/>
                <a:ext cx="648000" cy="64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26" name="Google Shape;426;p13"/>
            <p:cNvSpPr/>
            <p:nvPr/>
          </p:nvSpPr>
          <p:spPr>
            <a:xfrm>
              <a:off x="2367302" y="3924291"/>
              <a:ext cx="2132773" cy="914401"/>
            </a:xfrm>
            <a:prstGeom prst="roundRect">
              <a:avLst>
                <a:gd fmla="val 16667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939393"/>
                </a:buClr>
                <a:buSzPts val="1200"/>
                <a:buFont typeface="Noto Sans Symbols"/>
                <a:buChar char="✔"/>
              </a:pPr>
              <a:r>
                <a:rPr lang="en-US" sz="1200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rPr>
                <a:t>Correlation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939393"/>
                </a:buClr>
                <a:buSzPts val="1200"/>
                <a:buFont typeface="Noto Sans Symbols"/>
                <a:buChar char="✔"/>
              </a:pPr>
              <a:r>
                <a:rPr lang="en-US" sz="1200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rPr>
                <a:t>VIF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939393"/>
                </a:buClr>
                <a:buSzPts val="1200"/>
                <a:buFont typeface="Noto Sans Symbols"/>
                <a:buChar char="✔"/>
              </a:pPr>
              <a:r>
                <a:rPr lang="en-US" sz="1200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rPr>
                <a:t>Feature Generation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939393"/>
                </a:buClr>
                <a:buSzPts val="1200"/>
                <a:buFont typeface="Noto Sans Symbols"/>
                <a:buChar char="✔"/>
              </a:pPr>
              <a:r>
                <a:rPr lang="en-US" sz="1200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rPr>
                <a:t>Feature Scaling</a:t>
              </a:r>
              <a:endParaRPr/>
            </a:p>
          </p:txBody>
        </p:sp>
      </p:grpSp>
      <p:grpSp>
        <p:nvGrpSpPr>
          <p:cNvPr id="427" name="Google Shape;427;p13"/>
          <p:cNvGrpSpPr/>
          <p:nvPr/>
        </p:nvGrpSpPr>
        <p:grpSpPr>
          <a:xfrm>
            <a:off x="4619329" y="2036247"/>
            <a:ext cx="2953342" cy="2535390"/>
            <a:chOff x="4799005" y="2162009"/>
            <a:chExt cx="2953342" cy="2535390"/>
          </a:xfrm>
        </p:grpSpPr>
        <p:pic>
          <p:nvPicPr>
            <p:cNvPr descr="Arrow: Slight curve with solid fill" id="428" name="Google Shape;428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99005" y="235013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9" name="Google Shape;429;p13"/>
            <p:cNvGrpSpPr/>
            <p:nvPr/>
          </p:nvGrpSpPr>
          <p:grpSpPr>
            <a:xfrm>
              <a:off x="5572370" y="2162009"/>
              <a:ext cx="2179977" cy="2535390"/>
              <a:chOff x="4750586" y="2307382"/>
              <a:chExt cx="2179977" cy="2535390"/>
            </a:xfrm>
          </p:grpSpPr>
          <p:grpSp>
            <p:nvGrpSpPr>
              <p:cNvPr id="430" name="Google Shape;430;p13"/>
              <p:cNvGrpSpPr/>
              <p:nvPr/>
            </p:nvGrpSpPr>
            <p:grpSpPr>
              <a:xfrm>
                <a:off x="4762132" y="2307382"/>
                <a:ext cx="2043815" cy="1501589"/>
                <a:chOff x="2074612" y="3324967"/>
                <a:chExt cx="2043815" cy="1501589"/>
              </a:xfrm>
            </p:grpSpPr>
            <p:grpSp>
              <p:nvGrpSpPr>
                <p:cNvPr id="431" name="Google Shape;431;p13"/>
                <p:cNvGrpSpPr/>
                <p:nvPr/>
              </p:nvGrpSpPr>
              <p:grpSpPr>
                <a:xfrm>
                  <a:off x="2074612" y="3324967"/>
                  <a:ext cx="2043815" cy="1501589"/>
                  <a:chOff x="3166774" y="4514107"/>
                  <a:chExt cx="2043815" cy="1501589"/>
                </a:xfrm>
              </p:grpSpPr>
              <p:sp>
                <p:nvSpPr>
                  <p:cNvPr id="432" name="Google Shape;432;p13"/>
                  <p:cNvSpPr/>
                  <p:nvPr/>
                </p:nvSpPr>
                <p:spPr>
                  <a:xfrm>
                    <a:off x="3755933" y="4514107"/>
                    <a:ext cx="881309" cy="90106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endParaRPr>
                  </a:p>
                </p:txBody>
              </p:sp>
              <p:sp>
                <p:nvSpPr>
                  <p:cNvPr id="433" name="Google Shape;433;p13"/>
                  <p:cNvSpPr txBox="1"/>
                  <p:nvPr/>
                </p:nvSpPr>
                <p:spPr>
                  <a:xfrm>
                    <a:off x="3166774" y="5492476"/>
                    <a:ext cx="2043815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400">
                        <a:solidFill>
                          <a:srgbClr val="39393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rPr>
                      <a:t>Build Classification Models</a:t>
                    </a:r>
                    <a:endParaRPr sz="1400">
                      <a:solidFill>
                        <a:srgbClr val="393939"/>
                      </a:solidFill>
                      <a:latin typeface="Montserrat"/>
                      <a:ea typeface="Montserrat"/>
                      <a:cs typeface="Montserrat"/>
                      <a:sym typeface="Montserrat"/>
                    </a:endParaRPr>
                  </a:p>
                </p:txBody>
              </p:sp>
            </p:grpSp>
            <p:pic>
              <p:nvPicPr>
                <p:cNvPr descr="Continuous Improvement outline" id="434" name="Google Shape;434;p13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2780424" y="3451499"/>
                  <a:ext cx="648000" cy="648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35" name="Google Shape;435;p13"/>
              <p:cNvSpPr/>
              <p:nvPr/>
            </p:nvSpPr>
            <p:spPr>
              <a:xfrm>
                <a:off x="4750586" y="3928371"/>
                <a:ext cx="2179977" cy="914401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-285750" lvl="0" marL="2857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200"/>
                  <a:buFont typeface="Noto Sans Symbols"/>
                  <a:buChar char="✔"/>
                </a:pPr>
                <a:r>
                  <a:rPr lang="en-US" sz="120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Logistic Regression</a:t>
                </a:r>
                <a:endParaRPr/>
              </a:p>
              <a:p>
                <a:pPr indent="-285750" lvl="0" marL="2857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200"/>
                  <a:buFont typeface="Noto Sans Symbols"/>
                  <a:buChar char="✔"/>
                </a:pPr>
                <a:r>
                  <a:rPr lang="en-US" sz="120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Naïve Bayes</a:t>
                </a:r>
                <a:endParaRPr/>
              </a:p>
              <a:p>
                <a:pPr indent="-285750" lvl="0" marL="2857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200"/>
                  <a:buFont typeface="Noto Sans Symbols"/>
                  <a:buChar char="✔"/>
                </a:pPr>
                <a:r>
                  <a:rPr lang="en-US" sz="120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K-Nearest Neighbors</a:t>
                </a:r>
                <a:endParaRPr sz="1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-285750" lvl="0" marL="2857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200"/>
                  <a:buFont typeface="Noto Sans Symbols"/>
                  <a:buChar char="✔"/>
                </a:pPr>
                <a:r>
                  <a:rPr lang="en-US" sz="120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Random Forest</a:t>
                </a:r>
                <a:endParaRPr sz="1200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436" name="Google Shape;436;p13"/>
          <p:cNvGrpSpPr/>
          <p:nvPr/>
        </p:nvGrpSpPr>
        <p:grpSpPr>
          <a:xfrm>
            <a:off x="7231448" y="1097042"/>
            <a:ext cx="4048591" cy="3487847"/>
            <a:chOff x="7366533" y="1209552"/>
            <a:chExt cx="4048591" cy="3487847"/>
          </a:xfrm>
        </p:grpSpPr>
        <p:pic>
          <p:nvPicPr>
            <p:cNvPr descr="Arrow: Slight curve with solid fill" id="437" name="Google Shape;437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366533" y="235013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8" name="Google Shape;438;p13"/>
            <p:cNvGrpSpPr/>
            <p:nvPr/>
          </p:nvGrpSpPr>
          <p:grpSpPr>
            <a:xfrm>
              <a:off x="8535124" y="1209552"/>
              <a:ext cx="2880000" cy="3487847"/>
              <a:chOff x="8535124" y="1209552"/>
              <a:chExt cx="2880000" cy="3487847"/>
            </a:xfrm>
          </p:grpSpPr>
          <p:sp>
            <p:nvSpPr>
              <p:cNvPr id="439" name="Google Shape;439;p13"/>
              <p:cNvSpPr txBox="1"/>
              <p:nvPr/>
            </p:nvSpPr>
            <p:spPr>
              <a:xfrm>
                <a:off x="8973083" y="1209552"/>
                <a:ext cx="192170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39393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Iterative Model Updating</a:t>
                </a:r>
                <a:endParaRPr sz="1400">
                  <a:solidFill>
                    <a:srgbClr val="393939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40" name="Google Shape;440;p13"/>
              <p:cNvGrpSpPr/>
              <p:nvPr/>
            </p:nvGrpSpPr>
            <p:grpSpPr>
              <a:xfrm>
                <a:off x="8535124" y="1817399"/>
                <a:ext cx="2880000" cy="2880000"/>
                <a:chOff x="8459976" y="1874626"/>
                <a:chExt cx="2880000" cy="2880000"/>
              </a:xfrm>
            </p:grpSpPr>
            <p:sp>
              <p:nvSpPr>
                <p:cNvPr id="441" name="Google Shape;441;p13"/>
                <p:cNvSpPr/>
                <p:nvPr/>
              </p:nvSpPr>
              <p:spPr>
                <a:xfrm>
                  <a:off x="8459976" y="1874626"/>
                  <a:ext cx="2880000" cy="2880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grpSp>
              <p:nvGrpSpPr>
                <p:cNvPr id="442" name="Google Shape;442;p13"/>
                <p:cNvGrpSpPr/>
                <p:nvPr/>
              </p:nvGrpSpPr>
              <p:grpSpPr>
                <a:xfrm>
                  <a:off x="9391277" y="2106958"/>
                  <a:ext cx="960596" cy="957674"/>
                  <a:chOff x="8254740" y="3200422"/>
                  <a:chExt cx="960596" cy="957674"/>
                </a:xfrm>
              </p:grpSpPr>
              <p:grpSp>
                <p:nvGrpSpPr>
                  <p:cNvPr id="443" name="Google Shape;443;p13"/>
                  <p:cNvGrpSpPr/>
                  <p:nvPr/>
                </p:nvGrpSpPr>
                <p:grpSpPr>
                  <a:xfrm>
                    <a:off x="8254740" y="3200422"/>
                    <a:ext cx="960596" cy="957674"/>
                    <a:chOff x="3661078" y="4514107"/>
                    <a:chExt cx="960596" cy="957674"/>
                  </a:xfrm>
                </p:grpSpPr>
                <p:sp>
                  <p:nvSpPr>
                    <p:cNvPr id="444" name="Google Shape;444;p13"/>
                    <p:cNvSpPr/>
                    <p:nvPr/>
                  </p:nvSpPr>
                  <p:spPr>
                    <a:xfrm>
                      <a:off x="3755933" y="4514107"/>
                      <a:ext cx="720000" cy="720000"/>
                    </a:xfrm>
                    <a:prstGeom prst="ellipse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p:txBody>
                </p:sp>
                <p:sp>
                  <p:nvSpPr>
                    <p:cNvPr id="445" name="Google Shape;445;p13"/>
                    <p:cNvSpPr txBox="1"/>
                    <p:nvPr/>
                  </p:nvSpPr>
                  <p:spPr>
                    <a:xfrm>
                      <a:off x="3661078" y="5194782"/>
                      <a:ext cx="960596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Evaluate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p:txBody>
                </p:sp>
              </p:grpSp>
              <p:pic>
                <p:nvPicPr>
                  <p:cNvPr descr="Clipboard Checked outline" id="446" name="Google Shape;446;p13"/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 b="0" l="0" r="0" t="0"/>
                  <a:stretch/>
                </p:blipFill>
                <p:spPr>
                  <a:xfrm>
                    <a:off x="8493795" y="3332817"/>
                    <a:ext cx="432000" cy="432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447" name="Google Shape;447;p13"/>
                <p:cNvGrpSpPr/>
                <p:nvPr/>
              </p:nvGrpSpPr>
              <p:grpSpPr>
                <a:xfrm>
                  <a:off x="10214979" y="2875646"/>
                  <a:ext cx="1030850" cy="941260"/>
                  <a:chOff x="9286393" y="4162750"/>
                  <a:chExt cx="1030850" cy="941260"/>
                </a:xfrm>
              </p:grpSpPr>
              <p:grpSp>
                <p:nvGrpSpPr>
                  <p:cNvPr id="448" name="Google Shape;448;p13"/>
                  <p:cNvGrpSpPr/>
                  <p:nvPr/>
                </p:nvGrpSpPr>
                <p:grpSpPr>
                  <a:xfrm>
                    <a:off x="9286393" y="4162750"/>
                    <a:ext cx="1030850" cy="941260"/>
                    <a:chOff x="3624333" y="4514107"/>
                    <a:chExt cx="1030850" cy="941260"/>
                  </a:xfrm>
                </p:grpSpPr>
                <p:sp>
                  <p:nvSpPr>
                    <p:cNvPr id="449" name="Google Shape;449;p13"/>
                    <p:cNvSpPr/>
                    <p:nvPr/>
                  </p:nvSpPr>
                  <p:spPr>
                    <a:xfrm>
                      <a:off x="3755933" y="4514107"/>
                      <a:ext cx="720000" cy="720000"/>
                    </a:xfrm>
                    <a:prstGeom prst="ellipse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p:txBody>
                </p:sp>
                <p:sp>
                  <p:nvSpPr>
                    <p:cNvPr id="450" name="Google Shape;450;p13"/>
                    <p:cNvSpPr txBox="1"/>
                    <p:nvPr/>
                  </p:nvSpPr>
                  <p:spPr>
                    <a:xfrm>
                      <a:off x="3624333" y="5178368"/>
                      <a:ext cx="1030850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Compare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p:txBody>
                </p:sp>
              </p:grpSp>
              <p:pic>
                <p:nvPicPr>
                  <p:cNvPr descr="Seesaw outline" id="451" name="Google Shape;451;p13"/>
                  <p:cNvPicPr preferRelativeResize="0"/>
                  <p:nvPr/>
                </p:nvPicPr>
                <p:blipFill rotWithShape="1">
                  <a:blip r:embed="rId9">
                    <a:alphaModFix/>
                  </a:blip>
                  <a:srcRect b="0" l="0" r="0" t="0"/>
                  <a:stretch/>
                </p:blipFill>
                <p:spPr>
                  <a:xfrm>
                    <a:off x="9561993" y="4309082"/>
                    <a:ext cx="432000" cy="432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descr="Line arrow: Counter-clockwise curve with solid fill" id="452" name="Google Shape;452;p1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 flipH="1" rot="7191373">
                  <a:off x="10224295" y="2313859"/>
                  <a:ext cx="540000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ine arrow: Counter-clockwise curve with solid fill" id="453" name="Google Shape;453;p1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 flipH="1" rot="-8681599">
                  <a:off x="10307312" y="3710024"/>
                  <a:ext cx="540000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ine arrow: Counter-clockwise curve with solid fill" id="454" name="Google Shape;454;p1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 flipH="1" rot="-3239575">
                  <a:off x="9019183" y="3798971"/>
                  <a:ext cx="540000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ine arrow: Counter-clockwise curve with solid fill" id="455" name="Google Shape;455;p1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 flipH="1" rot="2285331">
                  <a:off x="8941258" y="2353175"/>
                  <a:ext cx="540000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456" name="Google Shape;456;p13"/>
                <p:cNvGrpSpPr/>
                <p:nvPr/>
              </p:nvGrpSpPr>
              <p:grpSpPr>
                <a:xfrm>
                  <a:off x="9436561" y="3668955"/>
                  <a:ext cx="1030850" cy="941260"/>
                  <a:chOff x="9533255" y="2867831"/>
                  <a:chExt cx="1030850" cy="941260"/>
                </a:xfrm>
              </p:grpSpPr>
              <p:grpSp>
                <p:nvGrpSpPr>
                  <p:cNvPr id="457" name="Google Shape;457;p13"/>
                  <p:cNvGrpSpPr/>
                  <p:nvPr/>
                </p:nvGrpSpPr>
                <p:grpSpPr>
                  <a:xfrm>
                    <a:off x="9533255" y="2867831"/>
                    <a:ext cx="1030850" cy="941260"/>
                    <a:chOff x="3624333" y="4514107"/>
                    <a:chExt cx="1030850" cy="941260"/>
                  </a:xfrm>
                </p:grpSpPr>
                <p:sp>
                  <p:nvSpPr>
                    <p:cNvPr id="458" name="Google Shape;458;p13"/>
                    <p:cNvSpPr/>
                    <p:nvPr/>
                  </p:nvSpPr>
                  <p:spPr>
                    <a:xfrm>
                      <a:off x="3755933" y="4514107"/>
                      <a:ext cx="720000" cy="720000"/>
                    </a:xfrm>
                    <a:prstGeom prst="ellipse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p:txBody>
                </p:sp>
                <p:sp>
                  <p:nvSpPr>
                    <p:cNvPr id="459" name="Google Shape;459;p13"/>
                    <p:cNvSpPr txBox="1"/>
                    <p:nvPr/>
                  </p:nvSpPr>
                  <p:spPr>
                    <a:xfrm>
                      <a:off x="3624333" y="5178368"/>
                      <a:ext cx="1030850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Rebuild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p:txBody>
                </p:sp>
              </p:grpSp>
              <p:pic>
                <p:nvPicPr>
                  <p:cNvPr descr="Puzzle pieces outline" id="460" name="Google Shape;460;p13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9830312" y="3013903"/>
                    <a:ext cx="432000" cy="432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461" name="Google Shape;461;p13"/>
                <p:cNvGrpSpPr/>
                <p:nvPr/>
              </p:nvGrpSpPr>
              <p:grpSpPr>
                <a:xfrm>
                  <a:off x="8622335" y="2894306"/>
                  <a:ext cx="1030850" cy="941260"/>
                  <a:chOff x="9281166" y="2965393"/>
                  <a:chExt cx="1030850" cy="941260"/>
                </a:xfrm>
              </p:grpSpPr>
              <p:grpSp>
                <p:nvGrpSpPr>
                  <p:cNvPr id="462" name="Google Shape;462;p13"/>
                  <p:cNvGrpSpPr/>
                  <p:nvPr/>
                </p:nvGrpSpPr>
                <p:grpSpPr>
                  <a:xfrm>
                    <a:off x="9281166" y="2965393"/>
                    <a:ext cx="1030850" cy="941260"/>
                    <a:chOff x="3624333" y="4514107"/>
                    <a:chExt cx="1030850" cy="941260"/>
                  </a:xfrm>
                </p:grpSpPr>
                <p:sp>
                  <p:nvSpPr>
                    <p:cNvPr id="463" name="Google Shape;463;p13"/>
                    <p:cNvSpPr/>
                    <p:nvPr/>
                  </p:nvSpPr>
                  <p:spPr>
                    <a:xfrm>
                      <a:off x="3755933" y="4514107"/>
                      <a:ext cx="720000" cy="720000"/>
                    </a:xfrm>
                    <a:prstGeom prst="ellipse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p:txBody>
                </p:sp>
                <p:sp>
                  <p:nvSpPr>
                    <p:cNvPr id="464" name="Google Shape;464;p13"/>
                    <p:cNvSpPr txBox="1"/>
                    <p:nvPr/>
                  </p:nvSpPr>
                  <p:spPr>
                    <a:xfrm>
                      <a:off x="3624333" y="5178368"/>
                      <a:ext cx="1030850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Monitor</a:t>
                      </a:r>
                      <a:endParaRPr sz="12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p:txBody>
                </p:sp>
              </p:grpSp>
              <p:pic>
                <p:nvPicPr>
                  <p:cNvPr descr="Presentation with bar chart outline" id="465" name="Google Shape;465;p13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0" r="0" t="0"/>
                  <a:stretch/>
                </p:blipFill>
                <p:spPr>
                  <a:xfrm>
                    <a:off x="9556766" y="3120133"/>
                    <a:ext cx="432000" cy="432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</p:grpSp>
      <p:grpSp>
        <p:nvGrpSpPr>
          <p:cNvPr id="466" name="Google Shape;466;p13"/>
          <p:cNvGrpSpPr/>
          <p:nvPr/>
        </p:nvGrpSpPr>
        <p:grpSpPr>
          <a:xfrm>
            <a:off x="8521454" y="4385705"/>
            <a:ext cx="2539682" cy="2039559"/>
            <a:chOff x="8523512" y="4516589"/>
            <a:chExt cx="2539682" cy="2039559"/>
          </a:xfrm>
        </p:grpSpPr>
        <p:grpSp>
          <p:nvGrpSpPr>
            <p:cNvPr id="467" name="Google Shape;467;p13"/>
            <p:cNvGrpSpPr/>
            <p:nvPr/>
          </p:nvGrpSpPr>
          <p:grpSpPr>
            <a:xfrm>
              <a:off x="8523512" y="5082403"/>
              <a:ext cx="1921704" cy="1473745"/>
              <a:chOff x="8214702" y="1372993"/>
              <a:chExt cx="1921704" cy="1473745"/>
            </a:xfrm>
          </p:grpSpPr>
          <p:grpSp>
            <p:nvGrpSpPr>
              <p:cNvPr id="468" name="Google Shape;468;p13"/>
              <p:cNvGrpSpPr/>
              <p:nvPr/>
            </p:nvGrpSpPr>
            <p:grpSpPr>
              <a:xfrm>
                <a:off x="8725554" y="1372993"/>
                <a:ext cx="900000" cy="901065"/>
                <a:chOff x="3963775" y="5550296"/>
                <a:chExt cx="900000" cy="901065"/>
              </a:xfrm>
            </p:grpSpPr>
            <p:sp>
              <p:nvSpPr>
                <p:cNvPr id="469" name="Google Shape;469;p13"/>
                <p:cNvSpPr/>
                <p:nvPr/>
              </p:nvSpPr>
              <p:spPr>
                <a:xfrm>
                  <a:off x="3963775" y="5550296"/>
                  <a:ext cx="900000" cy="901065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pic>
              <p:nvPicPr>
                <p:cNvPr descr="Rocket outline" id="470" name="Google Shape;470;p13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4065215" y="5698266"/>
                  <a:ext cx="648000" cy="648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71" name="Google Shape;471;p13"/>
              <p:cNvSpPr txBox="1"/>
              <p:nvPr/>
            </p:nvSpPr>
            <p:spPr>
              <a:xfrm>
                <a:off x="8214702" y="2323518"/>
                <a:ext cx="192170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393939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Deploy best performing model</a:t>
                </a:r>
                <a:endParaRPr sz="1400">
                  <a:solidFill>
                    <a:srgbClr val="393939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pic>
          <p:nvPicPr>
            <p:cNvPr descr="Arrow: Counter-clockwise curve with solid fill" id="472" name="Google Shape;472;p1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flipH="1" rot="-9690319">
              <a:off x="10027376" y="4638007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3" name="Google Shape;473;p13"/>
          <p:cNvSpPr/>
          <p:nvPr/>
        </p:nvSpPr>
        <p:spPr>
          <a:xfrm>
            <a:off x="0" y="6309750"/>
            <a:ext cx="2405575" cy="46408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4"/>
          <p:cNvSpPr txBox="1"/>
          <p:nvPr>
            <p:ph type="title"/>
          </p:nvPr>
        </p:nvSpPr>
        <p:spPr>
          <a:xfrm>
            <a:off x="385829" y="109660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800"/>
              <a:buFont typeface="Montserrat"/>
              <a:buNone/>
            </a:pPr>
            <a:r>
              <a:rPr lang="en-US"/>
              <a:t>RELEVANT </a:t>
            </a:r>
            <a:r>
              <a:rPr lang="en-US">
                <a:solidFill>
                  <a:schemeClr val="accent2"/>
                </a:solidFill>
              </a:rPr>
              <a:t>MODELS</a:t>
            </a:r>
            <a:r>
              <a:rPr lang="en-US"/>
              <a:t> FOR OUR PROBLEM STATEMENT - RECAP </a:t>
            </a:r>
            <a:endParaRPr/>
          </a:p>
        </p:txBody>
      </p:sp>
      <p:sp>
        <p:nvSpPr>
          <p:cNvPr id="479" name="Google Shape;479;p14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graphicFrame>
        <p:nvGraphicFramePr>
          <p:cNvPr id="480" name="Google Shape;480;p14"/>
          <p:cNvGraphicFramePr/>
          <p:nvPr/>
        </p:nvGraphicFramePr>
        <p:xfrm>
          <a:off x="385829" y="1340262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{9ACD959E-052A-41F9-8A84-6D65C0D1FDEC}</a:tableStyleId>
              </a:tblPr>
              <a:tblGrid>
                <a:gridCol w="1375125"/>
                <a:gridCol w="1617775"/>
                <a:gridCol w="1786600"/>
                <a:gridCol w="1724425"/>
                <a:gridCol w="1694025"/>
                <a:gridCol w="1583575"/>
                <a:gridCol w="1638800"/>
              </a:tblGrid>
              <a:tr h="63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K –Nearest Neighbours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Logistic Regression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Support Vector Machine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Decision Tree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Boosting Techniques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Random Forest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Outliers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SENSITIVE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SENSITIVE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B050"/>
                          </a:solidFill>
                        </a:rPr>
                        <a:t>ROBUST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B050"/>
                          </a:solidFill>
                        </a:rPr>
                        <a:t>ROBUST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SENSITIVE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B050"/>
                          </a:solidFill>
                        </a:rPr>
                        <a:t>ROBUST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Collinearity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Montserrat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SENSITIVE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Montserrat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SENSITIVE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SENSITIVE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Montserrat"/>
                        <a:buNone/>
                      </a:pPr>
                      <a:r>
                        <a:rPr lang="en-US" sz="1400" u="none" cap="none" strike="noStrike">
                          <a:solidFill>
                            <a:srgbClr val="00B050"/>
                          </a:solidFill>
                        </a:rPr>
                        <a:t>ROBUST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Montserrat"/>
                        <a:buNone/>
                      </a:pPr>
                      <a:r>
                        <a:rPr lang="en-US" sz="1400" u="none" cap="none" strike="noStrike">
                          <a:solidFill>
                            <a:srgbClr val="00B050"/>
                          </a:solidFill>
                        </a:rPr>
                        <a:t>ROBUST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Montserrat"/>
                        <a:buNone/>
                      </a:pPr>
                      <a:r>
                        <a:rPr lang="en-US" sz="1400" u="none" cap="none" strike="noStrike">
                          <a:solidFill>
                            <a:srgbClr val="00B050"/>
                          </a:solidFill>
                        </a:rPr>
                        <a:t>ROBUST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Performance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LOW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LOW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939393"/>
                          </a:solidFill>
                        </a:rPr>
                        <a:t>MEDIUM</a:t>
                      </a:r>
                      <a:endParaRPr sz="1400" u="none" cap="none" strike="noStrike">
                        <a:solidFill>
                          <a:srgbClr val="93939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939393"/>
                          </a:solidFill>
                        </a:rPr>
                        <a:t>MEDIUM</a:t>
                      </a:r>
                      <a:endParaRPr sz="1400" u="none" cap="none" strike="noStrike">
                        <a:solidFill>
                          <a:srgbClr val="93939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B050"/>
                          </a:solidFill>
                        </a:rPr>
                        <a:t>HIGH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B050"/>
                          </a:solidFill>
                        </a:rPr>
                        <a:t>HIGH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81" name="Google Shape;481;p14"/>
          <p:cNvSpPr txBox="1"/>
          <p:nvPr/>
        </p:nvSpPr>
        <p:spPr>
          <a:xfrm>
            <a:off x="385829" y="3893428"/>
            <a:ext cx="11420341" cy="1985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 our dataset contains a high number of features, </a:t>
            </a:r>
            <a:r>
              <a:rPr b="0" i="0"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one decision tree cannot perform well and give accurate predictions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decision tree might </a:t>
            </a:r>
            <a:r>
              <a:rPr b="0" i="0"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overfit the training data, if the parameters are not well tuned</a:t>
            </a:r>
            <a:endParaRPr b="0" i="0"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0" i="0"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his can be overcome if we use </a:t>
            </a:r>
            <a:r>
              <a:rPr lang="en-US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ensemble learning methods, </a:t>
            </a:r>
            <a:r>
              <a:rPr lang="en-US" sz="1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like</a:t>
            </a:r>
            <a:r>
              <a:rPr lang="en-US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&amp; Boosting</a:t>
            </a:r>
            <a:r>
              <a:rPr b="0" i="0" lang="en-US" sz="1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because it will build </a:t>
            </a:r>
            <a:r>
              <a:rPr lang="en-US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0" i="0" lang="en-US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number of decision trees </a:t>
            </a:r>
            <a:r>
              <a:rPr b="0" i="0"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give the outcome based on polling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and boosting is a combination of many decision trees thus, more </a:t>
            </a:r>
            <a:r>
              <a:rPr lang="en-US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robust </a:t>
            </a:r>
            <a:r>
              <a:rPr lang="en-US" sz="1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than a single decision tree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b="0" i="0" lang="en-US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r>
              <a:rPr b="0" i="0" lang="en-US" sz="1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can be best suited for our dataset as it is not sensitive to outliers</a:t>
            </a:r>
            <a:endParaRPr b="0" i="0" sz="1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14"/>
          <p:cNvSpPr/>
          <p:nvPr/>
        </p:nvSpPr>
        <p:spPr>
          <a:xfrm>
            <a:off x="0" y="6309750"/>
            <a:ext cx="2405575" cy="46408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5"/>
          <p:cNvSpPr txBox="1"/>
          <p:nvPr>
            <p:ph type="title"/>
          </p:nvPr>
        </p:nvSpPr>
        <p:spPr>
          <a:xfrm>
            <a:off x="2250831" y="2584585"/>
            <a:ext cx="85915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-US"/>
              <a:t>ALGORITHMS IMPLEMENTED</a:t>
            </a:r>
            <a:endParaRPr/>
          </a:p>
        </p:txBody>
      </p:sp>
      <p:sp>
        <p:nvSpPr>
          <p:cNvPr id="488" name="Google Shape;488;p15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489" name="Google Shape;489;p15"/>
          <p:cNvSpPr txBox="1"/>
          <p:nvPr/>
        </p:nvSpPr>
        <p:spPr>
          <a:xfrm>
            <a:off x="7906042" y="3247366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Naïve Bayes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K-Nearest Neighbours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Random Forest</a:t>
            </a:r>
            <a:endParaRPr/>
          </a:p>
        </p:txBody>
      </p:sp>
      <p:sp>
        <p:nvSpPr>
          <p:cNvPr id="490" name="Google Shape;490;p15"/>
          <p:cNvSpPr/>
          <p:nvPr/>
        </p:nvSpPr>
        <p:spPr>
          <a:xfrm>
            <a:off x="0" y="6324106"/>
            <a:ext cx="2405575" cy="464084"/>
          </a:xfrm>
          <a:prstGeom prst="rect">
            <a:avLst/>
          </a:prstGeom>
          <a:solidFill>
            <a:srgbClr val="0C2744"/>
          </a:solidFill>
          <a:ln cap="flat" cmpd="sng" w="12700">
            <a:solidFill>
              <a:srgbClr val="0C274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6"/>
          <p:cNvSpPr txBox="1"/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</a:pPr>
            <a:r>
              <a:rPr lang="en-US">
                <a:solidFill>
                  <a:schemeClr val="accent2"/>
                </a:solidFill>
              </a:rPr>
              <a:t>METRICS</a:t>
            </a:r>
            <a:r>
              <a:rPr lang="en-US"/>
              <a:t> USED FOR MODEL EVALUATION</a:t>
            </a:r>
            <a:endParaRPr/>
          </a:p>
        </p:txBody>
      </p:sp>
      <p:sp>
        <p:nvSpPr>
          <p:cNvPr id="497" name="Google Shape;497;p16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498" name="Google Shape;498;p16"/>
          <p:cNvSpPr/>
          <p:nvPr/>
        </p:nvSpPr>
        <p:spPr>
          <a:xfrm>
            <a:off x="984304" y="1353075"/>
            <a:ext cx="2955973" cy="1736646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Area Under Curve - AUC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(Area under ROC* curve)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How good the classifier is at distinguishing between the profitable and non-profitable customers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16"/>
          <p:cNvSpPr/>
          <p:nvPr/>
        </p:nvSpPr>
        <p:spPr>
          <a:xfrm>
            <a:off x="4594310" y="1353075"/>
            <a:ext cx="2924955" cy="200906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(Capture Rate)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Fraction of customers which are correctly identified as profitable out of all actual profitable customers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16"/>
          <p:cNvSpPr/>
          <p:nvPr/>
        </p:nvSpPr>
        <p:spPr>
          <a:xfrm>
            <a:off x="8173298" y="1353075"/>
            <a:ext cx="2984693" cy="1736646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(Conversion Rate)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Fraction of customers who turn out to be profitable among all the </a:t>
            </a:r>
            <a:r>
              <a:rPr i="1" lang="en-US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predicted </a:t>
            </a:r>
            <a:r>
              <a:rPr lang="en-US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profitable customers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1" name="Google Shape;501;p16"/>
          <p:cNvSpPr txBox="1"/>
          <p:nvPr/>
        </p:nvSpPr>
        <p:spPr>
          <a:xfrm>
            <a:off x="1743822" y="3426715"/>
            <a:ext cx="8452261" cy="1246495"/>
          </a:xfrm>
          <a:prstGeom prst="rect">
            <a:avLst/>
          </a:prstGeom>
          <a:solidFill>
            <a:srgbClr val="D2E8F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Recall is low </a:t>
            </a:r>
            <a:r>
              <a:rPr lang="en-US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⇒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will classify profitable customers as non-profitable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Precision is low </a:t>
            </a:r>
            <a:r>
              <a:rPr lang="en-US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⇒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Model will classify non-profitable customers as profitable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“ </a:t>
            </a:r>
            <a:r>
              <a:rPr i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cost of lower recall is way higher than the cost of lower precision</a:t>
            </a:r>
            <a:r>
              <a:rPr i="1" lang="en-US" sz="2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(As per business requirements)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2" name="Google Shape;502;p16"/>
          <p:cNvSpPr txBox="1"/>
          <p:nvPr/>
        </p:nvSpPr>
        <p:spPr>
          <a:xfrm>
            <a:off x="479425" y="5150989"/>
            <a:ext cx="109810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Why</a:t>
            </a:r>
            <a:r>
              <a:rPr lang="en-US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Accuracy 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 </a:t>
            </a:r>
            <a:r>
              <a:rPr i="1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our evaluation metric?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a good measure of classifier performance for highly imbalanced dataset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292929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1200">
                <a:solidFill>
                  <a:srgbClr val="292929"/>
                </a:solidFill>
                <a:latin typeface="Open Sans"/>
                <a:ea typeface="Open Sans"/>
                <a:cs typeface="Open Sans"/>
                <a:sym typeface="Open Sans"/>
              </a:rPr>
              <a:t>In our case</a:t>
            </a:r>
            <a:r>
              <a:rPr b="0" i="0" lang="en-US" sz="1200">
                <a:solidFill>
                  <a:srgbClr val="292929"/>
                </a:solidFill>
                <a:latin typeface="Open Sans"/>
                <a:ea typeface="Open Sans"/>
                <a:cs typeface="Open Sans"/>
                <a:sym typeface="Open Sans"/>
              </a:rPr>
              <a:t>, distribution of majority-to-minority class is </a:t>
            </a:r>
            <a:r>
              <a:rPr lang="en-US" sz="1200">
                <a:solidFill>
                  <a:srgbClr val="292929"/>
                </a:solidFill>
                <a:latin typeface="Open Sans"/>
                <a:ea typeface="Open Sans"/>
                <a:cs typeface="Open Sans"/>
                <a:sym typeface="Open Sans"/>
              </a:rPr>
              <a:t>77</a:t>
            </a:r>
            <a:r>
              <a:rPr b="0" i="0" lang="en-US" sz="1200">
                <a:solidFill>
                  <a:srgbClr val="292929"/>
                </a:solidFill>
                <a:latin typeface="Open Sans"/>
                <a:ea typeface="Open Sans"/>
                <a:cs typeface="Open Sans"/>
                <a:sym typeface="Open Sans"/>
              </a:rPr>
              <a:t>:23, then labelling all data points as majority class would give you </a:t>
            </a:r>
            <a:r>
              <a:rPr lang="en-US" sz="1200">
                <a:solidFill>
                  <a:srgbClr val="292929"/>
                </a:solidFill>
                <a:latin typeface="Open Sans"/>
                <a:ea typeface="Open Sans"/>
                <a:cs typeface="Open Sans"/>
                <a:sym typeface="Open Sans"/>
              </a:rPr>
              <a:t>77</a:t>
            </a:r>
            <a:r>
              <a:rPr b="0" i="0" lang="en-US" sz="1200">
                <a:solidFill>
                  <a:srgbClr val="292929"/>
                </a:solidFill>
                <a:latin typeface="Open Sans"/>
                <a:ea typeface="Open Sans"/>
                <a:cs typeface="Open Sans"/>
                <a:sym typeface="Open Sans"/>
              </a:rPr>
              <a:t>% accuracy which is really good score, but in fact the model has not learned anything)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3" name="Google Shape;503;p16"/>
          <p:cNvSpPr txBox="1"/>
          <p:nvPr/>
        </p:nvSpPr>
        <p:spPr>
          <a:xfrm>
            <a:off x="10208455" y="6411313"/>
            <a:ext cx="198354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*Receiver Operating Characteristics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16"/>
          <p:cNvSpPr/>
          <p:nvPr/>
        </p:nvSpPr>
        <p:spPr>
          <a:xfrm>
            <a:off x="0" y="6309750"/>
            <a:ext cx="2405575" cy="46408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16"/>
          <p:cNvSpPr txBox="1"/>
          <p:nvPr/>
        </p:nvSpPr>
        <p:spPr>
          <a:xfrm>
            <a:off x="9825061" y="6562719"/>
            <a:ext cx="2405575" cy="2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Citing Wasikowski and Chen (2010)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7"/>
          <p:cNvSpPr txBox="1"/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800"/>
              <a:buFont typeface="Montserrat"/>
              <a:buNone/>
            </a:pPr>
            <a:r>
              <a:rPr lang="en-US"/>
              <a:t>MODEL PERFORMANCE </a:t>
            </a:r>
            <a:r>
              <a:rPr lang="en-US">
                <a:solidFill>
                  <a:schemeClr val="accent2"/>
                </a:solidFill>
              </a:rPr>
              <a:t>RESULTS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512" name="Google Shape;512;p17"/>
          <p:cNvGraphicFramePr/>
          <p:nvPr/>
        </p:nvGraphicFramePr>
        <p:xfrm>
          <a:off x="479425" y="1703253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{40A4F4C8-CDB6-47D3-AE91-8C7BBD4DA108}</a:tableStyleId>
              </a:tblPr>
              <a:tblGrid>
                <a:gridCol w="3456350"/>
                <a:gridCol w="1944200"/>
                <a:gridCol w="1944200"/>
                <a:gridCol w="1944200"/>
                <a:gridCol w="19442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Model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AUC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Recall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Precision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Threshold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Logistic Regression</a:t>
                      </a:r>
                      <a:endParaRPr i="0" sz="16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55%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69%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27%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23%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Naïve Bayes</a:t>
                      </a:r>
                      <a:endParaRPr i="0" sz="16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54%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65%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27%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K-Nearest Neighbors</a:t>
                      </a:r>
                      <a:endParaRPr i="0" sz="16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54%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26%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19%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Random Forest</a:t>
                      </a:r>
                      <a:endParaRPr i="0" sz="16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58%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78%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28%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43%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13" name="Google Shape;513;p17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514" name="Google Shape;514;p17"/>
          <p:cNvSpPr/>
          <p:nvPr/>
        </p:nvSpPr>
        <p:spPr>
          <a:xfrm>
            <a:off x="0" y="6309750"/>
            <a:ext cx="2405575" cy="46408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8"/>
          <p:cNvSpPr txBox="1"/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800"/>
              <a:buFont typeface="Montserrat"/>
              <a:buNone/>
            </a:pPr>
            <a:r>
              <a:rPr lang="en-US"/>
              <a:t>LOGISTIC REGRESSION AND NAÏVE BAYES ARE NOT SUITED FOR OUR PROBLEM</a:t>
            </a:r>
            <a:endParaRPr/>
          </a:p>
        </p:txBody>
      </p:sp>
      <p:graphicFrame>
        <p:nvGraphicFramePr>
          <p:cNvPr id="521" name="Google Shape;521;p18"/>
          <p:cNvGraphicFramePr/>
          <p:nvPr/>
        </p:nvGraphicFramePr>
        <p:xfrm>
          <a:off x="479425" y="1703253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{40A4F4C8-CDB6-47D3-AE91-8C7BBD4DA108}</a:tableStyleId>
              </a:tblPr>
              <a:tblGrid>
                <a:gridCol w="3456350"/>
                <a:gridCol w="1944200"/>
                <a:gridCol w="1944200"/>
                <a:gridCol w="1944200"/>
                <a:gridCol w="19442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Model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AUC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Recall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Precision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Threshold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Logistic Regression</a:t>
                      </a:r>
                      <a:endParaRPr i="0" sz="1600" u="none" cap="none" strike="noStrike"/>
                    </a:p>
                  </a:txBody>
                  <a:tcPr marT="45725" marB="45725" marR="91450" marL="91450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55%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69%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27%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23%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Naïve Bayes</a:t>
                      </a:r>
                      <a:endParaRPr i="0" sz="1600" u="none" cap="none" strike="noStrike"/>
                    </a:p>
                  </a:txBody>
                  <a:tcPr marT="45725" marB="45725" marR="91450" marL="91450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54%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65%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27%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K-Nearest Neighbors</a:t>
                      </a:r>
                      <a:endParaRPr i="0" sz="16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54%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26%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19%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Random Forest</a:t>
                      </a:r>
                      <a:endParaRPr i="0" sz="16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58%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78%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28%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43%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22" name="Google Shape;522;p18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grpSp>
        <p:nvGrpSpPr>
          <p:cNvPr id="523" name="Google Shape;523;p18"/>
          <p:cNvGrpSpPr/>
          <p:nvPr/>
        </p:nvGrpSpPr>
        <p:grpSpPr>
          <a:xfrm>
            <a:off x="2092411" y="4015575"/>
            <a:ext cx="3792091" cy="1261884"/>
            <a:chOff x="7194683" y="5505540"/>
            <a:chExt cx="3792091" cy="1261884"/>
          </a:xfrm>
        </p:grpSpPr>
        <p:sp>
          <p:nvSpPr>
            <p:cNvPr id="524" name="Google Shape;524;p18"/>
            <p:cNvSpPr txBox="1"/>
            <p:nvPr/>
          </p:nvSpPr>
          <p:spPr>
            <a:xfrm>
              <a:off x="7734683" y="5505540"/>
              <a:ext cx="3252091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Sensitive to Outliers</a:t>
              </a:r>
              <a:endParaRPr sz="12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393939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rgbClr val="3939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Outlier Treatment is required for good model performance</a:t>
              </a:r>
              <a:endParaRPr/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393939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rgbClr val="3939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Treating the outlier leads to losing the actual data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descr="Badge 1 with solid fill" id="525" name="Google Shape;525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94683" y="5505540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6" name="Google Shape;526;p18"/>
          <p:cNvGrpSpPr/>
          <p:nvPr/>
        </p:nvGrpSpPr>
        <p:grpSpPr>
          <a:xfrm>
            <a:off x="6453562" y="4015575"/>
            <a:ext cx="3106027" cy="707886"/>
            <a:chOff x="2518710" y="5613262"/>
            <a:chExt cx="3106027" cy="707886"/>
          </a:xfrm>
        </p:grpSpPr>
        <p:sp>
          <p:nvSpPr>
            <p:cNvPr id="527" name="Google Shape;527;p18"/>
            <p:cNvSpPr txBox="1"/>
            <p:nvPr/>
          </p:nvSpPr>
          <p:spPr>
            <a:xfrm>
              <a:off x="3058710" y="5613262"/>
              <a:ext cx="2566027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Lower Recall </a:t>
              </a:r>
              <a:endParaRPr sz="12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393939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rgbClr val="3939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 would miss out on the actual profitable customers</a:t>
              </a:r>
              <a:endParaRPr sz="12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descr="Badge with solid fill" id="528" name="Google Shape;528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18710" y="5613262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9" name="Google Shape;529;p18"/>
          <p:cNvSpPr/>
          <p:nvPr/>
        </p:nvSpPr>
        <p:spPr>
          <a:xfrm>
            <a:off x="0" y="6309750"/>
            <a:ext cx="2405575" cy="46408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9"/>
          <p:cNvSpPr txBox="1"/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</a:pPr>
            <a:r>
              <a:rPr lang="en-US">
                <a:solidFill>
                  <a:schemeClr val="accent2"/>
                </a:solidFill>
              </a:rPr>
              <a:t>KNN</a:t>
            </a:r>
            <a:r>
              <a:rPr lang="en-US"/>
              <a:t> IS THE CHALLENGER MODEL</a:t>
            </a:r>
            <a:endParaRPr/>
          </a:p>
        </p:txBody>
      </p:sp>
      <p:sp>
        <p:nvSpPr>
          <p:cNvPr id="536" name="Google Shape;536;p19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537" name="Google Shape;537;p19"/>
          <p:cNvSpPr txBox="1"/>
          <p:nvPr/>
        </p:nvSpPr>
        <p:spPr>
          <a:xfrm>
            <a:off x="1123165" y="3987918"/>
            <a:ext cx="10156874" cy="13234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KNN vs Random Forest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KNN has a recall of 80% while Random Forest has 78%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Comparing the AUC scores, Random Forest is higher with a score of 58% while KNN has 54%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Results might be inflated for KNN model since we used KNN Imputer for imputing</a:t>
            </a:r>
            <a:endParaRPr/>
          </a:p>
        </p:txBody>
      </p:sp>
      <p:graphicFrame>
        <p:nvGraphicFramePr>
          <p:cNvPr id="538" name="Google Shape;538;p19"/>
          <p:cNvGraphicFramePr/>
          <p:nvPr/>
        </p:nvGraphicFramePr>
        <p:xfrm>
          <a:off x="479425" y="1703253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{40A4F4C8-CDB6-47D3-AE91-8C7BBD4DA108}</a:tableStyleId>
              </a:tblPr>
              <a:tblGrid>
                <a:gridCol w="3456350"/>
                <a:gridCol w="1944200"/>
                <a:gridCol w="1944200"/>
                <a:gridCol w="1944200"/>
                <a:gridCol w="19442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Model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AUC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Recall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Precision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Threshold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BFBFBF"/>
                          </a:solidFill>
                        </a:rPr>
                        <a:t>Logistic Regression</a:t>
                      </a:r>
                      <a:endParaRPr i="0" sz="16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BFBFB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55%</a:t>
                      </a:r>
                      <a:endParaRPr sz="1600" u="none" cap="none" strike="noStrike">
                        <a:solidFill>
                          <a:srgbClr val="BFBFB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BFBFB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69%</a:t>
                      </a:r>
                      <a:endParaRPr sz="1600" u="none" cap="none" strike="noStrike">
                        <a:solidFill>
                          <a:srgbClr val="BFBFB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BFBFB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27%</a:t>
                      </a:r>
                      <a:endParaRPr sz="1600" u="none" cap="none" strike="noStrike">
                        <a:solidFill>
                          <a:srgbClr val="BFBFB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BFBFB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23%</a:t>
                      </a:r>
                      <a:endParaRPr sz="1600" u="none" cap="none" strike="noStrike">
                        <a:solidFill>
                          <a:srgbClr val="BFBFB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BFBFBF"/>
                          </a:solidFill>
                        </a:rPr>
                        <a:t>Naïve Bayes</a:t>
                      </a:r>
                      <a:endParaRPr i="0" sz="16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BFBFB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54%</a:t>
                      </a:r>
                      <a:endParaRPr sz="1600" u="none" cap="none" strike="noStrike">
                        <a:solidFill>
                          <a:srgbClr val="BFBFB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BFBFB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65%</a:t>
                      </a:r>
                      <a:endParaRPr sz="1600" u="none" cap="none" strike="noStrike">
                        <a:solidFill>
                          <a:srgbClr val="BFBFB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BFBFB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27%</a:t>
                      </a:r>
                      <a:endParaRPr sz="1600" u="none" cap="none" strike="noStrike">
                        <a:solidFill>
                          <a:srgbClr val="BFBFB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BFBFB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4%</a:t>
                      </a:r>
                      <a:endParaRPr sz="1600" u="none" cap="none" strike="noStrike">
                        <a:solidFill>
                          <a:srgbClr val="BFBFB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K-Nearest Neighbors</a:t>
                      </a:r>
                      <a:endParaRPr i="0" sz="16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54%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26%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19%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Random Forest</a:t>
                      </a:r>
                      <a:endParaRPr i="0" sz="16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58%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78%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28%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43%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39" name="Google Shape;539;p19"/>
          <p:cNvSpPr/>
          <p:nvPr/>
        </p:nvSpPr>
        <p:spPr>
          <a:xfrm>
            <a:off x="0" y="6309750"/>
            <a:ext cx="2405575" cy="46408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idx="1" type="body"/>
          </p:nvPr>
        </p:nvSpPr>
        <p:spPr>
          <a:xfrm>
            <a:off x="5868639" y="754378"/>
            <a:ext cx="5924550" cy="5349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376"/>
              <a:buFont typeface="Open Sans"/>
              <a:buChar char="•"/>
            </a:pPr>
            <a:r>
              <a:rPr lang="en-US"/>
              <a:t>Quick Recap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F0F0F"/>
              </a:buClr>
              <a:buSzPts val="2376"/>
              <a:buFont typeface="Open Sans"/>
              <a:buChar char="•"/>
            </a:pPr>
            <a:r>
              <a:rPr lang="en-US"/>
              <a:t>Correlation and VIF analysis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F0F0F"/>
              </a:buClr>
              <a:buSzPts val="2376"/>
              <a:buFont typeface="Open Sans"/>
              <a:buChar char="•"/>
            </a:pPr>
            <a:r>
              <a:rPr lang="en-US"/>
              <a:t>Solution Design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F0F0F"/>
              </a:buClr>
              <a:buSzPts val="2376"/>
              <a:buFont typeface="Open Sans"/>
              <a:buChar char="•"/>
            </a:pPr>
            <a:r>
              <a:rPr lang="en-US"/>
              <a:t>Algorithms Implemented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F0F0F"/>
              </a:buClr>
              <a:buSzPts val="2376"/>
              <a:buFont typeface="Open Sans"/>
              <a:buChar char="•"/>
            </a:pPr>
            <a:r>
              <a:rPr lang="en-US"/>
              <a:t>Model Winner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F0F0F"/>
              </a:buClr>
              <a:buSzPts val="2376"/>
              <a:buFont typeface="Open Sans"/>
              <a:buChar char="•"/>
            </a:pPr>
            <a:r>
              <a:rPr lang="en-US"/>
              <a:t>Business Impact</a:t>
            </a:r>
            <a:endParaRPr/>
          </a:p>
        </p:txBody>
      </p:sp>
      <p:sp>
        <p:nvSpPr>
          <p:cNvPr id="99" name="Google Shape;99;p2"/>
          <p:cNvSpPr txBox="1"/>
          <p:nvPr>
            <p:ph type="title"/>
          </p:nvPr>
        </p:nvSpPr>
        <p:spPr>
          <a:xfrm>
            <a:off x="879475" y="2876378"/>
            <a:ext cx="4283075" cy="11052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87172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5289452" y="6286993"/>
            <a:ext cx="2405575" cy="46408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0646549" y="6605893"/>
            <a:ext cx="17020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*Variable Inflation Factor</a:t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0"/>
          <p:cNvSpPr txBox="1"/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</a:pPr>
            <a:r>
              <a:rPr lang="en-US">
                <a:solidFill>
                  <a:schemeClr val="accent2"/>
                </a:solidFill>
              </a:rPr>
              <a:t>KNN</a:t>
            </a:r>
            <a:r>
              <a:rPr lang="en-US"/>
              <a:t> IS THE CHALLENGER MODEL</a:t>
            </a:r>
            <a:endParaRPr/>
          </a:p>
        </p:txBody>
      </p:sp>
      <p:sp>
        <p:nvSpPr>
          <p:cNvPr id="546" name="Google Shape;546;p20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547" name="Google Shape;547;p20"/>
          <p:cNvSpPr txBox="1"/>
          <p:nvPr/>
        </p:nvSpPr>
        <p:spPr>
          <a:xfrm>
            <a:off x="1123165" y="3987918"/>
            <a:ext cx="10156874" cy="13234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KNN vs Random Forest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KNN has a recall of 80% while Random Forest has 78%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Comparing the AUC scores, Random Forest is higher with a score of 58% while KNN has 54%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Results might be inflated for KNN model since we used KNN Imputer for imputing</a:t>
            </a:r>
            <a:endParaRPr/>
          </a:p>
        </p:txBody>
      </p:sp>
      <p:graphicFrame>
        <p:nvGraphicFramePr>
          <p:cNvPr id="548" name="Google Shape;548;p20"/>
          <p:cNvGraphicFramePr/>
          <p:nvPr/>
        </p:nvGraphicFramePr>
        <p:xfrm>
          <a:off x="479425" y="1703253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{40A4F4C8-CDB6-47D3-AE91-8C7BBD4DA108}</a:tableStyleId>
              </a:tblPr>
              <a:tblGrid>
                <a:gridCol w="3456350"/>
                <a:gridCol w="1944200"/>
                <a:gridCol w="1944200"/>
                <a:gridCol w="1944200"/>
                <a:gridCol w="19442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Model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AUC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Recall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Precision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Threshold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BFBFBF"/>
                          </a:solidFill>
                        </a:rPr>
                        <a:t>Logistic Regression</a:t>
                      </a:r>
                      <a:endParaRPr i="0" sz="16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BFBFB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55%</a:t>
                      </a:r>
                      <a:endParaRPr sz="1600" u="none" cap="none" strike="noStrike">
                        <a:solidFill>
                          <a:srgbClr val="BFBFB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BFBFB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69%</a:t>
                      </a:r>
                      <a:endParaRPr sz="1600" u="none" cap="none" strike="noStrike">
                        <a:solidFill>
                          <a:srgbClr val="BFBFB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BFBFB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27%</a:t>
                      </a:r>
                      <a:endParaRPr sz="1600" u="none" cap="none" strike="noStrike">
                        <a:solidFill>
                          <a:srgbClr val="BFBFB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BFBFB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23%</a:t>
                      </a:r>
                      <a:endParaRPr sz="1600" u="none" cap="none" strike="noStrike">
                        <a:solidFill>
                          <a:srgbClr val="BFBFB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BFBFBF"/>
                          </a:solidFill>
                        </a:rPr>
                        <a:t>Naïve Bayes</a:t>
                      </a:r>
                      <a:endParaRPr i="0" sz="16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BFBFB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54%</a:t>
                      </a:r>
                      <a:endParaRPr sz="1600" u="none" cap="none" strike="noStrike">
                        <a:solidFill>
                          <a:srgbClr val="BFBFB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BFBFB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65%</a:t>
                      </a:r>
                      <a:endParaRPr sz="1600" u="none" cap="none" strike="noStrike">
                        <a:solidFill>
                          <a:srgbClr val="BFBFB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BFBFB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27%</a:t>
                      </a:r>
                      <a:endParaRPr sz="1600" u="none" cap="none" strike="noStrike">
                        <a:solidFill>
                          <a:srgbClr val="BFBFB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BFBFB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4%</a:t>
                      </a:r>
                      <a:endParaRPr sz="1600" u="none" cap="none" strike="noStrike">
                        <a:solidFill>
                          <a:srgbClr val="BFBFB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K-Nearest Neighbors</a:t>
                      </a:r>
                      <a:endParaRPr i="0" sz="16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54%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26%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19%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Random Forest</a:t>
                      </a:r>
                      <a:endParaRPr i="0" sz="1600" u="none" cap="none" strike="noStrike"/>
                    </a:p>
                  </a:txBody>
                  <a:tcPr marT="45725" marB="45725" marR="91450" marL="91450" anchor="ctr">
                    <a:lnL cap="flat" cmpd="sng" w="381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58%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78%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28%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43%</a:t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9" name="Google Shape;549;p20"/>
          <p:cNvSpPr txBox="1"/>
          <p:nvPr/>
        </p:nvSpPr>
        <p:spPr>
          <a:xfrm>
            <a:off x="1674101" y="5733697"/>
            <a:ext cx="88437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 trade-off </a:t>
            </a:r>
            <a:r>
              <a:rPr lang="en-US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2% decrease </a:t>
            </a:r>
            <a:r>
              <a:rPr lang="en-US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of the recall for a </a:t>
            </a:r>
            <a:r>
              <a:rPr lang="en-US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4% increase </a:t>
            </a:r>
            <a:r>
              <a:rPr lang="en-US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 AUC score </a:t>
            </a:r>
            <a:endParaRPr/>
          </a:p>
        </p:txBody>
      </p:sp>
      <p:sp>
        <p:nvSpPr>
          <p:cNvPr id="550" name="Google Shape;550;p20"/>
          <p:cNvSpPr/>
          <p:nvPr/>
        </p:nvSpPr>
        <p:spPr>
          <a:xfrm>
            <a:off x="0" y="6309750"/>
            <a:ext cx="2405575" cy="46408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1"/>
          <p:cNvSpPr txBox="1"/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</a:pPr>
            <a:r>
              <a:rPr lang="en-US">
                <a:solidFill>
                  <a:schemeClr val="accent2"/>
                </a:solidFill>
              </a:rPr>
              <a:t>RANDOM FOREST </a:t>
            </a:r>
            <a:r>
              <a:rPr lang="en-US"/>
              <a:t>WAS SELECTED AS THE CHAMPION MODEL BASED ON MULTIPLE ITERATIONS</a:t>
            </a:r>
            <a:endParaRPr/>
          </a:p>
        </p:txBody>
      </p:sp>
      <p:sp>
        <p:nvSpPr>
          <p:cNvPr id="556" name="Google Shape;556;p21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grpSp>
        <p:nvGrpSpPr>
          <p:cNvPr id="557" name="Google Shape;557;p21"/>
          <p:cNvGrpSpPr/>
          <p:nvPr/>
        </p:nvGrpSpPr>
        <p:grpSpPr>
          <a:xfrm>
            <a:off x="4962843" y="1288558"/>
            <a:ext cx="2442888" cy="671696"/>
            <a:chOff x="6817953" y="1251294"/>
            <a:chExt cx="2442888" cy="671696"/>
          </a:xfrm>
        </p:grpSpPr>
        <p:sp>
          <p:nvSpPr>
            <p:cNvPr id="558" name="Google Shape;558;p21"/>
            <p:cNvSpPr/>
            <p:nvPr/>
          </p:nvSpPr>
          <p:spPr>
            <a:xfrm>
              <a:off x="6817953" y="1814990"/>
              <a:ext cx="2088000" cy="10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59" name="Google Shape;559;p21"/>
            <p:cNvGrpSpPr/>
            <p:nvPr/>
          </p:nvGrpSpPr>
          <p:grpSpPr>
            <a:xfrm>
              <a:off x="8540841" y="1251294"/>
              <a:ext cx="720000" cy="504000"/>
              <a:chOff x="6932153" y="1589525"/>
              <a:chExt cx="720000" cy="504000"/>
            </a:xfrm>
          </p:grpSpPr>
          <p:sp>
            <p:nvSpPr>
              <p:cNvPr id="560" name="Google Shape;560;p21"/>
              <p:cNvSpPr/>
              <p:nvPr/>
            </p:nvSpPr>
            <p:spPr>
              <a:xfrm flipH="1" rot="10800000">
                <a:off x="7040153" y="1589525"/>
                <a:ext cx="504000" cy="504000"/>
              </a:xfrm>
              <a:custGeom>
                <a:rect b="b" l="l" r="r" t="t"/>
                <a:pathLst>
                  <a:path extrusionOk="0" h="576000" w="720000">
                    <a:moveTo>
                      <a:pt x="60001" y="576000"/>
                    </a:moveTo>
                    <a:lnTo>
                      <a:pt x="659999" y="576000"/>
                    </a:lnTo>
                    <a:cubicBezTo>
                      <a:pt x="693137" y="576000"/>
                      <a:pt x="720000" y="549137"/>
                      <a:pt x="720000" y="515999"/>
                    </a:cubicBezTo>
                    <a:lnTo>
                      <a:pt x="720000" y="276001"/>
                    </a:lnTo>
                    <a:cubicBezTo>
                      <a:pt x="720000" y="242863"/>
                      <a:pt x="693137" y="216000"/>
                      <a:pt x="659999" y="216000"/>
                    </a:cubicBezTo>
                    <a:lnTo>
                      <a:pt x="486000" y="216000"/>
                    </a:lnTo>
                    <a:lnTo>
                      <a:pt x="360000" y="0"/>
                    </a:lnTo>
                    <a:lnTo>
                      <a:pt x="234000" y="216000"/>
                    </a:lnTo>
                    <a:lnTo>
                      <a:pt x="60001" y="216000"/>
                    </a:lnTo>
                    <a:cubicBezTo>
                      <a:pt x="26863" y="216000"/>
                      <a:pt x="0" y="242863"/>
                      <a:pt x="0" y="276001"/>
                    </a:cubicBezTo>
                    <a:lnTo>
                      <a:pt x="0" y="515999"/>
                    </a:lnTo>
                    <a:cubicBezTo>
                      <a:pt x="0" y="549137"/>
                      <a:pt x="26863" y="576000"/>
                      <a:pt x="60001" y="5760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61" name="Google Shape;561;p21"/>
              <p:cNvSpPr txBox="1"/>
              <p:nvPr/>
            </p:nvSpPr>
            <p:spPr>
              <a:xfrm>
                <a:off x="6932153" y="1589525"/>
                <a:ext cx="72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58</a:t>
                </a:r>
                <a:r>
                  <a:rPr lang="en-US" sz="1200">
                    <a:solidFill>
                      <a:schemeClr val="lt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%</a:t>
                </a:r>
                <a:endParaRPr sz="1200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562" name="Google Shape;562;p21"/>
          <p:cNvSpPr txBox="1"/>
          <p:nvPr/>
        </p:nvSpPr>
        <p:spPr>
          <a:xfrm>
            <a:off x="7400574" y="1419214"/>
            <a:ext cx="23334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rPr>
              <a:t>AUC Score</a:t>
            </a:r>
            <a:endParaRPr sz="1600">
              <a:solidFill>
                <a:srgbClr val="3939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63" name="Google Shape;563;p21"/>
          <p:cNvGrpSpPr/>
          <p:nvPr/>
        </p:nvGrpSpPr>
        <p:grpSpPr>
          <a:xfrm>
            <a:off x="4242843" y="1998461"/>
            <a:ext cx="3159627" cy="670906"/>
            <a:chOff x="7195953" y="2352400"/>
            <a:chExt cx="3159627" cy="670906"/>
          </a:xfrm>
        </p:grpSpPr>
        <p:sp>
          <p:nvSpPr>
            <p:cNvPr id="564" name="Google Shape;564;p21"/>
            <p:cNvSpPr/>
            <p:nvPr/>
          </p:nvSpPr>
          <p:spPr>
            <a:xfrm>
              <a:off x="7195953" y="2915306"/>
              <a:ext cx="2808000" cy="10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65" name="Google Shape;565;p21"/>
            <p:cNvGrpSpPr/>
            <p:nvPr/>
          </p:nvGrpSpPr>
          <p:grpSpPr>
            <a:xfrm>
              <a:off x="9635580" y="2352400"/>
              <a:ext cx="720000" cy="504000"/>
              <a:chOff x="6946892" y="1589451"/>
              <a:chExt cx="720000" cy="504000"/>
            </a:xfrm>
          </p:grpSpPr>
          <p:sp>
            <p:nvSpPr>
              <p:cNvPr id="566" name="Google Shape;566;p21"/>
              <p:cNvSpPr/>
              <p:nvPr/>
            </p:nvSpPr>
            <p:spPr>
              <a:xfrm flipH="1" rot="10800000">
                <a:off x="7054892" y="1589451"/>
                <a:ext cx="504000" cy="504000"/>
              </a:xfrm>
              <a:custGeom>
                <a:rect b="b" l="l" r="r" t="t"/>
                <a:pathLst>
                  <a:path extrusionOk="0" h="576000" w="720000">
                    <a:moveTo>
                      <a:pt x="60001" y="576000"/>
                    </a:moveTo>
                    <a:lnTo>
                      <a:pt x="659999" y="576000"/>
                    </a:lnTo>
                    <a:cubicBezTo>
                      <a:pt x="693137" y="576000"/>
                      <a:pt x="720000" y="549137"/>
                      <a:pt x="720000" y="515999"/>
                    </a:cubicBezTo>
                    <a:lnTo>
                      <a:pt x="720000" y="276001"/>
                    </a:lnTo>
                    <a:cubicBezTo>
                      <a:pt x="720000" y="242863"/>
                      <a:pt x="693137" y="216000"/>
                      <a:pt x="659999" y="216000"/>
                    </a:cubicBezTo>
                    <a:lnTo>
                      <a:pt x="486000" y="216000"/>
                    </a:lnTo>
                    <a:lnTo>
                      <a:pt x="360000" y="0"/>
                    </a:lnTo>
                    <a:lnTo>
                      <a:pt x="234000" y="216000"/>
                    </a:lnTo>
                    <a:lnTo>
                      <a:pt x="60001" y="216000"/>
                    </a:lnTo>
                    <a:cubicBezTo>
                      <a:pt x="26863" y="216000"/>
                      <a:pt x="0" y="242863"/>
                      <a:pt x="0" y="276001"/>
                    </a:cubicBezTo>
                    <a:lnTo>
                      <a:pt x="0" y="515999"/>
                    </a:lnTo>
                    <a:cubicBezTo>
                      <a:pt x="0" y="549137"/>
                      <a:pt x="26863" y="576000"/>
                      <a:pt x="60001" y="57600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67" name="Google Shape;567;p21"/>
              <p:cNvSpPr txBox="1"/>
              <p:nvPr/>
            </p:nvSpPr>
            <p:spPr>
              <a:xfrm>
                <a:off x="6946892" y="1589451"/>
                <a:ext cx="720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78</a:t>
                </a:r>
                <a:r>
                  <a:rPr lang="en-US" sz="1200">
                    <a:solidFill>
                      <a:schemeClr val="lt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%</a:t>
                </a:r>
                <a:endParaRPr sz="1200">
                  <a:solidFill>
                    <a:schemeClr val="lt2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568" name="Google Shape;568;p21"/>
          <p:cNvSpPr txBox="1"/>
          <p:nvPr/>
        </p:nvSpPr>
        <p:spPr>
          <a:xfrm>
            <a:off x="7400574" y="2104868"/>
            <a:ext cx="23334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1600">
              <a:solidFill>
                <a:srgbClr val="3939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21"/>
          <p:cNvSpPr/>
          <p:nvPr/>
        </p:nvSpPr>
        <p:spPr>
          <a:xfrm>
            <a:off x="2738145" y="1111177"/>
            <a:ext cx="4717899" cy="16705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70" name="Google Shape;570;p21"/>
          <p:cNvGraphicFramePr/>
          <p:nvPr/>
        </p:nvGraphicFramePr>
        <p:xfrm>
          <a:off x="948823" y="1583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{40A4F4C8-CDB6-47D3-AE91-8C7BBD4DA108}</a:tableStyleId>
              </a:tblPr>
              <a:tblGrid>
                <a:gridCol w="1948500"/>
                <a:gridCol w="1637400"/>
                <a:gridCol w="2301500"/>
              </a:tblGrid>
              <a:tr h="40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Profitable</a:t>
                      </a:r>
                      <a:endParaRPr sz="1400"/>
                    </a:p>
                  </a:txBody>
                  <a:tcPr marT="45725" marB="45725" marR="91450" marL="91450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Not Profitable</a:t>
                      </a:r>
                      <a:endParaRPr sz="1400"/>
                    </a:p>
                  </a:txBody>
                  <a:tcPr marT="45725" marB="45725" marR="91450" marL="91450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Profitable</a:t>
                      </a:r>
                      <a:endParaRPr sz="1400"/>
                    </a:p>
                  </a:txBody>
                  <a:tcPr marT="45725" marB="45725" marR="91450" marL="91450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</a:rPr>
                        <a:t>861</a:t>
                      </a:r>
                      <a:endParaRPr sz="1800">
                        <a:solidFill>
                          <a:schemeClr val="accent2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</a:rPr>
                        <a:t>2,130</a:t>
                      </a:r>
                      <a:endParaRPr sz="1800">
                        <a:solidFill>
                          <a:schemeClr val="accent2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2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Not Profitable</a:t>
                      </a:r>
                      <a:endParaRPr sz="1400"/>
                    </a:p>
                  </a:txBody>
                  <a:tcPr marT="45725" marB="45725" marR="91450" marL="91450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</a:rPr>
                        <a:t>237</a:t>
                      </a:r>
                      <a:endParaRPr sz="1800">
                        <a:solidFill>
                          <a:schemeClr val="accent2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</a:rPr>
                        <a:t>1,270</a:t>
                      </a:r>
                      <a:endParaRPr sz="1800">
                        <a:solidFill>
                          <a:schemeClr val="accent2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1" name="Google Shape;571;p21"/>
          <p:cNvGraphicFramePr/>
          <p:nvPr/>
        </p:nvGraphicFramePr>
        <p:xfrm>
          <a:off x="846669" y="3133920"/>
          <a:ext cx="5984862" cy="3032900"/>
        </p:xfrm>
        <a:graphic>
          <a:graphicData uri="http://schemas.openxmlformats.org/drawingml/2006/chart">
            <c:chart r:id="rId3"/>
          </a:graphicData>
        </a:graphic>
      </p:graphicFrame>
      <p:grpSp>
        <p:nvGrpSpPr>
          <p:cNvPr id="572" name="Google Shape;572;p21"/>
          <p:cNvGrpSpPr/>
          <p:nvPr/>
        </p:nvGrpSpPr>
        <p:grpSpPr>
          <a:xfrm>
            <a:off x="604261" y="1272087"/>
            <a:ext cx="6227270" cy="1755839"/>
            <a:chOff x="533913" y="1261417"/>
            <a:chExt cx="6227271" cy="1755839"/>
          </a:xfrm>
        </p:grpSpPr>
        <p:sp>
          <p:nvSpPr>
            <p:cNvPr id="573" name="Google Shape;573;p21"/>
            <p:cNvSpPr txBox="1"/>
            <p:nvPr/>
          </p:nvSpPr>
          <p:spPr>
            <a:xfrm>
              <a:off x="4687020" y="2771035"/>
              <a:ext cx="17789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Probability Threshold: </a:t>
              </a:r>
              <a:r>
                <a:rPr lang="en-US" sz="100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43%</a:t>
              </a:r>
              <a:endParaRPr sz="10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4" name="Google Shape;574;p21"/>
            <p:cNvSpPr txBox="1"/>
            <p:nvPr/>
          </p:nvSpPr>
          <p:spPr>
            <a:xfrm>
              <a:off x="2882193" y="1261417"/>
              <a:ext cx="38789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3939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Actual</a:t>
              </a:r>
              <a:endParaRPr sz="1200">
                <a:solidFill>
                  <a:srgbClr val="93939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5" name="Google Shape;575;p21"/>
            <p:cNvSpPr txBox="1"/>
            <p:nvPr/>
          </p:nvSpPr>
          <p:spPr>
            <a:xfrm flipH="1" rot="-5400000">
              <a:off x="95637" y="2185373"/>
              <a:ext cx="11535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3939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Predicted</a:t>
              </a:r>
              <a:endParaRPr sz="1200">
                <a:solidFill>
                  <a:srgbClr val="93939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6" name="Google Shape;576;p21"/>
            <p:cNvSpPr txBox="1"/>
            <p:nvPr/>
          </p:nvSpPr>
          <p:spPr>
            <a:xfrm>
              <a:off x="684554" y="1544001"/>
              <a:ext cx="219437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93939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Confusion Matrix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93939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for Test Data</a:t>
              </a:r>
              <a:endParaRPr sz="1000">
                <a:solidFill>
                  <a:srgbClr val="93939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77" name="Google Shape;577;p21"/>
          <p:cNvGrpSpPr/>
          <p:nvPr/>
        </p:nvGrpSpPr>
        <p:grpSpPr>
          <a:xfrm>
            <a:off x="7422023" y="3154964"/>
            <a:ext cx="3156882" cy="732738"/>
            <a:chOff x="1967568" y="3386436"/>
            <a:chExt cx="3156882" cy="732738"/>
          </a:xfrm>
        </p:grpSpPr>
        <p:sp>
          <p:nvSpPr>
            <p:cNvPr id="578" name="Google Shape;578;p21"/>
            <p:cNvSpPr txBox="1"/>
            <p:nvPr/>
          </p:nvSpPr>
          <p:spPr>
            <a:xfrm>
              <a:off x="2477086" y="3411288"/>
              <a:ext cx="2647364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Not Overfitted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939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difference between training and testing metrics is negligible</a:t>
              </a:r>
              <a:endParaRPr/>
            </a:p>
          </p:txBody>
        </p:sp>
        <p:pic>
          <p:nvPicPr>
            <p:cNvPr descr="Badge 1 with solid fill" id="579" name="Google Shape;57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67568" y="3386436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0" name="Google Shape;580;p21"/>
          <p:cNvGrpSpPr/>
          <p:nvPr/>
        </p:nvGrpSpPr>
        <p:grpSpPr>
          <a:xfrm>
            <a:off x="7422023" y="5200302"/>
            <a:ext cx="3732684" cy="923330"/>
            <a:chOff x="1264787" y="4638741"/>
            <a:chExt cx="3732684" cy="923330"/>
          </a:xfrm>
        </p:grpSpPr>
        <p:sp>
          <p:nvSpPr>
            <p:cNvPr id="581" name="Google Shape;581;p21"/>
            <p:cNvSpPr txBox="1"/>
            <p:nvPr/>
          </p:nvSpPr>
          <p:spPr>
            <a:xfrm>
              <a:off x="1774305" y="4638741"/>
              <a:ext cx="3223166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High AUC Score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939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signifies the model is better at distinguishing between profitable and non-profitable customers</a:t>
              </a:r>
              <a:endParaRPr sz="12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descr="Badge 3 with solid fill" id="582" name="Google Shape;582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64787" y="4638741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3" name="Google Shape;583;p21"/>
          <p:cNvGrpSpPr/>
          <p:nvPr/>
        </p:nvGrpSpPr>
        <p:grpSpPr>
          <a:xfrm>
            <a:off x="7400574" y="4161917"/>
            <a:ext cx="3813540" cy="715958"/>
            <a:chOff x="6959655" y="3401153"/>
            <a:chExt cx="3813540" cy="715958"/>
          </a:xfrm>
        </p:grpSpPr>
        <p:sp>
          <p:nvSpPr>
            <p:cNvPr id="584" name="Google Shape;584;p21"/>
            <p:cNvSpPr txBox="1"/>
            <p:nvPr/>
          </p:nvSpPr>
          <p:spPr>
            <a:xfrm>
              <a:off x="7521104" y="3409225"/>
              <a:ext cx="3252091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High Recall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939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signifies that it is better at predicting actual profitable customers</a:t>
              </a:r>
              <a:endParaRPr sz="1200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descr="Badge with solid fill" id="585" name="Google Shape;585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959655" y="3401153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6" name="Google Shape;586;p21"/>
          <p:cNvSpPr/>
          <p:nvPr/>
        </p:nvSpPr>
        <p:spPr>
          <a:xfrm>
            <a:off x="0" y="6309750"/>
            <a:ext cx="2405575" cy="46408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2"/>
          <p:cNvSpPr txBox="1"/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</a:pPr>
            <a:r>
              <a:rPr lang="en-US">
                <a:solidFill>
                  <a:schemeClr val="accent2"/>
                </a:solidFill>
              </a:rPr>
              <a:t>CO.DX </a:t>
            </a:r>
            <a:r>
              <a:rPr lang="en-US"/>
              <a:t>BLUEPRINT FOR MODELLING</a:t>
            </a:r>
            <a:endParaRPr/>
          </a:p>
        </p:txBody>
      </p:sp>
      <p:sp>
        <p:nvSpPr>
          <p:cNvPr id="592" name="Google Shape;592;p22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pic>
        <p:nvPicPr>
          <p:cNvPr descr="Diagram&#10;&#10;Description automatically generated" id="593" name="Google Shape;593;p22"/>
          <p:cNvPicPr preferRelativeResize="0"/>
          <p:nvPr/>
        </p:nvPicPr>
        <p:blipFill rotWithShape="1">
          <a:blip r:embed="rId3">
            <a:alphaModFix/>
          </a:blip>
          <a:srcRect b="2775" l="4122" r="2749" t="3279"/>
          <a:stretch/>
        </p:blipFill>
        <p:spPr>
          <a:xfrm>
            <a:off x="349250" y="966158"/>
            <a:ext cx="11493500" cy="5257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4" name="Google Shape;594;p22"/>
          <p:cNvGrpSpPr/>
          <p:nvPr/>
        </p:nvGrpSpPr>
        <p:grpSpPr>
          <a:xfrm>
            <a:off x="9228406" y="1111348"/>
            <a:ext cx="1800665" cy="950241"/>
            <a:chOff x="9228406" y="1111348"/>
            <a:chExt cx="1800665" cy="950241"/>
          </a:xfrm>
        </p:grpSpPr>
        <p:sp>
          <p:nvSpPr>
            <p:cNvPr id="595" name="Google Shape;595;p22"/>
            <p:cNvSpPr txBox="1"/>
            <p:nvPr/>
          </p:nvSpPr>
          <p:spPr>
            <a:xfrm>
              <a:off x="9228406" y="1111348"/>
              <a:ext cx="1800665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Modify threshold and generate classification metrics</a:t>
              </a:r>
              <a:endParaRPr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descr="Line arrow: Counter-clockwise curve with solid fill" id="596" name="Google Shape;596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770127">
              <a:off x="9404938" y="1510595"/>
              <a:ext cx="456514" cy="4565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7" name="Google Shape;597;p22"/>
          <p:cNvGrpSpPr/>
          <p:nvPr/>
        </p:nvGrpSpPr>
        <p:grpSpPr>
          <a:xfrm>
            <a:off x="10942418" y="3160250"/>
            <a:ext cx="1281575" cy="1006267"/>
            <a:chOff x="10942418" y="3160250"/>
            <a:chExt cx="1281575" cy="1006267"/>
          </a:xfrm>
        </p:grpSpPr>
        <p:sp>
          <p:nvSpPr>
            <p:cNvPr id="598" name="Google Shape;598;p22"/>
            <p:cNvSpPr txBox="1"/>
            <p:nvPr/>
          </p:nvSpPr>
          <p:spPr>
            <a:xfrm>
              <a:off x="10942418" y="3160250"/>
              <a:ext cx="1198001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Select the best performing model</a:t>
              </a:r>
              <a:endParaRPr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descr="Line arrow: Counter-clockwise curve with solid fill" id="599" name="Google Shape;599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770127">
              <a:off x="11672999" y="3615523"/>
              <a:ext cx="456514" cy="4565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0" name="Google Shape;600;p22"/>
          <p:cNvGrpSpPr/>
          <p:nvPr/>
        </p:nvGrpSpPr>
        <p:grpSpPr>
          <a:xfrm>
            <a:off x="2857337" y="5309920"/>
            <a:ext cx="1907388" cy="984125"/>
            <a:chOff x="2857337" y="5309920"/>
            <a:chExt cx="1907388" cy="984125"/>
          </a:xfrm>
        </p:grpSpPr>
        <p:sp>
          <p:nvSpPr>
            <p:cNvPr id="601" name="Google Shape;601;p22"/>
            <p:cNvSpPr txBox="1"/>
            <p:nvPr/>
          </p:nvSpPr>
          <p:spPr>
            <a:xfrm>
              <a:off x="3130528" y="5786214"/>
              <a:ext cx="1634197" cy="5078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Remove duplicate columns generated after applying Standard Scaler</a:t>
              </a:r>
              <a:endParaRPr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descr="Line arrow: Counter-clockwise curve with solid fill" id="602" name="Google Shape;602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9334300">
              <a:off x="2924195" y="5376778"/>
              <a:ext cx="412663" cy="4126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3" name="Google Shape;603;p22"/>
          <p:cNvGrpSpPr/>
          <p:nvPr/>
        </p:nvGrpSpPr>
        <p:grpSpPr>
          <a:xfrm>
            <a:off x="-5717" y="3322586"/>
            <a:ext cx="1439756" cy="1308078"/>
            <a:chOff x="23780" y="3322586"/>
            <a:chExt cx="1439756" cy="1308078"/>
          </a:xfrm>
        </p:grpSpPr>
        <p:sp>
          <p:nvSpPr>
            <p:cNvPr id="604" name="Google Shape;604;p22"/>
            <p:cNvSpPr txBox="1"/>
            <p:nvPr/>
          </p:nvSpPr>
          <p:spPr>
            <a:xfrm>
              <a:off x="479425" y="3845834"/>
              <a:ext cx="984111" cy="78483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Upload the dataset obtained after pre-processing steps</a:t>
              </a:r>
              <a:endParaRPr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descr="Line arrow: Counter-clockwise curve with solid fill" id="605" name="Google Shape;605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10471589">
              <a:off x="50880" y="3349686"/>
              <a:ext cx="596740" cy="596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6" name="Google Shape;606;p22"/>
          <p:cNvSpPr/>
          <p:nvPr/>
        </p:nvSpPr>
        <p:spPr>
          <a:xfrm>
            <a:off x="0" y="6309750"/>
            <a:ext cx="2405575" cy="46408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3"/>
          <p:cNvSpPr txBox="1"/>
          <p:nvPr>
            <p:ph type="title"/>
          </p:nvPr>
        </p:nvSpPr>
        <p:spPr>
          <a:xfrm>
            <a:off x="2250831" y="2584585"/>
            <a:ext cx="85915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-US"/>
              <a:t>BUSINESS IMPACT</a:t>
            </a:r>
            <a:endParaRPr/>
          </a:p>
        </p:txBody>
      </p:sp>
      <p:sp>
        <p:nvSpPr>
          <p:cNvPr id="612" name="Google Shape;612;p23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613" name="Google Shape;613;p23"/>
          <p:cNvSpPr/>
          <p:nvPr/>
        </p:nvSpPr>
        <p:spPr>
          <a:xfrm>
            <a:off x="0" y="6324106"/>
            <a:ext cx="2405575" cy="464084"/>
          </a:xfrm>
          <a:prstGeom prst="rect">
            <a:avLst/>
          </a:prstGeom>
          <a:solidFill>
            <a:srgbClr val="0C2744"/>
          </a:solidFill>
          <a:ln cap="flat" cmpd="sng" w="12700">
            <a:solidFill>
              <a:srgbClr val="0C274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4"/>
          <p:cNvSpPr txBox="1"/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800"/>
              <a:buFont typeface="Montserrat"/>
              <a:buNone/>
            </a:pPr>
            <a:r>
              <a:rPr lang="en-US"/>
              <a:t>BUSINESS IMPACT</a:t>
            </a:r>
            <a:endParaRPr/>
          </a:p>
        </p:txBody>
      </p:sp>
      <p:sp>
        <p:nvSpPr>
          <p:cNvPr id="619" name="Google Shape;619;p24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620" name="Google Shape;620;p24"/>
          <p:cNvSpPr/>
          <p:nvPr/>
        </p:nvSpPr>
        <p:spPr>
          <a:xfrm>
            <a:off x="4976788" y="2349000"/>
            <a:ext cx="2160000" cy="21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Conventional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Marketing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Data-Driven Marketing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21" name="Google Shape;621;p24"/>
          <p:cNvGrpSpPr/>
          <p:nvPr/>
        </p:nvGrpSpPr>
        <p:grpSpPr>
          <a:xfrm>
            <a:off x="4842668" y="824376"/>
            <a:ext cx="2428240" cy="1309061"/>
            <a:chOff x="4842668" y="824376"/>
            <a:chExt cx="2428240" cy="1309061"/>
          </a:xfrm>
        </p:grpSpPr>
        <p:pic>
          <p:nvPicPr>
            <p:cNvPr descr="understanding Icon 3050124" id="622" name="Google Shape;622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81996" y="1485437"/>
              <a:ext cx="648000" cy="6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3" name="Google Shape;623;p24"/>
            <p:cNvSpPr/>
            <p:nvPr/>
          </p:nvSpPr>
          <p:spPr>
            <a:xfrm>
              <a:off x="4842668" y="824376"/>
              <a:ext cx="2428240" cy="526885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Understand and leverage the existing customer base</a:t>
              </a:r>
              <a:endParaRPr/>
            </a:p>
          </p:txBody>
        </p:sp>
      </p:grpSp>
      <p:grpSp>
        <p:nvGrpSpPr>
          <p:cNvPr id="624" name="Google Shape;624;p24"/>
          <p:cNvGrpSpPr/>
          <p:nvPr/>
        </p:nvGrpSpPr>
        <p:grpSpPr>
          <a:xfrm>
            <a:off x="1670340" y="2207293"/>
            <a:ext cx="3191344" cy="648000"/>
            <a:chOff x="1670340" y="2171578"/>
            <a:chExt cx="3191344" cy="648000"/>
          </a:xfrm>
        </p:grpSpPr>
        <p:pic>
          <p:nvPicPr>
            <p:cNvPr descr="framework Icon 2574388" id="625" name="Google Shape;625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13684" y="2171578"/>
              <a:ext cx="648000" cy="6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6" name="Google Shape;626;p24"/>
            <p:cNvSpPr/>
            <p:nvPr/>
          </p:nvSpPr>
          <p:spPr>
            <a:xfrm>
              <a:off x="1670340" y="2178333"/>
              <a:ext cx="2428240" cy="635987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Framework</a:t>
              </a:r>
              <a:r>
                <a:rPr lang="en-US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for</a:t>
              </a:r>
              <a:r>
                <a:rPr lang="en-US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identifying </a:t>
              </a:r>
              <a:r>
                <a:rPr lang="en-US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profitable</a:t>
              </a:r>
              <a:r>
                <a:rPr lang="en-US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customers to target</a:t>
              </a:r>
              <a:endParaRPr/>
            </a:p>
          </p:txBody>
        </p:sp>
      </p:grpSp>
      <p:grpSp>
        <p:nvGrpSpPr>
          <p:cNvPr id="627" name="Google Shape;627;p24"/>
          <p:cNvGrpSpPr/>
          <p:nvPr/>
        </p:nvGrpSpPr>
        <p:grpSpPr>
          <a:xfrm>
            <a:off x="1158240" y="3890702"/>
            <a:ext cx="3703444" cy="635987"/>
            <a:chOff x="1158240" y="3890702"/>
            <a:chExt cx="3703444" cy="635987"/>
          </a:xfrm>
        </p:grpSpPr>
        <p:pic>
          <p:nvPicPr>
            <p:cNvPr descr="acquisition Icon 183491" id="628" name="Google Shape;628;p24"/>
            <p:cNvPicPr preferRelativeResize="0"/>
            <p:nvPr/>
          </p:nvPicPr>
          <p:blipFill rotWithShape="1">
            <a:blip r:embed="rId5">
              <a:alphaModFix/>
            </a:blip>
            <a:srcRect b="20192" l="3315" r="3624" t="17898"/>
            <a:stretch/>
          </p:blipFill>
          <p:spPr>
            <a:xfrm>
              <a:off x="4069684" y="3982115"/>
              <a:ext cx="792000" cy="5268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9" name="Google Shape;629;p24"/>
            <p:cNvSpPr/>
            <p:nvPr/>
          </p:nvSpPr>
          <p:spPr>
            <a:xfrm>
              <a:off x="1158240" y="3890702"/>
              <a:ext cx="2796340" cy="635987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model manages to capture 78% of the profitable customers which is our target segment</a:t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30" name="Google Shape;630;p24"/>
          <p:cNvGrpSpPr/>
          <p:nvPr/>
        </p:nvGrpSpPr>
        <p:grpSpPr>
          <a:xfrm>
            <a:off x="4791876" y="4724563"/>
            <a:ext cx="2428240" cy="1508362"/>
            <a:chOff x="4791876" y="4724563"/>
            <a:chExt cx="2428240" cy="1508362"/>
          </a:xfrm>
        </p:grpSpPr>
        <p:pic>
          <p:nvPicPr>
            <p:cNvPr descr="campaign Icon 2887815" id="631" name="Google Shape;631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681996" y="4724563"/>
              <a:ext cx="648000" cy="6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2" name="Google Shape;632;p24"/>
            <p:cNvSpPr/>
            <p:nvPr/>
          </p:nvSpPr>
          <p:spPr>
            <a:xfrm>
              <a:off x="4791876" y="5584925"/>
              <a:ext cx="2428240" cy="6480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Tailoring acquisition campaigns for profitable customers</a:t>
              </a:r>
              <a:endParaRPr/>
            </a:p>
          </p:txBody>
        </p:sp>
      </p:grpSp>
      <p:grpSp>
        <p:nvGrpSpPr>
          <p:cNvPr id="633" name="Google Shape;633;p24"/>
          <p:cNvGrpSpPr/>
          <p:nvPr/>
        </p:nvGrpSpPr>
        <p:grpSpPr>
          <a:xfrm>
            <a:off x="7251892" y="2171578"/>
            <a:ext cx="3077454" cy="660895"/>
            <a:chOff x="7251892" y="2173469"/>
            <a:chExt cx="3077454" cy="660895"/>
          </a:xfrm>
        </p:grpSpPr>
        <p:pic>
          <p:nvPicPr>
            <p:cNvPr descr="Cross Sell Icon 30210" id="634" name="Google Shape;634;p24"/>
            <p:cNvPicPr preferRelativeResize="0"/>
            <p:nvPr/>
          </p:nvPicPr>
          <p:blipFill rotWithShape="1">
            <a:blip r:embed="rId7">
              <a:alphaModFix/>
            </a:blip>
            <a:srcRect b="7213" l="11362" r="20456" t="9340"/>
            <a:stretch/>
          </p:blipFill>
          <p:spPr>
            <a:xfrm>
              <a:off x="7251892" y="2173469"/>
              <a:ext cx="540000" cy="660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5" name="Google Shape;635;p24"/>
            <p:cNvSpPr/>
            <p:nvPr/>
          </p:nvSpPr>
          <p:spPr>
            <a:xfrm>
              <a:off x="7901106" y="2173469"/>
              <a:ext cx="2428240" cy="640851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Cross selling NAJM credit cards to other business units </a:t>
              </a:r>
              <a:endParaRPr/>
            </a:p>
          </p:txBody>
        </p:sp>
      </p:grpSp>
      <p:grpSp>
        <p:nvGrpSpPr>
          <p:cNvPr id="636" name="Google Shape;636;p24"/>
          <p:cNvGrpSpPr/>
          <p:nvPr/>
        </p:nvGrpSpPr>
        <p:grpSpPr>
          <a:xfrm>
            <a:off x="7251892" y="3764953"/>
            <a:ext cx="3192558" cy="670326"/>
            <a:chOff x="7251892" y="3764953"/>
            <a:chExt cx="3192558" cy="670326"/>
          </a:xfrm>
        </p:grpSpPr>
        <p:pic>
          <p:nvPicPr>
            <p:cNvPr id="637" name="Google Shape;637;p24"/>
            <p:cNvPicPr preferRelativeResize="0"/>
            <p:nvPr/>
          </p:nvPicPr>
          <p:blipFill rotWithShape="1">
            <a:blip r:embed="rId8">
              <a:alphaModFix/>
            </a:blip>
            <a:srcRect b="10501" l="8881" r="8986" t="7519"/>
            <a:stretch/>
          </p:blipFill>
          <p:spPr>
            <a:xfrm>
              <a:off x="7251892" y="3764953"/>
              <a:ext cx="649214" cy="6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8" name="Google Shape;638;p24"/>
            <p:cNvSpPr/>
            <p:nvPr/>
          </p:nvSpPr>
          <p:spPr>
            <a:xfrm>
              <a:off x="8016210" y="3890703"/>
              <a:ext cx="2428240" cy="544576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Reduction in marketing cost and increase in ROI*</a:t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39" name="Google Shape;639;p24"/>
          <p:cNvSpPr/>
          <p:nvPr/>
        </p:nvSpPr>
        <p:spPr>
          <a:xfrm>
            <a:off x="5948788" y="3267000"/>
            <a:ext cx="2160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24"/>
          <p:cNvSpPr txBox="1"/>
          <p:nvPr/>
        </p:nvSpPr>
        <p:spPr>
          <a:xfrm>
            <a:off x="10335568" y="6324598"/>
            <a:ext cx="202993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93939"/>
                </a:solidFill>
                <a:latin typeface="Open Sans"/>
                <a:ea typeface="Open Sans"/>
                <a:cs typeface="Open Sans"/>
                <a:sym typeface="Open Sans"/>
              </a:rPr>
              <a:t>*ROI – Return on Investment</a:t>
            </a:r>
            <a:endParaRPr/>
          </a:p>
        </p:txBody>
      </p:sp>
      <p:sp>
        <p:nvSpPr>
          <p:cNvPr id="641" name="Google Shape;641;p24"/>
          <p:cNvSpPr/>
          <p:nvPr/>
        </p:nvSpPr>
        <p:spPr>
          <a:xfrm>
            <a:off x="0" y="6309750"/>
            <a:ext cx="2405575" cy="46408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 txBox="1"/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800"/>
              <a:buFont typeface="Montserrat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647" name="Google Shape;647;p25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grpSp>
        <p:nvGrpSpPr>
          <p:cNvPr id="648" name="Google Shape;648;p25"/>
          <p:cNvGrpSpPr/>
          <p:nvPr/>
        </p:nvGrpSpPr>
        <p:grpSpPr>
          <a:xfrm>
            <a:off x="2032000" y="1186999"/>
            <a:ext cx="8127999" cy="5107894"/>
            <a:chOff x="0" y="1"/>
            <a:chExt cx="8127999" cy="5107894"/>
          </a:xfrm>
        </p:grpSpPr>
        <p:sp>
          <p:nvSpPr>
            <p:cNvPr id="649" name="Google Shape;649;p25"/>
            <p:cNvSpPr/>
            <p:nvPr/>
          </p:nvSpPr>
          <p:spPr>
            <a:xfrm rot="5400000">
              <a:off x="-274402" y="277702"/>
              <a:ext cx="1829348" cy="1280544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 txBox="1"/>
            <p:nvPr/>
          </p:nvSpPr>
          <p:spPr>
            <a:xfrm>
              <a:off x="0" y="643572"/>
              <a:ext cx="1280544" cy="548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Montserrat"/>
                <a:buNone/>
              </a:pPr>
              <a:r>
                <a:rPr lang="en-US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Enhance Model  Performance</a:t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1" name="Google Shape;651;p25"/>
            <p:cNvSpPr/>
            <p:nvPr/>
          </p:nvSpPr>
          <p:spPr>
            <a:xfrm rot="5400000">
              <a:off x="4109733" y="-2829189"/>
              <a:ext cx="1189076" cy="684745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 txBox="1"/>
            <p:nvPr/>
          </p:nvSpPr>
          <p:spPr>
            <a:xfrm>
              <a:off x="1280544" y="58046"/>
              <a:ext cx="6789409" cy="1072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99550" spcFirstLastPara="1" rIns="8875" wrap="square" tIns="88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Montserrat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Fine tuning the Model results(increase capture and conversion rate)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Getting new data features from the client – Frequency of visiting, Cancellation, Offers provided</a:t>
              </a:r>
              <a:endPara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Generate other possible features from the existing features</a:t>
              </a:r>
              <a:endPara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3" name="Google Shape;653;p25"/>
            <p:cNvSpPr/>
            <p:nvPr/>
          </p:nvSpPr>
          <p:spPr>
            <a:xfrm rot="5400000">
              <a:off x="-274402" y="1915325"/>
              <a:ext cx="1829348" cy="1280544"/>
            </a:xfrm>
            <a:prstGeom prst="chevron">
              <a:avLst>
                <a:gd fmla="val 50000" name="adj"/>
              </a:avLst>
            </a:prstGeom>
            <a:solidFill>
              <a:srgbClr val="9B513E"/>
            </a:solidFill>
            <a:ln cap="flat" cmpd="sng" w="12700">
              <a:solidFill>
                <a:srgbClr val="9B51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 txBox="1"/>
            <p:nvPr/>
          </p:nvSpPr>
          <p:spPr>
            <a:xfrm>
              <a:off x="0" y="2281195"/>
              <a:ext cx="1280544" cy="548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Montserrat"/>
                <a:buNone/>
              </a:pPr>
              <a:r>
                <a:rPr lang="en-US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Propensity Model</a:t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5" name="Google Shape;655;p25"/>
            <p:cNvSpPr/>
            <p:nvPr/>
          </p:nvSpPr>
          <p:spPr>
            <a:xfrm rot="5400000">
              <a:off x="4109733" y="-1188265"/>
              <a:ext cx="1189076" cy="684745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B51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 txBox="1"/>
            <p:nvPr/>
          </p:nvSpPr>
          <p:spPr>
            <a:xfrm>
              <a:off x="1280544" y="1698970"/>
              <a:ext cx="6789409" cy="1072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99550" spcFirstLastPara="1" rIns="8875" wrap="square" tIns="88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Build a framework to score customers’ propensity</a:t>
              </a:r>
              <a:endPara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Marketing materials and campaigns can be tailored to individuals based on their estimated propensity to purchase</a:t>
              </a:r>
              <a:endPara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7" name="Google Shape;657;p25"/>
            <p:cNvSpPr/>
            <p:nvPr/>
          </p:nvSpPr>
          <p:spPr>
            <a:xfrm rot="5400000">
              <a:off x="-274402" y="3552949"/>
              <a:ext cx="1829348" cy="1280544"/>
            </a:xfrm>
            <a:prstGeom prst="chevron">
              <a:avLst>
                <a:gd fmla="val 50000" name="adj"/>
              </a:avLst>
            </a:prstGeom>
            <a:solidFill>
              <a:srgbClr val="4B4B4B"/>
            </a:solidFill>
            <a:ln cap="flat" cmpd="sng" w="12700">
              <a:solidFill>
                <a:srgbClr val="4B4B4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 txBox="1"/>
            <p:nvPr/>
          </p:nvSpPr>
          <p:spPr>
            <a:xfrm>
              <a:off x="0" y="3918819"/>
              <a:ext cx="1280544" cy="548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Montserrat"/>
                <a:buNone/>
              </a:pPr>
              <a:r>
                <a:rPr lang="en-US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Tool for                          Marketing Team</a:t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9" name="Google Shape;659;p25"/>
            <p:cNvSpPr/>
            <p:nvPr/>
          </p:nvSpPr>
          <p:spPr>
            <a:xfrm rot="5400000">
              <a:off x="4109733" y="449357"/>
              <a:ext cx="1189076" cy="684745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B4B4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 txBox="1"/>
            <p:nvPr/>
          </p:nvSpPr>
          <p:spPr>
            <a:xfrm>
              <a:off x="1280544" y="3336592"/>
              <a:ext cx="6789409" cy="1072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99550" spcFirstLastPara="1" rIns="8875" wrap="square" tIns="88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Tool which recommends acquisition strategies tailored specifically for a customer</a:t>
              </a:r>
              <a:endPara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61" name="Google Shape;661;p25"/>
          <p:cNvSpPr/>
          <p:nvPr/>
        </p:nvSpPr>
        <p:spPr>
          <a:xfrm>
            <a:off x="0" y="6309750"/>
            <a:ext cx="2405575" cy="46408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6"/>
          <p:cNvSpPr txBox="1"/>
          <p:nvPr>
            <p:ph type="ctrTitle"/>
          </p:nvPr>
        </p:nvSpPr>
        <p:spPr>
          <a:xfrm>
            <a:off x="5033473" y="1238870"/>
            <a:ext cx="6633920" cy="22402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Montserrat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667" name="Google Shape;667;p26"/>
          <p:cNvSpPr/>
          <p:nvPr/>
        </p:nvSpPr>
        <p:spPr>
          <a:xfrm>
            <a:off x="5416062" y="5395638"/>
            <a:ext cx="6363873" cy="1300583"/>
          </a:xfrm>
          <a:prstGeom prst="rect">
            <a:avLst/>
          </a:prstGeom>
          <a:solidFill>
            <a:srgbClr val="0C2744"/>
          </a:solidFill>
          <a:ln cap="flat" cmpd="sng" w="12700">
            <a:solidFill>
              <a:srgbClr val="0C274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7"/>
          <p:cNvSpPr txBox="1"/>
          <p:nvPr>
            <p:ph type="title"/>
          </p:nvPr>
        </p:nvSpPr>
        <p:spPr>
          <a:xfrm>
            <a:off x="2250831" y="2584585"/>
            <a:ext cx="85915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673" name="Google Shape;673;p27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0" y="6324106"/>
            <a:ext cx="2405575" cy="464084"/>
          </a:xfrm>
          <a:prstGeom prst="rect">
            <a:avLst/>
          </a:prstGeom>
          <a:solidFill>
            <a:srgbClr val="0C2744"/>
          </a:solidFill>
          <a:ln cap="flat" cmpd="sng" w="12700">
            <a:solidFill>
              <a:srgbClr val="0C274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8"/>
          <p:cNvSpPr txBox="1"/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800"/>
              <a:buFont typeface="Montserrat"/>
              <a:buNone/>
            </a:pPr>
            <a:r>
              <a:rPr lang="en-US"/>
              <a:t>CUSTOMERS SPENDING </a:t>
            </a:r>
            <a:r>
              <a:rPr lang="en-US">
                <a:solidFill>
                  <a:schemeClr val="accent2"/>
                </a:solidFill>
              </a:rPr>
              <a:t>MORE THAN AED 120 PER VISIT </a:t>
            </a:r>
            <a:r>
              <a:rPr lang="en-US"/>
              <a:t>ARE </a:t>
            </a:r>
            <a:r>
              <a:rPr lang="en-US">
                <a:solidFill>
                  <a:schemeClr val="accent2"/>
                </a:solidFill>
              </a:rPr>
              <a:t>PROFITABLE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81" name="Google Shape;681;p28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682" name="Google Shape;682;p28"/>
          <p:cNvSpPr txBox="1"/>
          <p:nvPr>
            <p:ph idx="11" type="ftr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and Confidential</a:t>
            </a:r>
            <a:endParaRPr/>
          </a:p>
        </p:txBody>
      </p:sp>
      <p:graphicFrame>
        <p:nvGraphicFramePr>
          <p:cNvPr id="683" name="Google Shape;683;p28"/>
          <p:cNvGraphicFramePr/>
          <p:nvPr/>
        </p:nvGraphicFramePr>
        <p:xfrm>
          <a:off x="2577487" y="1327389"/>
          <a:ext cx="7037026" cy="3480755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684" name="Google Shape;684;p28"/>
          <p:cNvSpPr txBox="1"/>
          <p:nvPr/>
        </p:nvSpPr>
        <p:spPr>
          <a:xfrm>
            <a:off x="3663226" y="2171512"/>
            <a:ext cx="129785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Even</a:t>
            </a:r>
            <a:r>
              <a:rPr lang="en-US" sz="9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 Rate = 23.14%</a:t>
            </a:r>
            <a:endParaRPr b="0" i="0" sz="900" u="none" strike="noStrike">
              <a:solidFill>
                <a:srgbClr val="0A22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28"/>
          <p:cNvSpPr txBox="1"/>
          <p:nvPr/>
        </p:nvSpPr>
        <p:spPr>
          <a:xfrm>
            <a:off x="525701" y="5169376"/>
            <a:ext cx="1123315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Observations: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As average spend per visit increases, profitability increases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Customers spending </a:t>
            </a:r>
            <a:r>
              <a:rPr lang="en-US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more than AED 243 </a:t>
            </a:r>
            <a:r>
              <a:rPr lang="en-US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are </a:t>
            </a:r>
            <a:r>
              <a:rPr lang="en-US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highly profitable </a:t>
            </a:r>
            <a:endParaRPr/>
          </a:p>
        </p:txBody>
      </p:sp>
      <p:pic>
        <p:nvPicPr>
          <p:cNvPr descr="Back with solid fill" id="686" name="Google Shape;686;p28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0039" y="6106434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9"/>
          <p:cNvSpPr txBox="1"/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</a:pPr>
            <a:r>
              <a:rPr lang="en-US">
                <a:solidFill>
                  <a:schemeClr val="accent1"/>
                </a:solidFill>
              </a:rPr>
              <a:t>CUSTOMERS WITH A </a:t>
            </a:r>
            <a:r>
              <a:rPr lang="en-US">
                <a:solidFill>
                  <a:schemeClr val="accent2"/>
                </a:solidFill>
              </a:rPr>
              <a:t>TENURE</a:t>
            </a:r>
            <a:r>
              <a:rPr lang="en-US">
                <a:solidFill>
                  <a:schemeClr val="accent1"/>
                </a:solidFill>
              </a:rPr>
              <a:t> OF </a:t>
            </a:r>
            <a:r>
              <a:rPr lang="en-US">
                <a:solidFill>
                  <a:schemeClr val="accent2"/>
                </a:solidFill>
              </a:rPr>
              <a:t>10 MONTHS AND MORE </a:t>
            </a:r>
            <a:r>
              <a:rPr lang="en-US">
                <a:solidFill>
                  <a:schemeClr val="accent1"/>
                </a:solidFill>
              </a:rPr>
              <a:t>ARE </a:t>
            </a:r>
            <a:r>
              <a:rPr lang="en-US">
                <a:solidFill>
                  <a:schemeClr val="accent2"/>
                </a:solidFill>
              </a:rPr>
              <a:t>PROFITABLE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93" name="Google Shape;693;p29"/>
          <p:cNvSpPr txBox="1"/>
          <p:nvPr>
            <p:ph idx="11" type="ftr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and Confidential</a:t>
            </a:r>
            <a:endParaRPr/>
          </a:p>
        </p:txBody>
      </p:sp>
      <p:sp>
        <p:nvSpPr>
          <p:cNvPr id="694" name="Google Shape;694;p29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graphicFrame>
        <p:nvGraphicFramePr>
          <p:cNvPr id="695" name="Google Shape;695;p29"/>
          <p:cNvGraphicFramePr/>
          <p:nvPr/>
        </p:nvGraphicFramePr>
        <p:xfrm>
          <a:off x="2581835" y="1350954"/>
          <a:ext cx="6949905" cy="3470374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696" name="Google Shape;696;p29"/>
          <p:cNvSpPr txBox="1"/>
          <p:nvPr/>
        </p:nvSpPr>
        <p:spPr>
          <a:xfrm>
            <a:off x="3650730" y="2066751"/>
            <a:ext cx="129785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Even</a:t>
            </a:r>
            <a:r>
              <a:rPr lang="en-US" sz="9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 Rate = 23.14%</a:t>
            </a:r>
            <a:endParaRPr b="0" i="0" sz="900" u="none" strike="noStrike">
              <a:solidFill>
                <a:srgbClr val="0A22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7" name="Google Shape;697;p29"/>
          <p:cNvSpPr txBox="1"/>
          <p:nvPr/>
        </p:nvSpPr>
        <p:spPr>
          <a:xfrm>
            <a:off x="479425" y="5206125"/>
            <a:ext cx="1123315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Observations: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Spikes in profitability is observed when the customer tenure is between </a:t>
            </a:r>
            <a:r>
              <a:rPr lang="en-US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15-19</a:t>
            </a:r>
            <a:r>
              <a:rPr lang="en-US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&amp; </a:t>
            </a:r>
            <a:r>
              <a:rPr lang="en-US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30-34</a:t>
            </a:r>
            <a:r>
              <a:rPr lang="en-US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months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Profitability flattens as a customer approaches two years of tenure but increases again as it approaches the third year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Back with solid fill" id="698" name="Google Shape;698;p29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0039" y="6106434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479425" y="83346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800"/>
              <a:buFont typeface="Montserrat"/>
              <a:buNone/>
            </a:pPr>
            <a:r>
              <a:rPr lang="en-US"/>
              <a:t>PROBLEM STATEMENT - RECAP</a:t>
            </a:r>
            <a:endParaRPr/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479424" y="1249421"/>
            <a:ext cx="109998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93939"/>
                </a:solidFill>
                <a:latin typeface="Open Sans"/>
                <a:ea typeface="Open Sans"/>
                <a:cs typeface="Open Sans"/>
                <a:sym typeface="Open Sans"/>
              </a:rPr>
              <a:t>The credit card business (X) of a big conglomerate is interested in capitalizing untapped acquisition potential within its movie customer base (Y)</a:t>
            </a:r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7245652" y="2830323"/>
            <a:ext cx="4441997" cy="3479427"/>
            <a:chOff x="7245652" y="2830323"/>
            <a:chExt cx="4441997" cy="3479427"/>
          </a:xfrm>
        </p:grpSpPr>
        <p:grpSp>
          <p:nvGrpSpPr>
            <p:cNvPr id="111" name="Google Shape;111;p3"/>
            <p:cNvGrpSpPr/>
            <p:nvPr/>
          </p:nvGrpSpPr>
          <p:grpSpPr>
            <a:xfrm>
              <a:off x="7245652" y="2830323"/>
              <a:ext cx="4441997" cy="2028926"/>
              <a:chOff x="5065363" y="1261127"/>
              <a:chExt cx="5163647" cy="2615568"/>
            </a:xfrm>
          </p:grpSpPr>
          <p:grpSp>
            <p:nvGrpSpPr>
              <p:cNvPr id="112" name="Google Shape;112;p3"/>
              <p:cNvGrpSpPr/>
              <p:nvPr/>
            </p:nvGrpSpPr>
            <p:grpSpPr>
              <a:xfrm>
                <a:off x="5903418" y="1832130"/>
                <a:ext cx="3057319" cy="1703346"/>
                <a:chOff x="0" y="200919"/>
                <a:chExt cx="3057319" cy="1703346"/>
              </a:xfrm>
            </p:grpSpPr>
            <p:sp>
              <p:nvSpPr>
                <p:cNvPr id="113" name="Google Shape;113;p3"/>
                <p:cNvSpPr/>
                <p:nvPr/>
              </p:nvSpPr>
              <p:spPr>
                <a:xfrm>
                  <a:off x="0" y="207452"/>
                  <a:ext cx="1696813" cy="1696813"/>
                </a:xfrm>
                <a:prstGeom prst="ellipse">
                  <a:avLst/>
                </a:prstGeom>
                <a:gradFill>
                  <a:gsLst>
                    <a:gs pos="0">
                      <a:srgbClr val="9A9CA2">
                        <a:alpha val="49803"/>
                      </a:srgbClr>
                    </a:gs>
                    <a:gs pos="50000">
                      <a:srgbClr val="8D8F95">
                        <a:alpha val="49803"/>
                      </a:srgbClr>
                    </a:gs>
                    <a:gs pos="100000">
                      <a:srgbClr val="787B84">
                        <a:alpha val="49803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3"/>
                <p:cNvSpPr txBox="1"/>
                <p:nvPr/>
              </p:nvSpPr>
              <p:spPr>
                <a:xfrm>
                  <a:off x="236942" y="407542"/>
                  <a:ext cx="978342" cy="12966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6500"/>
                    <a:buFont typeface="Montserrat"/>
                    <a:buNone/>
                  </a:pPr>
                  <a:r>
                    <a:t/>
                  </a:r>
                  <a:endParaRPr sz="65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15" name="Google Shape;115;p3"/>
                <p:cNvSpPr/>
                <p:nvPr/>
              </p:nvSpPr>
              <p:spPr>
                <a:xfrm>
                  <a:off x="1360506" y="200919"/>
                  <a:ext cx="1696813" cy="1696813"/>
                </a:xfrm>
                <a:prstGeom prst="ellipse">
                  <a:avLst/>
                </a:prstGeom>
                <a:gradFill>
                  <a:gsLst>
                    <a:gs pos="0">
                      <a:srgbClr val="9A9CA2">
                        <a:alpha val="49803"/>
                      </a:srgbClr>
                    </a:gs>
                    <a:gs pos="50000">
                      <a:srgbClr val="8D8F95">
                        <a:alpha val="49803"/>
                      </a:srgbClr>
                    </a:gs>
                    <a:gs pos="100000">
                      <a:srgbClr val="787B84">
                        <a:alpha val="49803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3"/>
                <p:cNvSpPr txBox="1"/>
                <p:nvPr/>
              </p:nvSpPr>
              <p:spPr>
                <a:xfrm>
                  <a:off x="1842034" y="401010"/>
                  <a:ext cx="978342" cy="12966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6500"/>
                    <a:buFont typeface="Montserrat"/>
                    <a:buNone/>
                  </a:pPr>
                  <a:r>
                    <a:t/>
                  </a:r>
                  <a:endParaRPr sz="65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pic>
            <p:nvPicPr>
              <p:cNvPr descr="Credit card outline" id="117" name="Google Shape;117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065363" y="2107051"/>
                <a:ext cx="1151939" cy="11519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lapper board outline" id="118" name="Google Shape;118;p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191191" y="2838876"/>
                <a:ext cx="1037819" cy="10378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" name="Google Shape;119;p3"/>
              <p:cNvSpPr txBox="1"/>
              <p:nvPr/>
            </p:nvSpPr>
            <p:spPr>
              <a:xfrm>
                <a:off x="6523656" y="1261127"/>
                <a:ext cx="2667535" cy="476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CONGLOMERATE</a:t>
                </a:r>
                <a:endParaRPr sz="18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120" name="Google Shape;120;p3"/>
            <p:cNvGrpSpPr/>
            <p:nvPr/>
          </p:nvGrpSpPr>
          <p:grpSpPr>
            <a:xfrm>
              <a:off x="8624462" y="4037777"/>
              <a:ext cx="2268918" cy="2271973"/>
              <a:chOff x="7580897" y="3705604"/>
              <a:chExt cx="2268918" cy="2271973"/>
            </a:xfrm>
          </p:grpSpPr>
          <p:pic>
            <p:nvPicPr>
              <p:cNvPr descr="Left Hand Drawn Arrow Icons - Download Free Vector Icons | Noun Project" id="121" name="Google Shape;121;p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 rot="2848904">
                <a:off x="7995156" y="3921306"/>
                <a:ext cx="1090117" cy="11477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2" name="Google Shape;122;p3"/>
              <p:cNvSpPr txBox="1"/>
              <p:nvPr/>
            </p:nvSpPr>
            <p:spPr>
              <a:xfrm>
                <a:off x="7580897" y="4931137"/>
                <a:ext cx="2268918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accent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Customers of Interest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Customers who use X credit cards for payments at Y Cinemas</a:t>
                </a:r>
                <a:endParaRPr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393939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23" name="Google Shape;123;p3"/>
          <p:cNvSpPr txBox="1"/>
          <p:nvPr/>
        </p:nvSpPr>
        <p:spPr>
          <a:xfrm>
            <a:off x="504351" y="2037374"/>
            <a:ext cx="989571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Problem at hand: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to identify and acquire profitable customers for X from Y ?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504351" y="3191256"/>
            <a:ext cx="2914097" cy="266090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7182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69850" lvl="0" marL="1714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Analytics Problem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 </a:t>
            </a: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understand </a:t>
            </a: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behaviour of customers </a:t>
            </a: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who use X credit cards for payments at VOX cinemas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 </a:t>
            </a: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identify profitable customers </a:t>
            </a: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who will purchase X credit cards</a:t>
            </a:r>
            <a:endParaRPr b="1"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3609799" y="3191256"/>
            <a:ext cx="2913816" cy="266090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7182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Analytics Outcome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Characteristics</a:t>
            </a: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or factors with which a customer can be deemed profitable</a:t>
            </a:r>
            <a:endParaRPr/>
          </a:p>
          <a:p>
            <a:pPr indent="-825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Framework</a:t>
            </a: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to identify </a:t>
            </a: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profitable</a:t>
            </a: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customers to target for X credit cards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Bank outline" id="126" name="Google Shape;12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35224" y="365834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m reel outline" id="127" name="Google Shape;12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06824" y="369406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/>
          <p:nvPr/>
        </p:nvSpPr>
        <p:spPr>
          <a:xfrm>
            <a:off x="0" y="6309750"/>
            <a:ext cx="2405575" cy="46408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0"/>
          <p:cNvSpPr txBox="1"/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800"/>
              <a:buFont typeface="Montserrat"/>
              <a:buNone/>
            </a:pPr>
            <a:r>
              <a:rPr lang="en-US"/>
              <a:t>PROFITABILITY </a:t>
            </a:r>
            <a:r>
              <a:rPr lang="en-US">
                <a:solidFill>
                  <a:schemeClr val="accent2"/>
                </a:solidFill>
              </a:rPr>
              <a:t>DECREASES</a:t>
            </a:r>
            <a:r>
              <a:rPr lang="en-US"/>
              <a:t>, AS NUMBER OF TICKETS BOUGHT ON WEEKDAY </a:t>
            </a:r>
            <a:r>
              <a:rPr lang="en-US">
                <a:solidFill>
                  <a:schemeClr val="accent2"/>
                </a:solidFill>
              </a:rPr>
              <a:t>INCREASES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05" name="Google Shape;705;p30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706" name="Google Shape;706;p30"/>
          <p:cNvSpPr txBox="1"/>
          <p:nvPr>
            <p:ph idx="11" type="ftr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and Confidential</a:t>
            </a:r>
            <a:endParaRPr/>
          </a:p>
        </p:txBody>
      </p:sp>
      <p:graphicFrame>
        <p:nvGraphicFramePr>
          <p:cNvPr id="707" name="Google Shape;707;p30"/>
          <p:cNvGraphicFramePr/>
          <p:nvPr/>
        </p:nvGraphicFramePr>
        <p:xfrm>
          <a:off x="2453382" y="1349381"/>
          <a:ext cx="7206812" cy="3494554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708" name="Google Shape;708;p30"/>
          <p:cNvSpPr txBox="1"/>
          <p:nvPr/>
        </p:nvSpPr>
        <p:spPr>
          <a:xfrm>
            <a:off x="3599214" y="2113887"/>
            <a:ext cx="129785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Even</a:t>
            </a:r>
            <a:r>
              <a:rPr lang="en-US" sz="9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 Rate = 23.14%</a:t>
            </a:r>
            <a:endParaRPr b="0" i="0" sz="900" u="none" strike="noStrike">
              <a:solidFill>
                <a:srgbClr val="0A22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30"/>
          <p:cNvSpPr txBox="1"/>
          <p:nvPr/>
        </p:nvSpPr>
        <p:spPr>
          <a:xfrm>
            <a:off x="479425" y="5227158"/>
            <a:ext cx="1123315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Observations: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r>
              <a:rPr lang="en-US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18%</a:t>
            </a:r>
            <a:r>
              <a:rPr lang="en-US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people buy up to </a:t>
            </a:r>
            <a:r>
              <a:rPr lang="en-US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US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ticket on weekdays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People buying only </a:t>
            </a:r>
            <a:r>
              <a:rPr lang="en-US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 </a:t>
            </a:r>
            <a:r>
              <a:rPr lang="en-US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tickets</a:t>
            </a:r>
            <a:r>
              <a:rPr lang="en-US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during weekdays are highly profitable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Back with solid fill" id="710" name="Google Shape;710;p30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0039" y="6106434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1"/>
          <p:cNvSpPr txBox="1"/>
          <p:nvPr>
            <p:ph type="title"/>
          </p:nvPr>
        </p:nvSpPr>
        <p:spPr>
          <a:xfrm>
            <a:off x="385829" y="109660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800"/>
              <a:buFont typeface="Montserrat"/>
              <a:buNone/>
            </a:pPr>
            <a:r>
              <a:rPr lang="en-US"/>
              <a:t>RELEVANT MODELS FOR OUR PROBLEM STATEMENT </a:t>
            </a:r>
            <a:endParaRPr/>
          </a:p>
        </p:txBody>
      </p:sp>
      <p:sp>
        <p:nvSpPr>
          <p:cNvPr id="716" name="Google Shape;716;p31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717" name="Google Shape;717;p31"/>
          <p:cNvSpPr txBox="1"/>
          <p:nvPr>
            <p:ph idx="11" type="ftr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and Confidential</a:t>
            </a:r>
            <a:endParaRPr/>
          </a:p>
        </p:txBody>
      </p:sp>
      <p:graphicFrame>
        <p:nvGraphicFramePr>
          <p:cNvPr id="718" name="Google Shape;718;p31"/>
          <p:cNvGraphicFramePr/>
          <p:nvPr/>
        </p:nvGraphicFramePr>
        <p:xfrm>
          <a:off x="385829" y="1373115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{9ACD959E-052A-41F9-8A84-6D65C0D1FDEC}</a:tableStyleId>
              </a:tblPr>
              <a:tblGrid>
                <a:gridCol w="1375125"/>
                <a:gridCol w="1617775"/>
                <a:gridCol w="1786600"/>
                <a:gridCol w="1724425"/>
                <a:gridCol w="1694025"/>
                <a:gridCol w="1583575"/>
                <a:gridCol w="1638800"/>
              </a:tblGrid>
              <a:tr h="63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K –Nearest Neighbours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Logistic Regression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Support Vector Machine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Decision Tree 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Boosting Techniques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Random Forest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4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Outliers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SENSITIVE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SENSITIVE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ROBUST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ROBUST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SENSITIVE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ROBUST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4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Collinearity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Montserrat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SENSITIVE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Montserrat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SENSITIVE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SENSITIVE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Montserrat"/>
                        <a:buNone/>
                      </a:pP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ROBUST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Montserrat"/>
                        <a:buNone/>
                      </a:pP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ROBUST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Montserrat"/>
                        <a:buNone/>
                      </a:pP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ROBUST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4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Performance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LOW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LOW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939393"/>
                          </a:solidFill>
                        </a:rPr>
                        <a:t>MEDIUM</a:t>
                      </a:r>
                      <a:endParaRPr sz="1400">
                        <a:solidFill>
                          <a:srgbClr val="93939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939393"/>
                          </a:solidFill>
                        </a:rPr>
                        <a:t>MEDIUM</a:t>
                      </a:r>
                      <a:endParaRPr sz="1400">
                        <a:solidFill>
                          <a:srgbClr val="93939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HIGH</a:t>
                      </a:r>
                      <a:endParaRPr sz="14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HIGH</a:t>
                      </a:r>
                      <a:endParaRPr sz="14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19" name="Google Shape;719;p31"/>
          <p:cNvSpPr txBox="1"/>
          <p:nvPr/>
        </p:nvSpPr>
        <p:spPr>
          <a:xfrm>
            <a:off x="385829" y="3893428"/>
            <a:ext cx="11420341" cy="1985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 our dataset contains a high number of features, </a:t>
            </a:r>
            <a:r>
              <a:rPr b="0" i="0"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one decision tree cannot perform well and give accurate predictions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decision tree might </a:t>
            </a:r>
            <a:r>
              <a:rPr b="0" i="0"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overfit the training data, if the parameters are not well tuned</a:t>
            </a:r>
            <a:endParaRPr b="0" i="0"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0" i="0"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his can be overcome if we use </a:t>
            </a:r>
            <a:r>
              <a:rPr lang="en-US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ensemble learning methods, </a:t>
            </a:r>
            <a:r>
              <a:rPr lang="en-US" sz="1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like</a:t>
            </a:r>
            <a:r>
              <a:rPr lang="en-US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&amp; Boosting</a:t>
            </a:r>
            <a:r>
              <a:rPr b="0" i="0" lang="en-US" sz="1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because it will build </a:t>
            </a:r>
            <a:r>
              <a:rPr lang="en-US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0" i="0" lang="en-US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number of decision trees </a:t>
            </a:r>
            <a:r>
              <a:rPr b="0" i="0"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give the outcome based on polling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and boosting is a combination of many decision trees thus, more </a:t>
            </a:r>
            <a:r>
              <a:rPr lang="en-US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robust </a:t>
            </a:r>
            <a:r>
              <a:rPr lang="en-US" sz="1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than a single decision tree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b="0" i="0" lang="en-US"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r>
              <a:rPr b="0" i="0" lang="en-US" sz="1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can be best suited for our dataset as it is not sensitive to outliers</a:t>
            </a:r>
            <a:endParaRPr b="0" i="0" sz="1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2"/>
          <p:cNvSpPr txBox="1"/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>
                <a:solidFill>
                  <a:schemeClr val="dk1"/>
                </a:solidFill>
              </a:rPr>
              <a:t>ARCHITECTURE DIAGRAM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25" name="Google Shape;725;p32"/>
          <p:cNvGrpSpPr/>
          <p:nvPr/>
        </p:nvGrpSpPr>
        <p:grpSpPr>
          <a:xfrm>
            <a:off x="1408809" y="1447432"/>
            <a:ext cx="926157" cy="822611"/>
            <a:chOff x="6697275" y="2208787"/>
            <a:chExt cx="926157" cy="822611"/>
          </a:xfrm>
        </p:grpSpPr>
        <p:pic>
          <p:nvPicPr>
            <p:cNvPr descr="Icon&#10;&#10;Description automatically generated" id="726" name="Google Shape;726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800000">
              <a:off x="6909024" y="2208787"/>
              <a:ext cx="468000" cy="46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7" name="Google Shape;727;p32"/>
            <p:cNvSpPr txBox="1"/>
            <p:nvPr/>
          </p:nvSpPr>
          <p:spPr>
            <a:xfrm>
              <a:off x="6697275" y="2769788"/>
              <a:ext cx="926157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2240"/>
                </a:buClr>
                <a:buSzPts val="1100"/>
                <a:buFont typeface="Montserrat"/>
                <a:buNone/>
              </a:pPr>
              <a:r>
                <a:rPr lang="en-US" sz="1100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Raw Data</a:t>
              </a:r>
              <a:endParaRPr i="0" sz="1100" u="none" cap="none" strike="noStrike">
                <a:solidFill>
                  <a:srgbClr val="0A224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28" name="Google Shape;728;p32"/>
          <p:cNvGrpSpPr/>
          <p:nvPr/>
        </p:nvGrpSpPr>
        <p:grpSpPr>
          <a:xfrm>
            <a:off x="471092" y="1447432"/>
            <a:ext cx="1331421" cy="805789"/>
            <a:chOff x="460269" y="2155021"/>
            <a:chExt cx="1331421" cy="805789"/>
          </a:xfrm>
        </p:grpSpPr>
        <p:pic>
          <p:nvPicPr>
            <p:cNvPr descr="User with solid fill" id="729" name="Google Shape;729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0269" y="2155021"/>
              <a:ext cx="635719" cy="6357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0" name="Google Shape;730;p32"/>
            <p:cNvSpPr txBox="1"/>
            <p:nvPr/>
          </p:nvSpPr>
          <p:spPr>
            <a:xfrm>
              <a:off x="479425" y="2699200"/>
              <a:ext cx="131226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100"/>
                <a:buFont typeface="Montserrat"/>
                <a:buNone/>
              </a:pPr>
              <a:r>
                <a:rPr i="0" lang="en-US" sz="1100" u="none" cap="none" strike="noStrike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Client</a:t>
              </a:r>
              <a:endParaRPr/>
            </a:p>
          </p:txBody>
        </p:sp>
      </p:grpSp>
      <p:grpSp>
        <p:nvGrpSpPr>
          <p:cNvPr id="731" name="Google Shape;731;p32"/>
          <p:cNvGrpSpPr/>
          <p:nvPr/>
        </p:nvGrpSpPr>
        <p:grpSpPr>
          <a:xfrm>
            <a:off x="5473418" y="2687569"/>
            <a:ext cx="926157" cy="898887"/>
            <a:chOff x="6700515" y="2208787"/>
            <a:chExt cx="926157" cy="898887"/>
          </a:xfrm>
        </p:grpSpPr>
        <p:pic>
          <p:nvPicPr>
            <p:cNvPr descr="Icon&#10;&#10;Description automatically generated" id="732" name="Google Shape;732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800000">
              <a:off x="6909024" y="2208787"/>
              <a:ext cx="468000" cy="46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3" name="Google Shape;733;p32"/>
            <p:cNvSpPr txBox="1"/>
            <p:nvPr/>
          </p:nvSpPr>
          <p:spPr>
            <a:xfrm>
              <a:off x="6700515" y="2676787"/>
              <a:ext cx="926157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2240"/>
                </a:buClr>
                <a:buSzPts val="1100"/>
                <a:buFont typeface="Montserrat"/>
                <a:buNone/>
              </a:pPr>
              <a:r>
                <a:rPr lang="en-US" sz="1100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Analytical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2240"/>
                </a:buClr>
                <a:buSzPts val="1100"/>
                <a:buFont typeface="Montserrat"/>
                <a:buNone/>
              </a:pPr>
              <a:r>
                <a:rPr lang="en-US" sz="1100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Dataset</a:t>
              </a:r>
              <a:endParaRPr i="0" sz="1100" u="none" cap="none" strike="noStrike">
                <a:solidFill>
                  <a:srgbClr val="0A224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34" name="Google Shape;734;p32"/>
          <p:cNvGrpSpPr/>
          <p:nvPr/>
        </p:nvGrpSpPr>
        <p:grpSpPr>
          <a:xfrm>
            <a:off x="10662031" y="4764012"/>
            <a:ext cx="1331421" cy="805789"/>
            <a:chOff x="460269" y="2155021"/>
            <a:chExt cx="1331421" cy="805789"/>
          </a:xfrm>
        </p:grpSpPr>
        <p:pic>
          <p:nvPicPr>
            <p:cNvPr descr="User with solid fill" id="735" name="Google Shape;735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0269" y="2155021"/>
              <a:ext cx="635719" cy="6357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6" name="Google Shape;736;p32"/>
            <p:cNvSpPr txBox="1"/>
            <p:nvPr/>
          </p:nvSpPr>
          <p:spPr>
            <a:xfrm>
              <a:off x="479425" y="2699200"/>
              <a:ext cx="131226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100"/>
                <a:buFont typeface="Montserrat"/>
                <a:buNone/>
              </a:pPr>
              <a:r>
                <a:rPr i="0" lang="en-US" sz="1100" u="none" cap="none" strike="noStrike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Client</a:t>
              </a:r>
              <a:endParaRPr/>
            </a:p>
          </p:txBody>
        </p:sp>
      </p:grpSp>
      <p:grpSp>
        <p:nvGrpSpPr>
          <p:cNvPr id="737" name="Google Shape;737;p32"/>
          <p:cNvGrpSpPr/>
          <p:nvPr/>
        </p:nvGrpSpPr>
        <p:grpSpPr>
          <a:xfrm>
            <a:off x="3885100" y="2751702"/>
            <a:ext cx="1387325" cy="896140"/>
            <a:chOff x="3903182" y="2328280"/>
            <a:chExt cx="1387325" cy="896140"/>
          </a:xfrm>
        </p:grpSpPr>
        <p:sp>
          <p:nvSpPr>
            <p:cNvPr id="738" name="Google Shape;738;p32"/>
            <p:cNvSpPr txBox="1"/>
            <p:nvPr/>
          </p:nvSpPr>
          <p:spPr>
            <a:xfrm>
              <a:off x="3903182" y="2793533"/>
              <a:ext cx="138732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2240"/>
                </a:buClr>
                <a:buSzPts val="1100"/>
                <a:buFont typeface="Montserrat"/>
                <a:buNone/>
              </a:pPr>
              <a:r>
                <a:rPr i="0" lang="en-US" sz="1100" u="none" cap="none" strike="noStrike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Cleaning Module</a:t>
              </a:r>
              <a:endParaRPr/>
            </a:p>
          </p:txBody>
        </p:sp>
        <p:pic>
          <p:nvPicPr>
            <p:cNvPr descr="upload.wikimedia.org/wikipedia/commons/thumb/c/..." id="739" name="Google Shape;739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62844" y="2328280"/>
              <a:ext cx="468000" cy="46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0" name="Google Shape;740;p32"/>
          <p:cNvGrpSpPr/>
          <p:nvPr/>
        </p:nvGrpSpPr>
        <p:grpSpPr>
          <a:xfrm>
            <a:off x="3841307" y="4206162"/>
            <a:ext cx="2942126" cy="1495676"/>
            <a:chOff x="4675692" y="3455673"/>
            <a:chExt cx="2942126" cy="1495676"/>
          </a:xfrm>
        </p:grpSpPr>
        <p:grpSp>
          <p:nvGrpSpPr>
            <p:cNvPr id="741" name="Google Shape;741;p32"/>
            <p:cNvGrpSpPr/>
            <p:nvPr/>
          </p:nvGrpSpPr>
          <p:grpSpPr>
            <a:xfrm>
              <a:off x="4675692" y="3455673"/>
              <a:ext cx="2942126" cy="1495676"/>
              <a:chOff x="3708079" y="4089788"/>
              <a:chExt cx="2942126" cy="1495676"/>
            </a:xfrm>
          </p:grpSpPr>
          <p:sp>
            <p:nvSpPr>
              <p:cNvPr id="742" name="Google Shape;742;p32"/>
              <p:cNvSpPr txBox="1"/>
              <p:nvPr/>
            </p:nvSpPr>
            <p:spPr>
              <a:xfrm>
                <a:off x="3778079" y="4089788"/>
                <a:ext cx="259650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A2240"/>
                  </a:buClr>
                  <a:buSzPts val="1100"/>
                  <a:buFont typeface="Montserrat"/>
                  <a:buNone/>
                </a:pPr>
                <a:r>
                  <a:rPr i="0" lang="en-US" sz="1100" u="none" cap="none" strike="noStrike">
                    <a:solidFill>
                      <a:srgbClr val="0A224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Exploratory Data Analysis</a:t>
                </a:r>
                <a:endParaRPr i="0" sz="1100" u="none" cap="none" strike="noStrike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743" name="Google Shape;743;p32"/>
              <p:cNvGrpSpPr/>
              <p:nvPr/>
            </p:nvGrpSpPr>
            <p:grpSpPr>
              <a:xfrm>
                <a:off x="3708079" y="4351398"/>
                <a:ext cx="2942126" cy="1234066"/>
                <a:chOff x="3376839" y="4351399"/>
                <a:chExt cx="2942126" cy="1234066"/>
              </a:xfrm>
            </p:grpSpPr>
            <p:sp>
              <p:nvSpPr>
                <p:cNvPr id="744" name="Google Shape;744;p32"/>
                <p:cNvSpPr txBox="1"/>
                <p:nvPr/>
              </p:nvSpPr>
              <p:spPr>
                <a:xfrm>
                  <a:off x="3376839" y="5051930"/>
                  <a:ext cx="1387325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A2240"/>
                    </a:buClr>
                    <a:buSzPts val="1100"/>
                    <a:buFont typeface="Montserrat"/>
                    <a:buNone/>
                  </a:pPr>
                  <a:r>
                    <a:rPr lang="en-US" sz="1100">
                      <a:solidFill>
                        <a:srgbClr val="0A2240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EDA</a:t>
                  </a:r>
                  <a:r>
                    <a:rPr i="0" lang="en-US" sz="1100" u="none" cap="none" strike="noStrike">
                      <a:solidFill>
                        <a:srgbClr val="0A2240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Module</a:t>
                  </a:r>
                  <a:endParaRPr/>
                </a:p>
              </p:txBody>
            </p:sp>
            <p:sp>
              <p:nvSpPr>
                <p:cNvPr id="745" name="Google Shape;745;p32"/>
                <p:cNvSpPr/>
                <p:nvPr/>
              </p:nvSpPr>
              <p:spPr>
                <a:xfrm>
                  <a:off x="3424599" y="4351399"/>
                  <a:ext cx="2640986" cy="1234066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7F7F7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grpSp>
              <p:nvGrpSpPr>
                <p:cNvPr id="746" name="Google Shape;746;p32"/>
                <p:cNvGrpSpPr/>
                <p:nvPr/>
              </p:nvGrpSpPr>
              <p:grpSpPr>
                <a:xfrm>
                  <a:off x="4366228" y="4700089"/>
                  <a:ext cx="1952737" cy="615038"/>
                  <a:chOff x="4701563" y="4697552"/>
                  <a:chExt cx="1952737" cy="615038"/>
                </a:xfrm>
              </p:grpSpPr>
              <p:sp>
                <p:nvSpPr>
                  <p:cNvPr id="747" name="Google Shape;747;p32"/>
                  <p:cNvSpPr txBox="1"/>
                  <p:nvPr/>
                </p:nvSpPr>
                <p:spPr>
                  <a:xfrm>
                    <a:off x="4701563" y="5050980"/>
                    <a:ext cx="1952737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rPr>
                      <a:t>Plotting Graphs</a:t>
                    </a:r>
                    <a:endParaRPr sz="1100">
                      <a:solidFill>
                        <a:schemeClr val="dk1"/>
                      </a:solidFill>
                      <a:latin typeface="Montserrat"/>
                      <a:ea typeface="Montserrat"/>
                      <a:cs typeface="Montserrat"/>
                      <a:sym typeface="Montserrat"/>
                    </a:endParaRPr>
                  </a:p>
                </p:txBody>
              </p:sp>
              <p:pic>
                <p:nvPicPr>
                  <p:cNvPr descr="Plotly - Wikipedia" id="748" name="Google Shape;748;p32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7469" l="14035" r="15907" t="9893"/>
                  <a:stretch/>
                </p:blipFill>
                <p:spPr>
                  <a:xfrm>
                    <a:off x="5263979" y="4697552"/>
                    <a:ext cx="828000" cy="323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descr="upload.wikimedia.org/wikipedia/commons/thumb/c/..." id="749" name="Google Shape;749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23779" y="3937717"/>
              <a:ext cx="468000" cy="46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0" name="Google Shape;750;p32"/>
          <p:cNvGrpSpPr/>
          <p:nvPr/>
        </p:nvGrpSpPr>
        <p:grpSpPr>
          <a:xfrm>
            <a:off x="7837974" y="2395379"/>
            <a:ext cx="2596505" cy="1250978"/>
            <a:chOff x="7548809" y="1856958"/>
            <a:chExt cx="2596505" cy="1250978"/>
          </a:xfrm>
        </p:grpSpPr>
        <p:sp>
          <p:nvSpPr>
            <p:cNvPr id="751" name="Google Shape;751;p32"/>
            <p:cNvSpPr/>
            <p:nvPr/>
          </p:nvSpPr>
          <p:spPr>
            <a:xfrm>
              <a:off x="8153400" y="2075751"/>
              <a:ext cx="1387325" cy="989368"/>
            </a:xfrm>
            <a:prstGeom prst="rect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52" name="Google Shape;752;p32"/>
            <p:cNvGrpSpPr/>
            <p:nvPr/>
          </p:nvGrpSpPr>
          <p:grpSpPr>
            <a:xfrm>
              <a:off x="7548809" y="1856958"/>
              <a:ext cx="2596505" cy="1250978"/>
              <a:chOff x="7564880" y="1814141"/>
              <a:chExt cx="2596505" cy="1250978"/>
            </a:xfrm>
          </p:grpSpPr>
          <p:grpSp>
            <p:nvGrpSpPr>
              <p:cNvPr id="753" name="Google Shape;753;p32"/>
              <p:cNvGrpSpPr/>
              <p:nvPr/>
            </p:nvGrpSpPr>
            <p:grpSpPr>
              <a:xfrm>
                <a:off x="7564880" y="1814141"/>
                <a:ext cx="2596505" cy="1250978"/>
                <a:chOff x="3437056" y="4062561"/>
                <a:chExt cx="2596505" cy="1250978"/>
              </a:xfrm>
            </p:grpSpPr>
            <p:sp>
              <p:nvSpPr>
                <p:cNvPr id="754" name="Google Shape;754;p32"/>
                <p:cNvSpPr txBox="1"/>
                <p:nvPr/>
              </p:nvSpPr>
              <p:spPr>
                <a:xfrm>
                  <a:off x="3437056" y="4062561"/>
                  <a:ext cx="2596505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A2240"/>
                    </a:buClr>
                    <a:buSzPts val="1100"/>
                    <a:buFont typeface="Montserrat"/>
                    <a:buNone/>
                  </a:pPr>
                  <a:r>
                    <a:rPr i="0" lang="en-US" sz="1100" u="none" cap="none" strike="noStrike">
                      <a:solidFill>
                        <a:srgbClr val="0A2240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Prediction Modelling</a:t>
                  </a:r>
                  <a:endParaRPr i="0" sz="1100" u="none" cap="none" strike="noStrike">
                    <a:solidFill>
                      <a:srgbClr val="0A224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55" name="Google Shape;755;p32"/>
                <p:cNvSpPr txBox="1"/>
                <p:nvPr/>
              </p:nvSpPr>
              <p:spPr>
                <a:xfrm>
                  <a:off x="3708079" y="5051929"/>
                  <a:ext cx="1387325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Montserrat"/>
                    <a:buNone/>
                  </a:pPr>
                  <a:r>
                    <a:t/>
                  </a:r>
                  <a:endParaRPr i="0" sz="1100" u="none" cap="none" strike="noStrike">
                    <a:solidFill>
                      <a:srgbClr val="0A224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756" name="Google Shape;756;p32"/>
              <p:cNvGrpSpPr/>
              <p:nvPr/>
            </p:nvGrpSpPr>
            <p:grpSpPr>
              <a:xfrm>
                <a:off x="7918398" y="2171383"/>
                <a:ext cx="1952737" cy="805509"/>
                <a:chOff x="7788267" y="2235047"/>
                <a:chExt cx="1952737" cy="805509"/>
              </a:xfrm>
            </p:grpSpPr>
            <p:pic>
              <p:nvPicPr>
                <p:cNvPr descr="Azure Machine Learning: a complete toolbox for AI?" id="757" name="Google Shape;757;p32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8499003" y="2235047"/>
                  <a:ext cx="468000" cy="5048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58" name="Google Shape;758;p32"/>
                <p:cNvSpPr txBox="1"/>
                <p:nvPr/>
              </p:nvSpPr>
              <p:spPr>
                <a:xfrm>
                  <a:off x="7788267" y="2778946"/>
                  <a:ext cx="1952737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solidFill>
                        <a:schemeClr val="dk1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Azure ML</a:t>
                  </a:r>
                  <a:endParaRPr sz="11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grpSp>
        <p:nvGrpSpPr>
          <p:cNvPr id="759" name="Google Shape;759;p32"/>
          <p:cNvGrpSpPr/>
          <p:nvPr/>
        </p:nvGrpSpPr>
        <p:grpSpPr>
          <a:xfrm>
            <a:off x="1277017" y="2727483"/>
            <a:ext cx="1226505" cy="944578"/>
            <a:chOff x="2578529" y="2164258"/>
            <a:chExt cx="1226505" cy="944578"/>
          </a:xfrm>
        </p:grpSpPr>
        <p:sp>
          <p:nvSpPr>
            <p:cNvPr id="760" name="Google Shape;760;p32"/>
            <p:cNvSpPr txBox="1"/>
            <p:nvPr/>
          </p:nvSpPr>
          <p:spPr>
            <a:xfrm>
              <a:off x="2578529" y="2677949"/>
              <a:ext cx="12265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2240"/>
                </a:buClr>
                <a:buSzPts val="1100"/>
                <a:buFont typeface="Montserrat"/>
                <a:buNone/>
              </a:pPr>
              <a:r>
                <a:rPr b="0" i="0" lang="en-US" sz="1100" u="none" cap="none" strike="noStrike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Azure Storage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2240"/>
                </a:buClr>
                <a:buSzPts val="1100"/>
                <a:buFont typeface="Montserrat"/>
                <a:buNone/>
              </a:pPr>
              <a:r>
                <a:rPr lang="en-US" sz="1100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Blob</a:t>
              </a:r>
              <a:r>
                <a:rPr b="0" i="0" lang="en-US" sz="1100" u="none" cap="none" strike="noStrike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/>
            </a:p>
          </p:txBody>
        </p:sp>
        <p:pic>
          <p:nvPicPr>
            <p:cNvPr descr="Azure Blob Connector - Dashboard - Integrations | Bold BI" id="761" name="Google Shape;761;p32"/>
            <p:cNvPicPr preferRelativeResize="0"/>
            <p:nvPr/>
          </p:nvPicPr>
          <p:blipFill rotWithShape="1">
            <a:blip r:embed="rId8">
              <a:alphaModFix/>
            </a:blip>
            <a:srcRect b="33545" l="33875" r="33932" t="28283"/>
            <a:stretch/>
          </p:blipFill>
          <p:spPr>
            <a:xfrm>
              <a:off x="2921781" y="2164258"/>
              <a:ext cx="540000" cy="45284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2" name="Google Shape;762;p32"/>
          <p:cNvGrpSpPr/>
          <p:nvPr/>
        </p:nvGrpSpPr>
        <p:grpSpPr>
          <a:xfrm>
            <a:off x="6682281" y="2701779"/>
            <a:ext cx="1226505" cy="944578"/>
            <a:chOff x="2578529" y="2164258"/>
            <a:chExt cx="1226505" cy="944578"/>
          </a:xfrm>
        </p:grpSpPr>
        <p:sp>
          <p:nvSpPr>
            <p:cNvPr id="763" name="Google Shape;763;p32"/>
            <p:cNvSpPr txBox="1"/>
            <p:nvPr/>
          </p:nvSpPr>
          <p:spPr>
            <a:xfrm>
              <a:off x="2578529" y="2677949"/>
              <a:ext cx="12265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2240"/>
                </a:buClr>
                <a:buSzPts val="1100"/>
                <a:buFont typeface="Montserrat"/>
                <a:buNone/>
              </a:pPr>
              <a:r>
                <a:rPr b="0" i="0" lang="en-US" sz="1100" u="none" cap="none" strike="noStrike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Azure Storage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2240"/>
                </a:buClr>
                <a:buSzPts val="1100"/>
                <a:buFont typeface="Montserrat"/>
                <a:buNone/>
              </a:pPr>
              <a:r>
                <a:rPr lang="en-US" sz="1100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Blob</a:t>
              </a:r>
              <a:r>
                <a:rPr b="0" i="0" lang="en-US" sz="1100" u="none" cap="none" strike="noStrike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/>
            </a:p>
          </p:txBody>
        </p:sp>
        <p:pic>
          <p:nvPicPr>
            <p:cNvPr descr="Azure Blob Connector - Dashboard - Integrations | Bold BI" id="764" name="Google Shape;764;p32"/>
            <p:cNvPicPr preferRelativeResize="0"/>
            <p:nvPr/>
          </p:nvPicPr>
          <p:blipFill rotWithShape="1">
            <a:blip r:embed="rId8">
              <a:alphaModFix/>
            </a:blip>
            <a:srcRect b="33545" l="33875" r="33932" t="28283"/>
            <a:stretch/>
          </p:blipFill>
          <p:spPr>
            <a:xfrm>
              <a:off x="2921781" y="2164258"/>
              <a:ext cx="540000" cy="45284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5" name="Google Shape;765;p32"/>
          <p:cNvGrpSpPr/>
          <p:nvPr/>
        </p:nvGrpSpPr>
        <p:grpSpPr>
          <a:xfrm>
            <a:off x="2591442" y="2679141"/>
            <a:ext cx="1226505" cy="907315"/>
            <a:chOff x="2147766" y="3772109"/>
            <a:chExt cx="1226505" cy="907315"/>
          </a:xfrm>
        </p:grpSpPr>
        <p:pic>
          <p:nvPicPr>
            <p:cNvPr descr="Good Inventory with solid fill" id="766" name="Google Shape;766;p3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493593" y="3772109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7" name="Google Shape;767;p32"/>
            <p:cNvSpPr txBox="1"/>
            <p:nvPr/>
          </p:nvSpPr>
          <p:spPr>
            <a:xfrm>
              <a:off x="2147766" y="4248537"/>
              <a:ext cx="12265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2240"/>
                </a:buClr>
                <a:buSzPts val="1100"/>
                <a:buFont typeface="Montserrat"/>
                <a:buNone/>
              </a:pPr>
              <a:r>
                <a:rPr b="0" i="0" lang="en-US" sz="1100" u="none" cap="none" strike="noStrike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quality check module</a:t>
              </a:r>
              <a:endParaRPr/>
            </a:p>
          </p:txBody>
        </p:sp>
      </p:grpSp>
      <p:cxnSp>
        <p:nvCxnSpPr>
          <p:cNvPr id="768" name="Google Shape;768;p32"/>
          <p:cNvCxnSpPr/>
          <p:nvPr/>
        </p:nvCxnSpPr>
        <p:spPr>
          <a:xfrm flipH="1" rot="10800000">
            <a:off x="1106811" y="1765291"/>
            <a:ext cx="513747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9" name="Google Shape;769;p32"/>
          <p:cNvCxnSpPr>
            <a:stCxn id="727" idx="2"/>
            <a:endCxn id="761" idx="0"/>
          </p:cNvCxnSpPr>
          <p:nvPr/>
        </p:nvCxnSpPr>
        <p:spPr>
          <a:xfrm>
            <a:off x="1871888" y="2270043"/>
            <a:ext cx="18300" cy="45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0" name="Google Shape;770;p32"/>
          <p:cNvCxnSpPr>
            <a:stCxn id="761" idx="3"/>
          </p:cNvCxnSpPr>
          <p:nvPr/>
        </p:nvCxnSpPr>
        <p:spPr>
          <a:xfrm flipH="1" rot="10800000">
            <a:off x="2160269" y="2949104"/>
            <a:ext cx="777000" cy="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1" name="Google Shape;771;p32"/>
          <p:cNvCxnSpPr/>
          <p:nvPr/>
        </p:nvCxnSpPr>
        <p:spPr>
          <a:xfrm flipH="1" rot="10800000">
            <a:off x="3480263" y="2949141"/>
            <a:ext cx="777000" cy="47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2" name="Google Shape;772;p32"/>
          <p:cNvCxnSpPr/>
          <p:nvPr/>
        </p:nvCxnSpPr>
        <p:spPr>
          <a:xfrm flipH="1" rot="10800000">
            <a:off x="4844072" y="2949140"/>
            <a:ext cx="777000" cy="47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3" name="Google Shape;773;p32"/>
          <p:cNvCxnSpPr/>
          <p:nvPr/>
        </p:nvCxnSpPr>
        <p:spPr>
          <a:xfrm flipH="1" rot="10800000">
            <a:off x="6173791" y="2949650"/>
            <a:ext cx="777000" cy="47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4" name="Google Shape;774;p32"/>
          <p:cNvCxnSpPr/>
          <p:nvPr/>
        </p:nvCxnSpPr>
        <p:spPr>
          <a:xfrm flipH="1" rot="10800000">
            <a:off x="7577585" y="2951521"/>
            <a:ext cx="777000" cy="47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5" name="Google Shape;775;p32"/>
          <p:cNvCxnSpPr/>
          <p:nvPr/>
        </p:nvCxnSpPr>
        <p:spPr>
          <a:xfrm flipH="1">
            <a:off x="5209560" y="3533586"/>
            <a:ext cx="593696" cy="6725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6" name="Google Shape;776;p32"/>
          <p:cNvCxnSpPr>
            <a:endCxn id="763" idx="2"/>
          </p:cNvCxnSpPr>
          <p:nvPr/>
        </p:nvCxnSpPr>
        <p:spPr>
          <a:xfrm rot="10800000">
            <a:off x="7295534" y="3646357"/>
            <a:ext cx="102000" cy="106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777" name="Google Shape;777;p32"/>
          <p:cNvGrpSpPr/>
          <p:nvPr/>
        </p:nvGrpSpPr>
        <p:grpSpPr>
          <a:xfrm>
            <a:off x="6790615" y="4712828"/>
            <a:ext cx="1226505" cy="707174"/>
            <a:chOff x="6811687" y="4636307"/>
            <a:chExt cx="1226505" cy="707174"/>
          </a:xfrm>
        </p:grpSpPr>
        <p:pic>
          <p:nvPicPr>
            <p:cNvPr descr="Presentation with pie chart with solid fill" id="778" name="Google Shape;778;p3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148761" y="4636307"/>
              <a:ext cx="539678" cy="5396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9" name="Google Shape;779;p32"/>
            <p:cNvSpPr txBox="1"/>
            <p:nvPr/>
          </p:nvSpPr>
          <p:spPr>
            <a:xfrm>
              <a:off x="6811687" y="5081871"/>
              <a:ext cx="122650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2240"/>
                </a:buClr>
                <a:buSzPts val="1100"/>
                <a:buFont typeface="Montserrat"/>
                <a:buNone/>
              </a:pPr>
              <a:r>
                <a:rPr b="0" i="0" lang="en-US" sz="1100" u="none" cap="none" strike="noStrike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EDA Results</a:t>
              </a:r>
              <a:endParaRPr/>
            </a:p>
          </p:txBody>
        </p:sp>
      </p:grpSp>
      <p:cxnSp>
        <p:nvCxnSpPr>
          <p:cNvPr id="780" name="Google Shape;780;p32"/>
          <p:cNvCxnSpPr/>
          <p:nvPr/>
        </p:nvCxnSpPr>
        <p:spPr>
          <a:xfrm>
            <a:off x="6528713" y="5095825"/>
            <a:ext cx="49682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781" name="Google Shape;781;p32"/>
          <p:cNvGrpSpPr/>
          <p:nvPr/>
        </p:nvGrpSpPr>
        <p:grpSpPr>
          <a:xfrm>
            <a:off x="9339075" y="4748556"/>
            <a:ext cx="1226505" cy="807247"/>
            <a:chOff x="10141715" y="3306479"/>
            <a:chExt cx="1226505" cy="807247"/>
          </a:xfrm>
        </p:grpSpPr>
        <p:pic>
          <p:nvPicPr>
            <p:cNvPr descr="Bar chart with solid fill" id="782" name="Google Shape;782;p3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0437109" y="3306479"/>
              <a:ext cx="635718" cy="6357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3" name="Google Shape;783;p32"/>
            <p:cNvSpPr txBox="1"/>
            <p:nvPr/>
          </p:nvSpPr>
          <p:spPr>
            <a:xfrm>
              <a:off x="10141715" y="3852116"/>
              <a:ext cx="122650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2240"/>
                </a:buClr>
                <a:buSzPts val="1100"/>
                <a:buFont typeface="Montserrat"/>
                <a:buNone/>
              </a:pPr>
              <a:r>
                <a:rPr b="0" i="0" lang="en-US" sz="1100" u="none" cap="none" strike="noStrike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Dashboard</a:t>
              </a:r>
              <a:endParaRPr/>
            </a:p>
          </p:txBody>
        </p:sp>
      </p:grpSp>
      <p:cxnSp>
        <p:nvCxnSpPr>
          <p:cNvPr id="784" name="Google Shape;784;p32"/>
          <p:cNvCxnSpPr/>
          <p:nvPr/>
        </p:nvCxnSpPr>
        <p:spPr>
          <a:xfrm>
            <a:off x="10270187" y="5066415"/>
            <a:ext cx="391844" cy="154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785" name="Google Shape;785;p32"/>
          <p:cNvGrpSpPr/>
          <p:nvPr/>
        </p:nvGrpSpPr>
        <p:grpSpPr>
          <a:xfrm>
            <a:off x="10053692" y="2833325"/>
            <a:ext cx="1226505" cy="707931"/>
            <a:chOff x="10029099" y="2821778"/>
            <a:chExt cx="1226505" cy="707931"/>
          </a:xfrm>
        </p:grpSpPr>
        <p:sp>
          <p:nvSpPr>
            <p:cNvPr id="786" name="Google Shape;786;p32"/>
            <p:cNvSpPr txBox="1"/>
            <p:nvPr/>
          </p:nvSpPr>
          <p:spPr>
            <a:xfrm>
              <a:off x="10029099" y="3268099"/>
              <a:ext cx="122650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2240"/>
                </a:buClr>
                <a:buSzPts val="1100"/>
                <a:buFont typeface="Montserrat"/>
                <a:buNone/>
              </a:pPr>
              <a:r>
                <a:rPr lang="en-US" sz="1100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 </a:t>
              </a:r>
              <a:r>
                <a:rPr b="0" i="0" lang="en-US" sz="1100" u="none" cap="none" strike="noStrike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Results</a:t>
              </a:r>
              <a:endParaRPr/>
            </a:p>
          </p:txBody>
        </p:sp>
        <p:pic>
          <p:nvPicPr>
            <p:cNvPr descr="Checklist with solid fill" id="787" name="Google Shape;787;p3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0371433" y="2821778"/>
              <a:ext cx="468000" cy="468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88" name="Google Shape;788;p32"/>
          <p:cNvCxnSpPr/>
          <p:nvPr/>
        </p:nvCxnSpPr>
        <p:spPr>
          <a:xfrm flipH="1" rot="10800000">
            <a:off x="9829890" y="3108780"/>
            <a:ext cx="407831" cy="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9" name="Google Shape;789;p32"/>
          <p:cNvCxnSpPr/>
          <p:nvPr/>
        </p:nvCxnSpPr>
        <p:spPr>
          <a:xfrm>
            <a:off x="8017120" y="5289197"/>
            <a:ext cx="146695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0" name="Google Shape;790;p32"/>
          <p:cNvCxnSpPr/>
          <p:nvPr/>
        </p:nvCxnSpPr>
        <p:spPr>
          <a:xfrm flipH="1">
            <a:off x="9952328" y="3541256"/>
            <a:ext cx="714617" cy="120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3"/>
          <p:cNvSpPr txBox="1"/>
          <p:nvPr>
            <p:ph type="title"/>
          </p:nvPr>
        </p:nvSpPr>
        <p:spPr>
          <a:xfrm>
            <a:off x="409086" y="0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>
                <a:solidFill>
                  <a:schemeClr val="dk1"/>
                </a:solidFill>
              </a:rPr>
              <a:t>ARCHITECTURE DIAGRAM USING </a:t>
            </a:r>
            <a:r>
              <a:rPr lang="en-US">
                <a:solidFill>
                  <a:schemeClr val="accent2"/>
                </a:solidFill>
              </a:rPr>
              <a:t>AIRFLOW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797" name="Google Shape;797;p33"/>
          <p:cNvGrpSpPr/>
          <p:nvPr/>
        </p:nvGrpSpPr>
        <p:grpSpPr>
          <a:xfrm>
            <a:off x="360804" y="1405905"/>
            <a:ext cx="926157" cy="822611"/>
            <a:chOff x="6697275" y="2208787"/>
            <a:chExt cx="926157" cy="822611"/>
          </a:xfrm>
        </p:grpSpPr>
        <p:pic>
          <p:nvPicPr>
            <p:cNvPr descr="Icon&#10;&#10;Description automatically generated" id="798" name="Google Shape;798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800000">
              <a:off x="6909024" y="2208787"/>
              <a:ext cx="468000" cy="46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9" name="Google Shape;799;p33"/>
            <p:cNvSpPr txBox="1"/>
            <p:nvPr/>
          </p:nvSpPr>
          <p:spPr>
            <a:xfrm>
              <a:off x="6697275" y="2769788"/>
              <a:ext cx="926157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2240"/>
                </a:buClr>
                <a:buSzPts val="1100"/>
                <a:buFont typeface="Montserrat"/>
                <a:buNone/>
              </a:pPr>
              <a:r>
                <a:rPr lang="en-US" sz="1100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Raw Data</a:t>
              </a:r>
              <a:endParaRPr i="0" sz="1100" u="none" cap="none" strike="noStrike">
                <a:solidFill>
                  <a:srgbClr val="0A224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00" name="Google Shape;800;p33"/>
          <p:cNvGrpSpPr/>
          <p:nvPr/>
        </p:nvGrpSpPr>
        <p:grpSpPr>
          <a:xfrm>
            <a:off x="210631" y="3172625"/>
            <a:ext cx="1226505" cy="944578"/>
            <a:chOff x="2578529" y="2164258"/>
            <a:chExt cx="1226505" cy="944578"/>
          </a:xfrm>
        </p:grpSpPr>
        <p:sp>
          <p:nvSpPr>
            <p:cNvPr id="801" name="Google Shape;801;p33"/>
            <p:cNvSpPr txBox="1"/>
            <p:nvPr/>
          </p:nvSpPr>
          <p:spPr>
            <a:xfrm>
              <a:off x="2578529" y="2677949"/>
              <a:ext cx="12265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2240"/>
                </a:buClr>
                <a:buSzPts val="1100"/>
                <a:buFont typeface="Montserrat"/>
                <a:buNone/>
              </a:pPr>
              <a:r>
                <a:rPr b="0" i="0" lang="en-US" sz="1100" u="none" cap="none" strike="noStrike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Azure Storage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2240"/>
                </a:buClr>
                <a:buSzPts val="1100"/>
                <a:buFont typeface="Montserrat"/>
                <a:buNone/>
              </a:pPr>
              <a:r>
                <a:rPr lang="en-US" sz="1100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Blob</a:t>
              </a:r>
              <a:r>
                <a:rPr b="0" i="0" lang="en-US" sz="1100" u="none" cap="none" strike="noStrike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/>
            </a:p>
          </p:txBody>
        </p:sp>
        <p:pic>
          <p:nvPicPr>
            <p:cNvPr descr="Azure Blob Connector - Dashboard - Integrations | Bold BI" id="802" name="Google Shape;802;p33"/>
            <p:cNvPicPr preferRelativeResize="0"/>
            <p:nvPr/>
          </p:nvPicPr>
          <p:blipFill rotWithShape="1">
            <a:blip r:embed="rId4">
              <a:alphaModFix/>
            </a:blip>
            <a:srcRect b="33545" l="33875" r="33932" t="28283"/>
            <a:stretch/>
          </p:blipFill>
          <p:spPr>
            <a:xfrm>
              <a:off x="2921781" y="2164258"/>
              <a:ext cx="540000" cy="45284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03" name="Google Shape;803;p33"/>
          <p:cNvCxnSpPr/>
          <p:nvPr/>
        </p:nvCxnSpPr>
        <p:spPr>
          <a:xfrm>
            <a:off x="823883" y="2457721"/>
            <a:ext cx="0" cy="41640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804" name="Google Shape;804;p33"/>
          <p:cNvGrpSpPr/>
          <p:nvPr/>
        </p:nvGrpSpPr>
        <p:grpSpPr>
          <a:xfrm>
            <a:off x="1875420" y="2507568"/>
            <a:ext cx="2121851" cy="1690797"/>
            <a:chOff x="2058087" y="2166174"/>
            <a:chExt cx="2121851" cy="1690797"/>
          </a:xfrm>
        </p:grpSpPr>
        <p:pic>
          <p:nvPicPr>
            <p:cNvPr descr="upload.wikimedia.org/wikipedia/commons/thumb/c/..." id="805" name="Google Shape;805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33511" y="3118358"/>
              <a:ext cx="413131" cy="46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806" name="Google Shape;806;p33"/>
            <p:cNvGrpSpPr/>
            <p:nvPr/>
          </p:nvGrpSpPr>
          <p:grpSpPr>
            <a:xfrm>
              <a:off x="2108567" y="2924877"/>
              <a:ext cx="1024268" cy="932094"/>
              <a:chOff x="2258290" y="3512341"/>
              <a:chExt cx="927446" cy="841257"/>
            </a:xfrm>
          </p:grpSpPr>
          <p:pic>
            <p:nvPicPr>
              <p:cNvPr descr="Good Inventory with solid fill" id="807" name="Google Shape;807;p3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479938" y="3512341"/>
                <a:ext cx="540000" cy="54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8" name="Google Shape;808;p33"/>
              <p:cNvSpPr txBox="1"/>
              <p:nvPr/>
            </p:nvSpPr>
            <p:spPr>
              <a:xfrm>
                <a:off x="2258290" y="3992481"/>
                <a:ext cx="927446" cy="361117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A2240"/>
                  </a:buClr>
                  <a:buSzPts val="1000"/>
                  <a:buFont typeface="Montserrat"/>
                  <a:buNone/>
                </a:pPr>
                <a:r>
                  <a:rPr b="0" i="0" lang="en-US" sz="1000" u="none" cap="none" strike="noStrike">
                    <a:solidFill>
                      <a:srgbClr val="0A224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Data Quality </a:t>
                </a:r>
                <a:r>
                  <a:rPr lang="en-US" sz="1000">
                    <a:solidFill>
                      <a:srgbClr val="0A224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</a:t>
                </a:r>
                <a:r>
                  <a:rPr b="0" i="0" lang="en-US" sz="1000" u="none" cap="none" strike="noStrike">
                    <a:solidFill>
                      <a:srgbClr val="0A224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heck</a:t>
                </a:r>
                <a:endParaRPr/>
              </a:p>
            </p:txBody>
          </p:sp>
        </p:grpSp>
        <p:sp>
          <p:nvSpPr>
            <p:cNvPr id="809" name="Google Shape;809;p33"/>
            <p:cNvSpPr txBox="1"/>
            <p:nvPr/>
          </p:nvSpPr>
          <p:spPr>
            <a:xfrm>
              <a:off x="2058087" y="2166174"/>
              <a:ext cx="2121851" cy="738664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Pre-processing and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Feature Engineering</a:t>
              </a: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810" name="Google Shape;810;p33"/>
          <p:cNvCxnSpPr/>
          <p:nvPr/>
        </p:nvCxnSpPr>
        <p:spPr>
          <a:xfrm>
            <a:off x="1271789" y="3399046"/>
            <a:ext cx="56494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811" name="Google Shape;811;p33"/>
          <p:cNvGrpSpPr/>
          <p:nvPr/>
        </p:nvGrpSpPr>
        <p:grpSpPr>
          <a:xfrm>
            <a:off x="8054052" y="3062923"/>
            <a:ext cx="1226505" cy="944578"/>
            <a:chOff x="2578529" y="2164258"/>
            <a:chExt cx="1226505" cy="944578"/>
          </a:xfrm>
        </p:grpSpPr>
        <p:sp>
          <p:nvSpPr>
            <p:cNvPr id="812" name="Google Shape;812;p33"/>
            <p:cNvSpPr txBox="1"/>
            <p:nvPr/>
          </p:nvSpPr>
          <p:spPr>
            <a:xfrm>
              <a:off x="2578529" y="2677949"/>
              <a:ext cx="12265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2240"/>
                </a:buClr>
                <a:buSzPts val="1100"/>
                <a:buFont typeface="Montserrat"/>
                <a:buNone/>
              </a:pPr>
              <a:r>
                <a:rPr b="0" i="0" lang="en-US" sz="1100" u="none" cap="none" strike="noStrike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Azure Storage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2240"/>
                </a:buClr>
                <a:buSzPts val="1100"/>
                <a:buFont typeface="Montserrat"/>
                <a:buNone/>
              </a:pPr>
              <a:r>
                <a:rPr lang="en-US" sz="1100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Blob</a:t>
              </a:r>
              <a:r>
                <a:rPr b="0" i="0" lang="en-US" sz="1100" u="none" cap="none" strike="noStrike">
                  <a:solidFill>
                    <a:srgbClr val="0A224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/>
            </a:p>
          </p:txBody>
        </p:sp>
        <p:pic>
          <p:nvPicPr>
            <p:cNvPr descr="Azure Blob Connector - Dashboard - Integrations | Bold BI" id="813" name="Google Shape;813;p33"/>
            <p:cNvPicPr preferRelativeResize="0"/>
            <p:nvPr/>
          </p:nvPicPr>
          <p:blipFill rotWithShape="1">
            <a:blip r:embed="rId4">
              <a:alphaModFix/>
            </a:blip>
            <a:srcRect b="33545" l="33875" r="33932" t="28283"/>
            <a:stretch/>
          </p:blipFill>
          <p:spPr>
            <a:xfrm>
              <a:off x="2921781" y="2164258"/>
              <a:ext cx="540000" cy="45284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4" name="Google Shape;814;p33"/>
          <p:cNvGrpSpPr/>
          <p:nvPr/>
        </p:nvGrpSpPr>
        <p:grpSpPr>
          <a:xfrm>
            <a:off x="5038977" y="3102247"/>
            <a:ext cx="2445806" cy="523220"/>
            <a:chOff x="7824381" y="2942589"/>
            <a:chExt cx="2445806" cy="523220"/>
          </a:xfrm>
        </p:grpSpPr>
        <p:sp>
          <p:nvSpPr>
            <p:cNvPr id="815" name="Google Shape;815;p33"/>
            <p:cNvSpPr txBox="1"/>
            <p:nvPr/>
          </p:nvSpPr>
          <p:spPr>
            <a:xfrm>
              <a:off x="7824381" y="2942589"/>
              <a:ext cx="24458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ML Models and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 Results</a:t>
              </a: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descr="Databricks-icon | Brands DA - DZ" id="816" name="Google Shape;816;p3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579195" y="2956705"/>
              <a:ext cx="484357" cy="48435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17" name="Google Shape;817;p33"/>
          <p:cNvCxnSpPr/>
          <p:nvPr/>
        </p:nvCxnSpPr>
        <p:spPr>
          <a:xfrm>
            <a:off x="4109600" y="3358541"/>
            <a:ext cx="72400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18" name="Google Shape;818;p33"/>
          <p:cNvCxnSpPr/>
          <p:nvPr/>
        </p:nvCxnSpPr>
        <p:spPr>
          <a:xfrm flipH="1" rot="10800000">
            <a:off x="7484783" y="3358541"/>
            <a:ext cx="653052" cy="531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819" name="Google Shape;819;p33"/>
          <p:cNvGrpSpPr/>
          <p:nvPr/>
        </p:nvGrpSpPr>
        <p:grpSpPr>
          <a:xfrm>
            <a:off x="9682049" y="2553438"/>
            <a:ext cx="1960187" cy="1691216"/>
            <a:chOff x="9647417" y="2474859"/>
            <a:chExt cx="1960187" cy="1691216"/>
          </a:xfrm>
        </p:grpSpPr>
        <p:sp>
          <p:nvSpPr>
            <p:cNvPr id="820" name="Google Shape;820;p33"/>
            <p:cNvSpPr txBox="1"/>
            <p:nvPr/>
          </p:nvSpPr>
          <p:spPr>
            <a:xfrm>
              <a:off x="9734843" y="2474859"/>
              <a:ext cx="18006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Web Application</a:t>
              </a: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descr="Monitor Icon 524925" id="821" name="Google Shape;821;p3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262859" y="2984432"/>
              <a:ext cx="486563" cy="4865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uilding a simple REST API with Python and Flask" id="822" name="Google Shape;822;p33"/>
            <p:cNvPicPr preferRelativeResize="0"/>
            <p:nvPr/>
          </p:nvPicPr>
          <p:blipFill rotWithShape="1">
            <a:blip r:embed="rId9">
              <a:alphaModFix/>
            </a:blip>
            <a:srcRect b="26590" l="12585" r="19270" t="38303"/>
            <a:stretch/>
          </p:blipFill>
          <p:spPr>
            <a:xfrm>
              <a:off x="9647417" y="3607646"/>
              <a:ext cx="1960187" cy="55842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23" name="Google Shape;823;p33"/>
          <p:cNvCxnSpPr/>
          <p:nvPr/>
        </p:nvCxnSpPr>
        <p:spPr>
          <a:xfrm>
            <a:off x="9120757" y="3340102"/>
            <a:ext cx="56129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824" name="Google Shape;824;p33"/>
          <p:cNvGrpSpPr/>
          <p:nvPr/>
        </p:nvGrpSpPr>
        <p:grpSpPr>
          <a:xfrm>
            <a:off x="2931012" y="4205720"/>
            <a:ext cx="7609760" cy="440020"/>
            <a:chOff x="3020507" y="4515729"/>
            <a:chExt cx="7609760" cy="440020"/>
          </a:xfrm>
        </p:grpSpPr>
        <p:cxnSp>
          <p:nvCxnSpPr>
            <p:cNvPr id="825" name="Google Shape;825;p33"/>
            <p:cNvCxnSpPr/>
            <p:nvPr/>
          </p:nvCxnSpPr>
          <p:spPr>
            <a:xfrm rot="10800000">
              <a:off x="3020507" y="4515729"/>
              <a:ext cx="0" cy="439232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26" name="Google Shape;826;p33"/>
            <p:cNvCxnSpPr/>
            <p:nvPr/>
          </p:nvCxnSpPr>
          <p:spPr>
            <a:xfrm rot="10800000">
              <a:off x="10630267" y="4516517"/>
              <a:ext cx="0" cy="439232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27" name="Google Shape;827;p33"/>
            <p:cNvCxnSpPr/>
            <p:nvPr/>
          </p:nvCxnSpPr>
          <p:spPr>
            <a:xfrm>
              <a:off x="3020507" y="4954961"/>
              <a:ext cx="760976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28" name="Google Shape;828;p33"/>
          <p:cNvSpPr txBox="1"/>
          <p:nvPr/>
        </p:nvSpPr>
        <p:spPr>
          <a:xfrm>
            <a:off x="5899878" y="4712013"/>
            <a:ext cx="724004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9" name="Google Shape;829;p33"/>
          <p:cNvSpPr/>
          <p:nvPr/>
        </p:nvSpPr>
        <p:spPr>
          <a:xfrm>
            <a:off x="3151163" y="5638355"/>
            <a:ext cx="2748715" cy="19371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7182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30" name="Google Shape;830;p33"/>
          <p:cNvGrpSpPr/>
          <p:nvPr/>
        </p:nvGrpSpPr>
        <p:grpSpPr>
          <a:xfrm>
            <a:off x="3151163" y="5440628"/>
            <a:ext cx="6221434" cy="851624"/>
            <a:chOff x="3151163" y="5440628"/>
            <a:chExt cx="6221434" cy="851624"/>
          </a:xfrm>
        </p:grpSpPr>
        <p:pic>
          <p:nvPicPr>
            <p:cNvPr descr="Press kit | GitLab" id="831" name="Google Shape;831;p3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913946" y="5440628"/>
              <a:ext cx="684066" cy="6202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2" name="Google Shape;832;p33"/>
            <p:cNvSpPr/>
            <p:nvPr/>
          </p:nvSpPr>
          <p:spPr>
            <a:xfrm flipH="1">
              <a:off x="6623882" y="5635368"/>
              <a:ext cx="2748715" cy="193716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07182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151163" y="5635368"/>
              <a:ext cx="2748715" cy="193716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07182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4" name="Google Shape;834;p33"/>
            <p:cNvSpPr txBox="1"/>
            <p:nvPr/>
          </p:nvSpPr>
          <p:spPr>
            <a:xfrm>
              <a:off x="5615900" y="6015253"/>
              <a:ext cx="13889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Version Control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35" name="Google Shape;835;p33"/>
          <p:cNvGrpSpPr/>
          <p:nvPr/>
        </p:nvGrpSpPr>
        <p:grpSpPr>
          <a:xfrm>
            <a:off x="2003152" y="1054405"/>
            <a:ext cx="7821587" cy="1200329"/>
            <a:chOff x="1925900" y="1266196"/>
            <a:chExt cx="7821587" cy="1200329"/>
          </a:xfrm>
        </p:grpSpPr>
        <p:sp>
          <p:nvSpPr>
            <p:cNvPr id="836" name="Google Shape;836;p33"/>
            <p:cNvSpPr txBox="1"/>
            <p:nvPr/>
          </p:nvSpPr>
          <p:spPr>
            <a:xfrm>
              <a:off x="1925900" y="1266196"/>
              <a:ext cx="7821587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Pipeline, Orchestration and Monitoring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descr="Villoro - airflow" id="837" name="Google Shape;837;p3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797349" y="1683305"/>
              <a:ext cx="1800663" cy="72026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4"/>
          <p:cNvSpPr txBox="1"/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800"/>
              <a:buFont typeface="Montserrat"/>
              <a:buNone/>
            </a:pPr>
            <a:r>
              <a:rPr lang="en-US"/>
              <a:t>FEATURE IMPORTANCE</a:t>
            </a:r>
            <a:endParaRPr/>
          </a:p>
        </p:txBody>
      </p:sp>
      <p:graphicFrame>
        <p:nvGraphicFramePr>
          <p:cNvPr id="843" name="Google Shape;843;p34"/>
          <p:cNvGraphicFramePr/>
          <p:nvPr/>
        </p:nvGraphicFramePr>
        <p:xfrm>
          <a:off x="3651903" y="1203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{40A4F4C8-CDB6-47D3-AE91-8C7BBD4DA108}</a:tableStyleId>
              </a:tblPr>
              <a:tblGrid>
                <a:gridCol w="3400475"/>
                <a:gridCol w="1487700"/>
              </a:tblGrid>
              <a:tr h="25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strike="noStrike">
                          <a:solidFill>
                            <a:srgbClr val="000000"/>
                          </a:solidFill>
                        </a:rPr>
                        <a:t>Feature</a:t>
                      </a:r>
                      <a:endParaRPr b="1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strike="noStrike">
                          <a:solidFill>
                            <a:srgbClr val="000000"/>
                          </a:solidFill>
                        </a:rPr>
                        <a:t>Importance</a:t>
                      </a:r>
                      <a:endParaRPr b="1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Avg.Movie_Dur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0.100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Booked_Rdmption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0.098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Spend_per_movie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0.093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Avg_Booking_Time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0.090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Avg_Tickt_Cost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0.087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Customer_Tenure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0.067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Booked_Amt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0.066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Pref_film_rating_Spend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0.062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Pref_cinema_location_Spend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0.062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Pref_cinema_experience_Spend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0.061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#Weekday_Tickets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0.050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#Unique_Movies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0.034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Last_90_days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0.031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#Weekends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0.028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Overall_FB_Spent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0.023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Is_Hollywood_flag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0.019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Is_Action_flag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0.011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Is_internet_flag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0.011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Is_mobile_flag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0.007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4" name="Google Shape;844;p34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845" name="Google Shape;845;p34"/>
          <p:cNvSpPr txBox="1"/>
          <p:nvPr>
            <p:ph idx="11" type="ftr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and Confidential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4"/>
          <p:cNvGrpSpPr/>
          <p:nvPr/>
        </p:nvGrpSpPr>
        <p:grpSpPr>
          <a:xfrm>
            <a:off x="5198883" y="5707695"/>
            <a:ext cx="6835937" cy="648000"/>
            <a:chOff x="5198883" y="5707695"/>
            <a:chExt cx="6835937" cy="648000"/>
          </a:xfrm>
        </p:grpSpPr>
        <p:sp>
          <p:nvSpPr>
            <p:cNvPr id="134" name="Google Shape;134;p4"/>
            <p:cNvSpPr/>
            <p:nvPr/>
          </p:nvSpPr>
          <p:spPr>
            <a:xfrm>
              <a:off x="5198883" y="5707695"/>
              <a:ext cx="3024000" cy="648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 cap="flat" cmpd="sng" w="12700">
              <a:solidFill>
                <a:srgbClr val="9393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35" name="Google Shape;135;p4"/>
            <p:cNvGrpSpPr/>
            <p:nvPr/>
          </p:nvGrpSpPr>
          <p:grpSpPr>
            <a:xfrm>
              <a:off x="8492947" y="5707698"/>
              <a:ext cx="3541873" cy="629921"/>
              <a:chOff x="8492947" y="5707698"/>
              <a:chExt cx="3541873" cy="629921"/>
            </a:xfrm>
          </p:grpSpPr>
          <p:sp>
            <p:nvSpPr>
              <p:cNvPr id="136" name="Google Shape;136;p4"/>
              <p:cNvSpPr txBox="1"/>
              <p:nvPr/>
            </p:nvSpPr>
            <p:spPr>
              <a:xfrm>
                <a:off x="9010820" y="5752844"/>
                <a:ext cx="3024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Final Features to be fed in the model </a:t>
                </a:r>
                <a:endParaRPr/>
              </a:p>
            </p:txBody>
          </p:sp>
          <p:pic>
            <p:nvPicPr>
              <p:cNvPr descr="Clipboard Checked with solid fill" id="137" name="Google Shape;137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492947" y="5707698"/>
                <a:ext cx="611089" cy="6110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8" name="Google Shape;138;p4"/>
          <p:cNvGrpSpPr/>
          <p:nvPr/>
        </p:nvGrpSpPr>
        <p:grpSpPr>
          <a:xfrm>
            <a:off x="2490643" y="4750177"/>
            <a:ext cx="3069821" cy="1661380"/>
            <a:chOff x="2490643" y="4750177"/>
            <a:chExt cx="3069821" cy="1661380"/>
          </a:xfrm>
        </p:grpSpPr>
        <p:grpSp>
          <p:nvGrpSpPr>
            <p:cNvPr id="139" name="Google Shape;139;p4"/>
            <p:cNvGrpSpPr/>
            <p:nvPr/>
          </p:nvGrpSpPr>
          <p:grpSpPr>
            <a:xfrm flipH="1">
              <a:off x="2490643" y="4750177"/>
              <a:ext cx="3069821" cy="1661380"/>
              <a:chOff x="4840464" y="1431143"/>
              <a:chExt cx="3069821" cy="1661381"/>
            </a:xfrm>
          </p:grpSpPr>
          <p:grpSp>
            <p:nvGrpSpPr>
              <p:cNvPr id="140" name="Google Shape;140;p4"/>
              <p:cNvGrpSpPr/>
              <p:nvPr/>
            </p:nvGrpSpPr>
            <p:grpSpPr>
              <a:xfrm>
                <a:off x="4840464" y="1431143"/>
                <a:ext cx="3069821" cy="1661381"/>
                <a:chOff x="4840464" y="1431143"/>
                <a:chExt cx="3069821" cy="1661381"/>
              </a:xfrm>
            </p:grpSpPr>
            <p:sp>
              <p:nvSpPr>
                <p:cNvPr id="141" name="Google Shape;141;p4"/>
                <p:cNvSpPr/>
                <p:nvPr/>
              </p:nvSpPr>
              <p:spPr>
                <a:xfrm rot="5400000">
                  <a:off x="5755775" y="740325"/>
                  <a:ext cx="1463692" cy="2845327"/>
                </a:xfrm>
                <a:prstGeom prst="uturnArrow">
                  <a:avLst>
                    <a:gd fmla="val 25000" name="adj1"/>
                    <a:gd fmla="val 12465" name="adj2"/>
                    <a:gd fmla="val 28857" name="adj3"/>
                    <a:gd fmla="val 43750" name="adj4"/>
                    <a:gd fmla="val 100000" name="adj5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42" name="Google Shape;142;p4"/>
                <p:cNvSpPr/>
                <p:nvPr/>
              </p:nvSpPr>
              <p:spPr>
                <a:xfrm>
                  <a:off x="4840464" y="2372523"/>
                  <a:ext cx="720000" cy="720000"/>
                </a:xfrm>
                <a:prstGeom prst="ellipse">
                  <a:avLst/>
                </a:prstGeom>
                <a:solidFill>
                  <a:schemeClr val="accent6"/>
                </a:solidFill>
                <a:ln cap="flat" cmpd="sng" w="5715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143" name="Google Shape;143;p4"/>
              <p:cNvSpPr txBox="1"/>
              <p:nvPr/>
            </p:nvSpPr>
            <p:spPr>
              <a:xfrm>
                <a:off x="5535683" y="2550124"/>
                <a:ext cx="190387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Correlation / VIF</a:t>
                </a:r>
                <a:endParaRPr sz="1400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pic>
          <p:nvPicPr>
            <p:cNvPr descr="Scatterplot with solid fill" id="144" name="Google Shape;144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71863" y="5838041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p4"/>
          <p:cNvGrpSpPr/>
          <p:nvPr/>
        </p:nvGrpSpPr>
        <p:grpSpPr>
          <a:xfrm>
            <a:off x="4840465" y="3626621"/>
            <a:ext cx="3069822" cy="1661381"/>
            <a:chOff x="4840465" y="3626622"/>
            <a:chExt cx="3069822" cy="1661381"/>
          </a:xfrm>
        </p:grpSpPr>
        <p:grpSp>
          <p:nvGrpSpPr>
            <p:cNvPr id="146" name="Google Shape;146;p4"/>
            <p:cNvGrpSpPr/>
            <p:nvPr/>
          </p:nvGrpSpPr>
          <p:grpSpPr>
            <a:xfrm>
              <a:off x="4840465" y="3626622"/>
              <a:ext cx="3069822" cy="1661381"/>
              <a:chOff x="4840464" y="1431142"/>
              <a:chExt cx="3069822" cy="1661381"/>
            </a:xfrm>
          </p:grpSpPr>
          <p:grpSp>
            <p:nvGrpSpPr>
              <p:cNvPr id="147" name="Google Shape;147;p4"/>
              <p:cNvGrpSpPr/>
              <p:nvPr/>
            </p:nvGrpSpPr>
            <p:grpSpPr>
              <a:xfrm>
                <a:off x="4840464" y="1431142"/>
                <a:ext cx="3069822" cy="1661381"/>
                <a:chOff x="4840464" y="1431142"/>
                <a:chExt cx="3069822" cy="1661381"/>
              </a:xfrm>
            </p:grpSpPr>
            <p:sp>
              <p:nvSpPr>
                <p:cNvPr id="148" name="Google Shape;148;p4"/>
                <p:cNvSpPr/>
                <p:nvPr/>
              </p:nvSpPr>
              <p:spPr>
                <a:xfrm rot="5400000">
                  <a:off x="5755776" y="740324"/>
                  <a:ext cx="1463692" cy="2845327"/>
                </a:xfrm>
                <a:prstGeom prst="uturnArrow">
                  <a:avLst>
                    <a:gd fmla="val 25000" name="adj1"/>
                    <a:gd fmla="val 12465" name="adj2"/>
                    <a:gd fmla="val 28857" name="adj3"/>
                    <a:gd fmla="val 43750" name="adj4"/>
                    <a:gd fmla="val 100000" name="adj5"/>
                  </a:avLst>
                </a:prstGeom>
                <a:solidFill>
                  <a:schemeClr val="accent5"/>
                </a:solidFill>
                <a:ln cap="flat" cmpd="sng" w="127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49" name="Google Shape;149;p4"/>
                <p:cNvSpPr/>
                <p:nvPr/>
              </p:nvSpPr>
              <p:spPr>
                <a:xfrm>
                  <a:off x="4840464" y="2372523"/>
                  <a:ext cx="720000" cy="7200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5715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150" name="Google Shape;150;p4"/>
              <p:cNvSpPr txBox="1"/>
              <p:nvPr/>
            </p:nvSpPr>
            <p:spPr>
              <a:xfrm>
                <a:off x="5679794" y="2554696"/>
                <a:ext cx="1780547" cy="30777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Bivariate Analysis</a:t>
                </a:r>
                <a:endParaRPr sz="1400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pic>
          <p:nvPicPr>
            <p:cNvPr descr="Presentation with org chart with solid fill" id="151" name="Google Shape;151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971863" y="4698006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p4"/>
          <p:cNvGrpSpPr/>
          <p:nvPr/>
        </p:nvGrpSpPr>
        <p:grpSpPr>
          <a:xfrm>
            <a:off x="2490642" y="2507638"/>
            <a:ext cx="5360603" cy="1700204"/>
            <a:chOff x="2490641" y="2507638"/>
            <a:chExt cx="5360603" cy="1700204"/>
          </a:xfrm>
        </p:grpSpPr>
        <p:grpSp>
          <p:nvGrpSpPr>
            <p:cNvPr id="153" name="Google Shape;153;p4"/>
            <p:cNvGrpSpPr/>
            <p:nvPr/>
          </p:nvGrpSpPr>
          <p:grpSpPr>
            <a:xfrm>
              <a:off x="5239816" y="3487842"/>
              <a:ext cx="2611428" cy="720000"/>
              <a:chOff x="0" y="1274703"/>
              <a:chExt cx="2611428" cy="720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0" y="1406769"/>
                <a:ext cx="2068558" cy="379828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Imputation</a:t>
                </a:r>
                <a:endParaRPr sz="1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1891428" y="1274703"/>
                <a:ext cx="720000" cy="720000"/>
              </a:xfrm>
              <a:prstGeom prst="ellipse">
                <a:avLst/>
              </a:prstGeom>
              <a:solidFill>
                <a:schemeClr val="accent4"/>
              </a:solidFill>
              <a:ln cap="flat" cmpd="sng" w="571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156" name="Google Shape;156;p4"/>
            <p:cNvGrpSpPr/>
            <p:nvPr/>
          </p:nvGrpSpPr>
          <p:grpSpPr>
            <a:xfrm>
              <a:off x="2490642" y="2507637"/>
              <a:ext cx="3069821" cy="1661381"/>
              <a:chOff x="2490643" y="2507639"/>
              <a:chExt cx="3069821" cy="1661381"/>
            </a:xfrm>
          </p:grpSpPr>
          <p:grpSp>
            <p:nvGrpSpPr>
              <p:cNvPr id="157" name="Google Shape;157;p4"/>
              <p:cNvGrpSpPr/>
              <p:nvPr/>
            </p:nvGrpSpPr>
            <p:grpSpPr>
              <a:xfrm flipH="1">
                <a:off x="2490643" y="2507638"/>
                <a:ext cx="3069821" cy="1661381"/>
                <a:chOff x="4840464" y="1431143"/>
                <a:chExt cx="3069821" cy="1661381"/>
              </a:xfrm>
            </p:grpSpPr>
            <p:grpSp>
              <p:nvGrpSpPr>
                <p:cNvPr id="158" name="Google Shape;158;p4"/>
                <p:cNvGrpSpPr/>
                <p:nvPr/>
              </p:nvGrpSpPr>
              <p:grpSpPr>
                <a:xfrm>
                  <a:off x="4840464" y="1431143"/>
                  <a:ext cx="3069821" cy="1661381"/>
                  <a:chOff x="4840464" y="1431143"/>
                  <a:chExt cx="3069821" cy="1661381"/>
                </a:xfrm>
              </p:grpSpPr>
              <p:sp>
                <p:nvSpPr>
                  <p:cNvPr id="159" name="Google Shape;159;p4"/>
                  <p:cNvSpPr/>
                  <p:nvPr/>
                </p:nvSpPr>
                <p:spPr>
                  <a:xfrm rot="5400000">
                    <a:off x="5755775" y="740325"/>
                    <a:ext cx="1463692" cy="2845327"/>
                  </a:xfrm>
                  <a:prstGeom prst="uturnArrow">
                    <a:avLst>
                      <a:gd fmla="val 25000" name="adj1"/>
                      <a:gd fmla="val 12465" name="adj2"/>
                      <a:gd fmla="val 28857" name="adj3"/>
                      <a:gd fmla="val 43750" name="adj4"/>
                      <a:gd fmla="val 100000" name="adj5"/>
                    </a:avLst>
                  </a:prstGeom>
                  <a:solidFill>
                    <a:schemeClr val="accent4"/>
                  </a:solidFill>
                  <a:ln cap="flat" cmpd="sng" w="12700">
                    <a:solidFill>
                      <a:schemeClr val="l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Montserrat"/>
                      <a:ea typeface="Montserrat"/>
                      <a:cs typeface="Montserrat"/>
                      <a:sym typeface="Montserrat"/>
                    </a:endParaRPr>
                  </a:p>
                </p:txBody>
              </p:sp>
              <p:sp>
                <p:nvSpPr>
                  <p:cNvPr id="160" name="Google Shape;160;p4"/>
                  <p:cNvSpPr/>
                  <p:nvPr/>
                </p:nvSpPr>
                <p:spPr>
                  <a:xfrm>
                    <a:off x="4840464" y="2372523"/>
                    <a:ext cx="720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cap="flat" cmpd="sng" w="57150">
                    <a:solidFill>
                      <a:schemeClr val="l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endParaRPr>
                  </a:p>
                </p:txBody>
              </p:sp>
            </p:grpSp>
            <p:sp>
              <p:nvSpPr>
                <p:cNvPr id="161" name="Google Shape;161;p4"/>
                <p:cNvSpPr txBox="1"/>
                <p:nvPr/>
              </p:nvSpPr>
              <p:spPr>
                <a:xfrm>
                  <a:off x="5535683" y="2550124"/>
                  <a:ext cx="190387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chemeClr val="lt2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Univariate Analysis</a:t>
                  </a:r>
                  <a:endParaRPr sz="1400">
                    <a:solidFill>
                      <a:schemeClr val="lt2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pic>
            <p:nvPicPr>
              <p:cNvPr descr="Presentation with pie chart with solid fill" id="162" name="Google Shape;162;p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970342" y="3602507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63" name="Google Shape;163;p4"/>
          <p:cNvSpPr txBox="1"/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800"/>
              <a:buFont typeface="Montserrat"/>
              <a:buNone/>
            </a:pPr>
            <a:r>
              <a:rPr lang="en-US"/>
              <a:t>OUR PROCESS - RECAP</a:t>
            </a:r>
            <a:endParaRPr/>
          </a:p>
        </p:txBody>
      </p:sp>
      <p:sp>
        <p:nvSpPr>
          <p:cNvPr id="164" name="Google Shape;164;p4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grpSp>
        <p:nvGrpSpPr>
          <p:cNvPr id="165" name="Google Shape;165;p4"/>
          <p:cNvGrpSpPr/>
          <p:nvPr/>
        </p:nvGrpSpPr>
        <p:grpSpPr>
          <a:xfrm>
            <a:off x="4840463" y="1406769"/>
            <a:ext cx="3069822" cy="1661381"/>
            <a:chOff x="4840464" y="1431142"/>
            <a:chExt cx="3069822" cy="1661381"/>
          </a:xfrm>
        </p:grpSpPr>
        <p:grpSp>
          <p:nvGrpSpPr>
            <p:cNvPr id="166" name="Google Shape;166;p4"/>
            <p:cNvGrpSpPr/>
            <p:nvPr/>
          </p:nvGrpSpPr>
          <p:grpSpPr>
            <a:xfrm>
              <a:off x="4840464" y="1431142"/>
              <a:ext cx="3069822" cy="1661381"/>
              <a:chOff x="4840464" y="1431142"/>
              <a:chExt cx="3069822" cy="1661381"/>
            </a:xfrm>
          </p:grpSpPr>
          <p:sp>
            <p:nvSpPr>
              <p:cNvPr id="167" name="Google Shape;167;p4"/>
              <p:cNvSpPr/>
              <p:nvPr/>
            </p:nvSpPr>
            <p:spPr>
              <a:xfrm rot="5400000">
                <a:off x="5755776" y="740324"/>
                <a:ext cx="1463692" cy="2845327"/>
              </a:xfrm>
              <a:prstGeom prst="uturnArrow">
                <a:avLst>
                  <a:gd fmla="val 25000" name="adj1"/>
                  <a:gd fmla="val 12465" name="adj2"/>
                  <a:gd fmla="val 28857" name="adj3"/>
                  <a:gd fmla="val 43750" name="adj4"/>
                  <a:gd fmla="val 100000" name="adj5"/>
                </a:avLst>
              </a:prstGeom>
              <a:solidFill>
                <a:schemeClr val="accent3"/>
              </a:solidFill>
              <a:ln cap="flat" cmpd="sng" w="12700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4840464" y="2372523"/>
                <a:ext cx="720000" cy="720000"/>
              </a:xfrm>
              <a:prstGeom prst="ellipse">
                <a:avLst/>
              </a:prstGeom>
              <a:solidFill>
                <a:schemeClr val="accent3"/>
              </a:solidFill>
              <a:ln cap="flat" cmpd="sng" w="5715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69" name="Google Shape;169;p4"/>
            <p:cNvSpPr txBox="1"/>
            <p:nvPr/>
          </p:nvSpPr>
          <p:spPr>
            <a:xfrm>
              <a:off x="5679795" y="2554696"/>
              <a:ext cx="16156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Cleaning</a:t>
              </a:r>
              <a:endPara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0" name="Google Shape;170;p4"/>
          <p:cNvGrpSpPr/>
          <p:nvPr/>
        </p:nvGrpSpPr>
        <p:grpSpPr>
          <a:xfrm>
            <a:off x="2503231" y="1253994"/>
            <a:ext cx="3057233" cy="720000"/>
            <a:chOff x="2503231" y="1253994"/>
            <a:chExt cx="3057233" cy="720000"/>
          </a:xfrm>
        </p:grpSpPr>
        <p:sp>
          <p:nvSpPr>
            <p:cNvPr id="171" name="Google Shape;171;p4"/>
            <p:cNvSpPr/>
            <p:nvPr/>
          </p:nvSpPr>
          <p:spPr>
            <a:xfrm>
              <a:off x="2503231" y="1406769"/>
              <a:ext cx="2489579" cy="379828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Understanding</a:t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4840464" y="1253994"/>
              <a:ext cx="720000" cy="720000"/>
            </a:xfrm>
            <a:prstGeom prst="ellipse">
              <a:avLst/>
            </a:prstGeom>
            <a:solidFill>
              <a:schemeClr val="accent2"/>
            </a:solidFill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3" name="Google Shape;173;p4"/>
          <p:cNvGrpSpPr/>
          <p:nvPr/>
        </p:nvGrpSpPr>
        <p:grpSpPr>
          <a:xfrm>
            <a:off x="0" y="1243235"/>
            <a:ext cx="2660503" cy="720000"/>
            <a:chOff x="0" y="1229167"/>
            <a:chExt cx="2660503" cy="720000"/>
          </a:xfrm>
        </p:grpSpPr>
        <p:sp>
          <p:nvSpPr>
            <p:cNvPr id="174" name="Google Shape;174;p4"/>
            <p:cNvSpPr/>
            <p:nvPr/>
          </p:nvSpPr>
          <p:spPr>
            <a:xfrm>
              <a:off x="0" y="1406769"/>
              <a:ext cx="2068558" cy="37982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7182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Factor Mapping</a:t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940503" y="1229167"/>
              <a:ext cx="720000" cy="720000"/>
            </a:xfrm>
            <a:prstGeom prst="ellipse">
              <a:avLst/>
            </a:prstGeom>
            <a:solidFill>
              <a:schemeClr val="accent1"/>
            </a:solidFill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descr="Playbook with solid fill" id="176" name="Google Shape;176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056592" y="1368083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ourglass 30% with solid fill" id="177" name="Google Shape;177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70342" y="247264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arch Inventory with solid fill" id="178" name="Google Shape;178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70283" y="137310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 outline" id="179" name="Google Shape;179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62644" y="3602507"/>
            <a:ext cx="457200" cy="45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4"/>
          <p:cNvGrpSpPr/>
          <p:nvPr/>
        </p:nvGrpSpPr>
        <p:grpSpPr>
          <a:xfrm>
            <a:off x="8507393" y="757405"/>
            <a:ext cx="3200400" cy="830997"/>
            <a:chOff x="8149771" y="546767"/>
            <a:chExt cx="3200400" cy="830997"/>
          </a:xfrm>
        </p:grpSpPr>
        <p:grpSp>
          <p:nvGrpSpPr>
            <p:cNvPr id="181" name="Google Shape;181;p4"/>
            <p:cNvGrpSpPr/>
            <p:nvPr/>
          </p:nvGrpSpPr>
          <p:grpSpPr>
            <a:xfrm>
              <a:off x="8606971" y="546767"/>
              <a:ext cx="2743200" cy="830997"/>
              <a:chOff x="8606971" y="546767"/>
              <a:chExt cx="2743200" cy="830997"/>
            </a:xfrm>
          </p:grpSpPr>
          <p:sp>
            <p:nvSpPr>
              <p:cNvPr id="182" name="Google Shape;182;p4"/>
              <p:cNvSpPr txBox="1"/>
              <p:nvPr/>
            </p:nvSpPr>
            <p:spPr>
              <a:xfrm>
                <a:off x="8606971" y="546767"/>
                <a:ext cx="274320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Factor Mapping</a:t>
                </a:r>
                <a:endParaRPr/>
              </a:p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Brainstormed possible factors</a:t>
                </a:r>
                <a:endParaRPr/>
              </a:p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Framed hypotheses</a:t>
                </a:r>
                <a:endParaRPr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83" name="Google Shape;183;p4"/>
              <p:cNvCxnSpPr/>
              <p:nvPr/>
            </p:nvCxnSpPr>
            <p:spPr>
              <a:xfrm>
                <a:off x="8670891" y="928058"/>
                <a:ext cx="2160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pic>
          <p:nvPicPr>
            <p:cNvPr descr="Badge Tick1 with solid fill" id="184" name="Google Shape;184;p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149771" y="593099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" name="Google Shape;185;p4"/>
          <p:cNvGrpSpPr/>
          <p:nvPr/>
        </p:nvGrpSpPr>
        <p:grpSpPr>
          <a:xfrm>
            <a:off x="8506473" y="2374487"/>
            <a:ext cx="3200400" cy="646331"/>
            <a:chOff x="8149771" y="546767"/>
            <a:chExt cx="3200400" cy="646331"/>
          </a:xfrm>
        </p:grpSpPr>
        <p:grpSp>
          <p:nvGrpSpPr>
            <p:cNvPr id="186" name="Google Shape;186;p4"/>
            <p:cNvGrpSpPr/>
            <p:nvPr/>
          </p:nvGrpSpPr>
          <p:grpSpPr>
            <a:xfrm>
              <a:off x="8606971" y="546767"/>
              <a:ext cx="2743200" cy="646331"/>
              <a:chOff x="8606971" y="546767"/>
              <a:chExt cx="2743200" cy="646331"/>
            </a:xfrm>
          </p:grpSpPr>
          <p:sp>
            <p:nvSpPr>
              <p:cNvPr id="187" name="Google Shape;187;p4"/>
              <p:cNvSpPr txBox="1"/>
              <p:nvPr/>
            </p:nvSpPr>
            <p:spPr>
              <a:xfrm>
                <a:off x="8606971" y="546767"/>
                <a:ext cx="274320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Data Cleaning</a:t>
                </a:r>
                <a:endParaRPr/>
              </a:p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Preliminary preprocessing</a:t>
                </a:r>
                <a:endParaRPr/>
              </a:p>
            </p:txBody>
          </p:sp>
          <p:cxnSp>
            <p:nvCxnSpPr>
              <p:cNvPr id="188" name="Google Shape;188;p4"/>
              <p:cNvCxnSpPr/>
              <p:nvPr/>
            </p:nvCxnSpPr>
            <p:spPr>
              <a:xfrm flipH="1" rot="10800000">
                <a:off x="8645848" y="940942"/>
                <a:ext cx="2160000" cy="16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pic>
          <p:nvPicPr>
            <p:cNvPr descr="Badge Tick1 with solid fill" id="189" name="Google Shape;189;p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149771" y="593099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" name="Google Shape;190;p4"/>
          <p:cNvGrpSpPr/>
          <p:nvPr/>
        </p:nvGrpSpPr>
        <p:grpSpPr>
          <a:xfrm>
            <a:off x="8506473" y="3033307"/>
            <a:ext cx="3511356" cy="1015663"/>
            <a:chOff x="8149771" y="546767"/>
            <a:chExt cx="3511356" cy="1015663"/>
          </a:xfrm>
        </p:grpSpPr>
        <p:grpSp>
          <p:nvGrpSpPr>
            <p:cNvPr id="191" name="Google Shape;191;p4"/>
            <p:cNvGrpSpPr/>
            <p:nvPr/>
          </p:nvGrpSpPr>
          <p:grpSpPr>
            <a:xfrm>
              <a:off x="8606971" y="546767"/>
              <a:ext cx="3054156" cy="1015663"/>
              <a:chOff x="8606971" y="546767"/>
              <a:chExt cx="3054156" cy="1015663"/>
            </a:xfrm>
          </p:grpSpPr>
          <p:sp>
            <p:nvSpPr>
              <p:cNvPr id="192" name="Google Shape;192;p4"/>
              <p:cNvSpPr txBox="1"/>
              <p:nvPr/>
            </p:nvSpPr>
            <p:spPr>
              <a:xfrm>
                <a:off x="8606971" y="546767"/>
                <a:ext cx="305415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Univariate Analysis</a:t>
                </a:r>
                <a:endParaRPr/>
              </a:p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Understanding data variables</a:t>
                </a:r>
                <a:endParaRPr/>
              </a:p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Outlier identification</a:t>
                </a:r>
                <a:endParaRPr/>
              </a:p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Imputed missing values</a:t>
                </a:r>
                <a:endParaRPr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93" name="Google Shape;193;p4"/>
              <p:cNvCxnSpPr/>
              <p:nvPr/>
            </p:nvCxnSpPr>
            <p:spPr>
              <a:xfrm>
                <a:off x="8670892" y="936838"/>
                <a:ext cx="2160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pic>
          <p:nvPicPr>
            <p:cNvPr descr="Badge Tick1 with solid fill" id="194" name="Google Shape;194;p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149771" y="593099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" name="Google Shape;195;p4"/>
          <p:cNvGrpSpPr/>
          <p:nvPr/>
        </p:nvGrpSpPr>
        <p:grpSpPr>
          <a:xfrm>
            <a:off x="8513728" y="4015127"/>
            <a:ext cx="3302528" cy="830997"/>
            <a:chOff x="8149771" y="546767"/>
            <a:chExt cx="3302528" cy="830997"/>
          </a:xfrm>
        </p:grpSpPr>
        <p:grpSp>
          <p:nvGrpSpPr>
            <p:cNvPr id="196" name="Google Shape;196;p4"/>
            <p:cNvGrpSpPr/>
            <p:nvPr/>
          </p:nvGrpSpPr>
          <p:grpSpPr>
            <a:xfrm>
              <a:off x="8606971" y="546767"/>
              <a:ext cx="2845328" cy="830997"/>
              <a:chOff x="8606971" y="546767"/>
              <a:chExt cx="2845328" cy="830997"/>
            </a:xfrm>
          </p:grpSpPr>
          <p:sp>
            <p:nvSpPr>
              <p:cNvPr id="197" name="Google Shape;197;p4"/>
              <p:cNvSpPr txBox="1"/>
              <p:nvPr/>
            </p:nvSpPr>
            <p:spPr>
              <a:xfrm>
                <a:off x="8606971" y="546767"/>
                <a:ext cx="284532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Bivariate Analysis</a:t>
                </a:r>
                <a:endParaRPr/>
              </a:p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Relationship b/w. data variables</a:t>
                </a:r>
                <a:endParaRPr/>
              </a:p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Validating hypotheses</a:t>
                </a:r>
                <a:endParaRPr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98" name="Google Shape;198;p4"/>
              <p:cNvCxnSpPr/>
              <p:nvPr/>
            </p:nvCxnSpPr>
            <p:spPr>
              <a:xfrm>
                <a:off x="8658880" y="939964"/>
                <a:ext cx="2160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pic>
          <p:nvPicPr>
            <p:cNvPr descr="Badge Tick1 with solid fill" id="199" name="Google Shape;199;p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8149771" y="593099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4"/>
          <p:cNvGrpSpPr/>
          <p:nvPr/>
        </p:nvGrpSpPr>
        <p:grpSpPr>
          <a:xfrm>
            <a:off x="8506473" y="4859680"/>
            <a:ext cx="3481200" cy="856645"/>
            <a:chOff x="8149771" y="546767"/>
            <a:chExt cx="3481200" cy="856645"/>
          </a:xfrm>
        </p:grpSpPr>
        <p:grpSp>
          <p:nvGrpSpPr>
            <p:cNvPr id="201" name="Google Shape;201;p4"/>
            <p:cNvGrpSpPr/>
            <p:nvPr/>
          </p:nvGrpSpPr>
          <p:grpSpPr>
            <a:xfrm>
              <a:off x="8606971" y="546767"/>
              <a:ext cx="3024000" cy="856645"/>
              <a:chOff x="8606971" y="546767"/>
              <a:chExt cx="3024000" cy="856645"/>
            </a:xfrm>
          </p:grpSpPr>
          <p:sp>
            <p:nvSpPr>
              <p:cNvPr id="202" name="Google Shape;202;p4"/>
              <p:cNvSpPr txBox="1"/>
              <p:nvPr/>
            </p:nvSpPr>
            <p:spPr>
              <a:xfrm>
                <a:off x="8606971" y="546767"/>
                <a:ext cx="3024000" cy="856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Correlation/ VIF*</a:t>
                </a:r>
                <a:endParaRPr/>
              </a:p>
              <a:p>
                <a:pPr indent="-171450" lvl="0" marL="171450" marR="0" rtl="0" algn="l">
                  <a:spcBef>
                    <a:spcPts val="10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Generated correlation matrix</a:t>
                </a:r>
                <a:endParaRPr/>
              </a:p>
              <a:p>
                <a:pPr indent="-171450" lvl="0" marL="171450" marR="0" rtl="0" algn="l">
                  <a:spcBef>
                    <a:spcPts val="10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VIF iterations</a:t>
                </a:r>
                <a:endParaRPr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203" name="Google Shape;203;p4"/>
              <p:cNvCxnSpPr/>
              <p:nvPr/>
            </p:nvCxnSpPr>
            <p:spPr>
              <a:xfrm>
                <a:off x="8654118" y="923882"/>
                <a:ext cx="2160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pic>
          <p:nvPicPr>
            <p:cNvPr descr="Badge Tick1 with solid fill" id="204" name="Google Shape;204;p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149771" y="593099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" name="Google Shape;205;p4"/>
          <p:cNvGrpSpPr/>
          <p:nvPr/>
        </p:nvGrpSpPr>
        <p:grpSpPr>
          <a:xfrm>
            <a:off x="8506473" y="1554711"/>
            <a:ext cx="3200400" cy="830997"/>
            <a:chOff x="8506473" y="1466305"/>
            <a:chExt cx="3200400" cy="830997"/>
          </a:xfrm>
        </p:grpSpPr>
        <p:grpSp>
          <p:nvGrpSpPr>
            <p:cNvPr id="206" name="Google Shape;206;p4"/>
            <p:cNvGrpSpPr/>
            <p:nvPr/>
          </p:nvGrpSpPr>
          <p:grpSpPr>
            <a:xfrm>
              <a:off x="8506473" y="1466305"/>
              <a:ext cx="3200400" cy="830997"/>
              <a:chOff x="8149771" y="546767"/>
              <a:chExt cx="3200400" cy="830997"/>
            </a:xfrm>
          </p:grpSpPr>
          <p:sp>
            <p:nvSpPr>
              <p:cNvPr id="207" name="Google Shape;207;p4"/>
              <p:cNvSpPr txBox="1"/>
              <p:nvPr/>
            </p:nvSpPr>
            <p:spPr>
              <a:xfrm>
                <a:off x="8606971" y="546767"/>
                <a:ext cx="274320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Data Understanding</a:t>
                </a:r>
                <a:endParaRPr/>
              </a:p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Created data dictionary</a:t>
                </a:r>
                <a:endParaRPr/>
              </a:p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Summarized dataset </a:t>
                </a:r>
                <a:endParaRPr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pic>
            <p:nvPicPr>
              <p:cNvPr descr="Badge Tick1 with solid fill" id="208" name="Google Shape;208;p4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8149771" y="59309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09" name="Google Shape;209;p4"/>
            <p:cNvCxnSpPr/>
            <p:nvPr/>
          </p:nvCxnSpPr>
          <p:spPr>
            <a:xfrm>
              <a:off x="9027593" y="1855104"/>
              <a:ext cx="2160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0" name="Google Shape;210;p4"/>
          <p:cNvSpPr txBox="1"/>
          <p:nvPr/>
        </p:nvSpPr>
        <p:spPr>
          <a:xfrm>
            <a:off x="10646549" y="6624266"/>
            <a:ext cx="17020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*Variable Inflation Factor</a:t>
            </a:r>
            <a:endParaRPr sz="9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0" y="6309750"/>
            <a:ext cx="2405575" cy="46408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18" name="Google Shape;218;p5"/>
          <p:cNvSpPr txBox="1"/>
          <p:nvPr>
            <p:ph idx="11" type="ftr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and Confidential</a:t>
            </a:r>
            <a:endParaRPr/>
          </a:p>
        </p:txBody>
      </p:sp>
      <p:sp>
        <p:nvSpPr>
          <p:cNvPr id="219" name="Google Shape;219;p5"/>
          <p:cNvSpPr txBox="1"/>
          <p:nvPr/>
        </p:nvSpPr>
        <p:spPr>
          <a:xfrm>
            <a:off x="440213" y="-193780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2800"/>
              <a:buFont typeface="Montserrat"/>
              <a:buNone/>
            </a:pPr>
            <a:r>
              <a:rPr b="1" lang="en-US" sz="2800" cap="none">
                <a:solidFill>
                  <a:srgbClr val="393939"/>
                </a:solidFill>
                <a:latin typeface="Montserrat"/>
                <a:ea typeface="Montserrat"/>
                <a:cs typeface="Montserrat"/>
                <a:sym typeface="Montserrat"/>
              </a:rPr>
              <a:t>PROJECT LIFECYCLE</a:t>
            </a:r>
            <a:endParaRPr b="1" sz="2800" cap="none">
              <a:solidFill>
                <a:srgbClr val="3939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0" name="Google Shape;220;p5"/>
          <p:cNvGrpSpPr/>
          <p:nvPr/>
        </p:nvGrpSpPr>
        <p:grpSpPr>
          <a:xfrm>
            <a:off x="710155" y="866347"/>
            <a:ext cx="10963208" cy="5465374"/>
            <a:chOff x="1142964" y="959032"/>
            <a:chExt cx="10963208" cy="5465374"/>
          </a:xfrm>
        </p:grpSpPr>
        <p:grpSp>
          <p:nvGrpSpPr>
            <p:cNvPr id="221" name="Google Shape;221;p5"/>
            <p:cNvGrpSpPr/>
            <p:nvPr/>
          </p:nvGrpSpPr>
          <p:grpSpPr>
            <a:xfrm>
              <a:off x="1142964" y="959032"/>
              <a:ext cx="9775832" cy="5465374"/>
              <a:chOff x="1142964" y="959032"/>
              <a:chExt cx="9775832" cy="5465374"/>
            </a:xfrm>
          </p:grpSpPr>
          <p:grpSp>
            <p:nvGrpSpPr>
              <p:cNvPr id="222" name="Google Shape;222;p5"/>
              <p:cNvGrpSpPr/>
              <p:nvPr/>
            </p:nvGrpSpPr>
            <p:grpSpPr>
              <a:xfrm>
                <a:off x="1142964" y="965201"/>
                <a:ext cx="9775832" cy="5459205"/>
                <a:chOff x="1142964" y="965201"/>
                <a:chExt cx="9775832" cy="5459205"/>
              </a:xfrm>
            </p:grpSpPr>
            <p:grpSp>
              <p:nvGrpSpPr>
                <p:cNvPr id="223" name="Google Shape;223;p5"/>
                <p:cNvGrpSpPr/>
                <p:nvPr/>
              </p:nvGrpSpPr>
              <p:grpSpPr>
                <a:xfrm>
                  <a:off x="1142964" y="965201"/>
                  <a:ext cx="9775832" cy="5182207"/>
                  <a:chOff x="1142964" y="965201"/>
                  <a:chExt cx="9775832" cy="5182207"/>
                </a:xfrm>
              </p:grpSpPr>
              <p:grpSp>
                <p:nvGrpSpPr>
                  <p:cNvPr id="224" name="Google Shape;224;p5"/>
                  <p:cNvGrpSpPr/>
                  <p:nvPr/>
                </p:nvGrpSpPr>
                <p:grpSpPr>
                  <a:xfrm>
                    <a:off x="1142964" y="979310"/>
                    <a:ext cx="9775832" cy="5168098"/>
                    <a:chOff x="1142964" y="979310"/>
                    <a:chExt cx="9775832" cy="5168098"/>
                  </a:xfrm>
                </p:grpSpPr>
                <p:grpSp>
                  <p:nvGrpSpPr>
                    <p:cNvPr id="225" name="Google Shape;225;p5"/>
                    <p:cNvGrpSpPr/>
                    <p:nvPr/>
                  </p:nvGrpSpPr>
                  <p:grpSpPr>
                    <a:xfrm>
                      <a:off x="1142964" y="979310"/>
                      <a:ext cx="9775832" cy="4899380"/>
                      <a:chOff x="1451801" y="991755"/>
                      <a:chExt cx="9288397" cy="4634441"/>
                    </a:xfrm>
                  </p:grpSpPr>
                  <p:grpSp>
                    <p:nvGrpSpPr>
                      <p:cNvPr id="226" name="Google Shape;226;p5"/>
                      <p:cNvGrpSpPr/>
                      <p:nvPr/>
                    </p:nvGrpSpPr>
                    <p:grpSpPr>
                      <a:xfrm>
                        <a:off x="1451801" y="991755"/>
                        <a:ext cx="9288397" cy="4634441"/>
                        <a:chOff x="1451801" y="766903"/>
                        <a:chExt cx="9288397" cy="4634441"/>
                      </a:xfrm>
                    </p:grpSpPr>
                    <p:grpSp>
                      <p:nvGrpSpPr>
                        <p:cNvPr id="227" name="Google Shape;227;p5"/>
                        <p:cNvGrpSpPr/>
                        <p:nvPr/>
                      </p:nvGrpSpPr>
                      <p:grpSpPr>
                        <a:xfrm>
                          <a:off x="1451801" y="766903"/>
                          <a:ext cx="9288397" cy="4634441"/>
                          <a:chOff x="1451801" y="766903"/>
                          <a:chExt cx="9288397" cy="4634441"/>
                        </a:xfrm>
                      </p:grpSpPr>
                      <p:pic>
                        <p:nvPicPr>
                          <p:cNvPr descr="Puzzle pieces outline" id="228" name="Google Shape;228;p5"/>
                          <p:cNvPicPr preferRelativeResize="0"/>
                          <p:nvPr/>
                        </p:nvPicPr>
                        <p:blipFill rotWithShape="1">
                          <a:blip r:embed="rId3">
                            <a:alphaModFix/>
                          </a:blip>
                          <a:srcRect b="0" l="0" r="0" t="0"/>
                          <a:stretch/>
                        </p:blipFill>
                        <p:spPr>
                          <a:xfrm>
                            <a:off x="1946261" y="2971800"/>
                            <a:ext cx="914400" cy="914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  <p:grpSp>
                        <p:nvGrpSpPr>
                          <p:cNvPr id="229" name="Google Shape;229;p5"/>
                          <p:cNvGrpSpPr/>
                          <p:nvPr/>
                        </p:nvGrpSpPr>
                        <p:grpSpPr>
                          <a:xfrm>
                            <a:off x="1451801" y="766903"/>
                            <a:ext cx="9288397" cy="4634441"/>
                            <a:chOff x="1451801" y="766903"/>
                            <a:chExt cx="9288397" cy="4634441"/>
                          </a:xfrm>
                        </p:grpSpPr>
                        <p:pic>
                          <p:nvPicPr>
                            <p:cNvPr descr="Large paint brush outline" id="230" name="Google Shape;230;p5"/>
                            <p:cNvPicPr preferRelativeResize="0"/>
                            <p:nvPr/>
                          </p:nvPicPr>
                          <p:blipFill rotWithShape="1">
                            <a:blip r:embed="rId4">
                              <a:alphaModFix/>
                            </a:blip>
                            <a:srcRect b="0" l="0" r="0" t="0"/>
                            <a:stretch/>
                          </p:blipFill>
                          <p:spPr>
                            <a:xfrm>
                              <a:off x="3843791" y="2163674"/>
                              <a:ext cx="914400" cy="914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  <p:grpSp>
                          <p:nvGrpSpPr>
                            <p:cNvPr id="231" name="Google Shape;231;p5"/>
                            <p:cNvGrpSpPr/>
                            <p:nvPr/>
                          </p:nvGrpSpPr>
                          <p:grpSpPr>
                            <a:xfrm>
                              <a:off x="1451801" y="766903"/>
                              <a:ext cx="9288397" cy="4634441"/>
                              <a:chOff x="1451801" y="766903"/>
                              <a:chExt cx="9288397" cy="4634441"/>
                            </a:xfrm>
                          </p:grpSpPr>
                          <p:grpSp>
                            <p:nvGrpSpPr>
                              <p:cNvPr id="232" name="Google Shape;232;p5"/>
                              <p:cNvGrpSpPr/>
                              <p:nvPr/>
                            </p:nvGrpSpPr>
                            <p:grpSpPr>
                              <a:xfrm>
                                <a:off x="1451801" y="766903"/>
                                <a:ext cx="9288397" cy="4634441"/>
                                <a:chOff x="2261526" y="1103585"/>
                                <a:chExt cx="7668947" cy="4650829"/>
                              </a:xfrm>
                            </p:grpSpPr>
                            <p:sp>
                              <p:nvSpPr>
                                <p:cNvPr id="233" name="Google Shape;233;p5"/>
                                <p:cNvSpPr/>
                                <p:nvPr/>
                              </p:nvSpPr>
                              <p:spPr>
                                <a:xfrm>
                                  <a:off x="2261526" y="2508073"/>
                                  <a:ext cx="1576970" cy="3227858"/>
                                </a:xfrm>
                                <a:custGeom>
                                  <a:rect b="b" l="l" r="r" t="t"/>
                                  <a:pathLst>
                                    <a:path extrusionOk="0" h="21600" w="21600">
                                      <a:moveTo>
                                        <a:pt x="21600" y="214"/>
                                      </a:moveTo>
                                      <a:lnTo>
                                        <a:pt x="21600" y="11938"/>
                                      </a:lnTo>
                                      <a:cubicBezTo>
                                        <a:pt x="21600" y="12004"/>
                                        <a:pt x="21533" y="12086"/>
                                        <a:pt x="21397" y="12119"/>
                                      </a:cubicBezTo>
                                      <a:lnTo>
                                        <a:pt x="11002" y="15054"/>
                                      </a:lnTo>
                                      <a:cubicBezTo>
                                        <a:pt x="10969" y="15071"/>
                                        <a:pt x="10935" y="15071"/>
                                        <a:pt x="10901" y="15071"/>
                                      </a:cubicBezTo>
                                      <a:lnTo>
                                        <a:pt x="10901" y="20396"/>
                                      </a:lnTo>
                                      <a:lnTo>
                                        <a:pt x="11880" y="20677"/>
                                      </a:lnTo>
                                      <a:lnTo>
                                        <a:pt x="11880" y="21287"/>
                                      </a:lnTo>
                                      <a:lnTo>
                                        <a:pt x="10800" y="21600"/>
                                      </a:lnTo>
                                      <a:lnTo>
                                        <a:pt x="9720" y="21287"/>
                                      </a:lnTo>
                                      <a:lnTo>
                                        <a:pt x="9720" y="20677"/>
                                      </a:lnTo>
                                      <a:lnTo>
                                        <a:pt x="10699" y="20396"/>
                                      </a:lnTo>
                                      <a:lnTo>
                                        <a:pt x="10699" y="15071"/>
                                      </a:lnTo>
                                      <a:cubicBezTo>
                                        <a:pt x="10665" y="15071"/>
                                        <a:pt x="10631" y="15054"/>
                                        <a:pt x="10597" y="15054"/>
                                      </a:cubicBezTo>
                                      <a:lnTo>
                                        <a:pt x="202" y="12119"/>
                                      </a:lnTo>
                                      <a:cubicBezTo>
                                        <a:pt x="67" y="12086"/>
                                        <a:pt x="0" y="12020"/>
                                        <a:pt x="0" y="11938"/>
                                      </a:cubicBezTo>
                                      <a:lnTo>
                                        <a:pt x="0" y="6068"/>
                                      </a:lnTo>
                                      <a:cubicBezTo>
                                        <a:pt x="0" y="6002"/>
                                        <a:pt x="67" y="5919"/>
                                        <a:pt x="202" y="5886"/>
                                      </a:cubicBezTo>
                                      <a:lnTo>
                                        <a:pt x="10597" y="2951"/>
                                      </a:lnTo>
                                      <a:cubicBezTo>
                                        <a:pt x="10732" y="2918"/>
                                        <a:pt x="10868" y="2918"/>
                                        <a:pt x="11002" y="2951"/>
                                      </a:cubicBezTo>
                                      <a:lnTo>
                                        <a:pt x="19204" y="5210"/>
                                      </a:lnTo>
                                      <a:cubicBezTo>
                                        <a:pt x="19406" y="5260"/>
                                        <a:pt x="19474" y="5392"/>
                                        <a:pt x="19372" y="5491"/>
                                      </a:cubicBezTo>
                                      <a:cubicBezTo>
                                        <a:pt x="19271" y="5590"/>
                                        <a:pt x="19001" y="5623"/>
                                        <a:pt x="18799" y="5573"/>
                                      </a:cubicBezTo>
                                      <a:lnTo>
                                        <a:pt x="10800" y="3364"/>
                                      </a:lnTo>
                                      <a:lnTo>
                                        <a:pt x="810" y="6183"/>
                                      </a:lnTo>
                                      <a:lnTo>
                                        <a:pt x="810" y="11806"/>
                                      </a:lnTo>
                                      <a:lnTo>
                                        <a:pt x="10800" y="14625"/>
                                      </a:lnTo>
                                      <a:lnTo>
                                        <a:pt x="20790" y="11806"/>
                                      </a:lnTo>
                                      <a:lnTo>
                                        <a:pt x="20790" y="198"/>
                                      </a:lnTo>
                                      <a:cubicBezTo>
                                        <a:pt x="20790" y="82"/>
                                        <a:pt x="20993" y="0"/>
                                        <a:pt x="21195" y="0"/>
                                      </a:cubicBezTo>
                                      <a:cubicBezTo>
                                        <a:pt x="21397" y="0"/>
                                        <a:pt x="21600" y="99"/>
                                        <a:pt x="21600" y="214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dk1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anchorCtr="0" anchor="ctr" bIns="28575" lIns="28575" spcFirstLastPara="1" rIns="28575" wrap="square" tIns="28575">
                                  <a:noAutofit/>
                                </a:bodyPr>
                                <a:lstStyle/>
                                <a:p>
                                  <a:pPr indent="0" lvl="0" marL="0" marR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 sz="2800">
                                    <a:solidFill>
                                      <a:schemeClr val="dk1"/>
                                    </a:solidFill>
                                    <a:latin typeface="Montserrat"/>
                                    <a:ea typeface="Montserrat"/>
                                    <a:cs typeface="Montserrat"/>
                                    <a:sym typeface="Montserrat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34" name="Google Shape;234;p5"/>
                                <p:cNvSpPr/>
                                <p:nvPr/>
                              </p:nvSpPr>
                              <p:spPr>
                                <a:xfrm>
                                  <a:off x="5464745" y="2508076"/>
                                  <a:ext cx="1430330" cy="3227862"/>
                                </a:xfrm>
                                <a:custGeom>
                                  <a:rect b="b" l="l" r="r" t="t"/>
                                  <a:pathLst>
                                    <a:path extrusionOk="0" h="21600" w="21507">
                                      <a:moveTo>
                                        <a:pt x="51" y="5936"/>
                                      </a:moveTo>
                                      <a:cubicBezTo>
                                        <a:pt x="-60" y="5837"/>
                                        <a:pt x="14" y="5722"/>
                                        <a:pt x="236" y="5656"/>
                                      </a:cubicBezTo>
                                      <a:lnTo>
                                        <a:pt x="9906" y="3182"/>
                                      </a:lnTo>
                                      <a:cubicBezTo>
                                        <a:pt x="10055" y="3149"/>
                                        <a:pt x="10240" y="3149"/>
                                        <a:pt x="10351" y="3182"/>
                                      </a:cubicBezTo>
                                      <a:lnTo>
                                        <a:pt x="20021" y="5656"/>
                                      </a:lnTo>
                                      <a:cubicBezTo>
                                        <a:pt x="20243" y="5705"/>
                                        <a:pt x="20317" y="5837"/>
                                        <a:pt x="20206" y="5936"/>
                                      </a:cubicBezTo>
                                      <a:cubicBezTo>
                                        <a:pt x="20132" y="6002"/>
                                        <a:pt x="19984" y="6035"/>
                                        <a:pt x="19799" y="6035"/>
                                      </a:cubicBezTo>
                                      <a:cubicBezTo>
                                        <a:pt x="19725" y="6035"/>
                                        <a:pt x="19650" y="6018"/>
                                        <a:pt x="19576" y="6002"/>
                                      </a:cubicBezTo>
                                      <a:lnTo>
                                        <a:pt x="10166" y="3578"/>
                                      </a:lnTo>
                                      <a:lnTo>
                                        <a:pt x="755" y="6002"/>
                                      </a:lnTo>
                                      <a:cubicBezTo>
                                        <a:pt x="459" y="6068"/>
                                        <a:pt x="199" y="6035"/>
                                        <a:pt x="51" y="5936"/>
                                      </a:cubicBezTo>
                                      <a:close/>
                                      <a:moveTo>
                                        <a:pt x="21058" y="0"/>
                                      </a:moveTo>
                                      <a:cubicBezTo>
                                        <a:pt x="20799" y="0"/>
                                        <a:pt x="20614" y="99"/>
                                        <a:pt x="20614" y="198"/>
                                      </a:cubicBezTo>
                                      <a:lnTo>
                                        <a:pt x="20614" y="11806"/>
                                      </a:lnTo>
                                      <a:lnTo>
                                        <a:pt x="9647" y="14625"/>
                                      </a:lnTo>
                                      <a:lnTo>
                                        <a:pt x="681" y="12317"/>
                                      </a:lnTo>
                                      <a:cubicBezTo>
                                        <a:pt x="459" y="12267"/>
                                        <a:pt x="199" y="12300"/>
                                        <a:pt x="51" y="12399"/>
                                      </a:cubicBezTo>
                                      <a:cubicBezTo>
                                        <a:pt x="-60" y="12498"/>
                                        <a:pt x="14" y="12614"/>
                                        <a:pt x="236" y="12680"/>
                                      </a:cubicBezTo>
                                      <a:lnTo>
                                        <a:pt x="9388" y="15038"/>
                                      </a:lnTo>
                                      <a:lnTo>
                                        <a:pt x="9388" y="20396"/>
                                      </a:lnTo>
                                      <a:lnTo>
                                        <a:pt x="8313" y="20677"/>
                                      </a:lnTo>
                                      <a:lnTo>
                                        <a:pt x="8313" y="21287"/>
                                      </a:lnTo>
                                      <a:lnTo>
                                        <a:pt x="9499" y="21600"/>
                                      </a:lnTo>
                                      <a:lnTo>
                                        <a:pt x="10684" y="21287"/>
                                      </a:lnTo>
                                      <a:lnTo>
                                        <a:pt x="10684" y="20677"/>
                                      </a:lnTo>
                                      <a:lnTo>
                                        <a:pt x="9610" y="20396"/>
                                      </a:lnTo>
                                      <a:lnTo>
                                        <a:pt x="9610" y="15087"/>
                                      </a:lnTo>
                                      <a:cubicBezTo>
                                        <a:pt x="9610" y="15087"/>
                                        <a:pt x="9647" y="15087"/>
                                        <a:pt x="9647" y="15087"/>
                                      </a:cubicBezTo>
                                      <a:cubicBezTo>
                                        <a:pt x="9721" y="15087"/>
                                        <a:pt x="9795" y="15071"/>
                                        <a:pt x="9869" y="15054"/>
                                      </a:cubicBezTo>
                                      <a:lnTo>
                                        <a:pt x="21281" y="12119"/>
                                      </a:lnTo>
                                      <a:cubicBezTo>
                                        <a:pt x="21429" y="12086"/>
                                        <a:pt x="21503" y="12020"/>
                                        <a:pt x="21503" y="11938"/>
                                      </a:cubicBezTo>
                                      <a:lnTo>
                                        <a:pt x="21503" y="214"/>
                                      </a:lnTo>
                                      <a:cubicBezTo>
                                        <a:pt x="21540" y="82"/>
                                        <a:pt x="21318" y="0"/>
                                        <a:pt x="21058" y="0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dk1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anchorCtr="0" anchor="ctr" bIns="28575" lIns="28575" spcFirstLastPara="1" rIns="28575" wrap="square" tIns="28575">
                                  <a:noAutofit/>
                                </a:bodyPr>
                                <a:lstStyle/>
                                <a:p>
                                  <a:pPr indent="0" lvl="0" marL="0" marR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 sz="2800">
                                    <a:solidFill>
                                      <a:schemeClr val="dk1"/>
                                    </a:solidFill>
                                    <a:latin typeface="Montserrat"/>
                                    <a:ea typeface="Montserrat"/>
                                    <a:cs typeface="Montserrat"/>
                                    <a:sym typeface="Montserrat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35" name="Google Shape;235;p5"/>
                                <p:cNvSpPr/>
                                <p:nvPr/>
                              </p:nvSpPr>
                              <p:spPr>
                                <a:xfrm>
                                  <a:off x="3912415" y="1103588"/>
                                  <a:ext cx="1479821" cy="3227862"/>
                                </a:xfrm>
                                <a:custGeom>
                                  <a:rect b="b" l="l" r="r" t="t"/>
                                  <a:pathLst>
                                    <a:path extrusionOk="0" h="21600" w="21513">
                                      <a:moveTo>
                                        <a:pt x="19536" y="15813"/>
                                      </a:moveTo>
                                      <a:cubicBezTo>
                                        <a:pt x="19643" y="15911"/>
                                        <a:pt x="19572" y="16027"/>
                                        <a:pt x="19357" y="16093"/>
                                      </a:cubicBezTo>
                                      <a:lnTo>
                                        <a:pt x="10008" y="18566"/>
                                      </a:lnTo>
                                      <a:cubicBezTo>
                                        <a:pt x="9936" y="18583"/>
                                        <a:pt x="9864" y="18599"/>
                                        <a:pt x="9793" y="18599"/>
                                      </a:cubicBezTo>
                                      <a:cubicBezTo>
                                        <a:pt x="9721" y="18599"/>
                                        <a:pt x="9649" y="18583"/>
                                        <a:pt x="9578" y="18566"/>
                                      </a:cubicBezTo>
                                      <a:lnTo>
                                        <a:pt x="229" y="16093"/>
                                      </a:lnTo>
                                      <a:cubicBezTo>
                                        <a:pt x="14" y="16043"/>
                                        <a:pt x="-58" y="15911"/>
                                        <a:pt x="49" y="15813"/>
                                      </a:cubicBezTo>
                                      <a:cubicBezTo>
                                        <a:pt x="157" y="15714"/>
                                        <a:pt x="443" y="15681"/>
                                        <a:pt x="658" y="15730"/>
                                      </a:cubicBezTo>
                                      <a:lnTo>
                                        <a:pt x="9757" y="18154"/>
                                      </a:lnTo>
                                      <a:lnTo>
                                        <a:pt x="18855" y="15730"/>
                                      </a:lnTo>
                                      <a:cubicBezTo>
                                        <a:pt x="19142" y="15681"/>
                                        <a:pt x="19429" y="15714"/>
                                        <a:pt x="19536" y="15813"/>
                                      </a:cubicBezTo>
                                      <a:close/>
                                      <a:moveTo>
                                        <a:pt x="21291" y="9481"/>
                                      </a:moveTo>
                                      <a:lnTo>
                                        <a:pt x="10258" y="6546"/>
                                      </a:lnTo>
                                      <a:cubicBezTo>
                                        <a:pt x="10151" y="6513"/>
                                        <a:pt x="10008" y="6513"/>
                                        <a:pt x="9900" y="6529"/>
                                      </a:cubicBezTo>
                                      <a:lnTo>
                                        <a:pt x="9900" y="1204"/>
                                      </a:lnTo>
                                      <a:lnTo>
                                        <a:pt x="10939" y="923"/>
                                      </a:lnTo>
                                      <a:lnTo>
                                        <a:pt x="10939" y="313"/>
                                      </a:lnTo>
                                      <a:lnTo>
                                        <a:pt x="9793" y="0"/>
                                      </a:lnTo>
                                      <a:lnTo>
                                        <a:pt x="8646" y="313"/>
                                      </a:lnTo>
                                      <a:lnTo>
                                        <a:pt x="8646" y="923"/>
                                      </a:lnTo>
                                      <a:lnTo>
                                        <a:pt x="9685" y="1204"/>
                                      </a:lnTo>
                                      <a:lnTo>
                                        <a:pt x="9685" y="6579"/>
                                      </a:lnTo>
                                      <a:lnTo>
                                        <a:pt x="623" y="8821"/>
                                      </a:lnTo>
                                      <a:cubicBezTo>
                                        <a:pt x="408" y="8871"/>
                                        <a:pt x="336" y="9003"/>
                                        <a:pt x="444" y="9102"/>
                                      </a:cubicBezTo>
                                      <a:cubicBezTo>
                                        <a:pt x="551" y="9201"/>
                                        <a:pt x="838" y="9234"/>
                                        <a:pt x="1052" y="9184"/>
                                      </a:cubicBezTo>
                                      <a:lnTo>
                                        <a:pt x="10043" y="6975"/>
                                      </a:lnTo>
                                      <a:lnTo>
                                        <a:pt x="20646" y="9794"/>
                                      </a:lnTo>
                                      <a:lnTo>
                                        <a:pt x="20646" y="21402"/>
                                      </a:lnTo>
                                      <a:cubicBezTo>
                                        <a:pt x="20646" y="21518"/>
                                        <a:pt x="20861" y="21600"/>
                                        <a:pt x="21076" y="21600"/>
                                      </a:cubicBezTo>
                                      <a:cubicBezTo>
                                        <a:pt x="21291" y="21600"/>
                                        <a:pt x="21506" y="21501"/>
                                        <a:pt x="21506" y="21402"/>
                                      </a:cubicBezTo>
                                      <a:lnTo>
                                        <a:pt x="21506" y="9679"/>
                                      </a:lnTo>
                                      <a:cubicBezTo>
                                        <a:pt x="21542" y="9596"/>
                                        <a:pt x="21435" y="9530"/>
                                        <a:pt x="21291" y="9481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accent2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anchorCtr="0" anchor="ctr" bIns="28575" lIns="28575" spcFirstLastPara="1" rIns="28575" wrap="square" tIns="28575">
                                  <a:noAutofit/>
                                </a:bodyPr>
                                <a:lstStyle/>
                                <a:p>
                                  <a:pPr indent="0" lvl="0" marL="0" marR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 sz="2800">
                                    <a:solidFill>
                                      <a:schemeClr val="dk1"/>
                                    </a:solidFill>
                                    <a:latin typeface="Montserrat"/>
                                    <a:ea typeface="Montserrat"/>
                                    <a:cs typeface="Montserrat"/>
                                    <a:sym typeface="Montserrat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36" name="Google Shape;236;p5"/>
                                <p:cNvSpPr/>
                                <p:nvPr/>
                              </p:nvSpPr>
                              <p:spPr>
                                <a:xfrm>
                                  <a:off x="6943154" y="1103585"/>
                                  <a:ext cx="1457165" cy="3225398"/>
                                </a:xfrm>
                                <a:custGeom>
                                  <a:rect b="b" l="l" r="r" t="t"/>
                                  <a:pathLst>
                                    <a:path extrusionOk="0" h="21600" w="21541">
                                      <a:moveTo>
                                        <a:pt x="19865" y="15825"/>
                                      </a:moveTo>
                                      <a:cubicBezTo>
                                        <a:pt x="19975" y="15924"/>
                                        <a:pt x="19902" y="16039"/>
                                        <a:pt x="19683" y="16105"/>
                                      </a:cubicBezTo>
                                      <a:lnTo>
                                        <a:pt x="10176" y="18580"/>
                                      </a:lnTo>
                                      <a:cubicBezTo>
                                        <a:pt x="10104" y="18597"/>
                                        <a:pt x="10031" y="18613"/>
                                        <a:pt x="9958" y="18613"/>
                                      </a:cubicBezTo>
                                      <a:cubicBezTo>
                                        <a:pt x="9885" y="18613"/>
                                        <a:pt x="9812" y="18597"/>
                                        <a:pt x="9739" y="18580"/>
                                      </a:cubicBezTo>
                                      <a:lnTo>
                                        <a:pt x="232" y="16105"/>
                                      </a:lnTo>
                                      <a:cubicBezTo>
                                        <a:pt x="14" y="16056"/>
                                        <a:pt x="-59" y="15924"/>
                                        <a:pt x="50" y="15825"/>
                                      </a:cubicBezTo>
                                      <a:cubicBezTo>
                                        <a:pt x="160" y="15726"/>
                                        <a:pt x="451" y="15693"/>
                                        <a:pt x="669" y="15742"/>
                                      </a:cubicBezTo>
                                      <a:lnTo>
                                        <a:pt x="9921" y="18168"/>
                                      </a:lnTo>
                                      <a:lnTo>
                                        <a:pt x="19173" y="15742"/>
                                      </a:lnTo>
                                      <a:cubicBezTo>
                                        <a:pt x="19465" y="15693"/>
                                        <a:pt x="19756" y="15726"/>
                                        <a:pt x="19865" y="15825"/>
                                      </a:cubicBezTo>
                                      <a:close/>
                                      <a:moveTo>
                                        <a:pt x="21286" y="9488"/>
                                      </a:moveTo>
                                      <a:lnTo>
                                        <a:pt x="10104" y="6551"/>
                                      </a:lnTo>
                                      <a:lnTo>
                                        <a:pt x="10104" y="1205"/>
                                      </a:lnTo>
                                      <a:lnTo>
                                        <a:pt x="11160" y="924"/>
                                      </a:lnTo>
                                      <a:lnTo>
                                        <a:pt x="11160" y="314"/>
                                      </a:lnTo>
                                      <a:lnTo>
                                        <a:pt x="9994" y="0"/>
                                      </a:lnTo>
                                      <a:lnTo>
                                        <a:pt x="8829" y="314"/>
                                      </a:lnTo>
                                      <a:lnTo>
                                        <a:pt x="8829" y="924"/>
                                      </a:lnTo>
                                      <a:lnTo>
                                        <a:pt x="9885" y="1205"/>
                                      </a:lnTo>
                                      <a:lnTo>
                                        <a:pt x="9885" y="6518"/>
                                      </a:lnTo>
                                      <a:cubicBezTo>
                                        <a:pt x="9812" y="6518"/>
                                        <a:pt x="9739" y="6518"/>
                                        <a:pt x="9666" y="6534"/>
                                      </a:cubicBezTo>
                                      <a:lnTo>
                                        <a:pt x="305" y="8812"/>
                                      </a:lnTo>
                                      <a:cubicBezTo>
                                        <a:pt x="87" y="8861"/>
                                        <a:pt x="14" y="8993"/>
                                        <a:pt x="123" y="9092"/>
                                      </a:cubicBezTo>
                                      <a:cubicBezTo>
                                        <a:pt x="232" y="9191"/>
                                        <a:pt x="524" y="9224"/>
                                        <a:pt x="742" y="9175"/>
                                      </a:cubicBezTo>
                                      <a:lnTo>
                                        <a:pt x="9885" y="6963"/>
                                      </a:lnTo>
                                      <a:lnTo>
                                        <a:pt x="20667" y="9785"/>
                                      </a:lnTo>
                                      <a:lnTo>
                                        <a:pt x="20667" y="21402"/>
                                      </a:lnTo>
                                      <a:cubicBezTo>
                                        <a:pt x="20667" y="21517"/>
                                        <a:pt x="20885" y="21600"/>
                                        <a:pt x="21104" y="21600"/>
                                      </a:cubicBezTo>
                                      <a:cubicBezTo>
                                        <a:pt x="21359" y="21600"/>
                                        <a:pt x="21541" y="21501"/>
                                        <a:pt x="21541" y="21402"/>
                                      </a:cubicBezTo>
                                      <a:lnTo>
                                        <a:pt x="21541" y="9670"/>
                                      </a:lnTo>
                                      <a:cubicBezTo>
                                        <a:pt x="21541" y="9604"/>
                                        <a:pt x="21432" y="9538"/>
                                        <a:pt x="21286" y="9488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accent2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anchorCtr="0" anchor="ctr" bIns="28575" lIns="28575" spcFirstLastPara="1" rIns="28575" wrap="square" tIns="28575">
                                  <a:noAutofit/>
                                </a:bodyPr>
                                <a:lstStyle/>
                                <a:p>
                                  <a:pPr indent="0" lvl="0" marL="0" marR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 sz="2800">
                                    <a:solidFill>
                                      <a:schemeClr val="dk1"/>
                                    </a:solidFill>
                                    <a:latin typeface="Montserrat"/>
                                    <a:ea typeface="Montserrat"/>
                                    <a:cs typeface="Montserrat"/>
                                    <a:sym typeface="Montserrat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37" name="Google Shape;237;p5"/>
                                <p:cNvSpPr/>
                                <p:nvPr/>
                              </p:nvSpPr>
                              <p:spPr>
                                <a:xfrm>
                                  <a:off x="8495484" y="3025517"/>
                                  <a:ext cx="1434989" cy="2728897"/>
                                </a:xfrm>
                                <a:custGeom>
                                  <a:rect b="b" l="l" r="r" t="t"/>
                                  <a:pathLst>
                                    <a:path extrusionOk="0" h="21590" w="21540">
                                      <a:moveTo>
                                        <a:pt x="21540" y="3226"/>
                                      </a:moveTo>
                                      <a:lnTo>
                                        <a:pt x="21540" y="10166"/>
                                      </a:lnTo>
                                      <a:cubicBezTo>
                                        <a:pt x="21540" y="10244"/>
                                        <a:pt x="21466" y="10342"/>
                                        <a:pt x="21318" y="10381"/>
                                      </a:cubicBezTo>
                                      <a:lnTo>
                                        <a:pt x="9926" y="13851"/>
                                      </a:lnTo>
                                      <a:cubicBezTo>
                                        <a:pt x="9889" y="13870"/>
                                        <a:pt x="9815" y="13870"/>
                                        <a:pt x="9741" y="13870"/>
                                      </a:cubicBezTo>
                                      <a:lnTo>
                                        <a:pt x="9741" y="20167"/>
                                      </a:lnTo>
                                      <a:lnTo>
                                        <a:pt x="10814" y="20498"/>
                                      </a:lnTo>
                                      <a:lnTo>
                                        <a:pt x="10814" y="21220"/>
                                      </a:lnTo>
                                      <a:lnTo>
                                        <a:pt x="9630" y="21590"/>
                                      </a:lnTo>
                                      <a:lnTo>
                                        <a:pt x="8447" y="21220"/>
                                      </a:lnTo>
                                      <a:lnTo>
                                        <a:pt x="8447" y="20498"/>
                                      </a:lnTo>
                                      <a:lnTo>
                                        <a:pt x="9519" y="20167"/>
                                      </a:lnTo>
                                      <a:lnTo>
                                        <a:pt x="9519" y="13870"/>
                                      </a:lnTo>
                                      <a:cubicBezTo>
                                        <a:pt x="9482" y="13870"/>
                                        <a:pt x="9482" y="13870"/>
                                        <a:pt x="9445" y="13851"/>
                                      </a:cubicBezTo>
                                      <a:lnTo>
                                        <a:pt x="236" y="11043"/>
                                      </a:lnTo>
                                      <a:cubicBezTo>
                                        <a:pt x="14" y="10985"/>
                                        <a:pt x="-60" y="10829"/>
                                        <a:pt x="51" y="10712"/>
                                      </a:cubicBezTo>
                                      <a:cubicBezTo>
                                        <a:pt x="162" y="10595"/>
                                        <a:pt x="458" y="10556"/>
                                        <a:pt x="680" y="10615"/>
                                      </a:cubicBezTo>
                                      <a:lnTo>
                                        <a:pt x="9630" y="13344"/>
                                      </a:lnTo>
                                      <a:lnTo>
                                        <a:pt x="20578" y="10010"/>
                                      </a:lnTo>
                                      <a:lnTo>
                                        <a:pt x="20578" y="3363"/>
                                      </a:lnTo>
                                      <a:lnTo>
                                        <a:pt x="9335" y="497"/>
                                      </a:lnTo>
                                      <a:lnTo>
                                        <a:pt x="717" y="3168"/>
                                      </a:lnTo>
                                      <a:cubicBezTo>
                                        <a:pt x="495" y="3226"/>
                                        <a:pt x="236" y="3187"/>
                                        <a:pt x="88" y="3090"/>
                                      </a:cubicBezTo>
                                      <a:cubicBezTo>
                                        <a:pt x="-23" y="2973"/>
                                        <a:pt x="51" y="2836"/>
                                        <a:pt x="236" y="2758"/>
                                      </a:cubicBezTo>
                                      <a:lnTo>
                                        <a:pt x="9076" y="29"/>
                                      </a:lnTo>
                                      <a:cubicBezTo>
                                        <a:pt x="9224" y="-10"/>
                                        <a:pt x="9372" y="-10"/>
                                        <a:pt x="9519" y="29"/>
                                      </a:cubicBezTo>
                                      <a:lnTo>
                                        <a:pt x="21244" y="3031"/>
                                      </a:lnTo>
                                      <a:cubicBezTo>
                                        <a:pt x="21429" y="3051"/>
                                        <a:pt x="21540" y="3129"/>
                                        <a:pt x="21540" y="3226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dk1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anchorCtr="0" anchor="ctr" bIns="28575" lIns="28575" spcFirstLastPara="1" rIns="28575" wrap="square" tIns="28575">
                                  <a:noAutofit/>
                                </a:bodyPr>
                                <a:lstStyle/>
                                <a:p>
                                  <a:pPr indent="0" lvl="0" marL="0" marR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 sz="2800">
                                    <a:solidFill>
                                      <a:schemeClr val="dk1"/>
                                    </a:solidFill>
                                    <a:latin typeface="Montserrat"/>
                                    <a:ea typeface="Montserrat"/>
                                    <a:cs typeface="Montserrat"/>
                                    <a:sym typeface="Montserrat"/>
                                  </a:endParaRPr>
                                </a:p>
                              </p:txBody>
                            </p:sp>
                          </p:grpSp>
                          <p:pic>
                            <p:nvPicPr>
                              <p:cNvPr descr="Presentation with bar chart outline" id="238" name="Google Shape;238;p5"/>
                              <p:cNvPicPr preferRelativeResize="0"/>
                              <p:nvPr/>
                            </p:nvPicPr>
                            <p:blipFill rotWithShape="1">
                              <a:blip r:embed="rId5">
                                <a:alphaModFix/>
                              </a:blip>
                              <a:srcRect b="0" l="0" r="0" t="0"/>
                              <a:stretch/>
                            </p:blipFill>
                            <p:spPr>
                              <a:xfrm>
                                <a:off x="5680015" y="3066536"/>
                                <a:ext cx="914400" cy="9144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grpSp>
                      </p:grpSp>
                    </p:grpSp>
                    <p:pic>
                      <p:nvPicPr>
                        <p:cNvPr descr="Gears outline" id="239" name="Google Shape;239;p5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7504245" y="2163674"/>
                          <a:ext cx="914400" cy="914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grpSp>
                  <p:pic>
                    <p:nvPicPr>
                      <p:cNvPr descr="Podium outline" id="240" name="Google Shape;240;p5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413990" y="3256742"/>
                        <a:ext cx="914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grpSp>
                <p:sp>
                  <p:nvSpPr>
                    <p:cNvPr id="241" name="Google Shape;241;p5"/>
                    <p:cNvSpPr txBox="1"/>
                    <p:nvPr/>
                  </p:nvSpPr>
                  <p:spPr>
                    <a:xfrm>
                      <a:off x="2402973" y="4854746"/>
                      <a:ext cx="2010210" cy="12926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Business Understanding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Importance of identifying profitable customers</a:t>
                      </a:r>
                      <a:endParaRPr/>
                    </a:p>
                  </p:txBody>
                </p:sp>
              </p:grpSp>
              <p:sp>
                <p:nvSpPr>
                  <p:cNvPr id="242" name="Google Shape;242;p5"/>
                  <p:cNvSpPr txBox="1"/>
                  <p:nvPr/>
                </p:nvSpPr>
                <p:spPr>
                  <a:xfrm>
                    <a:off x="4141673" y="965201"/>
                    <a:ext cx="2010210" cy="1015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rPr>
                      <a:t>Data Cleaning</a:t>
                    </a:r>
                    <a:endParaRPr/>
                  </a:p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Montserrat"/>
                      <a:ea typeface="Montserrat"/>
                      <a:cs typeface="Montserrat"/>
                      <a:sym typeface="Montserrat"/>
                    </a:endParaRPr>
                  </a:p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rPr>
                      <a:t>Transforming raw data to clean data</a:t>
                    </a:r>
                    <a:endParaRPr/>
                  </a:p>
                </p:txBody>
              </p:sp>
            </p:grpSp>
            <p:sp>
              <p:nvSpPr>
                <p:cNvPr id="243" name="Google Shape;243;p5"/>
                <p:cNvSpPr txBox="1"/>
                <p:nvPr/>
              </p:nvSpPr>
              <p:spPr>
                <a:xfrm>
                  <a:off x="6074259" y="4854746"/>
                  <a:ext cx="2477295" cy="15696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Exploratory Data Analysis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Understanding the variables that affect profitability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244" name="Google Shape;244;p5"/>
              <p:cNvSpPr txBox="1"/>
              <p:nvPr/>
            </p:nvSpPr>
            <p:spPr>
              <a:xfrm>
                <a:off x="8234730" y="959032"/>
                <a:ext cx="2250647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Model Building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Building and evaluating various classification models</a:t>
                </a:r>
                <a:endParaRPr/>
              </a:p>
            </p:txBody>
          </p:sp>
        </p:grpSp>
        <p:sp>
          <p:nvSpPr>
            <p:cNvPr id="245" name="Google Shape;245;p5"/>
            <p:cNvSpPr txBox="1"/>
            <p:nvPr/>
          </p:nvSpPr>
          <p:spPr>
            <a:xfrm>
              <a:off x="10095962" y="4854746"/>
              <a:ext cx="2010210" cy="1477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Winner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Choosing the best model that can classify the customers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 txBox="1"/>
          <p:nvPr>
            <p:ph type="title"/>
          </p:nvPr>
        </p:nvSpPr>
        <p:spPr>
          <a:xfrm>
            <a:off x="2250831" y="2584585"/>
            <a:ext cx="85915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-US"/>
              <a:t>SOLUTION DESIGN</a:t>
            </a:r>
            <a:endParaRPr/>
          </a:p>
        </p:txBody>
      </p:sp>
      <p:sp>
        <p:nvSpPr>
          <p:cNvPr id="251" name="Google Shape;251;p6"/>
          <p:cNvSpPr txBox="1"/>
          <p:nvPr>
            <p:ph idx="11" type="ftr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and Confidential</a:t>
            </a:r>
            <a:endParaRPr/>
          </a:p>
        </p:txBody>
      </p:sp>
      <p:sp>
        <p:nvSpPr>
          <p:cNvPr id="252" name="Google Shape;252;p6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53" name="Google Shape;253;p6"/>
          <p:cNvSpPr/>
          <p:nvPr/>
        </p:nvSpPr>
        <p:spPr>
          <a:xfrm>
            <a:off x="0" y="6324106"/>
            <a:ext cx="2405575" cy="464084"/>
          </a:xfrm>
          <a:prstGeom prst="rect">
            <a:avLst/>
          </a:prstGeom>
          <a:solidFill>
            <a:srgbClr val="0C2744"/>
          </a:solidFill>
          <a:ln cap="flat" cmpd="sng" w="12700">
            <a:solidFill>
              <a:srgbClr val="0C274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"/>
          <p:cNvSpPr txBox="1"/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</a:pPr>
            <a:r>
              <a:rPr lang="en-US">
                <a:solidFill>
                  <a:schemeClr val="accent2"/>
                </a:solidFill>
              </a:rPr>
              <a:t>SOLUTION OVERVIEW </a:t>
            </a:r>
            <a:r>
              <a:rPr lang="en-US"/>
              <a:t>FOR CROSS-SELLING X CREDIT CARDS TO Y CUSTOMER BASE</a:t>
            </a:r>
            <a:endParaRPr/>
          </a:p>
        </p:txBody>
      </p:sp>
      <p:sp>
        <p:nvSpPr>
          <p:cNvPr id="259" name="Google Shape;259;p7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grpSp>
        <p:nvGrpSpPr>
          <p:cNvPr id="260" name="Google Shape;260;p7"/>
          <p:cNvGrpSpPr/>
          <p:nvPr/>
        </p:nvGrpSpPr>
        <p:grpSpPr>
          <a:xfrm>
            <a:off x="495409" y="2588016"/>
            <a:ext cx="2374782" cy="2076216"/>
            <a:chOff x="251148" y="1248933"/>
            <a:chExt cx="2374782" cy="2076216"/>
          </a:xfrm>
        </p:grpSpPr>
        <p:pic>
          <p:nvPicPr>
            <p:cNvPr descr="Group outline" id="261" name="Google Shape;26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3493" y="1903588"/>
              <a:ext cx="945046" cy="945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ildren outline" id="262" name="Google Shape;262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38539" y="1248933"/>
              <a:ext cx="945046" cy="945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amily with two children outline" id="263" name="Google Shape;263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93493" y="1248933"/>
              <a:ext cx="945046" cy="945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amily with two children outline" id="264" name="Google Shape;264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38539" y="1903588"/>
              <a:ext cx="945046" cy="9450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7"/>
            <p:cNvSpPr txBox="1"/>
            <p:nvPr/>
          </p:nvSpPr>
          <p:spPr>
            <a:xfrm>
              <a:off x="251148" y="2801929"/>
              <a:ext cx="23747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Transactional Data of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 Customers</a:t>
              </a:r>
              <a:endParaRPr/>
            </a:p>
          </p:txBody>
        </p:sp>
      </p:grpSp>
      <p:grpSp>
        <p:nvGrpSpPr>
          <p:cNvPr id="266" name="Google Shape;266;p7"/>
          <p:cNvGrpSpPr/>
          <p:nvPr/>
        </p:nvGrpSpPr>
        <p:grpSpPr>
          <a:xfrm>
            <a:off x="2997830" y="3076586"/>
            <a:ext cx="2870758" cy="1237514"/>
            <a:chOff x="4410359" y="2964146"/>
            <a:chExt cx="2870758" cy="1237514"/>
          </a:xfrm>
        </p:grpSpPr>
        <p:grpSp>
          <p:nvGrpSpPr>
            <p:cNvPr id="267" name="Google Shape;267;p7"/>
            <p:cNvGrpSpPr/>
            <p:nvPr/>
          </p:nvGrpSpPr>
          <p:grpSpPr>
            <a:xfrm>
              <a:off x="4906335" y="2964146"/>
              <a:ext cx="2374782" cy="1237514"/>
              <a:chOff x="4933365" y="2971800"/>
              <a:chExt cx="2374782" cy="1237514"/>
            </a:xfrm>
          </p:grpSpPr>
          <p:grpSp>
            <p:nvGrpSpPr>
              <p:cNvPr id="268" name="Google Shape;268;p7"/>
              <p:cNvGrpSpPr/>
              <p:nvPr/>
            </p:nvGrpSpPr>
            <p:grpSpPr>
              <a:xfrm>
                <a:off x="5233468" y="2971800"/>
                <a:ext cx="1725064" cy="914400"/>
                <a:chOff x="4803509" y="2846753"/>
                <a:chExt cx="1725064" cy="914400"/>
              </a:xfrm>
            </p:grpSpPr>
            <p:pic>
              <p:nvPicPr>
                <p:cNvPr descr="Binary with solid fill" id="269" name="Google Shape;269;p7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5614173" y="2846753"/>
                  <a:ext cx="914400" cy="914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eft Brain with solid fill" id="270" name="Google Shape;270;p7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4803509" y="2846753"/>
                  <a:ext cx="914400" cy="914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71" name="Google Shape;271;p7"/>
              <p:cNvSpPr txBox="1"/>
              <p:nvPr/>
            </p:nvSpPr>
            <p:spPr>
              <a:xfrm>
                <a:off x="4933365" y="3901537"/>
                <a:ext cx="237478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accent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Binary Classifier</a:t>
                </a:r>
                <a:endParaRPr/>
              </a:p>
            </p:txBody>
          </p:sp>
        </p:grpSp>
        <p:pic>
          <p:nvPicPr>
            <p:cNvPr descr="Arrow Right with solid fill" id="272" name="Google Shape;272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10359" y="2971800"/>
              <a:ext cx="656111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7"/>
          <p:cNvGrpSpPr/>
          <p:nvPr/>
        </p:nvGrpSpPr>
        <p:grpSpPr>
          <a:xfrm>
            <a:off x="5594336" y="1626208"/>
            <a:ext cx="3368501" cy="1701768"/>
            <a:chOff x="6776226" y="1652708"/>
            <a:chExt cx="3368501" cy="1701768"/>
          </a:xfrm>
        </p:grpSpPr>
        <p:grpSp>
          <p:nvGrpSpPr>
            <p:cNvPr id="274" name="Google Shape;274;p7"/>
            <p:cNvGrpSpPr/>
            <p:nvPr/>
          </p:nvGrpSpPr>
          <p:grpSpPr>
            <a:xfrm>
              <a:off x="7830177" y="1652708"/>
              <a:ext cx="2314550" cy="1364017"/>
              <a:chOff x="7790729" y="1779497"/>
              <a:chExt cx="2314550" cy="1364017"/>
            </a:xfrm>
          </p:grpSpPr>
          <p:pic>
            <p:nvPicPr>
              <p:cNvPr descr="Children outline" id="275" name="Google Shape;275;p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582972" y="2198468"/>
                <a:ext cx="945046" cy="9450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6" name="Google Shape;276;p7"/>
              <p:cNvSpPr txBox="1"/>
              <p:nvPr/>
            </p:nvSpPr>
            <p:spPr>
              <a:xfrm>
                <a:off x="7790729" y="1779497"/>
                <a:ext cx="231455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accent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Predicted Profitable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accent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Customers for X</a:t>
                </a:r>
                <a:endParaRPr/>
              </a:p>
            </p:txBody>
          </p:sp>
        </p:grpSp>
        <p:grpSp>
          <p:nvGrpSpPr>
            <p:cNvPr id="277" name="Google Shape;277;p7"/>
            <p:cNvGrpSpPr/>
            <p:nvPr/>
          </p:nvGrpSpPr>
          <p:grpSpPr>
            <a:xfrm>
              <a:off x="6776226" y="2061588"/>
              <a:ext cx="1292888" cy="1292888"/>
              <a:chOff x="6776226" y="2061588"/>
              <a:chExt cx="1292888" cy="1292888"/>
            </a:xfrm>
          </p:grpSpPr>
          <p:pic>
            <p:nvPicPr>
              <p:cNvPr descr="Line arrow: Counter-clockwise curve with solid fill" id="278" name="Google Shape;278;p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 flipH="1" rot="2770127">
                <a:off x="6965470" y="2250832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descr="Harvey Balls 100% with solid fill" id="279" name="Google Shape;279;p7"/>
              <p:cNvSpPr/>
              <p:nvPr/>
            </p:nvSpPr>
            <p:spPr>
              <a:xfrm>
                <a:off x="7019817" y="2117836"/>
                <a:ext cx="432000" cy="432000"/>
              </a:xfrm>
              <a:custGeom>
                <a:rect b="b" l="l" r="r" t="t"/>
                <a:pathLst>
                  <a:path extrusionOk="0" h="723900" w="723900">
                    <a:moveTo>
                      <a:pt x="723900" y="361950"/>
                    </a:moveTo>
                    <a:cubicBezTo>
                      <a:pt x="723900" y="561850"/>
                      <a:pt x="561850" y="723900"/>
                      <a:pt x="361950" y="723900"/>
                    </a:cubicBezTo>
                    <a:cubicBezTo>
                      <a:pt x="162051" y="723900"/>
                      <a:pt x="0" y="561850"/>
                      <a:pt x="0" y="361950"/>
                    </a:cubicBezTo>
                    <a:cubicBezTo>
                      <a:pt x="0" y="162051"/>
                      <a:pt x="162051" y="0"/>
                      <a:pt x="361950" y="0"/>
                    </a:cubicBezTo>
                    <a:cubicBezTo>
                      <a:pt x="561850" y="0"/>
                      <a:pt x="723900" y="162051"/>
                      <a:pt x="723900" y="361950"/>
                    </a:cubicBez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 sz="24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280" name="Google Shape;280;p7"/>
          <p:cNvGrpSpPr/>
          <p:nvPr/>
        </p:nvGrpSpPr>
        <p:grpSpPr>
          <a:xfrm>
            <a:off x="5627563" y="3731421"/>
            <a:ext cx="3566607" cy="1982974"/>
            <a:chOff x="6786618" y="3289070"/>
            <a:chExt cx="3566607" cy="1982974"/>
          </a:xfrm>
        </p:grpSpPr>
        <p:grpSp>
          <p:nvGrpSpPr>
            <p:cNvPr id="281" name="Google Shape;281;p7"/>
            <p:cNvGrpSpPr/>
            <p:nvPr/>
          </p:nvGrpSpPr>
          <p:grpSpPr>
            <a:xfrm>
              <a:off x="7802944" y="3318984"/>
              <a:ext cx="2550281" cy="1953060"/>
              <a:chOff x="7829757" y="3047749"/>
              <a:chExt cx="2550281" cy="1953060"/>
            </a:xfrm>
          </p:grpSpPr>
          <p:pic>
            <p:nvPicPr>
              <p:cNvPr descr="Group outline" id="282" name="Google Shape;282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255926" y="4055763"/>
                <a:ext cx="945046" cy="9450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Family with two children outline" id="283" name="Google Shape;283;p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582972" y="3447667"/>
                <a:ext cx="945046" cy="9450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Family with two children outline" id="284" name="Google Shape;284;p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9136706" y="4044273"/>
                <a:ext cx="945046" cy="9450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5" name="Google Shape;285;p7"/>
              <p:cNvSpPr txBox="1"/>
              <p:nvPr/>
            </p:nvSpPr>
            <p:spPr>
              <a:xfrm>
                <a:off x="7829757" y="3047749"/>
                <a:ext cx="255028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accent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Predicted Non-Profitable Customers for X</a:t>
                </a:r>
                <a:endParaRPr/>
              </a:p>
            </p:txBody>
          </p:sp>
        </p:grpSp>
        <p:grpSp>
          <p:nvGrpSpPr>
            <p:cNvPr id="286" name="Google Shape;286;p7"/>
            <p:cNvGrpSpPr/>
            <p:nvPr/>
          </p:nvGrpSpPr>
          <p:grpSpPr>
            <a:xfrm>
              <a:off x="6786618" y="3289070"/>
              <a:ext cx="1292888" cy="1292888"/>
              <a:chOff x="6786618" y="3289070"/>
              <a:chExt cx="1292888" cy="1292888"/>
            </a:xfrm>
          </p:grpSpPr>
          <p:pic>
            <p:nvPicPr>
              <p:cNvPr descr="Line arrow: Counter-clockwise curve with solid fill" id="287" name="Google Shape;287;p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 rot="8029873">
                <a:off x="6975862" y="3478314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descr="Harvey Balls 100% with solid fill" id="288" name="Google Shape;288;p7"/>
              <p:cNvSpPr/>
              <p:nvPr/>
            </p:nvSpPr>
            <p:spPr>
              <a:xfrm>
                <a:off x="7023891" y="4139496"/>
                <a:ext cx="432000" cy="432000"/>
              </a:xfrm>
              <a:custGeom>
                <a:rect b="b" l="l" r="r" t="t"/>
                <a:pathLst>
                  <a:path extrusionOk="0" h="723900" w="723900">
                    <a:moveTo>
                      <a:pt x="723900" y="361950"/>
                    </a:moveTo>
                    <a:cubicBezTo>
                      <a:pt x="723900" y="561850"/>
                      <a:pt x="561850" y="723900"/>
                      <a:pt x="361950" y="723900"/>
                    </a:cubicBezTo>
                    <a:cubicBezTo>
                      <a:pt x="162051" y="723900"/>
                      <a:pt x="0" y="561850"/>
                      <a:pt x="0" y="361950"/>
                    </a:cubicBezTo>
                    <a:cubicBezTo>
                      <a:pt x="0" y="162051"/>
                      <a:pt x="162051" y="0"/>
                      <a:pt x="361950" y="0"/>
                    </a:cubicBezTo>
                    <a:cubicBezTo>
                      <a:pt x="561850" y="0"/>
                      <a:pt x="723900" y="162051"/>
                      <a:pt x="723900" y="361950"/>
                    </a:cubicBez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 sz="24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pic>
        <p:nvPicPr>
          <p:cNvPr descr="Arrow Right with solid fill" id="289" name="Google Shape;289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77908" y="2152239"/>
            <a:ext cx="726578" cy="7552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7"/>
          <p:cNvGrpSpPr/>
          <p:nvPr/>
        </p:nvGrpSpPr>
        <p:grpSpPr>
          <a:xfrm>
            <a:off x="9786984" y="2054793"/>
            <a:ext cx="1841819" cy="1478269"/>
            <a:chOff x="10145236" y="2057400"/>
            <a:chExt cx="1373630" cy="1478269"/>
          </a:xfrm>
        </p:grpSpPr>
        <p:pic>
          <p:nvPicPr>
            <p:cNvPr descr="Credit card outline" id="291" name="Google Shape;291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374852" y="205740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7"/>
            <p:cNvSpPr txBox="1"/>
            <p:nvPr/>
          </p:nvSpPr>
          <p:spPr>
            <a:xfrm>
              <a:off x="10145236" y="2797005"/>
              <a:ext cx="1373630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Target this crowd with acquisition campaigns</a:t>
              </a:r>
              <a:endParaRPr/>
            </a:p>
          </p:txBody>
        </p:sp>
      </p:grpSp>
      <p:sp>
        <p:nvSpPr>
          <p:cNvPr id="293" name="Google Shape;293;p7"/>
          <p:cNvSpPr/>
          <p:nvPr/>
        </p:nvSpPr>
        <p:spPr>
          <a:xfrm>
            <a:off x="0" y="6309750"/>
            <a:ext cx="2405575" cy="46408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/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ontserrat"/>
              <a:buNone/>
            </a:pPr>
            <a:r>
              <a:rPr lang="en-US">
                <a:solidFill>
                  <a:schemeClr val="accent2"/>
                </a:solidFill>
              </a:rPr>
              <a:t>LEVERAGING</a:t>
            </a:r>
            <a:r>
              <a:rPr lang="en-US"/>
              <a:t> THE EXISTING X CUSTOMER BASE AT Y FOR OUR ANALYSIS</a:t>
            </a:r>
            <a:endParaRPr/>
          </a:p>
        </p:txBody>
      </p:sp>
      <p:sp>
        <p:nvSpPr>
          <p:cNvPr id="299" name="Google Shape;299;p8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grpSp>
        <p:nvGrpSpPr>
          <p:cNvPr id="300" name="Google Shape;300;p8"/>
          <p:cNvGrpSpPr/>
          <p:nvPr/>
        </p:nvGrpSpPr>
        <p:grpSpPr>
          <a:xfrm>
            <a:off x="1091838" y="2474442"/>
            <a:ext cx="2374782" cy="2291660"/>
            <a:chOff x="251148" y="1248933"/>
            <a:chExt cx="2374782" cy="2291660"/>
          </a:xfrm>
        </p:grpSpPr>
        <p:pic>
          <p:nvPicPr>
            <p:cNvPr descr="Group outline" id="301" name="Google Shape;30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3493" y="1903588"/>
              <a:ext cx="945046" cy="945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ildren outline" id="302" name="Google Shape;302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38539" y="1248933"/>
              <a:ext cx="945046" cy="945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amily with two children outline" id="303" name="Google Shape;303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93493" y="1248933"/>
              <a:ext cx="945046" cy="945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amily with two children outline" id="304" name="Google Shape;304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38539" y="1903588"/>
              <a:ext cx="945046" cy="9450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8"/>
            <p:cNvSpPr txBox="1"/>
            <p:nvPr/>
          </p:nvSpPr>
          <p:spPr>
            <a:xfrm>
              <a:off x="251148" y="2801929"/>
              <a:ext cx="2374782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Transactional Data of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X Customers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visiting Y cinemas</a:t>
              </a:r>
              <a:endParaRPr/>
            </a:p>
          </p:txBody>
        </p:sp>
      </p:grpSp>
      <p:grpSp>
        <p:nvGrpSpPr>
          <p:cNvPr id="306" name="Google Shape;306;p8"/>
          <p:cNvGrpSpPr/>
          <p:nvPr/>
        </p:nvGrpSpPr>
        <p:grpSpPr>
          <a:xfrm>
            <a:off x="3661435" y="1265659"/>
            <a:ext cx="4441103" cy="4208752"/>
            <a:chOff x="3941844" y="1408727"/>
            <a:chExt cx="4441103" cy="4208752"/>
          </a:xfrm>
        </p:grpSpPr>
        <p:grpSp>
          <p:nvGrpSpPr>
            <p:cNvPr id="307" name="Google Shape;307;p8"/>
            <p:cNvGrpSpPr/>
            <p:nvPr/>
          </p:nvGrpSpPr>
          <p:grpSpPr>
            <a:xfrm>
              <a:off x="5121097" y="3807428"/>
              <a:ext cx="2173133" cy="1810051"/>
              <a:chOff x="5462993" y="2559654"/>
              <a:chExt cx="2173133" cy="1810051"/>
            </a:xfrm>
          </p:grpSpPr>
          <p:grpSp>
            <p:nvGrpSpPr>
              <p:cNvPr id="308" name="Google Shape;308;p8"/>
              <p:cNvGrpSpPr/>
              <p:nvPr/>
            </p:nvGrpSpPr>
            <p:grpSpPr>
              <a:xfrm>
                <a:off x="5462993" y="2770004"/>
                <a:ext cx="2173133" cy="1599701"/>
                <a:chOff x="8036484" y="966158"/>
                <a:chExt cx="2173133" cy="1599701"/>
              </a:xfrm>
            </p:grpSpPr>
            <p:pic>
              <p:nvPicPr>
                <p:cNvPr descr="Family with two children outline" id="309" name="Google Shape;309;p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8644474" y="966158"/>
                  <a:ext cx="945046" cy="9450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Group outline" id="310" name="Google Shape;310;p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8178005" y="1620813"/>
                  <a:ext cx="945046" cy="9450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Family with two children outline" id="311" name="Google Shape;311;p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9123051" y="1597460"/>
                  <a:ext cx="945046" cy="9450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12" name="Google Shape;312;p8"/>
                <p:cNvSpPr/>
                <p:nvPr/>
              </p:nvSpPr>
              <p:spPr>
                <a:xfrm>
                  <a:off x="8036484" y="1072990"/>
                  <a:ext cx="2173133" cy="1426954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2700">
                  <a:solidFill>
                    <a:srgbClr val="7F7F7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313" name="Google Shape;313;p8"/>
              <p:cNvSpPr txBox="1"/>
              <p:nvPr/>
            </p:nvSpPr>
            <p:spPr>
              <a:xfrm>
                <a:off x="5490850" y="2559654"/>
                <a:ext cx="202688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accent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Revenue &lt;  AED 350</a:t>
                </a:r>
                <a:endParaRPr sz="14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314" name="Google Shape;314;p8"/>
            <p:cNvSpPr txBox="1"/>
            <p:nvPr/>
          </p:nvSpPr>
          <p:spPr>
            <a:xfrm>
              <a:off x="3941844" y="1408727"/>
              <a:ext cx="444110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93939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Existing customers are split based on Profitability criteria provided by X Cards* </a:t>
              </a:r>
              <a:endParaRPr/>
            </a:p>
          </p:txBody>
        </p:sp>
        <p:grpSp>
          <p:nvGrpSpPr>
            <p:cNvPr id="315" name="Google Shape;315;p8"/>
            <p:cNvGrpSpPr/>
            <p:nvPr/>
          </p:nvGrpSpPr>
          <p:grpSpPr>
            <a:xfrm>
              <a:off x="4940566" y="1934823"/>
              <a:ext cx="2568545" cy="1734731"/>
              <a:chOff x="7342485" y="1794415"/>
              <a:chExt cx="2568545" cy="1734731"/>
            </a:xfrm>
          </p:grpSpPr>
          <p:grpSp>
            <p:nvGrpSpPr>
              <p:cNvPr id="316" name="Google Shape;316;p8"/>
              <p:cNvGrpSpPr/>
              <p:nvPr/>
            </p:nvGrpSpPr>
            <p:grpSpPr>
              <a:xfrm>
                <a:off x="7342485" y="1794415"/>
                <a:ext cx="2568545" cy="1734731"/>
                <a:chOff x="8014544" y="408697"/>
                <a:chExt cx="2568545" cy="1734731"/>
              </a:xfrm>
            </p:grpSpPr>
            <p:sp>
              <p:nvSpPr>
                <p:cNvPr id="317" name="Google Shape;317;p8"/>
                <p:cNvSpPr txBox="1"/>
                <p:nvPr/>
              </p:nvSpPr>
              <p:spPr>
                <a:xfrm>
                  <a:off x="8014544" y="1547768"/>
                  <a:ext cx="2568545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accent1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~23</a:t>
                  </a:r>
                  <a:r>
                    <a:rPr lang="en-US" sz="1600">
                      <a:solidFill>
                        <a:schemeClr val="accent2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r>
                    <a:rPr lang="en-US" sz="1200">
                      <a:solidFill>
                        <a:schemeClr val="accent2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out of</a:t>
                  </a:r>
                  <a:r>
                    <a:rPr lang="en-US" sz="1600">
                      <a:solidFill>
                        <a:schemeClr val="accent2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r>
                    <a:rPr lang="en-US" sz="1600">
                      <a:solidFill>
                        <a:schemeClr val="accent1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100</a:t>
                  </a:r>
                  <a:r>
                    <a:rPr lang="en-US" sz="1600">
                      <a:solidFill>
                        <a:schemeClr val="accent2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accent2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Customers are Profitable</a:t>
                  </a:r>
                  <a:endParaRPr sz="1200">
                    <a:solidFill>
                      <a:schemeClr val="accent2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grpSp>
              <p:nvGrpSpPr>
                <p:cNvPr id="318" name="Google Shape;318;p8"/>
                <p:cNvGrpSpPr/>
                <p:nvPr/>
              </p:nvGrpSpPr>
              <p:grpSpPr>
                <a:xfrm>
                  <a:off x="8149808" y="408697"/>
                  <a:ext cx="2224455" cy="1734731"/>
                  <a:chOff x="5411671" y="2569059"/>
                  <a:chExt cx="2224455" cy="1734731"/>
                </a:xfrm>
              </p:grpSpPr>
              <p:sp>
                <p:nvSpPr>
                  <p:cNvPr id="319" name="Google Shape;319;p8"/>
                  <p:cNvSpPr/>
                  <p:nvPr/>
                </p:nvSpPr>
                <p:spPr>
                  <a:xfrm>
                    <a:off x="5462993" y="2876836"/>
                    <a:ext cx="2173133" cy="1426954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2700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endParaRPr>
                  </a:p>
                </p:txBody>
              </p:sp>
              <p:sp>
                <p:nvSpPr>
                  <p:cNvPr id="320" name="Google Shape;320;p8"/>
                  <p:cNvSpPr txBox="1"/>
                  <p:nvPr/>
                </p:nvSpPr>
                <p:spPr>
                  <a:xfrm>
                    <a:off x="5411671" y="2569059"/>
                    <a:ext cx="217313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40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rPr>
                      <a:t>Revenue &gt; = AED 350</a:t>
                    </a:r>
                    <a:endParaRPr sz="1400">
                      <a:solidFill>
                        <a:schemeClr val="accent2"/>
                      </a:solidFill>
                      <a:latin typeface="Montserrat"/>
                      <a:ea typeface="Montserrat"/>
                      <a:cs typeface="Montserrat"/>
                      <a:sym typeface="Montserrat"/>
                    </a:endParaRPr>
                  </a:p>
                </p:txBody>
              </p:sp>
            </p:grpSp>
          </p:grpSp>
          <p:pic>
            <p:nvPicPr>
              <p:cNvPr descr="Children outline" id="321" name="Google Shape;321;p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154235" y="2102192"/>
                <a:ext cx="945046" cy="9450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2" name="Google Shape;322;p8"/>
          <p:cNvSpPr txBox="1"/>
          <p:nvPr/>
        </p:nvSpPr>
        <p:spPr>
          <a:xfrm>
            <a:off x="8310876" y="6214478"/>
            <a:ext cx="38811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93939"/>
                </a:solidFill>
                <a:latin typeface="Open Sans"/>
                <a:ea typeface="Open Sans"/>
                <a:cs typeface="Open Sans"/>
                <a:sym typeface="Open Sans"/>
              </a:rPr>
              <a:t>*X Credit Cards called out their Profitable Customers to be generating an overall revenue of &gt;= AED 350</a:t>
            </a:r>
            <a:endParaRPr/>
          </a:p>
        </p:txBody>
      </p:sp>
      <p:pic>
        <p:nvPicPr>
          <p:cNvPr descr="Arrow: Straight with solid fill" id="323" name="Google Shape;32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7405424" y="2145242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8"/>
          <p:cNvGrpSpPr/>
          <p:nvPr/>
        </p:nvGrpSpPr>
        <p:grpSpPr>
          <a:xfrm>
            <a:off x="8319824" y="4265581"/>
            <a:ext cx="2374782" cy="1128337"/>
            <a:chOff x="8046141" y="4198661"/>
            <a:chExt cx="2374782" cy="1128337"/>
          </a:xfrm>
        </p:grpSpPr>
        <p:sp>
          <p:nvSpPr>
            <p:cNvPr id="325" name="Google Shape;325;p8"/>
            <p:cNvSpPr txBox="1"/>
            <p:nvPr/>
          </p:nvSpPr>
          <p:spPr>
            <a:xfrm>
              <a:off x="8046141" y="5019221"/>
              <a:ext cx="23747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Final Feature Selection</a:t>
              </a:r>
              <a:endParaRPr/>
            </a:p>
          </p:txBody>
        </p:sp>
        <p:pic>
          <p:nvPicPr>
            <p:cNvPr descr="Abacus outline" id="326" name="Google Shape;326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69911" y="419866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rrow: Straight with solid fill" id="327" name="Google Shape;32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9050015" y="3351181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Google Shape;328;p8"/>
          <p:cNvGrpSpPr/>
          <p:nvPr/>
        </p:nvGrpSpPr>
        <p:grpSpPr>
          <a:xfrm>
            <a:off x="8313403" y="1594442"/>
            <a:ext cx="2374782" cy="1627995"/>
            <a:chOff x="8501316" y="1727604"/>
            <a:chExt cx="2374782" cy="1627995"/>
          </a:xfrm>
        </p:grpSpPr>
        <p:sp>
          <p:nvSpPr>
            <p:cNvPr id="329" name="Google Shape;329;p8"/>
            <p:cNvSpPr txBox="1"/>
            <p:nvPr/>
          </p:nvSpPr>
          <p:spPr>
            <a:xfrm>
              <a:off x="8501316" y="2616935"/>
              <a:ext cx="2374782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Analyze the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Characteristics of Profitability</a:t>
              </a:r>
              <a:endParaRPr/>
            </a:p>
          </p:txBody>
        </p:sp>
        <p:pic>
          <p:nvPicPr>
            <p:cNvPr descr="Cycle with people outline" id="330" name="Google Shape;330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137907" y="1727604"/>
              <a:ext cx="1008000" cy="100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rrow: Counter-clockwise curve with solid fill" id="331" name="Google Shape;331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 rot="2484505">
            <a:off x="3402581" y="232490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: Counter-clockwise curve with solid fill" id="332" name="Google Shape;332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8315495">
            <a:off x="3462857" y="382723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8"/>
          <p:cNvSpPr/>
          <p:nvPr/>
        </p:nvSpPr>
        <p:spPr>
          <a:xfrm>
            <a:off x="0" y="6309750"/>
            <a:ext cx="2405575" cy="46408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9"/>
          <p:cNvSpPr txBox="1"/>
          <p:nvPr>
            <p:ph type="title"/>
          </p:nvPr>
        </p:nvSpPr>
        <p:spPr>
          <a:xfrm>
            <a:off x="2250831" y="2584585"/>
            <a:ext cx="85915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-US"/>
              <a:t>CORRELATION &amp;  VIF ANALYSIS</a:t>
            </a:r>
            <a:endParaRPr/>
          </a:p>
        </p:txBody>
      </p:sp>
      <p:sp>
        <p:nvSpPr>
          <p:cNvPr id="339" name="Google Shape;339;p9"/>
          <p:cNvSpPr txBox="1"/>
          <p:nvPr>
            <p:ph idx="12" type="sldNum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340" name="Google Shape;340;p9"/>
          <p:cNvSpPr/>
          <p:nvPr/>
        </p:nvSpPr>
        <p:spPr>
          <a:xfrm>
            <a:off x="0" y="6324106"/>
            <a:ext cx="2405575" cy="464084"/>
          </a:xfrm>
          <a:prstGeom prst="rect">
            <a:avLst/>
          </a:prstGeom>
          <a:solidFill>
            <a:srgbClr val="0C2744"/>
          </a:solidFill>
          <a:ln cap="flat" cmpd="sng" w="12700">
            <a:solidFill>
              <a:srgbClr val="0C274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TheMathColors">
      <a:dk1>
        <a:srgbClr val="0A2240"/>
      </a:dk1>
      <a:lt1>
        <a:srgbClr val="FFFFFF"/>
      </a:lt1>
      <a:dk2>
        <a:srgbClr val="0A2240"/>
      </a:dk2>
      <a:lt2>
        <a:srgbClr val="FFFFFF"/>
      </a:lt2>
      <a:accent1>
        <a:srgbClr val="0A2240"/>
      </a:accent1>
      <a:accent2>
        <a:srgbClr val="ED7D31"/>
      </a:accent2>
      <a:accent3>
        <a:srgbClr val="4C4C4C"/>
      </a:accent3>
      <a:accent4>
        <a:srgbClr val="0070C0"/>
      </a:accent4>
      <a:accent5>
        <a:srgbClr val="6E008B"/>
      </a:accent5>
      <a:accent6>
        <a:srgbClr val="FF4F53"/>
      </a:accent6>
      <a:hlink>
        <a:srgbClr val="50D6C0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2021-05-10T06:08:05Z</dcterms:created>
  <dc:creator>Indu Varshini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0x010100736D30410CBC8B4191FF0865C6008E14</vt:lpwstr>
  </property>
</Properties>
</file>