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8288000" cy="10287000"/>
  <p:notesSz cx="6858000" cy="9144000"/>
  <p:embeddedFontLst>
    <p:embeddedFont>
      <p:font typeface="Montserrat" panose="00000500000000000000" pitchFamily="2" charset="0"/>
      <p:regular r:id="rId38"/>
      <p:bold r:id="rId39"/>
      <p:italic r:id="rId40"/>
      <p:boldItalic r:id="rId41"/>
    </p:embeddedFont>
    <p:embeddedFont>
      <p:font typeface="Montserrat Bold" panose="00000800000000000000" pitchFamily="2" charset="0"/>
      <p:regular r:id="rId42"/>
      <p:bold r:id="rId43"/>
    </p:embeddedFont>
    <p:embeddedFont>
      <p:font typeface="Open Sans" panose="020B0606030504020204" pitchFamily="3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1" d="100"/>
          <a:sy n="71" d="100"/>
        </p:scale>
        <p:origin x="72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5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3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6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17472" y="2674052"/>
            <a:ext cx="8555128" cy="4426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SQL Project</a:t>
            </a:r>
          </a:p>
          <a:p>
            <a:pPr algn="l"/>
            <a:r>
              <a:rPr lang="en-US" sz="9600" dirty="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Amazon sales</a:t>
            </a:r>
          </a:p>
          <a:p>
            <a:pPr algn="l">
              <a:lnSpc>
                <a:spcPts val="11519"/>
              </a:lnSpc>
            </a:pPr>
            <a:r>
              <a:rPr lang="en-US" sz="9600" dirty="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Case Study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817473" y="8953232"/>
            <a:ext cx="6717999" cy="168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0"/>
              </a:lnSpc>
            </a:pPr>
            <a:r>
              <a:rPr lang="en-US" sz="2000" b="1" spc="68">
                <a:solidFill>
                  <a:srgbClr val="1C402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PRESENTED BY: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17473" y="9215388"/>
            <a:ext cx="6717999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1C402E"/>
                </a:solidFill>
                <a:latin typeface="Open Sans"/>
                <a:ea typeface="Open Sans"/>
                <a:cs typeface="Open Sans"/>
                <a:sym typeface="Open Sans"/>
              </a:rPr>
              <a:t>Atul Pachauri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10317391" y="2651937"/>
            <a:ext cx="7970609" cy="4941778"/>
          </a:xfrm>
          <a:custGeom>
            <a:avLst/>
            <a:gdLst/>
            <a:ahLst/>
            <a:cxnLst/>
            <a:rect l="l" t="t" r="r" b="b"/>
            <a:pathLst>
              <a:path w="7970609" h="4941778">
                <a:moveTo>
                  <a:pt x="7970609" y="0"/>
                </a:moveTo>
                <a:lnTo>
                  <a:pt x="0" y="0"/>
                </a:lnTo>
                <a:lnTo>
                  <a:pt x="0" y="4941777"/>
                </a:lnTo>
                <a:lnTo>
                  <a:pt x="7970609" y="4941777"/>
                </a:lnTo>
                <a:lnTo>
                  <a:pt x="797060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003811"/>
            <a:ext cx="6515464" cy="3254489"/>
          </a:xfrm>
          <a:custGeom>
            <a:avLst/>
            <a:gdLst/>
            <a:ahLst/>
            <a:cxnLst/>
            <a:rect l="l" t="t" r="r" b="b"/>
            <a:pathLst>
              <a:path w="6515464" h="3254489">
                <a:moveTo>
                  <a:pt x="0" y="0"/>
                </a:moveTo>
                <a:lnTo>
                  <a:pt x="6515464" y="0"/>
                </a:lnTo>
                <a:lnTo>
                  <a:pt x="6515464" y="3254489"/>
                </a:lnTo>
                <a:lnTo>
                  <a:pt x="0" y="32544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6" t="-150373" r="-26314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3940046"/>
            <a:ext cx="13698294" cy="1214511"/>
          </a:xfrm>
          <a:custGeom>
            <a:avLst/>
            <a:gdLst/>
            <a:ahLst/>
            <a:cxnLst/>
            <a:rect l="l" t="t" r="r" b="b"/>
            <a:pathLst>
              <a:path w="13698294" h="1214511">
                <a:moveTo>
                  <a:pt x="0" y="0"/>
                </a:moveTo>
                <a:lnTo>
                  <a:pt x="13698294" y="0"/>
                </a:lnTo>
                <a:lnTo>
                  <a:pt x="13698294" y="1214511"/>
                </a:lnTo>
                <a:lnTo>
                  <a:pt x="0" y="1214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08" t="-42548" b="-27401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How much revenue is generated each month?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12624898" cy="1230255"/>
          </a:xfrm>
          <a:custGeom>
            <a:avLst/>
            <a:gdLst/>
            <a:ahLst/>
            <a:cxnLst/>
            <a:rect l="l" t="t" r="r" b="b"/>
            <a:pathLst>
              <a:path w="12624898" h="1230255">
                <a:moveTo>
                  <a:pt x="0" y="0"/>
                </a:moveTo>
                <a:lnTo>
                  <a:pt x="12624898" y="0"/>
                </a:lnTo>
                <a:lnTo>
                  <a:pt x="12624898" y="1230255"/>
                </a:lnTo>
                <a:lnTo>
                  <a:pt x="0" y="12302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37" t="-44343" b="-22352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635353"/>
            <a:ext cx="6296596" cy="1622947"/>
          </a:xfrm>
          <a:custGeom>
            <a:avLst/>
            <a:gdLst/>
            <a:ahLst/>
            <a:cxnLst/>
            <a:rect l="l" t="t" r="r" b="b"/>
            <a:pathLst>
              <a:path w="6296596" h="1622947">
                <a:moveTo>
                  <a:pt x="0" y="0"/>
                </a:moveTo>
                <a:lnTo>
                  <a:pt x="6296596" y="0"/>
                </a:lnTo>
                <a:lnTo>
                  <a:pt x="6296596" y="1622947"/>
                </a:lnTo>
                <a:lnTo>
                  <a:pt x="0" y="1622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61" t="-352916" r="-25278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In which month did the cost of goods sold reach its peak?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8007465"/>
            <a:ext cx="6465347" cy="1250835"/>
          </a:xfrm>
          <a:custGeom>
            <a:avLst/>
            <a:gdLst/>
            <a:ahLst/>
            <a:cxnLst/>
            <a:rect l="l" t="t" r="r" b="b"/>
            <a:pathLst>
              <a:path w="6465347" h="1250835">
                <a:moveTo>
                  <a:pt x="0" y="0"/>
                </a:moveTo>
                <a:lnTo>
                  <a:pt x="6465347" y="0"/>
                </a:lnTo>
                <a:lnTo>
                  <a:pt x="6465347" y="1250835"/>
                </a:lnTo>
                <a:lnTo>
                  <a:pt x="0" y="12508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860" t="-341525" r="-15092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878907"/>
            <a:ext cx="11637692" cy="1885617"/>
          </a:xfrm>
          <a:custGeom>
            <a:avLst/>
            <a:gdLst/>
            <a:ahLst/>
            <a:cxnLst/>
            <a:rect l="l" t="t" r="r" b="b"/>
            <a:pathLst>
              <a:path w="11637692" h="1885617">
                <a:moveTo>
                  <a:pt x="0" y="0"/>
                </a:moveTo>
                <a:lnTo>
                  <a:pt x="11637692" y="0"/>
                </a:lnTo>
                <a:lnTo>
                  <a:pt x="11637692" y="1885617"/>
                </a:lnTo>
                <a:lnTo>
                  <a:pt x="0" y="18856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3793" t="-25039" b="-12503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product line generated the highest revenue?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795350"/>
            <a:ext cx="11694320" cy="1939128"/>
          </a:xfrm>
          <a:custGeom>
            <a:avLst/>
            <a:gdLst/>
            <a:ahLst/>
            <a:cxnLst/>
            <a:rect l="l" t="t" r="r" b="b"/>
            <a:pathLst>
              <a:path w="11694320" h="1939128">
                <a:moveTo>
                  <a:pt x="0" y="0"/>
                </a:moveTo>
                <a:lnTo>
                  <a:pt x="11694320" y="0"/>
                </a:lnTo>
                <a:lnTo>
                  <a:pt x="11694320" y="1939128"/>
                </a:lnTo>
                <a:lnTo>
                  <a:pt x="0" y="19391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22" t="-28281" b="-16091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714933"/>
            <a:ext cx="6696921" cy="1543367"/>
          </a:xfrm>
          <a:custGeom>
            <a:avLst/>
            <a:gdLst/>
            <a:ahLst/>
            <a:cxnLst/>
            <a:rect l="l" t="t" r="r" b="b"/>
            <a:pathLst>
              <a:path w="6696921" h="1543367">
                <a:moveTo>
                  <a:pt x="0" y="0"/>
                </a:moveTo>
                <a:lnTo>
                  <a:pt x="6696921" y="0"/>
                </a:lnTo>
                <a:lnTo>
                  <a:pt x="6696921" y="1543367"/>
                </a:lnTo>
                <a:lnTo>
                  <a:pt x="0" y="1543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87" t="-352458" r="-1385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In which city was the highest revenue recorded?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844891"/>
            <a:ext cx="11708868" cy="1677977"/>
          </a:xfrm>
          <a:custGeom>
            <a:avLst/>
            <a:gdLst/>
            <a:ahLst/>
            <a:cxnLst/>
            <a:rect l="l" t="t" r="r" b="b"/>
            <a:pathLst>
              <a:path w="11708868" h="1677977">
                <a:moveTo>
                  <a:pt x="0" y="0"/>
                </a:moveTo>
                <a:lnTo>
                  <a:pt x="11708868" y="0"/>
                </a:lnTo>
                <a:lnTo>
                  <a:pt x="11708868" y="1677978"/>
                </a:lnTo>
                <a:lnTo>
                  <a:pt x="0" y="16779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93" t="-36003" r="-2741" b="-136003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951167"/>
            <a:ext cx="6017818" cy="1307133"/>
          </a:xfrm>
          <a:custGeom>
            <a:avLst/>
            <a:gdLst/>
            <a:ahLst/>
            <a:cxnLst/>
            <a:rect l="l" t="t" r="r" b="b"/>
            <a:pathLst>
              <a:path w="6017818" h="1307133">
                <a:moveTo>
                  <a:pt x="0" y="0"/>
                </a:moveTo>
                <a:lnTo>
                  <a:pt x="6017818" y="0"/>
                </a:lnTo>
                <a:lnTo>
                  <a:pt x="6017818" y="1307133"/>
                </a:lnTo>
                <a:lnTo>
                  <a:pt x="0" y="1307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383" t="-324144" r="-16538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product line incurred the highest Value Added Tax?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72300"/>
            <a:ext cx="4091854" cy="4886000"/>
          </a:xfrm>
          <a:custGeom>
            <a:avLst/>
            <a:gdLst/>
            <a:ahLst/>
            <a:cxnLst/>
            <a:rect l="l" t="t" r="r" b="b"/>
            <a:pathLst>
              <a:path w="4091854" h="4886000">
                <a:moveTo>
                  <a:pt x="0" y="0"/>
                </a:moveTo>
                <a:lnTo>
                  <a:pt x="4091854" y="0"/>
                </a:lnTo>
                <a:lnTo>
                  <a:pt x="4091854" y="4886000"/>
                </a:lnTo>
                <a:lnTo>
                  <a:pt x="0" y="48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01" t="-110274" r="-1843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414673" y="4372300"/>
            <a:ext cx="10397844" cy="4042497"/>
          </a:xfrm>
          <a:custGeom>
            <a:avLst/>
            <a:gdLst/>
            <a:ahLst/>
            <a:cxnLst/>
            <a:rect l="l" t="t" r="r" b="b"/>
            <a:pathLst>
              <a:path w="10397844" h="4042497">
                <a:moveTo>
                  <a:pt x="0" y="0"/>
                </a:moveTo>
                <a:lnTo>
                  <a:pt x="10397844" y="0"/>
                </a:lnTo>
                <a:lnTo>
                  <a:pt x="10397844" y="4042497"/>
                </a:lnTo>
                <a:lnTo>
                  <a:pt x="0" y="40424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337" b="-14409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571500"/>
            <a:ext cx="16230600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For each product line, add a column indicating "Good" if its sales are above average, otherwise "Bad."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862167"/>
            <a:ext cx="12905143" cy="1630742"/>
          </a:xfrm>
          <a:custGeom>
            <a:avLst/>
            <a:gdLst/>
            <a:ahLst/>
            <a:cxnLst/>
            <a:rect l="l" t="t" r="r" b="b"/>
            <a:pathLst>
              <a:path w="12905143" h="1630742">
                <a:moveTo>
                  <a:pt x="0" y="0"/>
                </a:moveTo>
                <a:lnTo>
                  <a:pt x="12905143" y="0"/>
                </a:lnTo>
                <a:lnTo>
                  <a:pt x="12905143" y="1630742"/>
                </a:lnTo>
                <a:lnTo>
                  <a:pt x="0" y="16307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93" t="-22433" r="-447" b="-14168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354961"/>
            <a:ext cx="2340771" cy="1903339"/>
          </a:xfrm>
          <a:custGeom>
            <a:avLst/>
            <a:gdLst/>
            <a:ahLst/>
            <a:cxnLst/>
            <a:rect l="l" t="t" r="r" b="b"/>
            <a:pathLst>
              <a:path w="2340771" h="1903339">
                <a:moveTo>
                  <a:pt x="0" y="0"/>
                </a:moveTo>
                <a:lnTo>
                  <a:pt x="2340771" y="0"/>
                </a:lnTo>
                <a:lnTo>
                  <a:pt x="2340771" y="1903339"/>
                </a:lnTo>
                <a:lnTo>
                  <a:pt x="0" y="19033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920" t="-328287" r="-101971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branch that exceeded the average number of products sold.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594469"/>
            <a:ext cx="9734188" cy="3873722"/>
          </a:xfrm>
          <a:custGeom>
            <a:avLst/>
            <a:gdLst/>
            <a:ahLst/>
            <a:cxnLst/>
            <a:rect l="l" t="t" r="r" b="b"/>
            <a:pathLst>
              <a:path w="9734188" h="3873722">
                <a:moveTo>
                  <a:pt x="0" y="0"/>
                </a:moveTo>
                <a:lnTo>
                  <a:pt x="9734188" y="0"/>
                </a:lnTo>
                <a:lnTo>
                  <a:pt x="9734188" y="3873721"/>
                </a:lnTo>
                <a:lnTo>
                  <a:pt x="0" y="3873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117" t="-9482" r="-18508" b="-6732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785606"/>
            <a:ext cx="5975651" cy="1472694"/>
          </a:xfrm>
          <a:custGeom>
            <a:avLst/>
            <a:gdLst/>
            <a:ahLst/>
            <a:cxnLst/>
            <a:rect l="l" t="t" r="r" b="b"/>
            <a:pathLst>
              <a:path w="5975651" h="1472694">
                <a:moveTo>
                  <a:pt x="0" y="0"/>
                </a:moveTo>
                <a:lnTo>
                  <a:pt x="5975651" y="0"/>
                </a:lnTo>
                <a:lnTo>
                  <a:pt x="5975651" y="1472694"/>
                </a:lnTo>
                <a:lnTo>
                  <a:pt x="0" y="1472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40" t="-432264" r="-13735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product line is most frequently associated with each gender?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25078" y="5718729"/>
            <a:ext cx="9612154" cy="1774309"/>
          </a:xfrm>
          <a:custGeom>
            <a:avLst/>
            <a:gdLst/>
            <a:ahLst/>
            <a:cxnLst/>
            <a:rect l="l" t="t" r="r" b="b"/>
            <a:pathLst>
              <a:path w="9612154" h="1774309">
                <a:moveTo>
                  <a:pt x="0" y="0"/>
                </a:moveTo>
                <a:lnTo>
                  <a:pt x="9612153" y="0"/>
                </a:lnTo>
                <a:lnTo>
                  <a:pt x="9612153" y="1774309"/>
                </a:lnTo>
                <a:lnTo>
                  <a:pt x="0" y="1774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470" t="-25257" r="-6569" b="-282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718729"/>
            <a:ext cx="5138983" cy="3539571"/>
          </a:xfrm>
          <a:custGeom>
            <a:avLst/>
            <a:gdLst/>
            <a:ahLst/>
            <a:cxnLst/>
            <a:rect l="l" t="t" r="r" b="b"/>
            <a:pathLst>
              <a:path w="5138983" h="3539571">
                <a:moveTo>
                  <a:pt x="0" y="0"/>
                </a:moveTo>
                <a:lnTo>
                  <a:pt x="5138983" y="0"/>
                </a:lnTo>
                <a:lnTo>
                  <a:pt x="5138983" y="3539571"/>
                </a:lnTo>
                <a:lnTo>
                  <a:pt x="0" y="35395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68" t="-131595" r="-14762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Calculate the average rating for each product line.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244142"/>
            <a:ext cx="3589389" cy="6047041"/>
          </a:xfrm>
          <a:custGeom>
            <a:avLst/>
            <a:gdLst/>
            <a:ahLst/>
            <a:cxnLst/>
            <a:rect l="l" t="t" r="r" b="b"/>
            <a:pathLst>
              <a:path w="3589389" h="6047041">
                <a:moveTo>
                  <a:pt x="0" y="0"/>
                </a:moveTo>
                <a:lnTo>
                  <a:pt x="3589389" y="0"/>
                </a:lnTo>
                <a:lnTo>
                  <a:pt x="3589389" y="6047041"/>
                </a:lnTo>
                <a:lnTo>
                  <a:pt x="0" y="60470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67" t="-76810" r="-8276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09917" y="4027595"/>
            <a:ext cx="8607365" cy="3985050"/>
          </a:xfrm>
          <a:custGeom>
            <a:avLst/>
            <a:gdLst/>
            <a:ahLst/>
            <a:cxnLst/>
            <a:rect l="l" t="t" r="r" b="b"/>
            <a:pathLst>
              <a:path w="8607365" h="3985050">
                <a:moveTo>
                  <a:pt x="0" y="0"/>
                </a:moveTo>
                <a:lnTo>
                  <a:pt x="8607364" y="0"/>
                </a:lnTo>
                <a:lnTo>
                  <a:pt x="8607364" y="3985050"/>
                </a:lnTo>
                <a:lnTo>
                  <a:pt x="0" y="39850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446" t="-13321" r="-1468" b="-2869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Count the sales occurrences for each time of day on every weekday.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53222" y="419100"/>
            <a:ext cx="4981555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35239"/>
            <a:ext cx="16230600" cy="365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The major aim of this project is to gain insight into the sales data of Amazon to understand the different factors that affect sales of the different branches.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75540"/>
            <a:ext cx="12337046" cy="1275291"/>
          </a:xfrm>
          <a:custGeom>
            <a:avLst/>
            <a:gdLst/>
            <a:ahLst/>
            <a:cxnLst/>
            <a:rect l="l" t="t" r="r" b="b"/>
            <a:pathLst>
              <a:path w="12337046" h="1275291">
                <a:moveTo>
                  <a:pt x="0" y="0"/>
                </a:moveTo>
                <a:lnTo>
                  <a:pt x="12337046" y="0"/>
                </a:lnTo>
                <a:lnTo>
                  <a:pt x="12337046" y="1275290"/>
                </a:lnTo>
                <a:lnTo>
                  <a:pt x="0" y="12752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390" t="-47551" r="-8813" b="-2672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335150"/>
            <a:ext cx="6305545" cy="1923150"/>
          </a:xfrm>
          <a:custGeom>
            <a:avLst/>
            <a:gdLst/>
            <a:ahLst/>
            <a:cxnLst/>
            <a:rect l="l" t="t" r="r" b="b"/>
            <a:pathLst>
              <a:path w="6305545" h="1923150">
                <a:moveTo>
                  <a:pt x="0" y="0"/>
                </a:moveTo>
                <a:lnTo>
                  <a:pt x="6305545" y="0"/>
                </a:lnTo>
                <a:lnTo>
                  <a:pt x="6305545" y="1923150"/>
                </a:lnTo>
                <a:lnTo>
                  <a:pt x="0" y="19231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039" t="-220290" r="-16835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customer type contributing the highest revenue.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252107"/>
            <a:ext cx="14744477" cy="1132847"/>
          </a:xfrm>
          <a:custGeom>
            <a:avLst/>
            <a:gdLst/>
            <a:ahLst/>
            <a:cxnLst/>
            <a:rect l="l" t="t" r="r" b="b"/>
            <a:pathLst>
              <a:path w="14744477" h="1132847">
                <a:moveTo>
                  <a:pt x="0" y="0"/>
                </a:moveTo>
                <a:lnTo>
                  <a:pt x="14744477" y="0"/>
                </a:lnTo>
                <a:lnTo>
                  <a:pt x="14744477" y="1132847"/>
                </a:lnTo>
                <a:lnTo>
                  <a:pt x="0" y="11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80" t="-37468" r="-1439" b="-35220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133450"/>
            <a:ext cx="5552856" cy="2124850"/>
          </a:xfrm>
          <a:custGeom>
            <a:avLst/>
            <a:gdLst/>
            <a:ahLst/>
            <a:cxnLst/>
            <a:rect l="l" t="t" r="r" b="b"/>
            <a:pathLst>
              <a:path w="5552856" h="2124850">
                <a:moveTo>
                  <a:pt x="0" y="0"/>
                </a:moveTo>
                <a:lnTo>
                  <a:pt x="5552856" y="0"/>
                </a:lnTo>
                <a:lnTo>
                  <a:pt x="5552856" y="2124850"/>
                </a:lnTo>
                <a:lnTo>
                  <a:pt x="0" y="21248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721" t="-232009" r="-26247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Determine the city with the highest VAT percentage.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333320"/>
            <a:ext cx="13766317" cy="1158688"/>
          </a:xfrm>
          <a:custGeom>
            <a:avLst/>
            <a:gdLst/>
            <a:ahLst/>
            <a:cxnLst/>
            <a:rect l="l" t="t" r="r" b="b"/>
            <a:pathLst>
              <a:path w="13766317" h="1158688">
                <a:moveTo>
                  <a:pt x="0" y="0"/>
                </a:moveTo>
                <a:lnTo>
                  <a:pt x="13766317" y="0"/>
                </a:lnTo>
                <a:lnTo>
                  <a:pt x="13766317" y="1158688"/>
                </a:lnTo>
                <a:lnTo>
                  <a:pt x="0" y="1158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30" t="-52699" r="-611" b="-3216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514933"/>
            <a:ext cx="7016593" cy="1743367"/>
          </a:xfrm>
          <a:custGeom>
            <a:avLst/>
            <a:gdLst/>
            <a:ahLst/>
            <a:cxnLst/>
            <a:rect l="l" t="t" r="r" b="b"/>
            <a:pathLst>
              <a:path w="7016593" h="1743367">
                <a:moveTo>
                  <a:pt x="0" y="0"/>
                </a:moveTo>
                <a:lnTo>
                  <a:pt x="7016593" y="0"/>
                </a:lnTo>
                <a:lnTo>
                  <a:pt x="7016593" y="1743367"/>
                </a:lnTo>
                <a:lnTo>
                  <a:pt x="0" y="1743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495" t="-283701" r="-15924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customer type with the highest VAT payments.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476413"/>
            <a:ext cx="13807342" cy="1289817"/>
          </a:xfrm>
          <a:custGeom>
            <a:avLst/>
            <a:gdLst/>
            <a:ahLst/>
            <a:cxnLst/>
            <a:rect l="l" t="t" r="r" b="b"/>
            <a:pathLst>
              <a:path w="13807342" h="1289817">
                <a:moveTo>
                  <a:pt x="0" y="0"/>
                </a:moveTo>
                <a:lnTo>
                  <a:pt x="13807342" y="0"/>
                </a:lnTo>
                <a:lnTo>
                  <a:pt x="13807342" y="1289817"/>
                </a:lnTo>
                <a:lnTo>
                  <a:pt x="0" y="1289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33" t="-41156" b="-26010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109727"/>
            <a:ext cx="7193764" cy="2148573"/>
          </a:xfrm>
          <a:custGeom>
            <a:avLst/>
            <a:gdLst/>
            <a:ahLst/>
            <a:cxnLst/>
            <a:rect l="l" t="t" r="r" b="b"/>
            <a:pathLst>
              <a:path w="7193764" h="2148573">
                <a:moveTo>
                  <a:pt x="0" y="0"/>
                </a:moveTo>
                <a:lnTo>
                  <a:pt x="7193764" y="0"/>
                </a:lnTo>
                <a:lnTo>
                  <a:pt x="7193764" y="2148573"/>
                </a:lnTo>
                <a:lnTo>
                  <a:pt x="0" y="2148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791" t="-226106" r="-18101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What is the count of distinct customer types in the dataset?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997942"/>
            <a:ext cx="12855635" cy="1433402"/>
          </a:xfrm>
          <a:custGeom>
            <a:avLst/>
            <a:gdLst/>
            <a:ahLst/>
            <a:cxnLst/>
            <a:rect l="l" t="t" r="r" b="b"/>
            <a:pathLst>
              <a:path w="12855635" h="1433402">
                <a:moveTo>
                  <a:pt x="0" y="0"/>
                </a:moveTo>
                <a:lnTo>
                  <a:pt x="12855635" y="0"/>
                </a:lnTo>
                <a:lnTo>
                  <a:pt x="12855635" y="1433403"/>
                </a:lnTo>
                <a:lnTo>
                  <a:pt x="0" y="1433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576" t="-45755" r="-17673" b="-37911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6465800"/>
            <a:ext cx="6833199" cy="2792500"/>
          </a:xfrm>
          <a:custGeom>
            <a:avLst/>
            <a:gdLst/>
            <a:ahLst/>
            <a:cxnLst/>
            <a:rect l="l" t="t" r="r" b="b"/>
            <a:pathLst>
              <a:path w="6833199" h="2792500">
                <a:moveTo>
                  <a:pt x="0" y="0"/>
                </a:moveTo>
                <a:lnTo>
                  <a:pt x="6833199" y="0"/>
                </a:lnTo>
                <a:lnTo>
                  <a:pt x="6833199" y="2792500"/>
                </a:lnTo>
                <a:lnTo>
                  <a:pt x="0" y="2792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50" t="-230464" r="-19593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What is the count of distinct payment methods in the dataset?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28898" y="4550540"/>
            <a:ext cx="11037515" cy="1359849"/>
          </a:xfrm>
          <a:custGeom>
            <a:avLst/>
            <a:gdLst/>
            <a:ahLst/>
            <a:cxnLst/>
            <a:rect l="l" t="t" r="r" b="b"/>
            <a:pathLst>
              <a:path w="11037515" h="1359849">
                <a:moveTo>
                  <a:pt x="0" y="0"/>
                </a:moveTo>
                <a:lnTo>
                  <a:pt x="11037515" y="0"/>
                </a:lnTo>
                <a:lnTo>
                  <a:pt x="11037515" y="1359849"/>
                </a:lnTo>
                <a:lnTo>
                  <a:pt x="0" y="1359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98" t="-31544" r="-9892" b="-24231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128898" y="7603429"/>
            <a:ext cx="4116579" cy="1654871"/>
          </a:xfrm>
          <a:custGeom>
            <a:avLst/>
            <a:gdLst/>
            <a:ahLst/>
            <a:cxnLst/>
            <a:rect l="l" t="t" r="r" b="b"/>
            <a:pathLst>
              <a:path w="4116579" h="1654871">
                <a:moveTo>
                  <a:pt x="0" y="0"/>
                </a:moveTo>
                <a:lnTo>
                  <a:pt x="4116579" y="0"/>
                </a:lnTo>
                <a:lnTo>
                  <a:pt x="4116579" y="1654871"/>
                </a:lnTo>
                <a:lnTo>
                  <a:pt x="0" y="1654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65" t="-376305" r="-39874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customer type occurs most frequently?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797501"/>
            <a:ext cx="12706607" cy="2291803"/>
          </a:xfrm>
          <a:custGeom>
            <a:avLst/>
            <a:gdLst/>
            <a:ahLst/>
            <a:cxnLst/>
            <a:rect l="l" t="t" r="r" b="b"/>
            <a:pathLst>
              <a:path w="12706607" h="2291803">
                <a:moveTo>
                  <a:pt x="0" y="0"/>
                </a:moveTo>
                <a:lnTo>
                  <a:pt x="12706607" y="0"/>
                </a:lnTo>
                <a:lnTo>
                  <a:pt x="12706607" y="2291803"/>
                </a:lnTo>
                <a:lnTo>
                  <a:pt x="0" y="22918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059" t="-26255" r="-34384" b="-23470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412690"/>
            <a:ext cx="6380413" cy="1845610"/>
          </a:xfrm>
          <a:custGeom>
            <a:avLst/>
            <a:gdLst/>
            <a:ahLst/>
            <a:cxnLst/>
            <a:rect l="l" t="t" r="r" b="b"/>
            <a:pathLst>
              <a:path w="6380413" h="1845610">
                <a:moveTo>
                  <a:pt x="0" y="0"/>
                </a:moveTo>
                <a:lnTo>
                  <a:pt x="6380413" y="0"/>
                </a:lnTo>
                <a:lnTo>
                  <a:pt x="6380413" y="1845610"/>
                </a:lnTo>
                <a:lnTo>
                  <a:pt x="0" y="1845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13" t="-350425" r="-190367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customer type with the highest purchase frequency.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558502"/>
            <a:ext cx="10463029" cy="1460349"/>
          </a:xfrm>
          <a:custGeom>
            <a:avLst/>
            <a:gdLst/>
            <a:ahLst/>
            <a:cxnLst/>
            <a:rect l="l" t="t" r="r" b="b"/>
            <a:pathLst>
              <a:path w="10463029" h="1460349">
                <a:moveTo>
                  <a:pt x="0" y="0"/>
                </a:moveTo>
                <a:lnTo>
                  <a:pt x="10463029" y="0"/>
                </a:lnTo>
                <a:lnTo>
                  <a:pt x="10463029" y="1460348"/>
                </a:lnTo>
                <a:lnTo>
                  <a:pt x="0" y="14603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07" t="-32779" r="-22676" b="-2553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431244"/>
            <a:ext cx="3241594" cy="1827056"/>
          </a:xfrm>
          <a:custGeom>
            <a:avLst/>
            <a:gdLst/>
            <a:ahLst/>
            <a:cxnLst/>
            <a:rect l="l" t="t" r="r" b="b"/>
            <a:pathLst>
              <a:path w="3241594" h="1827056">
                <a:moveTo>
                  <a:pt x="0" y="0"/>
                </a:moveTo>
                <a:lnTo>
                  <a:pt x="3241594" y="0"/>
                </a:lnTo>
                <a:lnTo>
                  <a:pt x="3241594" y="1827056"/>
                </a:lnTo>
                <a:lnTo>
                  <a:pt x="0" y="182705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577" t="-375016" r="-56627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Determine the predominant gender among customers.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Examine the distribution of genders within each branch.</a:t>
            </a:r>
          </a:p>
        </p:txBody>
      </p:sp>
      <p:sp>
        <p:nvSpPr>
          <p:cNvPr id="3" name="Freeform 3"/>
          <p:cNvSpPr/>
          <p:nvPr/>
        </p:nvSpPr>
        <p:spPr>
          <a:xfrm>
            <a:off x="1028700" y="5355704"/>
            <a:ext cx="5477321" cy="3902596"/>
          </a:xfrm>
          <a:custGeom>
            <a:avLst/>
            <a:gdLst/>
            <a:ahLst/>
            <a:cxnLst/>
            <a:rect l="l" t="t" r="r" b="b"/>
            <a:pathLst>
              <a:path w="5477321" h="3902596">
                <a:moveTo>
                  <a:pt x="0" y="0"/>
                </a:moveTo>
                <a:lnTo>
                  <a:pt x="5477321" y="0"/>
                </a:lnTo>
                <a:lnTo>
                  <a:pt x="5477321" y="3902596"/>
                </a:lnTo>
                <a:lnTo>
                  <a:pt x="0" y="3902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80" t="-147866" r="-17297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15099" y="5602186"/>
            <a:ext cx="10166721" cy="1704816"/>
          </a:xfrm>
          <a:custGeom>
            <a:avLst/>
            <a:gdLst/>
            <a:ahLst/>
            <a:cxnLst/>
            <a:rect l="l" t="t" r="r" b="b"/>
            <a:pathLst>
              <a:path w="10166721" h="1704816">
                <a:moveTo>
                  <a:pt x="0" y="0"/>
                </a:moveTo>
                <a:lnTo>
                  <a:pt x="10166721" y="0"/>
                </a:lnTo>
                <a:lnTo>
                  <a:pt x="10166721" y="1704816"/>
                </a:lnTo>
                <a:lnTo>
                  <a:pt x="0" y="17048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97" t="-18761" r="-4599" b="-320676"/>
            </a:stretch>
          </a:blipFill>
        </p:spPr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188143"/>
            <a:ext cx="2077596" cy="6070157"/>
          </a:xfrm>
          <a:custGeom>
            <a:avLst/>
            <a:gdLst/>
            <a:ahLst/>
            <a:cxnLst/>
            <a:rect l="l" t="t" r="r" b="b"/>
            <a:pathLst>
              <a:path w="2077596" h="6070157">
                <a:moveTo>
                  <a:pt x="0" y="0"/>
                </a:moveTo>
                <a:lnTo>
                  <a:pt x="2077596" y="0"/>
                </a:lnTo>
                <a:lnTo>
                  <a:pt x="2077596" y="6070157"/>
                </a:lnTo>
                <a:lnTo>
                  <a:pt x="0" y="60701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788" t="-82372" r="-36476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76351" y="4168564"/>
            <a:ext cx="8653663" cy="4109315"/>
          </a:xfrm>
          <a:custGeom>
            <a:avLst/>
            <a:gdLst/>
            <a:ahLst/>
            <a:cxnLst/>
            <a:rect l="l" t="t" r="r" b="b"/>
            <a:pathLst>
              <a:path w="8653663" h="4109315">
                <a:moveTo>
                  <a:pt x="0" y="0"/>
                </a:moveTo>
                <a:lnTo>
                  <a:pt x="8653663" y="0"/>
                </a:lnTo>
                <a:lnTo>
                  <a:pt x="8653663" y="4109315"/>
                </a:lnTo>
                <a:lnTo>
                  <a:pt x="0" y="41093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170" t="-10879" r="-47139" b="-272043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time of day when customers provide the most ratings.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70056" y="359235"/>
            <a:ext cx="6147888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About Data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578435"/>
            <a:ext cx="16230600" cy="457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This dataset contains sales transactions from three different branches of Amazon, respectively located in </a:t>
            </a:r>
            <a:r>
              <a:rPr lang="en-US" sz="600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Mandalay</a:t>
            </a: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600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Yangon </a:t>
            </a: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600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Naypyitaw</a:t>
            </a: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. The data contains </a:t>
            </a:r>
            <a:r>
              <a:rPr lang="en-US" sz="600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columns and </a:t>
            </a:r>
            <a:r>
              <a:rPr lang="en-US" sz="600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1000</a:t>
            </a: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rows:</a:t>
            </a:r>
          </a:p>
        </p:txBody>
      </p:sp>
      <p:sp>
        <p:nvSpPr>
          <p:cNvPr id="4" name="Freeform 4"/>
          <p:cNvSpPr/>
          <p:nvPr/>
        </p:nvSpPr>
        <p:spPr>
          <a:xfrm>
            <a:off x="496267" y="7517208"/>
            <a:ext cx="17295466" cy="2409080"/>
          </a:xfrm>
          <a:custGeom>
            <a:avLst/>
            <a:gdLst/>
            <a:ahLst/>
            <a:cxnLst/>
            <a:rect l="l" t="t" r="r" b="b"/>
            <a:pathLst>
              <a:path w="17295466" h="2409080">
                <a:moveTo>
                  <a:pt x="0" y="0"/>
                </a:moveTo>
                <a:lnTo>
                  <a:pt x="17295466" y="0"/>
                </a:lnTo>
                <a:lnTo>
                  <a:pt x="17295466" y="2409080"/>
                </a:lnTo>
                <a:lnTo>
                  <a:pt x="0" y="2409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3" t="-69574" r="-243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496267" y="6665523"/>
            <a:ext cx="6464514" cy="738100"/>
          </a:xfrm>
          <a:custGeom>
            <a:avLst/>
            <a:gdLst/>
            <a:ahLst/>
            <a:cxnLst/>
            <a:rect l="l" t="t" r="r" b="b"/>
            <a:pathLst>
              <a:path w="6464514" h="738100">
                <a:moveTo>
                  <a:pt x="0" y="0"/>
                </a:moveTo>
                <a:lnTo>
                  <a:pt x="6464514" y="0"/>
                </a:lnTo>
                <a:lnTo>
                  <a:pt x="6464514" y="738101"/>
                </a:lnTo>
                <a:lnTo>
                  <a:pt x="0" y="7381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010" r="-499570" b="-1175396"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356760"/>
            <a:ext cx="2771938" cy="5901540"/>
          </a:xfrm>
          <a:custGeom>
            <a:avLst/>
            <a:gdLst/>
            <a:ahLst/>
            <a:cxnLst/>
            <a:rect l="l" t="t" r="r" b="b"/>
            <a:pathLst>
              <a:path w="2771938" h="5901540">
                <a:moveTo>
                  <a:pt x="0" y="0"/>
                </a:moveTo>
                <a:lnTo>
                  <a:pt x="2771938" y="0"/>
                </a:lnTo>
                <a:lnTo>
                  <a:pt x="2771938" y="5901540"/>
                </a:lnTo>
                <a:lnTo>
                  <a:pt x="0" y="5901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022" t="-74379" r="-26894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56435" y="4062680"/>
            <a:ext cx="7985818" cy="3851189"/>
          </a:xfrm>
          <a:custGeom>
            <a:avLst/>
            <a:gdLst/>
            <a:ahLst/>
            <a:cxnLst/>
            <a:rect l="l" t="t" r="r" b="b"/>
            <a:pathLst>
              <a:path w="7985818" h="3851189">
                <a:moveTo>
                  <a:pt x="0" y="0"/>
                </a:moveTo>
                <a:lnTo>
                  <a:pt x="7985818" y="0"/>
                </a:lnTo>
                <a:lnTo>
                  <a:pt x="7985818" y="3851189"/>
                </a:lnTo>
                <a:lnTo>
                  <a:pt x="0" y="38511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723" t="-8561" r="-61318" b="-25216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Determine the time of day with the highest customer ratings for each branch.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483709"/>
            <a:ext cx="4921383" cy="4774591"/>
          </a:xfrm>
          <a:custGeom>
            <a:avLst/>
            <a:gdLst/>
            <a:ahLst/>
            <a:cxnLst/>
            <a:rect l="l" t="t" r="r" b="b"/>
            <a:pathLst>
              <a:path w="4921383" h="4774591">
                <a:moveTo>
                  <a:pt x="0" y="0"/>
                </a:moveTo>
                <a:lnTo>
                  <a:pt x="4921383" y="0"/>
                </a:lnTo>
                <a:lnTo>
                  <a:pt x="4921383" y="4774591"/>
                </a:lnTo>
                <a:lnTo>
                  <a:pt x="0" y="47745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05" t="-107960" r="-2710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38893" y="5204576"/>
            <a:ext cx="11043825" cy="1666428"/>
          </a:xfrm>
          <a:custGeom>
            <a:avLst/>
            <a:gdLst/>
            <a:ahLst/>
            <a:cxnLst/>
            <a:rect l="l" t="t" r="r" b="b"/>
            <a:pathLst>
              <a:path w="11043825" h="1666428">
                <a:moveTo>
                  <a:pt x="0" y="0"/>
                </a:moveTo>
                <a:lnTo>
                  <a:pt x="11043825" y="0"/>
                </a:lnTo>
                <a:lnTo>
                  <a:pt x="11043825" y="1666428"/>
                </a:lnTo>
                <a:lnTo>
                  <a:pt x="0" y="1666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006" t="-27986" r="-9966" b="-30113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Identify the day of the week with the highest average ratings.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184505"/>
            <a:ext cx="3145969" cy="6073795"/>
          </a:xfrm>
          <a:custGeom>
            <a:avLst/>
            <a:gdLst/>
            <a:ahLst/>
            <a:cxnLst/>
            <a:rect l="l" t="t" r="r" b="b"/>
            <a:pathLst>
              <a:path w="3145969" h="6073795">
                <a:moveTo>
                  <a:pt x="0" y="0"/>
                </a:moveTo>
                <a:lnTo>
                  <a:pt x="3145969" y="0"/>
                </a:lnTo>
                <a:lnTo>
                  <a:pt x="3145969" y="6073795"/>
                </a:lnTo>
                <a:lnTo>
                  <a:pt x="0" y="6073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008" t="-40442" r="-22890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418162" y="4756429"/>
            <a:ext cx="10769450" cy="1464973"/>
          </a:xfrm>
          <a:custGeom>
            <a:avLst/>
            <a:gdLst/>
            <a:ahLst/>
            <a:cxnLst/>
            <a:rect l="l" t="t" r="r" b="b"/>
            <a:pathLst>
              <a:path w="10769450" h="1464973">
                <a:moveTo>
                  <a:pt x="0" y="0"/>
                </a:moveTo>
                <a:lnTo>
                  <a:pt x="10769450" y="0"/>
                </a:lnTo>
                <a:lnTo>
                  <a:pt x="10769450" y="1464973"/>
                </a:lnTo>
                <a:lnTo>
                  <a:pt x="0" y="1464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718" t="-26264" r="-18119" b="-635985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Determine the day of the week with the highest average ratings for each branch.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09079" y="419100"/>
            <a:ext cx="875304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Product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42485" y="2708655"/>
            <a:ext cx="8204861" cy="2796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sz="459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459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Food and beverages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sailing product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tax paying product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revenue generated product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average rated product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185600" y="2718180"/>
            <a:ext cx="8669841" cy="277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4"/>
              </a:lnSpc>
            </a:pPr>
            <a:r>
              <a:rPr lang="en-US" sz="457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457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Health &amp; beauty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lowest sailing product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lowest tax paying product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lowest revenue generated product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Second highest average rated product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42485" y="6057456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7"/>
              </a:lnSpc>
            </a:pP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Home and Lifestyle:</a:t>
            </a:r>
            <a:r>
              <a:rPr lang="en-US" sz="348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lowest average rating product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38741" y="417560"/>
            <a:ext cx="7168918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Sales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07900" y="1906084"/>
            <a:ext cx="6856810" cy="174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8"/>
              </a:lnSpc>
            </a:pPr>
            <a:r>
              <a:rPr lang="en-US" sz="459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459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January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revenue generated</a:t>
            </a:r>
          </a:p>
          <a:p>
            <a:pPr algn="l">
              <a:lnSpc>
                <a:spcPts val="4182"/>
              </a:lnSpc>
            </a:pP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Highest goods sold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71619" y="1919526"/>
            <a:ext cx="6566881" cy="173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84"/>
              </a:lnSpc>
            </a:pPr>
            <a:r>
              <a:rPr lang="en-US" sz="457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  </a:t>
            </a:r>
            <a:r>
              <a:rPr lang="en-US" sz="457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February 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Lowest revenue generated</a:t>
            </a:r>
          </a:p>
          <a:p>
            <a:pPr algn="l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Lowest goods sold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36799" y="5853589"/>
            <a:ext cx="16069700" cy="1047750"/>
            <a:chOff x="0" y="0"/>
            <a:chExt cx="21426266" cy="1397000"/>
          </a:xfrm>
        </p:grpSpPr>
        <p:sp>
          <p:nvSpPr>
            <p:cNvPr id="6" name="TextBox 6"/>
            <p:cNvSpPr txBox="1"/>
            <p:nvPr/>
          </p:nvSpPr>
          <p:spPr>
            <a:xfrm>
              <a:off x="0" y="0"/>
              <a:ext cx="10944518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82"/>
                </a:lnSpc>
              </a:pPr>
              <a:r>
                <a:rPr lang="en-US" sz="3485">
                  <a:solidFill>
                    <a:srgbClr val="FF914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Naypyitaw(</a:t>
              </a:r>
              <a:r>
                <a:rPr lang="en-US" sz="3485">
                  <a:solidFill>
                    <a:srgbClr val="4C96D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 </a:t>
              </a:r>
              <a:r>
                <a:rPr lang="en-US" sz="3485">
                  <a:solidFill>
                    <a:srgbClr val="FF914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branch) generate highest revenue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0944518" y="0"/>
              <a:ext cx="10481748" cy="1397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63"/>
                </a:lnSpc>
              </a:pPr>
              <a:r>
                <a:rPr lang="en-US" sz="3469">
                  <a:solidFill>
                    <a:srgbClr val="FF914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Mandalay(</a:t>
              </a:r>
              <a:r>
                <a:rPr lang="en-US" sz="3469">
                  <a:solidFill>
                    <a:srgbClr val="4C96D2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 </a:t>
              </a:r>
              <a:r>
                <a:rPr lang="en-US" sz="3469">
                  <a:solidFill>
                    <a:srgbClr val="FF914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branch) generate lowest revenue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850908" y="8582665"/>
            <a:ext cx="685681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sz="3485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3485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-Wallet and Cash are most frequently used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24218" y="8582665"/>
            <a:ext cx="656688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63"/>
              </a:lnSpc>
            </a:pPr>
            <a:r>
              <a:rPr lang="en-US" sz="346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Some of them use credit card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900" y="3905563"/>
            <a:ext cx="16230600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</a:pPr>
            <a:r>
              <a:rPr lang="en-US" sz="348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Most of the sale occurs between </a:t>
            </a: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348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PM to </a:t>
            </a: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348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PM on Saturday, Tuesday, Wednesday, Sunday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07900" y="7158514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</a:pP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C</a:t>
            </a:r>
            <a:r>
              <a:rPr lang="en-US" sz="3489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branch exceeded the average number of products sold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07900" y="5329714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</a:pP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City &amp; Branch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07900" y="8058790"/>
            <a:ext cx="16230600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7"/>
              </a:lnSpc>
            </a:pPr>
            <a:r>
              <a:rPr lang="en-US" sz="3489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Payment Method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65177" y="419100"/>
            <a:ext cx="964084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Customer Analysis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32456"/>
            <a:ext cx="16230600" cy="220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9559" lvl="1" indent="-394780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Females frequently purchasing from C branch(profitable)</a:t>
            </a:r>
          </a:p>
          <a:p>
            <a:pPr marL="789559" lvl="1" indent="-394780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Males frequently purchasing from B branch(profitable)</a:t>
            </a:r>
          </a:p>
          <a:p>
            <a:pPr marL="789559" lvl="1" indent="-394780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Some females purchasing from A branch(less profitable)</a:t>
            </a:r>
          </a:p>
          <a:p>
            <a:pPr marL="789559" lvl="1" indent="-394780" algn="l">
              <a:lnSpc>
                <a:spcPts val="4388"/>
              </a:lnSpc>
              <a:buFont typeface="Arial"/>
              <a:buChar char="•"/>
            </a:pPr>
            <a:r>
              <a:rPr lang="en-US" sz="36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Some Males purchasing from C branch(less profitable)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97177" y="2371505"/>
            <a:ext cx="16091336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660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Most of the female members are frequently purchase product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342331"/>
            <a:ext cx="15403723" cy="168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6232" lvl="1" indent="-398116" algn="l">
              <a:lnSpc>
                <a:spcPts val="4425"/>
              </a:lnSpc>
              <a:buFont typeface="Arial"/>
              <a:buChar char="•"/>
            </a:pPr>
            <a:r>
              <a:rPr lang="en-US" sz="368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Most of the customer rated branch between 4PM to 9PM </a:t>
            </a:r>
          </a:p>
          <a:p>
            <a:pPr marL="796232" lvl="1" indent="-398116" algn="l">
              <a:lnSpc>
                <a:spcPts val="4425"/>
              </a:lnSpc>
              <a:buFont typeface="Arial"/>
              <a:buChar char="•"/>
            </a:pPr>
            <a:r>
              <a:rPr lang="en-US" sz="368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Most of the time B branch get highest rated</a:t>
            </a:r>
          </a:p>
          <a:p>
            <a:pPr marL="796232" lvl="1" indent="-398116" algn="l">
              <a:lnSpc>
                <a:spcPts val="4425"/>
              </a:lnSpc>
              <a:buFont typeface="Arial"/>
              <a:buChar char="•"/>
            </a:pPr>
            <a:r>
              <a:rPr lang="en-US" sz="368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Monday and Friday are the highest rated day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5536" y="533180"/>
            <a:ext cx="1463692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Improvement &amp; Suggestions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38829"/>
            <a:ext cx="16230600" cy="78502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6380" lvl="1" indent="-373190" algn="l">
              <a:lnSpc>
                <a:spcPts val="5185"/>
              </a:lnSpc>
              <a:buFont typeface="Arial"/>
              <a:buChar char="•"/>
            </a:pP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Encourage customers to purchase from Mandalay(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B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Branch) by giving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discounts 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coupon’s</a:t>
            </a:r>
          </a:p>
          <a:p>
            <a:pPr marL="746380" lvl="1" indent="-373190" algn="l">
              <a:lnSpc>
                <a:spcPts val="5185"/>
              </a:lnSpc>
              <a:buFont typeface="Arial"/>
              <a:buChar char="•"/>
            </a:pP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Health &amp; beauty products line need to be improve sales by getting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feedback 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customers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so make changes accordingly</a:t>
            </a:r>
          </a:p>
          <a:p>
            <a:pPr marL="746380" lvl="1" indent="-373190" algn="l">
              <a:lnSpc>
                <a:spcPts val="5185"/>
              </a:lnSpc>
              <a:buFont typeface="Arial"/>
              <a:buChar char="•"/>
            </a:pP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Initiate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special offer 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&amp;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discounts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on festival in February to attract customers to increase sales </a:t>
            </a:r>
          </a:p>
          <a:p>
            <a:pPr marL="746380" lvl="1" indent="-373190" algn="l">
              <a:lnSpc>
                <a:spcPts val="5185"/>
              </a:lnSpc>
              <a:buFont typeface="Arial"/>
              <a:buChar char="•"/>
            </a:pP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-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pm are peak time for sale specially on Saturday and Tuesday so Encourage customers to purchase by showing upcoming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offers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, seasonal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discount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and membership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offers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to increase sales </a:t>
            </a:r>
          </a:p>
          <a:p>
            <a:pPr marL="746380" lvl="1" indent="-373190" algn="l">
              <a:lnSpc>
                <a:spcPts val="5185"/>
              </a:lnSpc>
              <a:buFont typeface="Arial"/>
              <a:buChar char="•"/>
            </a:pP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Encourage customers to </a:t>
            </a:r>
            <a:r>
              <a:rPr lang="en-US" sz="3457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rate</a:t>
            </a:r>
            <a:r>
              <a:rPr lang="en-US" sz="3457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your product and branch so that can make better impact on customers to purchase your product from this branch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3684" y="7315450"/>
            <a:ext cx="2779452" cy="2822417"/>
          </a:xfrm>
          <a:custGeom>
            <a:avLst/>
            <a:gdLst/>
            <a:ahLst/>
            <a:cxnLst/>
            <a:rect l="l" t="t" r="r" b="b"/>
            <a:pathLst>
              <a:path w="2779452" h="2822417">
                <a:moveTo>
                  <a:pt x="0" y="0"/>
                </a:moveTo>
                <a:lnTo>
                  <a:pt x="2779452" y="0"/>
                </a:lnTo>
                <a:lnTo>
                  <a:pt x="2779452" y="2822417"/>
                </a:lnTo>
                <a:lnTo>
                  <a:pt x="0" y="28224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657" t="-295101" r="-31092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847" y="6566075"/>
            <a:ext cx="6077028" cy="629594"/>
          </a:xfrm>
          <a:custGeom>
            <a:avLst/>
            <a:gdLst/>
            <a:ahLst/>
            <a:cxnLst/>
            <a:rect l="l" t="t" r="r" b="b"/>
            <a:pathLst>
              <a:path w="6077028" h="629594">
                <a:moveTo>
                  <a:pt x="0" y="0"/>
                </a:moveTo>
                <a:lnTo>
                  <a:pt x="6077029" y="0"/>
                </a:lnTo>
                <a:lnTo>
                  <a:pt x="6077029" y="629594"/>
                </a:lnTo>
                <a:lnTo>
                  <a:pt x="0" y="6295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773" t="-313380" r="-962" b="-689226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63130" y="7315450"/>
            <a:ext cx="2182903" cy="2822417"/>
          </a:xfrm>
          <a:custGeom>
            <a:avLst/>
            <a:gdLst/>
            <a:ahLst/>
            <a:cxnLst/>
            <a:rect l="l" t="t" r="r" b="b"/>
            <a:pathLst>
              <a:path w="2182903" h="2822417">
                <a:moveTo>
                  <a:pt x="0" y="0"/>
                </a:moveTo>
                <a:lnTo>
                  <a:pt x="2182903" y="0"/>
                </a:lnTo>
                <a:lnTo>
                  <a:pt x="2182903" y="2822417"/>
                </a:lnTo>
                <a:lnTo>
                  <a:pt x="0" y="2822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201" t="-306133" r="-44474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137215" y="6642560"/>
            <a:ext cx="6821567" cy="472845"/>
          </a:xfrm>
          <a:custGeom>
            <a:avLst/>
            <a:gdLst/>
            <a:ahLst/>
            <a:cxnLst/>
            <a:rect l="l" t="t" r="r" b="b"/>
            <a:pathLst>
              <a:path w="6821567" h="472845">
                <a:moveTo>
                  <a:pt x="0" y="0"/>
                </a:moveTo>
                <a:lnTo>
                  <a:pt x="6821566" y="0"/>
                </a:lnTo>
                <a:lnTo>
                  <a:pt x="6821566" y="472845"/>
                </a:lnTo>
                <a:lnTo>
                  <a:pt x="0" y="4728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2640" r="-1129" b="-1545145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43332" y="7315450"/>
            <a:ext cx="2743278" cy="2822417"/>
          </a:xfrm>
          <a:custGeom>
            <a:avLst/>
            <a:gdLst/>
            <a:ahLst/>
            <a:cxnLst/>
            <a:rect l="l" t="t" r="r" b="b"/>
            <a:pathLst>
              <a:path w="2743278" h="2822417">
                <a:moveTo>
                  <a:pt x="0" y="0"/>
                </a:moveTo>
                <a:lnTo>
                  <a:pt x="2743278" y="0"/>
                </a:lnTo>
                <a:lnTo>
                  <a:pt x="2743278" y="2822417"/>
                </a:lnTo>
                <a:lnTo>
                  <a:pt x="0" y="2822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246" t="-290347" r="-32266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763000" y="5800367"/>
            <a:ext cx="6046120" cy="565683"/>
          </a:xfrm>
          <a:custGeom>
            <a:avLst/>
            <a:gdLst/>
            <a:ahLst/>
            <a:cxnLst/>
            <a:rect l="l" t="t" r="r" b="b"/>
            <a:pathLst>
              <a:path w="6046120" h="565683">
                <a:moveTo>
                  <a:pt x="0" y="0"/>
                </a:moveTo>
                <a:lnTo>
                  <a:pt x="6046120" y="0"/>
                </a:lnTo>
                <a:lnTo>
                  <a:pt x="6046120" y="565683"/>
                </a:lnTo>
                <a:lnTo>
                  <a:pt x="0" y="565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268" t="-165414" r="-9090" b="-1020249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19895" y="419100"/>
            <a:ext cx="8248211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600"/>
              </a:lnSpc>
            </a:pPr>
            <a:r>
              <a:rPr lang="en-US" sz="8000">
                <a:solidFill>
                  <a:srgbClr val="1C402E"/>
                </a:solidFill>
                <a:latin typeface="Montserrat"/>
                <a:ea typeface="Montserrat"/>
                <a:cs typeface="Montserrat"/>
                <a:sym typeface="Montserrat"/>
              </a:rPr>
              <a:t>Explore Dataset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57106" y="1796313"/>
            <a:ext cx="12057908" cy="174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00"/>
              </a:lnSpc>
            </a:pP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Branches: 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B 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C</a:t>
            </a:r>
          </a:p>
          <a:p>
            <a:pPr algn="l">
              <a:lnSpc>
                <a:spcPts val="4600"/>
              </a:lnSpc>
            </a:pP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City: 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Mandalay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Yangon 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and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 Naypyitaw</a:t>
            </a:r>
          </a:p>
          <a:p>
            <a:pPr algn="l">
              <a:lnSpc>
                <a:spcPts val="4600"/>
              </a:lnSpc>
            </a:pP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Payment Method: 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E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-Wallet, 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Cash</a:t>
            </a:r>
            <a:r>
              <a:rPr lang="en-US" sz="3833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 and credit </a:t>
            </a:r>
            <a:r>
              <a:rPr lang="en-US" sz="3833">
                <a:solidFill>
                  <a:srgbClr val="4C96D2"/>
                </a:solidFill>
                <a:latin typeface="Montserrat"/>
                <a:ea typeface="Montserrat"/>
                <a:cs typeface="Montserrat"/>
                <a:sym typeface="Montserrat"/>
              </a:rPr>
              <a:t>card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776293"/>
            <a:ext cx="4973554" cy="2482007"/>
          </a:xfrm>
          <a:custGeom>
            <a:avLst/>
            <a:gdLst/>
            <a:ahLst/>
            <a:cxnLst/>
            <a:rect l="l" t="t" r="r" b="b"/>
            <a:pathLst>
              <a:path w="4973554" h="2482007">
                <a:moveTo>
                  <a:pt x="0" y="0"/>
                </a:moveTo>
                <a:lnTo>
                  <a:pt x="4973554" y="0"/>
                </a:lnTo>
                <a:lnTo>
                  <a:pt x="4973554" y="2482007"/>
                </a:lnTo>
                <a:lnTo>
                  <a:pt x="0" y="24820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407" t="-192433" r="-22139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6332" y="4439828"/>
            <a:ext cx="10071844" cy="1897550"/>
          </a:xfrm>
          <a:custGeom>
            <a:avLst/>
            <a:gdLst/>
            <a:ahLst/>
            <a:cxnLst/>
            <a:rect l="l" t="t" r="r" b="b"/>
            <a:pathLst>
              <a:path w="10071844" h="1897550">
                <a:moveTo>
                  <a:pt x="0" y="0"/>
                </a:moveTo>
                <a:lnTo>
                  <a:pt x="10071844" y="0"/>
                </a:lnTo>
                <a:lnTo>
                  <a:pt x="10071844" y="1897549"/>
                </a:lnTo>
                <a:lnTo>
                  <a:pt x="0" y="1897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588" t="-33833" r="-17465" b="-1791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What is the count of distinct cities in the dataset?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009902"/>
            <a:ext cx="7772146" cy="651534"/>
          </a:xfrm>
          <a:custGeom>
            <a:avLst/>
            <a:gdLst/>
            <a:ahLst/>
            <a:cxnLst/>
            <a:rect l="l" t="t" r="r" b="b"/>
            <a:pathLst>
              <a:path w="7772146" h="651534">
                <a:moveTo>
                  <a:pt x="0" y="0"/>
                </a:moveTo>
                <a:lnTo>
                  <a:pt x="7772146" y="0"/>
                </a:lnTo>
                <a:lnTo>
                  <a:pt x="7772146" y="651534"/>
                </a:lnTo>
                <a:lnTo>
                  <a:pt x="0" y="6515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123" t="-79457" r="-29221" b="-4818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6230634"/>
            <a:ext cx="5011380" cy="3027666"/>
          </a:xfrm>
          <a:custGeom>
            <a:avLst/>
            <a:gdLst/>
            <a:ahLst/>
            <a:cxnLst/>
            <a:rect l="l" t="t" r="r" b="b"/>
            <a:pathLst>
              <a:path w="5011380" h="3027666">
                <a:moveTo>
                  <a:pt x="0" y="0"/>
                </a:moveTo>
                <a:lnTo>
                  <a:pt x="5011380" y="0"/>
                </a:lnTo>
                <a:lnTo>
                  <a:pt x="5011380" y="3027666"/>
                </a:lnTo>
                <a:lnTo>
                  <a:pt x="0" y="30276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944" t="-130340" r="-25943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For each branch, what is the corresponding city?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999997"/>
            <a:ext cx="6524292" cy="3258303"/>
          </a:xfrm>
          <a:custGeom>
            <a:avLst/>
            <a:gdLst/>
            <a:ahLst/>
            <a:cxnLst/>
            <a:rect l="l" t="t" r="r" b="b"/>
            <a:pathLst>
              <a:path w="6524292" h="3258303">
                <a:moveTo>
                  <a:pt x="0" y="0"/>
                </a:moveTo>
                <a:lnTo>
                  <a:pt x="6524292" y="0"/>
                </a:lnTo>
                <a:lnTo>
                  <a:pt x="6524292" y="3258303"/>
                </a:lnTo>
                <a:lnTo>
                  <a:pt x="0" y="32583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024" t="-91783" r="-16195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490560"/>
            <a:ext cx="14120726" cy="1114411"/>
          </a:xfrm>
          <a:custGeom>
            <a:avLst/>
            <a:gdLst/>
            <a:ahLst/>
            <a:cxnLst/>
            <a:rect l="l" t="t" r="r" b="b"/>
            <a:pathLst>
              <a:path w="14120726" h="1114411">
                <a:moveTo>
                  <a:pt x="0" y="0"/>
                </a:moveTo>
                <a:lnTo>
                  <a:pt x="14120726" y="0"/>
                </a:lnTo>
                <a:lnTo>
                  <a:pt x="14120726" y="1114412"/>
                </a:lnTo>
                <a:lnTo>
                  <a:pt x="0" y="1114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409" t="-41979" b="-34898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What is the count of distinct product lines in the dataset?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6430433"/>
            <a:ext cx="6424316" cy="2827867"/>
          </a:xfrm>
          <a:custGeom>
            <a:avLst/>
            <a:gdLst/>
            <a:ahLst/>
            <a:cxnLst/>
            <a:rect l="l" t="t" r="r" b="b"/>
            <a:pathLst>
              <a:path w="6424316" h="2827867">
                <a:moveTo>
                  <a:pt x="0" y="0"/>
                </a:moveTo>
                <a:lnTo>
                  <a:pt x="6424316" y="0"/>
                </a:lnTo>
                <a:lnTo>
                  <a:pt x="6424316" y="2827867"/>
                </a:lnTo>
                <a:lnTo>
                  <a:pt x="0" y="2827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03" t="-125504" r="-220074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5033221"/>
            <a:ext cx="13553391" cy="689412"/>
          </a:xfrm>
          <a:custGeom>
            <a:avLst/>
            <a:gdLst/>
            <a:ahLst/>
            <a:cxnLst/>
            <a:rect l="l" t="t" r="r" b="b"/>
            <a:pathLst>
              <a:path w="13553391" h="689412">
                <a:moveTo>
                  <a:pt x="0" y="0"/>
                </a:moveTo>
                <a:lnTo>
                  <a:pt x="13553391" y="0"/>
                </a:lnTo>
                <a:lnTo>
                  <a:pt x="13553391" y="689412"/>
                </a:lnTo>
                <a:lnTo>
                  <a:pt x="0" y="689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182" t="-78296" b="-48182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028700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payment method occurs most frequently?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983390"/>
            <a:ext cx="12535680" cy="2042838"/>
          </a:xfrm>
          <a:custGeom>
            <a:avLst/>
            <a:gdLst/>
            <a:ahLst/>
            <a:cxnLst/>
            <a:rect l="l" t="t" r="r" b="b"/>
            <a:pathLst>
              <a:path w="12535680" h="2042838">
                <a:moveTo>
                  <a:pt x="0" y="0"/>
                </a:moveTo>
                <a:lnTo>
                  <a:pt x="12535680" y="0"/>
                </a:lnTo>
                <a:lnTo>
                  <a:pt x="12535680" y="2042837"/>
                </a:lnTo>
                <a:lnTo>
                  <a:pt x="0" y="20428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041" t="-29415" b="-16634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740561"/>
            <a:ext cx="7822764" cy="1517739"/>
          </a:xfrm>
          <a:custGeom>
            <a:avLst/>
            <a:gdLst/>
            <a:ahLst/>
            <a:cxnLst/>
            <a:rect l="l" t="t" r="r" b="b"/>
            <a:pathLst>
              <a:path w="7822764" h="1517739">
                <a:moveTo>
                  <a:pt x="0" y="0"/>
                </a:moveTo>
                <a:lnTo>
                  <a:pt x="7822764" y="0"/>
                </a:lnTo>
                <a:lnTo>
                  <a:pt x="7822764" y="1517739"/>
                </a:lnTo>
                <a:lnTo>
                  <a:pt x="0" y="15177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278" t="-397694" r="-122196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485900"/>
            <a:ext cx="16230600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FF914D"/>
                </a:solidFill>
                <a:latin typeface="Montserrat"/>
                <a:ea typeface="Montserrat"/>
                <a:cs typeface="Montserrat"/>
                <a:sym typeface="Montserrat"/>
              </a:rPr>
              <a:t>Which product line has the highest sales?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707</Words>
  <Application>Microsoft Office PowerPoint</Application>
  <PresentationFormat>Custom</PresentationFormat>
  <Paragraphs>83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Montserrat</vt:lpstr>
      <vt:lpstr>Montserrat Bold</vt:lpstr>
      <vt:lpstr>Open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Project Case Study and Report</dc:title>
  <cp:lastModifiedBy>Codenester</cp:lastModifiedBy>
  <cp:revision>2</cp:revision>
  <dcterms:created xsi:type="dcterms:W3CDTF">2006-08-16T00:00:00Z</dcterms:created>
  <dcterms:modified xsi:type="dcterms:W3CDTF">2024-09-10T14:34:39Z</dcterms:modified>
  <dc:identifier>DAGQWznCya4</dc:identifier>
</cp:coreProperties>
</file>