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rma libre: forma 2"/>
          <p:cNvSpPr/>
          <p:nvPr/>
        </p:nvSpPr>
        <p:spPr>
          <a:xfrm>
            <a:off x="22660990" y="12939962"/>
            <a:ext cx="1195897" cy="77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Forma libre: forma 3"/>
          <p:cNvSpPr/>
          <p:nvPr/>
        </p:nvSpPr>
        <p:spPr>
          <a:xfrm>
            <a:off x="23362518" y="12417877"/>
            <a:ext cx="709521" cy="434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9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171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416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ítulo Título Título Título"/>
          <p:cNvSpPr txBox="1"/>
          <p:nvPr>
            <p:ph type="title" hasCustomPrompt="1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1887561" y="2417148"/>
            <a:ext cx="9683751" cy="800101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207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8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0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3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4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7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0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2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3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4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26" name="Forma libre: forma 3"/>
          <p:cNvSpPr/>
          <p:nvPr/>
        </p:nvSpPr>
        <p:spPr>
          <a:xfrm>
            <a:off x="2576529" y="4257871"/>
            <a:ext cx="15845144" cy="3194472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7" name="Forma libre: forma 23"/>
          <p:cNvSpPr/>
          <p:nvPr/>
        </p:nvSpPr>
        <p:spPr>
          <a:xfrm>
            <a:off x="6337963" y="7934852"/>
            <a:ext cx="15845144" cy="3194471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Título Título Título Título"/>
          <p:cNvSpPr txBox="1"/>
          <p:nvPr>
            <p:ph type="title" hasCustomPrompt="1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2385348" y="2373677"/>
            <a:ext cx="9683751" cy="800101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Marcador de texto 28"/>
          <p:cNvSpPr/>
          <p:nvPr>
            <p:ph type="body" sz="quarter" idx="21"/>
          </p:nvPr>
        </p:nvSpPr>
        <p:spPr>
          <a:xfrm>
            <a:off x="14907558" y="12217682"/>
            <a:ext cx="9683751" cy="800101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orma libre: forma 1"/>
          <p:cNvSpPr/>
          <p:nvPr/>
        </p:nvSpPr>
        <p:spPr>
          <a:xfrm>
            <a:off x="19745070" y="1963546"/>
            <a:ext cx="3097151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9" name="Forma libre: forma 2"/>
          <p:cNvSpPr/>
          <p:nvPr/>
        </p:nvSpPr>
        <p:spPr>
          <a:xfrm>
            <a:off x="680972" y="2239643"/>
            <a:ext cx="1628140" cy="1061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0" name="Forma libre: forma 3"/>
          <p:cNvSpPr/>
          <p:nvPr/>
        </p:nvSpPr>
        <p:spPr>
          <a:xfrm>
            <a:off x="-1591" y="3820671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Forma libre: forma 4"/>
          <p:cNvSpPr/>
          <p:nvPr/>
        </p:nvSpPr>
        <p:spPr>
          <a:xfrm>
            <a:off x="-1591" y="5779263"/>
            <a:ext cx="1521590" cy="2041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2" name="Forma libre: forma 5"/>
          <p:cNvSpPr/>
          <p:nvPr/>
        </p:nvSpPr>
        <p:spPr>
          <a:xfrm>
            <a:off x="-1591" y="7820407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3" name="Forma libre: forma 6"/>
          <p:cNvSpPr/>
          <p:nvPr/>
        </p:nvSpPr>
        <p:spPr>
          <a:xfrm>
            <a:off x="1099818" y="7560943"/>
            <a:ext cx="1769746" cy="1150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Forma libre: forma 7"/>
          <p:cNvSpPr/>
          <p:nvPr/>
        </p:nvSpPr>
        <p:spPr>
          <a:xfrm>
            <a:off x="2138043" y="6788022"/>
            <a:ext cx="1050165" cy="643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Forma libre: forma 8"/>
          <p:cNvSpPr/>
          <p:nvPr/>
        </p:nvSpPr>
        <p:spPr>
          <a:xfrm>
            <a:off x="-26545" y="11761216"/>
            <a:ext cx="1557276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Forma libre: forma 9"/>
          <p:cNvSpPr/>
          <p:nvPr/>
        </p:nvSpPr>
        <p:spPr>
          <a:xfrm>
            <a:off x="1530730" y="11761216"/>
            <a:ext cx="3067305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7" name="Forma libre: forma 10"/>
          <p:cNvSpPr/>
          <p:nvPr/>
        </p:nvSpPr>
        <p:spPr>
          <a:xfrm>
            <a:off x="1530730" y="9779000"/>
            <a:ext cx="3067305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Forma libre: forma 11"/>
          <p:cNvSpPr/>
          <p:nvPr/>
        </p:nvSpPr>
        <p:spPr>
          <a:xfrm>
            <a:off x="3087876" y="11761216"/>
            <a:ext cx="3044063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Forma libre: forma 12"/>
          <p:cNvSpPr/>
          <p:nvPr/>
        </p:nvSpPr>
        <p:spPr>
          <a:xfrm>
            <a:off x="5506592" y="12362942"/>
            <a:ext cx="1799337" cy="115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Forma libre: forma 13"/>
          <p:cNvSpPr/>
          <p:nvPr/>
        </p:nvSpPr>
        <p:spPr>
          <a:xfrm>
            <a:off x="16400016" y="1196594"/>
            <a:ext cx="1699134" cy="108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Forma libre: forma 14"/>
          <p:cNvSpPr/>
          <p:nvPr/>
        </p:nvSpPr>
        <p:spPr>
          <a:xfrm>
            <a:off x="21284689" y="0"/>
            <a:ext cx="3099310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2" name="Forma libre: forma 15"/>
          <p:cNvSpPr/>
          <p:nvPr/>
        </p:nvSpPr>
        <p:spPr>
          <a:xfrm>
            <a:off x="22842218" y="0"/>
            <a:ext cx="1541781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3" name="Forma libre: forma 16"/>
          <p:cNvSpPr/>
          <p:nvPr/>
        </p:nvSpPr>
        <p:spPr>
          <a:xfrm>
            <a:off x="18205321" y="1963546"/>
            <a:ext cx="3079369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4" name="Forma libre: forma 17"/>
          <p:cNvSpPr/>
          <p:nvPr/>
        </p:nvSpPr>
        <p:spPr>
          <a:xfrm>
            <a:off x="19745070" y="3939794"/>
            <a:ext cx="3097151" cy="1980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5" name="Forma libre: forma 18"/>
          <p:cNvSpPr/>
          <p:nvPr/>
        </p:nvSpPr>
        <p:spPr>
          <a:xfrm>
            <a:off x="18840704" y="6768717"/>
            <a:ext cx="1842389" cy="1168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6" name="Forma libre: forma 19"/>
          <p:cNvSpPr/>
          <p:nvPr/>
        </p:nvSpPr>
        <p:spPr>
          <a:xfrm>
            <a:off x="22832186" y="5903340"/>
            <a:ext cx="1547369" cy="2034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7" name="Forma libre: forma 20"/>
          <p:cNvSpPr/>
          <p:nvPr/>
        </p:nvSpPr>
        <p:spPr>
          <a:xfrm>
            <a:off x="22832186" y="7937626"/>
            <a:ext cx="1547369" cy="2034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8" name="Forma libre: forma 21"/>
          <p:cNvSpPr/>
          <p:nvPr/>
        </p:nvSpPr>
        <p:spPr>
          <a:xfrm>
            <a:off x="22859871" y="9971912"/>
            <a:ext cx="1519683" cy="192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9" name="Forma libre: forma 22"/>
          <p:cNvSpPr/>
          <p:nvPr/>
        </p:nvSpPr>
        <p:spPr>
          <a:xfrm>
            <a:off x="22045801" y="12381738"/>
            <a:ext cx="1639953" cy="105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0" name="Forma libre: forma 23"/>
          <p:cNvSpPr/>
          <p:nvPr/>
        </p:nvSpPr>
        <p:spPr>
          <a:xfrm>
            <a:off x="20446" y="9779000"/>
            <a:ext cx="3067432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1" name="Forma libre: forma 24"/>
          <p:cNvSpPr/>
          <p:nvPr/>
        </p:nvSpPr>
        <p:spPr>
          <a:xfrm>
            <a:off x="19819900" y="-17145"/>
            <a:ext cx="305587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2" name="Forma libre: forma 25"/>
          <p:cNvSpPr/>
          <p:nvPr/>
        </p:nvSpPr>
        <p:spPr>
          <a:xfrm>
            <a:off x="22837773" y="1963546"/>
            <a:ext cx="1546227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Forma libre: forma 26"/>
          <p:cNvSpPr/>
          <p:nvPr/>
        </p:nvSpPr>
        <p:spPr>
          <a:xfrm>
            <a:off x="21273895" y="3923015"/>
            <a:ext cx="309486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Forma libre: forma 27"/>
          <p:cNvSpPr/>
          <p:nvPr/>
        </p:nvSpPr>
        <p:spPr>
          <a:xfrm>
            <a:off x="19761962" y="7937626"/>
            <a:ext cx="3067431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83" name="Gráfico 4"/>
          <p:cNvGrpSpPr/>
          <p:nvPr/>
        </p:nvGrpSpPr>
        <p:grpSpPr>
          <a:xfrm>
            <a:off x="13989273" y="9526290"/>
            <a:ext cx="5624323" cy="1036326"/>
            <a:chOff x="0" y="0"/>
            <a:chExt cx="5624322" cy="1036325"/>
          </a:xfrm>
        </p:grpSpPr>
        <p:sp>
          <p:nvSpPr>
            <p:cNvPr id="265" name="Forma libre: forma 31"/>
            <p:cNvSpPr/>
            <p:nvPr/>
          </p:nvSpPr>
          <p:spPr>
            <a:xfrm>
              <a:off x="691385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Forma libre: forma 32"/>
            <p:cNvSpPr/>
            <p:nvPr/>
          </p:nvSpPr>
          <p:spPr>
            <a:xfrm>
              <a:off x="1204211" y="192664"/>
              <a:ext cx="411227" cy="65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Forma libre: forma 33"/>
            <p:cNvSpPr/>
            <p:nvPr/>
          </p:nvSpPr>
          <p:spPr>
            <a:xfrm>
              <a:off x="1656585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Forma libre: forma 34"/>
            <p:cNvSpPr/>
            <p:nvPr/>
          </p:nvSpPr>
          <p:spPr>
            <a:xfrm>
              <a:off x="2291713" y="152660"/>
              <a:ext cx="555119" cy="682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Forma libre: forma 35"/>
            <p:cNvSpPr/>
            <p:nvPr/>
          </p:nvSpPr>
          <p:spPr>
            <a:xfrm>
              <a:off x="2830447" y="315981"/>
              <a:ext cx="292989" cy="51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Forma libre: forma 36"/>
            <p:cNvSpPr/>
            <p:nvPr/>
          </p:nvSpPr>
          <p:spPr>
            <a:xfrm>
              <a:off x="3122419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Forma libre: forma 37"/>
            <p:cNvSpPr/>
            <p:nvPr/>
          </p:nvSpPr>
          <p:spPr>
            <a:xfrm>
              <a:off x="3638422" y="144531"/>
              <a:ext cx="133605" cy="690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Forma libre: forma 38"/>
            <p:cNvSpPr/>
            <p:nvPr/>
          </p:nvSpPr>
          <p:spPr>
            <a:xfrm>
              <a:off x="3832731" y="316109"/>
              <a:ext cx="458471" cy="5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Forma libre: forma 39"/>
            <p:cNvSpPr/>
            <p:nvPr/>
          </p:nvSpPr>
          <p:spPr>
            <a:xfrm>
              <a:off x="4338446" y="316236"/>
              <a:ext cx="482093" cy="53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Forma libre: forma 40"/>
            <p:cNvSpPr/>
            <p:nvPr/>
          </p:nvSpPr>
          <p:spPr>
            <a:xfrm>
              <a:off x="4866766" y="315981"/>
              <a:ext cx="292991" cy="51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Forma libre: forma 41"/>
            <p:cNvSpPr/>
            <p:nvPr/>
          </p:nvSpPr>
          <p:spPr>
            <a:xfrm>
              <a:off x="5159755" y="316109"/>
              <a:ext cx="464568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Forma libre: forma 42"/>
            <p:cNvSpPr/>
            <p:nvPr/>
          </p:nvSpPr>
          <p:spPr>
            <a:xfrm>
              <a:off x="28701" y="0"/>
              <a:ext cx="607315" cy="86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Forma libre: forma 43"/>
            <p:cNvSpPr/>
            <p:nvPr/>
          </p:nvSpPr>
          <p:spPr>
            <a:xfrm>
              <a:off x="-1" y="977779"/>
              <a:ext cx="456006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Forma libre: forma 44"/>
            <p:cNvSpPr/>
            <p:nvPr/>
          </p:nvSpPr>
          <p:spPr>
            <a:xfrm>
              <a:off x="4608829" y="977779"/>
              <a:ext cx="318135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Forma libre: forma 45"/>
            <p:cNvSpPr/>
            <p:nvPr/>
          </p:nvSpPr>
          <p:spPr>
            <a:xfrm>
              <a:off x="5231893" y="977779"/>
              <a:ext cx="385317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Forma libre: forma 46"/>
            <p:cNvSpPr/>
            <p:nvPr/>
          </p:nvSpPr>
          <p:spPr>
            <a:xfrm>
              <a:off x="4975605" y="977779"/>
              <a:ext cx="92329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Forma libre: forma 47"/>
            <p:cNvSpPr/>
            <p:nvPr/>
          </p:nvSpPr>
          <p:spPr>
            <a:xfrm>
              <a:off x="5099558" y="977779"/>
              <a:ext cx="92329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Forma libre: forma 48"/>
            <p:cNvSpPr/>
            <p:nvPr/>
          </p:nvSpPr>
          <p:spPr>
            <a:xfrm>
              <a:off x="118615" y="396245"/>
              <a:ext cx="114555" cy="11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84" name="Forma libre: forma 49"/>
          <p:cNvSpPr/>
          <p:nvPr/>
        </p:nvSpPr>
        <p:spPr>
          <a:xfrm>
            <a:off x="13228702" y="9257664"/>
            <a:ext cx="92329" cy="1564415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5" name="Título título título título título"/>
          <p:cNvSpPr txBox="1"/>
          <p:nvPr>
            <p:ph type="title" hasCustomPrompt="1"/>
          </p:nvPr>
        </p:nvSpPr>
        <p:spPr>
          <a:xfrm>
            <a:off x="4915094" y="9307639"/>
            <a:ext cx="7974387" cy="643129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416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ítulo Título Título Título"/>
          <p:cNvSpPr txBox="1"/>
          <p:nvPr>
            <p:ph type="title" hasCustomPrompt="1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95" name="Body Level One…"/>
          <p:cNvSpPr txBox="1"/>
          <p:nvPr>
            <p:ph type="body" sz="quarter" idx="1"/>
          </p:nvPr>
        </p:nvSpPr>
        <p:spPr>
          <a:xfrm>
            <a:off x="1887561" y="2417148"/>
            <a:ext cx="9683751" cy="800101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Rectángulo 1"/>
          <p:cNvSpPr/>
          <p:nvPr/>
        </p:nvSpPr>
        <p:spPr>
          <a:xfrm>
            <a:off x="23215600" y="2921000"/>
            <a:ext cx="965200" cy="10160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256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 sz="1920"/>
            </a:pPr>
            <a:r>
              <a:rPr sz="2560"/>
              <a:t>Hands on Generative AI</a:t>
            </a:r>
          </a:p>
        </p:txBody>
      </p:sp>
      <p:sp>
        <p:nvSpPr>
          <p:cNvPr id="307" name="CuadroTexto 4"/>
          <p:cNvSpPr txBox="1"/>
          <p:nvPr/>
        </p:nvSpPr>
        <p:spPr>
          <a:xfrm>
            <a:off x="5006534" y="9950767"/>
            <a:ext cx="3904121" cy="123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GenAI architectures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able 1"/>
          <p:cNvGraphicFramePr/>
          <p:nvPr/>
        </p:nvGraphicFramePr>
        <p:xfrm>
          <a:off x="2370666" y="1778000"/>
          <a:ext cx="19642667" cy="10160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4907491"/>
                <a:gridCol w="4907491"/>
                <a:gridCol w="4907491"/>
                <a:gridCol w="4907491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Encoder Only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Decoder Only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Encoder-Decoder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Tasks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Classification
NER
Sentiment Analysis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Text Generation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Summarisation
Translation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Training objective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Masked language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Next word prediction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Full output comparison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Context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Bidirectional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Unidirectional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Full input encoded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Famous Examples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BERT
RoBERTa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GPTs
PaLM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T5
Flan-T5
BART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7267" y="1563709"/>
            <a:ext cx="20320001" cy="1211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Table 1"/>
          <p:cNvGraphicFramePr/>
          <p:nvPr/>
        </p:nvGraphicFramePr>
        <p:xfrm>
          <a:off x="2370666" y="1778000"/>
          <a:ext cx="19642667" cy="10160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4907491"/>
                <a:gridCol w="4907491"/>
                <a:gridCol w="4907491"/>
                <a:gridCol w="4907491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Configurations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Consequence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Importance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max-tokens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Limit the amount of tokens to be generated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 keep answers concise
Performance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High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Top 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Only choose words out of the top P probability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 limit the creativeness of responses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Low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Top 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Only choose a word out of the top K tokens with highest probability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 limit the creativeness of responses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Medium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595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Temperature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Control how “hot” the LLM 
produces output. 
Higher Temperature implies more creative output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 limit the creativeness of responses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High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ítulo 34"/>
          <p:cNvSpPr txBox="1"/>
          <p:nvPr>
            <p:ph type="title"/>
          </p:nvPr>
        </p:nvSpPr>
        <p:spPr>
          <a:xfrm>
            <a:off x="819446" y="1432458"/>
            <a:ext cx="14734062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LAB</a:t>
            </a:r>
          </a:p>
        </p:txBody>
      </p:sp>
      <p:sp>
        <p:nvSpPr>
          <p:cNvPr id="410" name="CuadroTexto 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413" name="Grupo 6"/>
          <p:cNvGrpSpPr/>
          <p:nvPr/>
        </p:nvGrpSpPr>
        <p:grpSpPr>
          <a:xfrm>
            <a:off x="1660132" y="5819854"/>
            <a:ext cx="8959970" cy="848127"/>
            <a:chOff x="0" y="0"/>
            <a:chExt cx="8959968" cy="848126"/>
          </a:xfrm>
        </p:grpSpPr>
        <p:sp>
          <p:nvSpPr>
            <p:cNvPr id="411" name="CuadroTexto 2"/>
            <p:cNvSpPr/>
            <p:nvPr/>
          </p:nvSpPr>
          <p:spPr>
            <a:xfrm>
              <a:off x="268817" y="0"/>
              <a:ext cx="869115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3657600">
                <a:lnSpc>
                  <a:spcPct val="150000"/>
                </a:lnSpc>
                <a:spcBef>
                  <a:spcPts val="0"/>
                </a:spcBef>
                <a:defRPr sz="40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Learn about prompt engineering</a:t>
              </a:r>
            </a:p>
          </p:txBody>
        </p:sp>
        <p:sp>
          <p:nvSpPr>
            <p:cNvPr id="412" name="Forma libre: forma 10"/>
            <p:cNvSpPr/>
            <p:nvPr/>
          </p:nvSpPr>
          <p:spPr>
            <a:xfrm rot="5400000">
              <a:off x="-66840" y="533006"/>
              <a:ext cx="381961" cy="248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414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0" y="4538812"/>
            <a:ext cx="8742568" cy="87425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7" name="Grupo 5"/>
          <p:cNvGrpSpPr/>
          <p:nvPr/>
        </p:nvGrpSpPr>
        <p:grpSpPr>
          <a:xfrm>
            <a:off x="1660130" y="9104997"/>
            <a:ext cx="8959972" cy="902382"/>
            <a:chOff x="0" y="0"/>
            <a:chExt cx="8959970" cy="902380"/>
          </a:xfrm>
        </p:grpSpPr>
        <p:sp>
          <p:nvSpPr>
            <p:cNvPr id="415" name="Forma libre: forma 12"/>
            <p:cNvSpPr/>
            <p:nvPr/>
          </p:nvSpPr>
          <p:spPr>
            <a:xfrm rot="5400000">
              <a:off x="-66840" y="587260"/>
              <a:ext cx="381961" cy="248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CuadroTexto 4"/>
            <p:cNvSpPr/>
            <p:nvPr/>
          </p:nvSpPr>
          <p:spPr>
            <a:xfrm>
              <a:off x="242199" y="0"/>
              <a:ext cx="871777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3657600">
                <a:lnSpc>
                  <a:spcPct val="150000"/>
                </a:lnSpc>
                <a:spcBef>
                  <a:spcPts val="0"/>
                </a:spcBef>
                <a:defRPr sz="40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Learn about few shot inference</a:t>
              </a:r>
            </a:p>
          </p:txBody>
        </p:sp>
      </p:grpSp>
      <p:sp>
        <p:nvSpPr>
          <p:cNvPr id="418" name="Título 34"/>
          <p:cNvSpPr txBox="1"/>
          <p:nvPr/>
        </p:nvSpPr>
        <p:spPr>
          <a:xfrm>
            <a:off x="910886" y="2374332"/>
            <a:ext cx="10237174" cy="861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spcBef>
                <a:spcPts val="0"/>
              </a:spcBef>
              <a:defRPr>
                <a:solidFill>
                  <a:srgbClr val="DFE3E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Prompt Engineering with Flan-T5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Business understanding"/>
          <p:cNvSpPr/>
          <p:nvPr/>
        </p:nvSpPr>
        <p:spPr>
          <a:xfrm>
            <a:off x="10668685" y="2008103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Business understanding</a:t>
            </a:r>
          </a:p>
        </p:txBody>
      </p:sp>
      <p:sp>
        <p:nvSpPr>
          <p:cNvPr id="421" name="Select LLM"/>
          <p:cNvSpPr/>
          <p:nvPr/>
        </p:nvSpPr>
        <p:spPr>
          <a:xfrm>
            <a:off x="14916241" y="4979096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Select LLM</a:t>
            </a:r>
          </a:p>
        </p:txBody>
      </p:sp>
      <p:sp>
        <p:nvSpPr>
          <p:cNvPr id="422" name="Align LLM"/>
          <p:cNvSpPr/>
          <p:nvPr/>
        </p:nvSpPr>
        <p:spPr>
          <a:xfrm>
            <a:off x="10668685" y="7190613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Align LLM</a:t>
            </a:r>
          </a:p>
        </p:txBody>
      </p:sp>
      <p:sp>
        <p:nvSpPr>
          <p:cNvPr id="423" name="Deploy LLM app"/>
          <p:cNvSpPr/>
          <p:nvPr/>
        </p:nvSpPr>
        <p:spPr>
          <a:xfrm>
            <a:off x="6529696" y="4979096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Deploy LLM app</a:t>
            </a:r>
          </a:p>
        </p:txBody>
      </p:sp>
      <p:cxnSp>
        <p:nvCxnSpPr>
          <p:cNvPr id="424" name="Connection Line"/>
          <p:cNvCxnSpPr>
            <a:stCxn id="420" idx="0"/>
            <a:endCxn id="421" idx="0"/>
          </p:cNvCxnSpPr>
          <p:nvPr/>
        </p:nvCxnSpPr>
        <p:spPr>
          <a:xfrm>
            <a:off x="12192000" y="2769761"/>
            <a:ext cx="4247557" cy="297099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425" name="Connection Line"/>
          <p:cNvCxnSpPr>
            <a:stCxn id="421" idx="0"/>
            <a:endCxn id="422" idx="0"/>
          </p:cNvCxnSpPr>
          <p:nvPr/>
        </p:nvCxnSpPr>
        <p:spPr>
          <a:xfrm flipH="1">
            <a:off x="12192000" y="5740753"/>
            <a:ext cx="4247557" cy="221151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426" name="Connection Line"/>
          <p:cNvCxnSpPr>
            <a:stCxn id="422" idx="0"/>
            <a:endCxn id="423" idx="0"/>
          </p:cNvCxnSpPr>
          <p:nvPr/>
        </p:nvCxnSpPr>
        <p:spPr>
          <a:xfrm flipH="1" flipV="1">
            <a:off x="8053011" y="5740753"/>
            <a:ext cx="4138990" cy="221151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427" name="Connection Line"/>
          <p:cNvCxnSpPr>
            <a:stCxn id="423" idx="0"/>
            <a:endCxn id="420" idx="0"/>
          </p:cNvCxnSpPr>
          <p:nvPr/>
        </p:nvCxnSpPr>
        <p:spPr>
          <a:xfrm flipV="1">
            <a:off x="8053011" y="2769761"/>
            <a:ext cx="4138990" cy="297099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428" name="Triangle"/>
          <p:cNvSpPr/>
          <p:nvPr/>
        </p:nvSpPr>
        <p:spPr>
          <a:xfrm>
            <a:off x="11420535" y="8711493"/>
            <a:ext cx="1542929" cy="177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5B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9" name="Prompt…"/>
          <p:cNvSpPr/>
          <p:nvPr/>
        </p:nvSpPr>
        <p:spPr>
          <a:xfrm>
            <a:off x="7194057" y="11442372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Prompt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Engineering</a:t>
            </a:r>
          </a:p>
        </p:txBody>
      </p:sp>
      <p:sp>
        <p:nvSpPr>
          <p:cNvPr id="430" name="Finetuning"/>
          <p:cNvSpPr/>
          <p:nvPr/>
        </p:nvSpPr>
        <p:spPr>
          <a:xfrm>
            <a:off x="10940684" y="11442372"/>
            <a:ext cx="2809121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Finetuning</a:t>
            </a:r>
          </a:p>
        </p:txBody>
      </p:sp>
      <p:sp>
        <p:nvSpPr>
          <p:cNvPr id="431" name="RLHF"/>
          <p:cNvSpPr/>
          <p:nvPr/>
        </p:nvSpPr>
        <p:spPr>
          <a:xfrm>
            <a:off x="14687309" y="11442372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RLHF</a:t>
            </a:r>
          </a:p>
        </p:txBody>
      </p:sp>
      <p:sp>
        <p:nvSpPr>
          <p:cNvPr id="432" name="Line"/>
          <p:cNvSpPr/>
          <p:nvPr/>
        </p:nvSpPr>
        <p:spPr>
          <a:xfrm flipV="1">
            <a:off x="8824114" y="10503175"/>
            <a:ext cx="3350355" cy="9201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3" name="Line"/>
          <p:cNvSpPr/>
          <p:nvPr/>
        </p:nvSpPr>
        <p:spPr>
          <a:xfrm flipV="1">
            <a:off x="12191999" y="10518975"/>
            <a:ext cx="1" cy="888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H="1" flipV="1">
            <a:off x="12189921" y="10531375"/>
            <a:ext cx="3956781" cy="8761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5" name="Generative AI Lifecycle"/>
          <p:cNvSpPr txBox="1"/>
          <p:nvPr>
            <p:ph type="title" idx="4294967295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152144">
              <a:lnSpc>
                <a:spcPct val="90000"/>
              </a:lnSpc>
              <a:defRPr b="0" spc="0" sz="3024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Generative AI Lifecycle</a:t>
            </a:r>
          </a:p>
        </p:txBody>
      </p:sp>
      <p:sp>
        <p:nvSpPr>
          <p:cNvPr id="436" name="Triangle"/>
          <p:cNvSpPr/>
          <p:nvPr/>
        </p:nvSpPr>
        <p:spPr>
          <a:xfrm flipH="1" rot="5400000">
            <a:off x="4873849" y="4854447"/>
            <a:ext cx="1542929" cy="177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5B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7" name="Distillation"/>
          <p:cNvSpPr/>
          <p:nvPr/>
        </p:nvSpPr>
        <p:spPr>
          <a:xfrm>
            <a:off x="954393" y="3018881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Distillation</a:t>
            </a:r>
          </a:p>
        </p:txBody>
      </p:sp>
      <p:sp>
        <p:nvSpPr>
          <p:cNvPr id="438" name="Quantization"/>
          <p:cNvSpPr/>
          <p:nvPr/>
        </p:nvSpPr>
        <p:spPr>
          <a:xfrm>
            <a:off x="954393" y="5105753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Quantization</a:t>
            </a:r>
          </a:p>
        </p:txBody>
      </p:sp>
      <p:sp>
        <p:nvSpPr>
          <p:cNvPr id="439" name="Pruning"/>
          <p:cNvSpPr/>
          <p:nvPr/>
        </p:nvSpPr>
        <p:spPr>
          <a:xfrm>
            <a:off x="954393" y="7192625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Pruning</a:t>
            </a:r>
          </a:p>
        </p:txBody>
      </p:sp>
      <p:sp>
        <p:nvSpPr>
          <p:cNvPr id="440" name="Line"/>
          <p:cNvSpPr/>
          <p:nvPr/>
        </p:nvSpPr>
        <p:spPr>
          <a:xfrm flipV="1">
            <a:off x="3765724" y="5903272"/>
            <a:ext cx="1012082" cy="19094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" name="Line"/>
          <p:cNvSpPr/>
          <p:nvPr/>
        </p:nvSpPr>
        <p:spPr>
          <a:xfrm flipH="1" flipV="1">
            <a:off x="3806520" y="3669710"/>
            <a:ext cx="930490" cy="20316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2" name="Line"/>
          <p:cNvSpPr/>
          <p:nvPr/>
        </p:nvSpPr>
        <p:spPr>
          <a:xfrm flipH="1">
            <a:off x="3754705" y="5740753"/>
            <a:ext cx="10341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Business understanding"/>
          <p:cNvSpPr/>
          <p:nvPr/>
        </p:nvSpPr>
        <p:spPr>
          <a:xfrm>
            <a:off x="10668685" y="2008103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Business understanding</a:t>
            </a:r>
          </a:p>
        </p:txBody>
      </p:sp>
      <p:sp>
        <p:nvSpPr>
          <p:cNvPr id="310" name="Select LLM"/>
          <p:cNvSpPr/>
          <p:nvPr/>
        </p:nvSpPr>
        <p:spPr>
          <a:xfrm>
            <a:off x="14916241" y="4979096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Select LLM</a:t>
            </a:r>
          </a:p>
        </p:txBody>
      </p:sp>
      <p:sp>
        <p:nvSpPr>
          <p:cNvPr id="311" name="Align LLM"/>
          <p:cNvSpPr/>
          <p:nvPr/>
        </p:nvSpPr>
        <p:spPr>
          <a:xfrm>
            <a:off x="10668685" y="7190613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Align LLM</a:t>
            </a:r>
          </a:p>
        </p:txBody>
      </p:sp>
      <p:sp>
        <p:nvSpPr>
          <p:cNvPr id="312" name="Deploy LLM app"/>
          <p:cNvSpPr/>
          <p:nvPr/>
        </p:nvSpPr>
        <p:spPr>
          <a:xfrm>
            <a:off x="6529696" y="4979096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Deploy LLM app</a:t>
            </a:r>
          </a:p>
        </p:txBody>
      </p:sp>
      <p:cxnSp>
        <p:nvCxnSpPr>
          <p:cNvPr id="313" name="Connection Line"/>
          <p:cNvCxnSpPr>
            <a:stCxn id="309" idx="0"/>
            <a:endCxn id="310" idx="0"/>
          </p:cNvCxnSpPr>
          <p:nvPr/>
        </p:nvCxnSpPr>
        <p:spPr>
          <a:xfrm>
            <a:off x="12192000" y="2769761"/>
            <a:ext cx="4247557" cy="297099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14" name="Connection Line"/>
          <p:cNvCxnSpPr>
            <a:stCxn id="310" idx="0"/>
            <a:endCxn id="311" idx="0"/>
          </p:cNvCxnSpPr>
          <p:nvPr/>
        </p:nvCxnSpPr>
        <p:spPr>
          <a:xfrm flipH="1">
            <a:off x="12192000" y="5740753"/>
            <a:ext cx="4247557" cy="221151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15" name="Connection Line"/>
          <p:cNvCxnSpPr>
            <a:stCxn id="311" idx="0"/>
            <a:endCxn id="312" idx="0"/>
          </p:cNvCxnSpPr>
          <p:nvPr/>
        </p:nvCxnSpPr>
        <p:spPr>
          <a:xfrm flipH="1" flipV="1">
            <a:off x="8053011" y="5740753"/>
            <a:ext cx="4138990" cy="221151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16" name="Connection Line"/>
          <p:cNvCxnSpPr>
            <a:stCxn id="312" idx="0"/>
            <a:endCxn id="309" idx="0"/>
          </p:cNvCxnSpPr>
          <p:nvPr/>
        </p:nvCxnSpPr>
        <p:spPr>
          <a:xfrm flipV="1">
            <a:off x="8053011" y="2769761"/>
            <a:ext cx="4138990" cy="297099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317" name="Triangle"/>
          <p:cNvSpPr/>
          <p:nvPr/>
        </p:nvSpPr>
        <p:spPr>
          <a:xfrm>
            <a:off x="11420535" y="8711493"/>
            <a:ext cx="1542929" cy="177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5B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8" name="Prompt…"/>
          <p:cNvSpPr/>
          <p:nvPr/>
        </p:nvSpPr>
        <p:spPr>
          <a:xfrm>
            <a:off x="7194057" y="11442372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Prompt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Engineering</a:t>
            </a:r>
          </a:p>
        </p:txBody>
      </p:sp>
      <p:sp>
        <p:nvSpPr>
          <p:cNvPr id="319" name="Finetuning"/>
          <p:cNvSpPr/>
          <p:nvPr/>
        </p:nvSpPr>
        <p:spPr>
          <a:xfrm>
            <a:off x="10940684" y="11442372"/>
            <a:ext cx="2809121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Finetuning</a:t>
            </a:r>
          </a:p>
        </p:txBody>
      </p:sp>
      <p:sp>
        <p:nvSpPr>
          <p:cNvPr id="320" name="RLHF"/>
          <p:cNvSpPr/>
          <p:nvPr/>
        </p:nvSpPr>
        <p:spPr>
          <a:xfrm>
            <a:off x="14687309" y="11442372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RLHF</a:t>
            </a:r>
          </a:p>
        </p:txBody>
      </p:sp>
      <p:sp>
        <p:nvSpPr>
          <p:cNvPr id="321" name="Line"/>
          <p:cNvSpPr/>
          <p:nvPr/>
        </p:nvSpPr>
        <p:spPr>
          <a:xfrm flipV="1">
            <a:off x="8824114" y="10503175"/>
            <a:ext cx="3350355" cy="9201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" name="Line"/>
          <p:cNvSpPr/>
          <p:nvPr/>
        </p:nvSpPr>
        <p:spPr>
          <a:xfrm flipV="1">
            <a:off x="12191999" y="10518975"/>
            <a:ext cx="1" cy="888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" name="Line"/>
          <p:cNvSpPr/>
          <p:nvPr/>
        </p:nvSpPr>
        <p:spPr>
          <a:xfrm flipH="1" flipV="1">
            <a:off x="12189921" y="10531375"/>
            <a:ext cx="3956781" cy="8761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" name="Generative AI Lifecycle"/>
          <p:cNvSpPr txBox="1"/>
          <p:nvPr>
            <p:ph type="title" idx="4294967295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152144">
              <a:lnSpc>
                <a:spcPct val="90000"/>
              </a:lnSpc>
              <a:defRPr b="0" spc="0" sz="3024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Generative AI Lifecycle</a:t>
            </a:r>
          </a:p>
        </p:txBody>
      </p:sp>
      <p:sp>
        <p:nvSpPr>
          <p:cNvPr id="325" name="Triangle"/>
          <p:cNvSpPr/>
          <p:nvPr/>
        </p:nvSpPr>
        <p:spPr>
          <a:xfrm flipH="1" rot="5400000">
            <a:off x="4873849" y="4854447"/>
            <a:ext cx="1542929" cy="177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5B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6" name="Distillation"/>
          <p:cNvSpPr/>
          <p:nvPr/>
        </p:nvSpPr>
        <p:spPr>
          <a:xfrm>
            <a:off x="954393" y="3018881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Distillation</a:t>
            </a:r>
          </a:p>
        </p:txBody>
      </p:sp>
      <p:sp>
        <p:nvSpPr>
          <p:cNvPr id="327" name="Quantization"/>
          <p:cNvSpPr/>
          <p:nvPr/>
        </p:nvSpPr>
        <p:spPr>
          <a:xfrm>
            <a:off x="954393" y="5105753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Quantization</a:t>
            </a:r>
          </a:p>
        </p:txBody>
      </p:sp>
      <p:sp>
        <p:nvSpPr>
          <p:cNvPr id="328" name="Pruning"/>
          <p:cNvSpPr/>
          <p:nvPr/>
        </p:nvSpPr>
        <p:spPr>
          <a:xfrm>
            <a:off x="954393" y="7192625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Pruning</a:t>
            </a:r>
          </a:p>
        </p:txBody>
      </p:sp>
      <p:sp>
        <p:nvSpPr>
          <p:cNvPr id="329" name="Line"/>
          <p:cNvSpPr/>
          <p:nvPr/>
        </p:nvSpPr>
        <p:spPr>
          <a:xfrm flipV="1">
            <a:off x="3765724" y="5903272"/>
            <a:ext cx="1012082" cy="19094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Line"/>
          <p:cNvSpPr/>
          <p:nvPr/>
        </p:nvSpPr>
        <p:spPr>
          <a:xfrm flipH="1" flipV="1">
            <a:off x="3806520" y="3669710"/>
            <a:ext cx="930490" cy="20316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Line"/>
          <p:cNvSpPr/>
          <p:nvPr/>
        </p:nvSpPr>
        <p:spPr>
          <a:xfrm flipH="1">
            <a:off x="3754705" y="5740753"/>
            <a:ext cx="10341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enerative Models in AI"/>
          <p:cNvSpPr txBox="1"/>
          <p:nvPr>
            <p:ph type="title" idx="4294967295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152144">
              <a:lnSpc>
                <a:spcPct val="90000"/>
              </a:lnSpc>
              <a:defRPr b="0" spc="0" sz="3024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Generative Models in AI</a:t>
            </a:r>
          </a:p>
        </p:txBody>
      </p:sp>
      <p:sp>
        <p:nvSpPr>
          <p:cNvPr id="334" name="Marcador de texto 28"/>
          <p:cNvSpPr/>
          <p:nvPr/>
        </p:nvSpPr>
        <p:spPr>
          <a:xfrm>
            <a:off x="1823121" y="2779896"/>
            <a:ext cx="15445193" cy="2047720"/>
          </a:xfrm>
          <a:prstGeom prst="rect">
            <a:avLst/>
          </a:prstGeom>
          <a:solidFill>
            <a:srgbClr val="2273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 defTabSz="1828800">
              <a:spcBef>
                <a:spcPts val="2000"/>
              </a:spcBef>
              <a:defRPr sz="4600">
                <a:solidFill>
                  <a:srgbClr val="FDFFFF"/>
                </a:solidFill>
              </a:defRPr>
            </a:lvl1pPr>
          </a:lstStyle>
          <a:p>
            <a:pPr/>
            <a:r>
              <a:t>Autoreggresive models (Decoder-only models)</a:t>
            </a:r>
          </a:p>
        </p:txBody>
      </p:sp>
      <p:sp>
        <p:nvSpPr>
          <p:cNvPr id="335" name="Generative Adversarial Models"/>
          <p:cNvSpPr/>
          <p:nvPr/>
        </p:nvSpPr>
        <p:spPr>
          <a:xfrm>
            <a:off x="7310837" y="10807779"/>
            <a:ext cx="14894571" cy="2022320"/>
          </a:xfrm>
          <a:prstGeom prst="rect">
            <a:avLst/>
          </a:prstGeom>
          <a:solidFill>
            <a:srgbClr val="227379"/>
          </a:solidFill>
          <a:ln w="25400">
            <a:solidFill>
              <a:srgbClr val="1CADE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4600">
                <a:solidFill>
                  <a:srgbClr val="FDFFFF"/>
                </a:solidFill>
              </a:defRPr>
            </a:lvl1pPr>
          </a:lstStyle>
          <a:p>
            <a:pPr/>
            <a:r>
              <a:t>Generative Adversarial Models</a:t>
            </a:r>
          </a:p>
        </p:txBody>
      </p:sp>
      <p:sp>
        <p:nvSpPr>
          <p:cNvPr id="336" name="Marcador de texto 28"/>
          <p:cNvSpPr/>
          <p:nvPr/>
        </p:nvSpPr>
        <p:spPr>
          <a:xfrm>
            <a:off x="3420594" y="5451624"/>
            <a:ext cx="15445193" cy="2047720"/>
          </a:xfrm>
          <a:prstGeom prst="rect">
            <a:avLst/>
          </a:prstGeom>
          <a:solidFill>
            <a:srgbClr val="2273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 defTabSz="1828800">
              <a:spcBef>
                <a:spcPts val="2000"/>
              </a:spcBef>
              <a:defRPr sz="4600">
                <a:solidFill>
                  <a:srgbClr val="FDFFFF"/>
                </a:solidFill>
              </a:defRPr>
            </a:lvl1pPr>
          </a:lstStyle>
          <a:p>
            <a:pPr/>
            <a:r>
              <a:t>AutoEncoders models (Encoder-only models)</a:t>
            </a:r>
          </a:p>
        </p:txBody>
      </p:sp>
      <p:sp>
        <p:nvSpPr>
          <p:cNvPr id="337" name="Marcador de texto 28"/>
          <p:cNvSpPr/>
          <p:nvPr/>
        </p:nvSpPr>
        <p:spPr>
          <a:xfrm>
            <a:off x="5050385" y="8123352"/>
            <a:ext cx="15445194" cy="2047719"/>
          </a:xfrm>
          <a:prstGeom prst="rect">
            <a:avLst/>
          </a:prstGeom>
          <a:solidFill>
            <a:srgbClr val="2273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 defTabSz="1828800">
              <a:spcBef>
                <a:spcPts val="2000"/>
              </a:spcBef>
              <a:defRPr sz="4600">
                <a:solidFill>
                  <a:srgbClr val="FDFFFF"/>
                </a:solidFill>
              </a:defRPr>
            </a:lvl1pPr>
          </a:lstStyle>
          <a:p>
            <a:pPr/>
            <a:r>
              <a:t>Seq2Seq models (Encoder-Decoder models)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ítulo 34"/>
          <p:cNvSpPr txBox="1"/>
          <p:nvPr>
            <p:ph type="title"/>
          </p:nvPr>
        </p:nvSpPr>
        <p:spPr>
          <a:xfrm>
            <a:off x="819446" y="1432458"/>
            <a:ext cx="10420054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Autoreggresive Models</a:t>
            </a:r>
          </a:p>
        </p:txBody>
      </p:sp>
      <p:sp>
        <p:nvSpPr>
          <p:cNvPr id="340" name="CuadroTexto 1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6973" y="4263873"/>
            <a:ext cx="14714054" cy="9162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adroTexto 1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3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22" y="4833921"/>
            <a:ext cx="24056354" cy="8165743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Título 34"/>
          <p:cNvSpPr txBox="1"/>
          <p:nvPr>
            <p:ph type="title"/>
          </p:nvPr>
        </p:nvSpPr>
        <p:spPr>
          <a:xfrm>
            <a:off x="819446" y="1432458"/>
            <a:ext cx="10420054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Autoreggresive Models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ítulo 34"/>
          <p:cNvSpPr txBox="1"/>
          <p:nvPr>
            <p:ph type="title"/>
          </p:nvPr>
        </p:nvSpPr>
        <p:spPr>
          <a:xfrm>
            <a:off x="819446" y="1432458"/>
            <a:ext cx="10420054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AutoEncoder Models (Denoiser)</a:t>
            </a:r>
          </a:p>
        </p:txBody>
      </p:sp>
      <p:sp>
        <p:nvSpPr>
          <p:cNvPr id="348" name="CuadroTexto 1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Generation</a:t>
            </a:r>
          </a:p>
        </p:txBody>
      </p:sp>
      <p:sp>
        <p:nvSpPr>
          <p:cNvPr id="349" name="Encoder (Predictor)"/>
          <p:cNvSpPr/>
          <p:nvPr/>
        </p:nvSpPr>
        <p:spPr>
          <a:xfrm>
            <a:off x="4793813" y="7072572"/>
            <a:ext cx="4641345" cy="2540001"/>
          </a:xfrm>
          <a:prstGeom prst="rect">
            <a:avLst/>
          </a:prstGeom>
          <a:solidFill>
            <a:srgbClr val="25CAA8"/>
          </a:solidFill>
          <a:ln w="25400">
            <a:solidFill>
              <a:srgbClr val="25CAA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DFFFF"/>
                </a:solidFill>
              </a:defRPr>
            </a:lvl1pPr>
          </a:lstStyle>
          <a:p>
            <a:pPr/>
            <a:r>
              <a:t>Encoder (Predictor)</a:t>
            </a:r>
          </a:p>
        </p:txBody>
      </p:sp>
      <p:sp>
        <p:nvSpPr>
          <p:cNvPr id="350" name="Decoder (Generative)"/>
          <p:cNvSpPr/>
          <p:nvPr/>
        </p:nvSpPr>
        <p:spPr>
          <a:xfrm>
            <a:off x="15527526" y="7072572"/>
            <a:ext cx="4641344" cy="2540001"/>
          </a:xfrm>
          <a:prstGeom prst="rect">
            <a:avLst/>
          </a:prstGeom>
          <a:solidFill>
            <a:srgbClr val="25CAA8"/>
          </a:solidFill>
          <a:ln w="25400">
            <a:solidFill>
              <a:srgbClr val="25CAA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DFFFF"/>
                </a:solidFill>
              </a:defRPr>
            </a:lvl1pPr>
          </a:lstStyle>
          <a:p>
            <a:pPr/>
            <a:r>
              <a:t>Decoder (Generative)</a:t>
            </a:r>
          </a:p>
        </p:txBody>
      </p:sp>
      <p:sp>
        <p:nvSpPr>
          <p:cNvPr id="351" name="Latent Space"/>
          <p:cNvSpPr txBox="1"/>
          <p:nvPr/>
        </p:nvSpPr>
        <p:spPr>
          <a:xfrm>
            <a:off x="10728604" y="5851547"/>
            <a:ext cx="2914092" cy="71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Latent Space</a:t>
            </a:r>
          </a:p>
        </p:txBody>
      </p:sp>
      <p:sp>
        <p:nvSpPr>
          <p:cNvPr id="352" name="I wanted a"/>
          <p:cNvSpPr txBox="1"/>
          <p:nvPr/>
        </p:nvSpPr>
        <p:spPr>
          <a:xfrm>
            <a:off x="458936" y="7991910"/>
            <a:ext cx="2320646" cy="71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I wanted a</a:t>
            </a:r>
          </a:p>
        </p:txBody>
      </p:sp>
      <p:sp>
        <p:nvSpPr>
          <p:cNvPr id="353" name="Line"/>
          <p:cNvSpPr/>
          <p:nvPr/>
        </p:nvSpPr>
        <p:spPr>
          <a:xfrm>
            <a:off x="6907857" y="9608082"/>
            <a:ext cx="1" cy="132553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4" name="Bagel"/>
          <p:cNvSpPr txBox="1"/>
          <p:nvPr/>
        </p:nvSpPr>
        <p:spPr>
          <a:xfrm>
            <a:off x="6219045" y="11052516"/>
            <a:ext cx="1363727" cy="71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Bagel</a:t>
            </a:r>
          </a:p>
        </p:txBody>
      </p:sp>
      <p:sp>
        <p:nvSpPr>
          <p:cNvPr id="355" name="Line"/>
          <p:cNvSpPr/>
          <p:nvPr/>
        </p:nvSpPr>
        <p:spPr>
          <a:xfrm>
            <a:off x="9509857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6" name="Rectangle"/>
          <p:cNvSpPr/>
          <p:nvPr/>
        </p:nvSpPr>
        <p:spPr>
          <a:xfrm>
            <a:off x="11845885" y="7072572"/>
            <a:ext cx="692230" cy="2540001"/>
          </a:xfrm>
          <a:prstGeom prst="rect">
            <a:avLst/>
          </a:prstGeom>
          <a:solidFill>
            <a:srgbClr val="335B74"/>
          </a:solidFill>
          <a:ln w="25400">
            <a:solidFill>
              <a:srgbClr val="335B74"/>
            </a:solidFill>
            <a:miter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7" name="Line"/>
          <p:cNvSpPr/>
          <p:nvPr/>
        </p:nvSpPr>
        <p:spPr>
          <a:xfrm>
            <a:off x="13064769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8" name="Line"/>
          <p:cNvSpPr/>
          <p:nvPr/>
        </p:nvSpPr>
        <p:spPr>
          <a:xfrm>
            <a:off x="2882011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9" name="Line"/>
          <p:cNvSpPr/>
          <p:nvPr/>
        </p:nvSpPr>
        <p:spPr>
          <a:xfrm>
            <a:off x="20423810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0" name="I want a"/>
          <p:cNvSpPr txBox="1"/>
          <p:nvPr/>
        </p:nvSpPr>
        <p:spPr>
          <a:xfrm>
            <a:off x="22475425" y="7991910"/>
            <a:ext cx="1804010" cy="71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I want a</a:t>
            </a:r>
          </a:p>
        </p:txBody>
      </p:sp>
      <p:sp>
        <p:nvSpPr>
          <p:cNvPr id="361" name="Low dimensional Representation"/>
          <p:cNvSpPr txBox="1"/>
          <p:nvPr/>
        </p:nvSpPr>
        <p:spPr>
          <a:xfrm>
            <a:off x="10363943" y="10104719"/>
            <a:ext cx="3656115" cy="12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Low dimensional Representation</a:t>
            </a:r>
          </a:p>
        </p:txBody>
      </p:sp>
      <p:sp>
        <p:nvSpPr>
          <p:cNvPr id="364" name="Connection Line"/>
          <p:cNvSpPr/>
          <p:nvPr/>
        </p:nvSpPr>
        <p:spPr>
          <a:xfrm>
            <a:off x="10561551" y="11238125"/>
            <a:ext cx="13721215" cy="1349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70" fill="norm" stroke="1" extrusionOk="0">
                <a:moveTo>
                  <a:pt x="21600" y="0"/>
                </a:moveTo>
                <a:cubicBezTo>
                  <a:pt x="14481" y="19601"/>
                  <a:pt x="7281" y="21600"/>
                  <a:pt x="0" y="5997"/>
                </a:cubicBezTo>
              </a:path>
            </a:pathLst>
          </a:custGeom>
          <a:ln w="25400">
            <a:solidFill>
              <a:srgbClr val="58D7B4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63" name="Generative Part"/>
          <p:cNvSpPr txBox="1"/>
          <p:nvPr/>
        </p:nvSpPr>
        <p:spPr>
          <a:xfrm>
            <a:off x="15495717" y="12825952"/>
            <a:ext cx="3370378" cy="71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Generative Part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ítulo 34"/>
          <p:cNvSpPr txBox="1"/>
          <p:nvPr>
            <p:ph type="title"/>
          </p:nvPr>
        </p:nvSpPr>
        <p:spPr>
          <a:xfrm>
            <a:off x="819446" y="1432458"/>
            <a:ext cx="10420054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AutoEncoder Models (Generative model)</a:t>
            </a:r>
          </a:p>
        </p:txBody>
      </p:sp>
      <p:sp>
        <p:nvSpPr>
          <p:cNvPr id="367" name="CuadroTexto 1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Generation</a:t>
            </a:r>
          </a:p>
        </p:txBody>
      </p:sp>
      <p:sp>
        <p:nvSpPr>
          <p:cNvPr id="368" name="Decoder (Generative)"/>
          <p:cNvSpPr/>
          <p:nvPr/>
        </p:nvSpPr>
        <p:spPr>
          <a:xfrm>
            <a:off x="13944804" y="6789336"/>
            <a:ext cx="4641344" cy="2540001"/>
          </a:xfrm>
          <a:prstGeom prst="rect">
            <a:avLst/>
          </a:prstGeom>
          <a:solidFill>
            <a:srgbClr val="25CAA8"/>
          </a:solidFill>
          <a:ln w="25400">
            <a:solidFill>
              <a:srgbClr val="25CAA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DFFFF"/>
                </a:solidFill>
              </a:defRPr>
            </a:lvl1pPr>
          </a:lstStyle>
          <a:p>
            <a:pPr/>
            <a:r>
              <a:t>Decoder (Generative)</a:t>
            </a:r>
          </a:p>
        </p:txBody>
      </p:sp>
      <p:sp>
        <p:nvSpPr>
          <p:cNvPr id="369" name="Rectangle"/>
          <p:cNvSpPr/>
          <p:nvPr/>
        </p:nvSpPr>
        <p:spPr>
          <a:xfrm>
            <a:off x="9033174" y="6803114"/>
            <a:ext cx="692230" cy="2540001"/>
          </a:xfrm>
          <a:prstGeom prst="rect">
            <a:avLst/>
          </a:prstGeom>
          <a:solidFill>
            <a:srgbClr val="335B74"/>
          </a:solidFill>
          <a:ln w="25400">
            <a:solidFill>
              <a:srgbClr val="335B74"/>
            </a:solidFill>
            <a:miter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0" name="Line"/>
          <p:cNvSpPr/>
          <p:nvPr/>
        </p:nvSpPr>
        <p:spPr>
          <a:xfrm>
            <a:off x="18841090" y="8059336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1" name="Bagel with cream cheese"/>
          <p:cNvSpPr txBox="1"/>
          <p:nvPr/>
        </p:nvSpPr>
        <p:spPr>
          <a:xfrm>
            <a:off x="20892704" y="7136097"/>
            <a:ext cx="2834878" cy="180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Bagel with cream cheese</a:t>
            </a:r>
          </a:p>
        </p:txBody>
      </p:sp>
      <p:sp>
        <p:nvSpPr>
          <p:cNvPr id="372" name="I want a"/>
          <p:cNvSpPr txBox="1"/>
          <p:nvPr/>
        </p:nvSpPr>
        <p:spPr>
          <a:xfrm>
            <a:off x="562353" y="7694897"/>
            <a:ext cx="1804011" cy="71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I want a</a:t>
            </a:r>
          </a:p>
        </p:txBody>
      </p:sp>
      <p:sp>
        <p:nvSpPr>
          <p:cNvPr id="373" name="Line"/>
          <p:cNvSpPr/>
          <p:nvPr/>
        </p:nvSpPr>
        <p:spPr>
          <a:xfrm>
            <a:off x="3316230" y="8073114"/>
            <a:ext cx="4029733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4" name="Use encoder to convert to latent space"/>
          <p:cNvSpPr txBox="1"/>
          <p:nvPr/>
        </p:nvSpPr>
        <p:spPr>
          <a:xfrm>
            <a:off x="3503039" y="8196808"/>
            <a:ext cx="3656114" cy="180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Use encoder to convert to latent space</a:t>
            </a:r>
          </a:p>
        </p:txBody>
      </p:sp>
      <p:sp>
        <p:nvSpPr>
          <p:cNvPr id="375" name="Line"/>
          <p:cNvSpPr/>
          <p:nvPr/>
        </p:nvSpPr>
        <p:spPr>
          <a:xfrm>
            <a:off x="9820238" y="8059336"/>
            <a:ext cx="4029733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ítulo 34"/>
          <p:cNvSpPr txBox="1"/>
          <p:nvPr>
            <p:ph type="title"/>
          </p:nvPr>
        </p:nvSpPr>
        <p:spPr>
          <a:xfrm>
            <a:off x="819446" y="1432458"/>
            <a:ext cx="10420054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Encoder-Decoder Models (Seq2Seq)</a:t>
            </a:r>
          </a:p>
        </p:txBody>
      </p:sp>
      <p:sp>
        <p:nvSpPr>
          <p:cNvPr id="378" name="CuadroTexto 1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Generation</a:t>
            </a:r>
          </a:p>
        </p:txBody>
      </p:sp>
      <p:sp>
        <p:nvSpPr>
          <p:cNvPr id="379" name="Encoder"/>
          <p:cNvSpPr/>
          <p:nvPr/>
        </p:nvSpPr>
        <p:spPr>
          <a:xfrm>
            <a:off x="4793813" y="7072572"/>
            <a:ext cx="4641345" cy="2540001"/>
          </a:xfrm>
          <a:prstGeom prst="rect">
            <a:avLst/>
          </a:prstGeom>
          <a:solidFill>
            <a:srgbClr val="25CAA8"/>
          </a:solidFill>
          <a:ln w="25400">
            <a:solidFill>
              <a:srgbClr val="25CAA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DFFFF"/>
                </a:solidFill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380" name="Decoder"/>
          <p:cNvSpPr/>
          <p:nvPr/>
        </p:nvSpPr>
        <p:spPr>
          <a:xfrm>
            <a:off x="15527526" y="7072572"/>
            <a:ext cx="4641344" cy="2540001"/>
          </a:xfrm>
          <a:prstGeom prst="rect">
            <a:avLst/>
          </a:prstGeom>
          <a:solidFill>
            <a:srgbClr val="25CAA8"/>
          </a:solidFill>
          <a:ln w="25400">
            <a:solidFill>
              <a:srgbClr val="25CAA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DFFFF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381" name="I wanted a box"/>
          <p:cNvSpPr txBox="1"/>
          <p:nvPr/>
        </p:nvSpPr>
        <p:spPr>
          <a:xfrm>
            <a:off x="458936" y="7991910"/>
            <a:ext cx="2333347" cy="12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I wanted a box</a:t>
            </a:r>
          </a:p>
        </p:txBody>
      </p:sp>
      <p:sp>
        <p:nvSpPr>
          <p:cNvPr id="382" name="Line"/>
          <p:cNvSpPr/>
          <p:nvPr/>
        </p:nvSpPr>
        <p:spPr>
          <a:xfrm>
            <a:off x="9509857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3" name="Rectangle"/>
          <p:cNvSpPr/>
          <p:nvPr/>
        </p:nvSpPr>
        <p:spPr>
          <a:xfrm>
            <a:off x="11845885" y="7072572"/>
            <a:ext cx="692230" cy="2540001"/>
          </a:xfrm>
          <a:prstGeom prst="rect">
            <a:avLst/>
          </a:prstGeom>
          <a:solidFill>
            <a:srgbClr val="335B74"/>
          </a:solidFill>
          <a:ln w="25400">
            <a:solidFill>
              <a:srgbClr val="335B74"/>
            </a:solidFill>
            <a:miter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13064769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5" name="Line"/>
          <p:cNvSpPr/>
          <p:nvPr/>
        </p:nvSpPr>
        <p:spPr>
          <a:xfrm>
            <a:off x="2882011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6" name="Line"/>
          <p:cNvSpPr/>
          <p:nvPr/>
        </p:nvSpPr>
        <p:spPr>
          <a:xfrm>
            <a:off x="20262220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7" name="Yo quiero una caja"/>
          <p:cNvSpPr txBox="1"/>
          <p:nvPr/>
        </p:nvSpPr>
        <p:spPr>
          <a:xfrm>
            <a:off x="22152244" y="7711433"/>
            <a:ext cx="2688243" cy="12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Yo quiero una caja</a:t>
            </a:r>
          </a:p>
        </p:txBody>
      </p:sp>
      <p:sp>
        <p:nvSpPr>
          <p:cNvPr id="388" name="Context"/>
          <p:cNvSpPr txBox="1"/>
          <p:nvPr/>
        </p:nvSpPr>
        <p:spPr>
          <a:xfrm>
            <a:off x="10363943" y="10104719"/>
            <a:ext cx="3656115" cy="71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Context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ítulo 34"/>
          <p:cNvSpPr txBox="1"/>
          <p:nvPr>
            <p:ph type="title"/>
          </p:nvPr>
        </p:nvSpPr>
        <p:spPr>
          <a:xfrm>
            <a:off x="819446" y="1432458"/>
            <a:ext cx="10420054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GANs</a:t>
            </a:r>
          </a:p>
        </p:txBody>
      </p:sp>
      <p:sp>
        <p:nvSpPr>
          <p:cNvPr id="391" name="CuadroTexto 1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Generation</a:t>
            </a:r>
          </a:p>
        </p:txBody>
      </p:sp>
      <p:sp>
        <p:nvSpPr>
          <p:cNvPr id="392" name="Generator (Autoreggresive)"/>
          <p:cNvSpPr/>
          <p:nvPr/>
        </p:nvSpPr>
        <p:spPr>
          <a:xfrm>
            <a:off x="4793813" y="7072572"/>
            <a:ext cx="4641345" cy="2540001"/>
          </a:xfrm>
          <a:prstGeom prst="rect">
            <a:avLst/>
          </a:prstGeom>
          <a:solidFill>
            <a:srgbClr val="25CAA8"/>
          </a:solidFill>
          <a:ln w="25400">
            <a:solidFill>
              <a:srgbClr val="25CAA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DFFFF"/>
                </a:solidFill>
              </a:defRPr>
            </a:lvl1pPr>
          </a:lstStyle>
          <a:p>
            <a:pPr/>
            <a:r>
              <a:t>Generator (Autoreggresive)</a:t>
            </a:r>
          </a:p>
        </p:txBody>
      </p:sp>
      <p:sp>
        <p:nvSpPr>
          <p:cNvPr id="393" name="Discriminator (Transformer)"/>
          <p:cNvSpPr/>
          <p:nvPr/>
        </p:nvSpPr>
        <p:spPr>
          <a:xfrm>
            <a:off x="13210145" y="7086349"/>
            <a:ext cx="4641344" cy="2540001"/>
          </a:xfrm>
          <a:prstGeom prst="rect">
            <a:avLst/>
          </a:prstGeom>
          <a:solidFill>
            <a:srgbClr val="25CAA8"/>
          </a:solidFill>
          <a:ln w="25400">
            <a:solidFill>
              <a:srgbClr val="25CAA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DFFFF"/>
                </a:solidFill>
              </a:defRPr>
            </a:lvl1pPr>
          </a:lstStyle>
          <a:p>
            <a:pPr/>
            <a:r>
              <a:t>Discriminator (Transformer)</a:t>
            </a:r>
          </a:p>
        </p:txBody>
      </p:sp>
      <p:sp>
        <p:nvSpPr>
          <p:cNvPr id="394" name="I wanted a"/>
          <p:cNvSpPr txBox="1"/>
          <p:nvPr/>
        </p:nvSpPr>
        <p:spPr>
          <a:xfrm>
            <a:off x="458936" y="7991910"/>
            <a:ext cx="2320646" cy="71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I wanted a</a:t>
            </a:r>
          </a:p>
        </p:txBody>
      </p:sp>
      <p:sp>
        <p:nvSpPr>
          <p:cNvPr id="395" name="Line"/>
          <p:cNvSpPr/>
          <p:nvPr/>
        </p:nvSpPr>
        <p:spPr>
          <a:xfrm>
            <a:off x="6907857" y="9608082"/>
            <a:ext cx="1" cy="132553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6" name="Bagel…"/>
          <p:cNvSpPr txBox="1"/>
          <p:nvPr/>
        </p:nvSpPr>
        <p:spPr>
          <a:xfrm>
            <a:off x="6219045" y="11052516"/>
            <a:ext cx="3599435" cy="12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pPr>
            <a:r>
              <a:t>Bagel</a:t>
            </a:r>
          </a:p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pPr>
            <a:r>
              <a:t>(Predicted value)</a:t>
            </a:r>
          </a:p>
        </p:txBody>
      </p:sp>
      <p:sp>
        <p:nvSpPr>
          <p:cNvPr id="397" name="Line"/>
          <p:cNvSpPr/>
          <p:nvPr/>
        </p:nvSpPr>
        <p:spPr>
          <a:xfrm>
            <a:off x="2882011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8" name="Piano…"/>
          <p:cNvSpPr txBox="1"/>
          <p:nvPr/>
        </p:nvSpPr>
        <p:spPr>
          <a:xfrm>
            <a:off x="13724749" y="11052516"/>
            <a:ext cx="2540560" cy="12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pPr>
            <a:r>
              <a:t>Piano</a:t>
            </a:r>
          </a:p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pPr>
            <a:r>
              <a:t>(Real value)</a:t>
            </a:r>
          </a:p>
        </p:txBody>
      </p:sp>
      <p:sp>
        <p:nvSpPr>
          <p:cNvPr id="399" name="Line"/>
          <p:cNvSpPr/>
          <p:nvPr/>
        </p:nvSpPr>
        <p:spPr>
          <a:xfrm>
            <a:off x="14500230" y="9676129"/>
            <a:ext cx="1" cy="1325531"/>
          </a:xfrm>
          <a:prstGeom prst="line">
            <a:avLst/>
          </a:prstGeom>
          <a:ln w="25400">
            <a:solidFill>
              <a:srgbClr val="335B74"/>
            </a:solidFill>
            <a:miter/>
            <a:head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0" name="Line"/>
          <p:cNvSpPr/>
          <p:nvPr/>
        </p:nvSpPr>
        <p:spPr>
          <a:xfrm flipV="1">
            <a:off x="9564736" y="8371807"/>
            <a:ext cx="3515831" cy="1"/>
          </a:xfrm>
          <a:prstGeom prst="line">
            <a:avLst/>
          </a:prstGeom>
          <a:ln w="25400">
            <a:solidFill>
              <a:srgbClr val="335B74"/>
            </a:solidFill>
            <a:miter/>
            <a:head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1" name="No Entry Sign"/>
          <p:cNvSpPr/>
          <p:nvPr/>
        </p:nvSpPr>
        <p:spPr>
          <a:xfrm>
            <a:off x="10850769" y="7235733"/>
            <a:ext cx="943765" cy="943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08" y="0"/>
                </a:moveTo>
                <a:cubicBezTo>
                  <a:pt x="1080" y="0"/>
                  <a:pt x="0" y="1080"/>
                  <a:pt x="0" y="2408"/>
                </a:cubicBezTo>
                <a:lnTo>
                  <a:pt x="0" y="19192"/>
                </a:lnTo>
                <a:cubicBezTo>
                  <a:pt x="0" y="20520"/>
                  <a:pt x="1080" y="21600"/>
                  <a:pt x="2408" y="21600"/>
                </a:cubicBezTo>
                <a:lnTo>
                  <a:pt x="19192" y="21600"/>
                </a:lnTo>
                <a:cubicBezTo>
                  <a:pt x="20520" y="21600"/>
                  <a:pt x="21600" y="20520"/>
                  <a:pt x="21600" y="19192"/>
                </a:cubicBezTo>
                <a:lnTo>
                  <a:pt x="21600" y="2408"/>
                </a:lnTo>
                <a:cubicBezTo>
                  <a:pt x="21600" y="1080"/>
                  <a:pt x="20520" y="0"/>
                  <a:pt x="19192" y="0"/>
                </a:cubicBezTo>
                <a:lnTo>
                  <a:pt x="2408" y="0"/>
                </a:lnTo>
                <a:close/>
                <a:moveTo>
                  <a:pt x="2408" y="913"/>
                </a:moveTo>
                <a:lnTo>
                  <a:pt x="19192" y="913"/>
                </a:lnTo>
                <a:cubicBezTo>
                  <a:pt x="20018" y="913"/>
                  <a:pt x="20687" y="1582"/>
                  <a:pt x="20687" y="2408"/>
                </a:cubicBezTo>
                <a:lnTo>
                  <a:pt x="20687" y="19192"/>
                </a:lnTo>
                <a:cubicBezTo>
                  <a:pt x="20687" y="20018"/>
                  <a:pt x="20018" y="20687"/>
                  <a:pt x="19192" y="20687"/>
                </a:cubicBezTo>
                <a:lnTo>
                  <a:pt x="2408" y="20687"/>
                </a:lnTo>
                <a:cubicBezTo>
                  <a:pt x="1582" y="20687"/>
                  <a:pt x="913" y="20018"/>
                  <a:pt x="913" y="19192"/>
                </a:cubicBezTo>
                <a:lnTo>
                  <a:pt x="913" y="2408"/>
                </a:lnTo>
                <a:cubicBezTo>
                  <a:pt x="913" y="1582"/>
                  <a:pt x="1582" y="913"/>
                  <a:pt x="2408" y="913"/>
                </a:cubicBezTo>
                <a:close/>
                <a:moveTo>
                  <a:pt x="10800" y="1971"/>
                </a:moveTo>
                <a:cubicBezTo>
                  <a:pt x="5924" y="1971"/>
                  <a:pt x="1971" y="5924"/>
                  <a:pt x="1971" y="10800"/>
                </a:cubicBezTo>
                <a:cubicBezTo>
                  <a:pt x="1971" y="15676"/>
                  <a:pt x="5924" y="19629"/>
                  <a:pt x="10800" y="19629"/>
                </a:cubicBezTo>
                <a:cubicBezTo>
                  <a:pt x="15676" y="19629"/>
                  <a:pt x="19629" y="15676"/>
                  <a:pt x="19629" y="10800"/>
                </a:cubicBezTo>
                <a:cubicBezTo>
                  <a:pt x="19629" y="5924"/>
                  <a:pt x="15676" y="1971"/>
                  <a:pt x="10800" y="1971"/>
                </a:cubicBezTo>
                <a:close/>
                <a:moveTo>
                  <a:pt x="4379" y="9477"/>
                </a:moveTo>
                <a:lnTo>
                  <a:pt x="17221" y="9477"/>
                </a:lnTo>
                <a:lnTo>
                  <a:pt x="17221" y="12123"/>
                </a:lnTo>
                <a:lnTo>
                  <a:pt x="4379" y="12123"/>
                </a:lnTo>
                <a:lnTo>
                  <a:pt x="4379" y="9477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D3002D"/>
            </a:solidFill>
            <a:miter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