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2" name="Shape 6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Rectángulo 1"/>
          <p:cNvSpPr/>
          <p:nvPr/>
        </p:nvSpPr>
        <p:spPr>
          <a:xfrm>
            <a:off x="11607800" y="1460500"/>
            <a:ext cx="482600" cy="5080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8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7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6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5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3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0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2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04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Hands on Generative AI</a:t>
            </a:r>
          </a:p>
        </p:txBody>
      </p:sp>
      <p:grpSp>
        <p:nvGrpSpPr>
          <p:cNvPr id="617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15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6" name="Text Similarity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Similarity</a:t>
              </a:r>
            </a:p>
          </p:txBody>
        </p:sp>
      </p:grpSp>
      <p:sp>
        <p:nvSpPr>
          <p:cNvPr id="618" name="CuadroTexto 3"/>
          <p:cNvSpPr txBox="1"/>
          <p:nvPr/>
        </p:nvSpPr>
        <p:spPr>
          <a:xfrm>
            <a:off x="1909445" y="1359395"/>
            <a:ext cx="3286760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Word2Vec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CBOW</a:t>
            </a:r>
          </a:p>
        </p:txBody>
      </p:sp>
      <p:sp>
        <p:nvSpPr>
          <p:cNvPr id="840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090" y="2195513"/>
            <a:ext cx="7901819" cy="4444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Why we do this?</a:t>
            </a:r>
          </a:p>
        </p:txBody>
      </p:sp>
      <p:sp>
        <p:nvSpPr>
          <p:cNvPr id="844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7626" y="2209251"/>
            <a:ext cx="3513419" cy="4241812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Cerrar llave 5"/>
          <p:cNvSpPr/>
          <p:nvPr/>
        </p:nvSpPr>
        <p:spPr>
          <a:xfrm rot="5400000">
            <a:off x="1936595" y="5216701"/>
            <a:ext cx="348345" cy="2357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19"/>
                  <a:pt x="10800" y="266"/>
                </a:cubicBezTo>
                <a:lnTo>
                  <a:pt x="10800" y="10534"/>
                </a:lnTo>
                <a:cubicBezTo>
                  <a:pt x="10800" y="10681"/>
                  <a:pt x="15635" y="10800"/>
                  <a:pt x="21600" y="10800"/>
                </a:cubicBezTo>
                <a:cubicBezTo>
                  <a:pt x="15635" y="10800"/>
                  <a:pt x="10800" y="10919"/>
                  <a:pt x="10800" y="11066"/>
                </a:cubicBezTo>
                <a:lnTo>
                  <a:pt x="10800" y="21334"/>
                </a:lnTo>
                <a:cubicBezTo>
                  <a:pt x="10800" y="21481"/>
                  <a:pt x="5965" y="21600"/>
                  <a:pt x="0" y="21600"/>
                </a:cubicBezTo>
              </a:path>
            </a:pathLst>
          </a:custGeom>
          <a:ln w="38100">
            <a:solidFill>
              <a:srgbClr val="25CAA8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47" name="CuadroTexto 6"/>
          <p:cNvSpPr txBox="1"/>
          <p:nvPr/>
        </p:nvSpPr>
        <p:spPr>
          <a:xfrm>
            <a:off x="1313526" y="6520787"/>
            <a:ext cx="159448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EMBEDDING</a:t>
            </a:r>
          </a:p>
        </p:txBody>
      </p:sp>
      <p:grpSp>
        <p:nvGrpSpPr>
          <p:cNvPr id="850" name="Grupo 1"/>
          <p:cNvGrpSpPr/>
          <p:nvPr/>
        </p:nvGrpSpPr>
        <p:grpSpPr>
          <a:xfrm>
            <a:off x="6095999" y="2398983"/>
            <a:ext cx="5767898" cy="1143283"/>
            <a:chOff x="0" y="0"/>
            <a:chExt cx="5767897" cy="1143282"/>
          </a:xfrm>
        </p:grpSpPr>
        <p:sp>
          <p:nvSpPr>
            <p:cNvPr id="848" name="CuadroTexto 7"/>
            <p:cNvSpPr txBox="1"/>
            <p:nvPr/>
          </p:nvSpPr>
          <p:spPr>
            <a:xfrm>
              <a:off x="169861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way, we can later get those </a:t>
              </a:r>
              <a:r>
                <a:rPr i="1"/>
                <a:t>w </a:t>
              </a:r>
              <a:r>
                <a:t>that mapped the words into this n-dimensional representation. </a:t>
              </a:r>
              <a:r>
                <a:rPr b="1"/>
                <a:t>That is our embedding.</a:t>
              </a:r>
            </a:p>
          </p:txBody>
        </p:sp>
        <p:sp>
          <p:nvSpPr>
            <p:cNvPr id="849" name="Forma libre: forma 8"/>
            <p:cNvSpPr/>
            <p:nvPr/>
          </p:nvSpPr>
          <p:spPr>
            <a:xfrm rot="5400000">
              <a:off x="-33420" y="23799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3" name="Grupo 9"/>
          <p:cNvGrpSpPr/>
          <p:nvPr/>
        </p:nvGrpSpPr>
        <p:grpSpPr>
          <a:xfrm>
            <a:off x="6096000" y="3934712"/>
            <a:ext cx="5767896" cy="746973"/>
            <a:chOff x="0" y="0"/>
            <a:chExt cx="5767895" cy="746972"/>
          </a:xfrm>
        </p:grpSpPr>
        <p:sp>
          <p:nvSpPr>
            <p:cNvPr id="851" name="CuadroTexto 10"/>
            <p:cNvSpPr txBox="1"/>
            <p:nvPr/>
          </p:nvSpPr>
          <p:spPr>
            <a:xfrm>
              <a:off x="169859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We used this trick with windows to be able to </a:t>
              </a:r>
              <a:r>
                <a:rPr b="1"/>
                <a:t>train it</a:t>
              </a:r>
              <a:r>
                <a:t> in an unlabeled fashion.</a:t>
              </a:r>
            </a:p>
          </p:txBody>
        </p:sp>
        <p:sp>
          <p:nvSpPr>
            <p:cNvPr id="852" name="Forma libre: forma 11"/>
            <p:cNvSpPr/>
            <p:nvPr/>
          </p:nvSpPr>
          <p:spPr>
            <a:xfrm rot="5400000">
              <a:off x="-33420" y="22046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56" name="Grupo 14"/>
          <p:cNvGrpSpPr/>
          <p:nvPr/>
        </p:nvGrpSpPr>
        <p:grpSpPr>
          <a:xfrm>
            <a:off x="6095999" y="5254471"/>
            <a:ext cx="5767897" cy="350663"/>
            <a:chOff x="0" y="0"/>
            <a:chExt cx="5767896" cy="350661"/>
          </a:xfrm>
        </p:grpSpPr>
        <p:sp>
          <p:nvSpPr>
            <p:cNvPr id="854" name="CuadroTexto 15"/>
            <p:cNvSpPr txBox="1"/>
            <p:nvPr/>
          </p:nvSpPr>
          <p:spPr>
            <a:xfrm>
              <a:off x="169860" y="0"/>
              <a:ext cx="559803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It works incredibly well!</a:t>
              </a:r>
            </a:p>
          </p:txBody>
        </p:sp>
        <p:sp>
          <p:nvSpPr>
            <p:cNvPr id="855" name="Forma libre: forma 16"/>
            <p:cNvSpPr/>
            <p:nvPr/>
          </p:nvSpPr>
          <p:spPr>
            <a:xfrm rot="5400000">
              <a:off x="-33420" y="12259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3" grpId="2"/>
      <p:bldP build="whole" bldLvl="1" animBg="1" rev="0" advAuto="0" spid="856" grpId="3"/>
      <p:bldP build="whole" bldLvl="1" animBg="1" rev="0" advAuto="0" spid="8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59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62" name="Grupo 6"/>
          <p:cNvGrpSpPr/>
          <p:nvPr/>
        </p:nvGrpSpPr>
        <p:grpSpPr>
          <a:xfrm>
            <a:off x="830066" y="2909927"/>
            <a:ext cx="4479985" cy="809226"/>
            <a:chOff x="0" y="0"/>
            <a:chExt cx="4479984" cy="809225"/>
          </a:xfrm>
        </p:grpSpPr>
        <p:sp>
          <p:nvSpPr>
            <p:cNvPr id="860" name="CuadroTexto 2"/>
            <p:cNvSpPr txBox="1"/>
            <p:nvPr/>
          </p:nvSpPr>
          <p:spPr>
            <a:xfrm>
              <a:off x="134408" y="0"/>
              <a:ext cx="434557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Learn about text preprocessing in Keras</a:t>
              </a:r>
            </a:p>
          </p:txBody>
        </p:sp>
        <p:sp>
          <p:nvSpPr>
            <p:cNvPr id="861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63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6" name="Grupo 5"/>
          <p:cNvGrpSpPr/>
          <p:nvPr/>
        </p:nvGrpSpPr>
        <p:grpSpPr>
          <a:xfrm>
            <a:off x="830065" y="4552498"/>
            <a:ext cx="4479986" cy="809227"/>
            <a:chOff x="0" y="0"/>
            <a:chExt cx="4479985" cy="809225"/>
          </a:xfrm>
        </p:grpSpPr>
        <p:sp>
          <p:nvSpPr>
            <p:cNvPr id="864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5" name="CuadroTexto 4"/>
            <p:cNvSpPr txBox="1"/>
            <p:nvPr/>
          </p:nvSpPr>
          <p:spPr>
            <a:xfrm>
              <a:off x="121099" y="0"/>
              <a:ext cx="435888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Perform classification with logistic regression</a:t>
              </a:r>
            </a:p>
          </p:txBody>
        </p:sp>
      </p:grpSp>
      <p:sp>
        <p:nvSpPr>
          <p:cNvPr id="867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Classifying 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70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873" name="Grupo 6"/>
          <p:cNvGrpSpPr/>
          <p:nvPr/>
        </p:nvGrpSpPr>
        <p:grpSpPr>
          <a:xfrm>
            <a:off x="830066" y="2909927"/>
            <a:ext cx="4479985" cy="809226"/>
            <a:chOff x="0" y="0"/>
            <a:chExt cx="4479984" cy="809225"/>
          </a:xfrm>
        </p:grpSpPr>
        <p:sp>
          <p:nvSpPr>
            <p:cNvPr id="871" name="CuadroTexto 2"/>
            <p:cNvSpPr txBox="1"/>
            <p:nvPr/>
          </p:nvSpPr>
          <p:spPr>
            <a:xfrm>
              <a:off x="134408" y="0"/>
              <a:ext cx="434557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Train your first embedding using Keras.</a:t>
              </a:r>
            </a:p>
          </p:txBody>
        </p:sp>
        <p:sp>
          <p:nvSpPr>
            <p:cNvPr id="872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74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7" name="Grupo 5"/>
          <p:cNvGrpSpPr/>
          <p:nvPr/>
        </p:nvGrpSpPr>
        <p:grpSpPr>
          <a:xfrm>
            <a:off x="830065" y="4552498"/>
            <a:ext cx="4479986" cy="809227"/>
            <a:chOff x="0" y="0"/>
            <a:chExt cx="4479985" cy="809225"/>
          </a:xfrm>
        </p:grpSpPr>
        <p:sp>
          <p:nvSpPr>
            <p:cNvPr id="875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6" name="CuadroTexto 4"/>
            <p:cNvSpPr txBox="1"/>
            <p:nvPr/>
          </p:nvSpPr>
          <p:spPr>
            <a:xfrm>
              <a:off x="121099" y="0"/>
              <a:ext cx="4358887" cy="8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0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Transform text into a generator of training sequences.</a:t>
              </a:r>
            </a:p>
          </p:txBody>
        </p:sp>
      </p:grpSp>
      <p:sp>
        <p:nvSpPr>
          <p:cNvPr id="878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Training CBOW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Can we do better?</a:t>
            </a:r>
          </a:p>
        </p:txBody>
      </p:sp>
      <p:sp>
        <p:nvSpPr>
          <p:cNvPr id="88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82" name="Google Shape;52;p11" descr="Google Shape;52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4054" y="2565400"/>
            <a:ext cx="7617946" cy="379029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5" name="Grupo 4"/>
          <p:cNvGrpSpPr/>
          <p:nvPr/>
        </p:nvGrpSpPr>
        <p:grpSpPr>
          <a:xfrm>
            <a:off x="407987" y="2565399"/>
            <a:ext cx="4259049" cy="652970"/>
            <a:chOff x="0" y="0"/>
            <a:chExt cx="4259047" cy="652968"/>
          </a:xfrm>
        </p:grpSpPr>
        <p:sp>
          <p:nvSpPr>
            <p:cNvPr id="883" name="CuadroTexto 5"/>
            <p:cNvSpPr txBox="1"/>
            <p:nvPr/>
          </p:nvSpPr>
          <p:spPr>
            <a:xfrm>
              <a:off x="147446" y="0"/>
              <a:ext cx="4111602" cy="652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Researchers found that one can do many things to improve.</a:t>
              </a:r>
            </a:p>
          </p:txBody>
        </p:sp>
        <p:sp>
          <p:nvSpPr>
            <p:cNvPr id="884" name="Forma libre: forma 6"/>
            <p:cNvSpPr/>
            <p:nvPr/>
          </p:nvSpPr>
          <p:spPr>
            <a:xfrm rot="5400000">
              <a:off x="-44626" y="188050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88" name="Grupo 7"/>
          <p:cNvGrpSpPr/>
          <p:nvPr/>
        </p:nvGrpSpPr>
        <p:grpSpPr>
          <a:xfrm>
            <a:off x="409722" y="3386702"/>
            <a:ext cx="4257314" cy="992546"/>
            <a:chOff x="0" y="0"/>
            <a:chExt cx="4257313" cy="992544"/>
          </a:xfrm>
        </p:grpSpPr>
        <p:sp>
          <p:nvSpPr>
            <p:cNvPr id="886" name="CuadroTexto 8"/>
            <p:cNvSpPr txBox="1"/>
            <p:nvPr/>
          </p:nvSpPr>
          <p:spPr>
            <a:xfrm>
              <a:off x="145711" y="0"/>
              <a:ext cx="4111603" cy="992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As layers “stack up” one can reuse a pretrained model on the first layers and just train the rest.</a:t>
              </a:r>
            </a:p>
          </p:txBody>
        </p:sp>
        <p:sp>
          <p:nvSpPr>
            <p:cNvPr id="887" name="Forma libre: forma 9"/>
            <p:cNvSpPr/>
            <p:nvPr/>
          </p:nvSpPr>
          <p:spPr>
            <a:xfrm rot="5400000">
              <a:off x="-44626" y="187141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91" name="Grupo 11"/>
          <p:cNvGrpSpPr/>
          <p:nvPr/>
        </p:nvGrpSpPr>
        <p:grpSpPr>
          <a:xfrm>
            <a:off x="407987" y="4724844"/>
            <a:ext cx="4259049" cy="652970"/>
            <a:chOff x="0" y="0"/>
            <a:chExt cx="4259048" cy="652968"/>
          </a:xfrm>
        </p:grpSpPr>
        <p:sp>
          <p:nvSpPr>
            <p:cNvPr id="889" name="CuadroTexto 12"/>
            <p:cNvSpPr txBox="1"/>
            <p:nvPr/>
          </p:nvSpPr>
          <p:spPr>
            <a:xfrm>
              <a:off x="147446" y="0"/>
              <a:ext cx="4111603" cy="652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/>
              </a:lvl1pPr>
            </a:lstStyle>
            <a:p>
              <a:pPr/>
              <a:r>
                <a:t>Not only it speeds up, but makes it possible to do magic with little data.</a:t>
              </a:r>
            </a:p>
          </p:txBody>
        </p:sp>
        <p:sp>
          <p:nvSpPr>
            <p:cNvPr id="890" name="Forma libre: forma 13"/>
            <p:cNvSpPr/>
            <p:nvPr/>
          </p:nvSpPr>
          <p:spPr>
            <a:xfrm rot="5400000">
              <a:off x="-44626" y="191341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  <p:grpSp>
        <p:nvGrpSpPr>
          <p:cNvPr id="894" name="Grupo 14"/>
          <p:cNvGrpSpPr/>
          <p:nvPr/>
        </p:nvGrpSpPr>
        <p:grpSpPr>
          <a:xfrm>
            <a:off x="407987" y="5693655"/>
            <a:ext cx="4259052" cy="349777"/>
            <a:chOff x="0" y="0"/>
            <a:chExt cx="4259050" cy="349775"/>
          </a:xfrm>
        </p:grpSpPr>
        <p:sp>
          <p:nvSpPr>
            <p:cNvPr id="892" name="CuadroTexto 15"/>
            <p:cNvSpPr txBox="1"/>
            <p:nvPr/>
          </p:nvSpPr>
          <p:spPr>
            <a:xfrm>
              <a:off x="147448" y="0"/>
              <a:ext cx="411160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/>
              </a:pPr>
              <a:r>
                <a:t>This is called </a:t>
              </a:r>
              <a:r>
                <a:rPr b="1"/>
                <a:t>fine-tuning.</a:t>
              </a:r>
            </a:p>
          </p:txBody>
        </p:sp>
        <p:sp>
          <p:nvSpPr>
            <p:cNvPr id="893" name="Forma libre: forma 16"/>
            <p:cNvSpPr/>
            <p:nvPr/>
          </p:nvSpPr>
          <p:spPr>
            <a:xfrm rot="5400000">
              <a:off x="-44626" y="203420"/>
              <a:ext cx="190981" cy="101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50000"/>
                </a:lnSpc>
                <a:defRPr sz="16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1" grpId="3"/>
      <p:bldP build="whole" bldLvl="1" animBg="1" rev="0" advAuto="0" spid="894" grpId="4"/>
      <p:bldP build="whole" bldLvl="1" animBg="1" rev="0" advAuto="0" spid="888" grpId="2"/>
      <p:bldP build="whole" bldLvl="1" animBg="1" rev="0" advAuto="0" spid="88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97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900" name="Grupo 6"/>
          <p:cNvGrpSpPr/>
          <p:nvPr/>
        </p:nvGrpSpPr>
        <p:grpSpPr>
          <a:xfrm>
            <a:off x="830066" y="2909927"/>
            <a:ext cx="4479985" cy="437069"/>
            <a:chOff x="0" y="0"/>
            <a:chExt cx="4479984" cy="437068"/>
          </a:xfrm>
        </p:grpSpPr>
        <p:sp>
          <p:nvSpPr>
            <p:cNvPr id="898" name="CuadroTexto 2"/>
            <p:cNvSpPr txBox="1"/>
            <p:nvPr/>
          </p:nvSpPr>
          <p:spPr>
            <a:xfrm>
              <a:off x="134408" y="0"/>
              <a:ext cx="4345577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Fine tune GloVe.</a:t>
              </a:r>
            </a:p>
          </p:txBody>
        </p:sp>
        <p:sp>
          <p:nvSpPr>
            <p:cNvPr id="899" name="Forma libre: forma 10"/>
            <p:cNvSpPr/>
            <p:nvPr/>
          </p:nvSpPr>
          <p:spPr>
            <a:xfrm rot="5400000">
              <a:off x="-33420" y="26650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901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04" name="Grupo 5"/>
          <p:cNvGrpSpPr/>
          <p:nvPr/>
        </p:nvGrpSpPr>
        <p:grpSpPr>
          <a:xfrm>
            <a:off x="830065" y="4552498"/>
            <a:ext cx="4479986" cy="451192"/>
            <a:chOff x="0" y="0"/>
            <a:chExt cx="4479985" cy="451190"/>
          </a:xfrm>
        </p:grpSpPr>
        <p:sp>
          <p:nvSpPr>
            <p:cNvPr id="902" name="Forma libre: forma 12"/>
            <p:cNvSpPr/>
            <p:nvPr/>
          </p:nvSpPr>
          <p:spPr>
            <a:xfrm rot="5400000">
              <a:off x="-33420" y="293630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3" name="CuadroTexto 4"/>
            <p:cNvSpPr txBox="1"/>
            <p:nvPr/>
          </p:nvSpPr>
          <p:spPr>
            <a:xfrm>
              <a:off x="121099" y="0"/>
              <a:ext cx="4358887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Verify how easy it is!</a:t>
              </a:r>
            </a:p>
          </p:txBody>
        </p:sp>
      </p:grpSp>
      <p:sp>
        <p:nvSpPr>
          <p:cNvPr id="905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Using GloVe pre trained Embedding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2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24" name="Rectángulo: esquinas redondeadas 2"/>
          <p:cNvGrpSpPr/>
          <p:nvPr/>
        </p:nvGrpSpPr>
        <p:grpSpPr>
          <a:xfrm>
            <a:off x="2838300" y="3046411"/>
            <a:ext cx="2086125" cy="727018"/>
            <a:chOff x="0" y="0"/>
            <a:chExt cx="2086124" cy="727017"/>
          </a:xfrm>
        </p:grpSpPr>
        <p:sp>
          <p:nvSpPr>
            <p:cNvPr id="622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3" name="Spain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27" name="Rectángulo: esquinas redondeadas 4"/>
          <p:cNvGrpSpPr/>
          <p:nvPr/>
        </p:nvGrpSpPr>
        <p:grpSpPr>
          <a:xfrm>
            <a:off x="7324727" y="3046411"/>
            <a:ext cx="2086125" cy="727018"/>
            <a:chOff x="0" y="0"/>
            <a:chExt cx="2086124" cy="727017"/>
          </a:xfrm>
        </p:grpSpPr>
        <p:sp>
          <p:nvSpPr>
            <p:cNvPr id="625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[1, 1]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30" name="Rectángulo: esquinas redondeadas 5"/>
          <p:cNvGrpSpPr/>
          <p:nvPr/>
        </p:nvGrpSpPr>
        <p:grpSpPr>
          <a:xfrm>
            <a:off x="2838300" y="4760912"/>
            <a:ext cx="2086125" cy="727018"/>
            <a:chOff x="0" y="0"/>
            <a:chExt cx="2086124" cy="727017"/>
          </a:xfrm>
        </p:grpSpPr>
        <p:sp>
          <p:nvSpPr>
            <p:cNvPr id="628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Russia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33" name="Rectángulo: esquinas redondeadas 6"/>
          <p:cNvGrpSpPr/>
          <p:nvPr/>
        </p:nvGrpSpPr>
        <p:grpSpPr>
          <a:xfrm>
            <a:off x="7324725" y="4760912"/>
            <a:ext cx="2086125" cy="727018"/>
            <a:chOff x="0" y="0"/>
            <a:chExt cx="2086124" cy="727017"/>
          </a:xfrm>
        </p:grpSpPr>
        <p:sp>
          <p:nvSpPr>
            <p:cNvPr id="631" name="Rounded Rectangle"/>
            <p:cNvSpPr/>
            <p:nvPr/>
          </p:nvSpPr>
          <p:spPr>
            <a:xfrm>
              <a:off x="0" y="0"/>
              <a:ext cx="2086125" cy="727018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[-1, -1]"/>
            <p:cNvSpPr txBox="1"/>
            <p:nvPr/>
          </p:nvSpPr>
          <p:spPr>
            <a:xfrm>
              <a:off x="81209" y="188177"/>
              <a:ext cx="192370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  <p:sp>
        <p:nvSpPr>
          <p:cNvPr id="634" name="Conector recto de flecha 8"/>
          <p:cNvSpPr/>
          <p:nvPr/>
        </p:nvSpPr>
        <p:spPr>
          <a:xfrm>
            <a:off x="5010150" y="3409920"/>
            <a:ext cx="2190750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Conector recto de flecha 9"/>
          <p:cNvSpPr/>
          <p:nvPr/>
        </p:nvSpPr>
        <p:spPr>
          <a:xfrm>
            <a:off x="5029200" y="5124420"/>
            <a:ext cx="2190750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38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41" name="Rectángulo: esquinas redondeadas 4"/>
          <p:cNvGrpSpPr/>
          <p:nvPr/>
        </p:nvGrpSpPr>
        <p:grpSpPr>
          <a:xfrm>
            <a:off x="409723" y="2401803"/>
            <a:ext cx="925984" cy="361717"/>
            <a:chOff x="0" y="0"/>
            <a:chExt cx="925983" cy="361716"/>
          </a:xfrm>
        </p:grpSpPr>
        <p:sp>
          <p:nvSpPr>
            <p:cNvPr id="639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Spain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44" name="Rectángulo: esquinas redondeadas 5"/>
          <p:cNvGrpSpPr/>
          <p:nvPr/>
        </p:nvGrpSpPr>
        <p:grpSpPr>
          <a:xfrm>
            <a:off x="2042023" y="2401803"/>
            <a:ext cx="925985" cy="361717"/>
            <a:chOff x="0" y="0"/>
            <a:chExt cx="925983" cy="361716"/>
          </a:xfrm>
        </p:grpSpPr>
        <p:sp>
          <p:nvSpPr>
            <p:cNvPr id="642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[1, 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47" name="Rectángulo: esquinas redondeadas 6"/>
          <p:cNvGrpSpPr/>
          <p:nvPr/>
        </p:nvGrpSpPr>
        <p:grpSpPr>
          <a:xfrm>
            <a:off x="409723" y="2983840"/>
            <a:ext cx="925984" cy="361717"/>
            <a:chOff x="0" y="0"/>
            <a:chExt cx="925983" cy="361716"/>
          </a:xfrm>
        </p:grpSpPr>
        <p:sp>
          <p:nvSpPr>
            <p:cNvPr id="645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6" name="Russia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50" name="Rectángulo: esquinas redondeadas 7"/>
          <p:cNvGrpSpPr/>
          <p:nvPr/>
        </p:nvGrpSpPr>
        <p:grpSpPr>
          <a:xfrm>
            <a:off x="2039964" y="2983840"/>
            <a:ext cx="925985" cy="361717"/>
            <a:chOff x="0" y="0"/>
            <a:chExt cx="925983" cy="361716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[-1, -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  <p:sp>
        <p:nvSpPr>
          <p:cNvPr id="651" name="Conector recto de flecha 8"/>
          <p:cNvSpPr/>
          <p:nvPr/>
        </p:nvSpPr>
        <p:spPr>
          <a:xfrm>
            <a:off x="1389877" y="2592155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Conector recto de flecha 14"/>
          <p:cNvSpPr/>
          <p:nvPr/>
        </p:nvSpPr>
        <p:spPr>
          <a:xfrm>
            <a:off x="1389877" y="3164699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Conector recto 27"/>
          <p:cNvSpPr/>
          <p:nvPr/>
        </p:nvSpPr>
        <p:spPr>
          <a:xfrm flipH="1">
            <a:off x="6105524" y="2466858"/>
            <a:ext cx="1" cy="4271319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Conector recto 32"/>
          <p:cNvSpPr/>
          <p:nvPr/>
        </p:nvSpPr>
        <p:spPr>
          <a:xfrm flipH="1" flipV="1">
            <a:off x="3512665" y="4481512"/>
            <a:ext cx="5336060" cy="1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Conector recto 35"/>
          <p:cNvSpPr/>
          <p:nvPr/>
        </p:nvSpPr>
        <p:spPr>
          <a:xfrm flipH="1">
            <a:off x="5019674" y="3657599"/>
            <a:ext cx="2276476" cy="1590677"/>
          </a:xfrm>
          <a:prstGeom prst="line">
            <a:avLst/>
          </a:prstGeom>
          <a:ln w="38100">
            <a:solidFill>
              <a:srgbClr val="58D7B4"/>
            </a:solidFill>
            <a:prstDash val="sysDot"/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8" name="Grupo 2"/>
          <p:cNvGrpSpPr/>
          <p:nvPr/>
        </p:nvGrpSpPr>
        <p:grpSpPr>
          <a:xfrm>
            <a:off x="7296150" y="2991613"/>
            <a:ext cx="685800" cy="665987"/>
            <a:chOff x="0" y="0"/>
            <a:chExt cx="685800" cy="665985"/>
          </a:xfrm>
        </p:grpSpPr>
        <p:sp>
          <p:nvSpPr>
            <p:cNvPr id="656" name="Elipse 40"/>
            <p:cNvSpPr/>
            <p:nvPr/>
          </p:nvSpPr>
          <p:spPr>
            <a:xfrm>
              <a:off x="0" y="0"/>
              <a:ext cx="685800" cy="665986"/>
            </a:xfrm>
            <a:prstGeom prst="ellipse">
              <a:avLst/>
            </a:prstGeom>
            <a:solidFill>
              <a:srgbClr val="0873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CuadroTexto 44"/>
            <p:cNvSpPr txBox="1"/>
            <p:nvPr/>
          </p:nvSpPr>
          <p:spPr>
            <a:xfrm>
              <a:off x="34996" y="167788"/>
              <a:ext cx="623849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61" name="Grupo 1"/>
          <p:cNvGrpSpPr/>
          <p:nvPr/>
        </p:nvGrpSpPr>
        <p:grpSpPr>
          <a:xfrm>
            <a:off x="4317575" y="5248275"/>
            <a:ext cx="725251" cy="665986"/>
            <a:chOff x="0" y="0"/>
            <a:chExt cx="725249" cy="665985"/>
          </a:xfrm>
        </p:grpSpPr>
        <p:sp>
          <p:nvSpPr>
            <p:cNvPr id="659" name="Elipse 43"/>
            <p:cNvSpPr/>
            <p:nvPr/>
          </p:nvSpPr>
          <p:spPr>
            <a:xfrm>
              <a:off x="16299" y="0"/>
              <a:ext cx="685801" cy="665986"/>
            </a:xfrm>
            <a:prstGeom prst="ellipse">
              <a:avLst/>
            </a:prstGeom>
            <a:solidFill>
              <a:srgbClr val="0873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CuadroTexto 45"/>
            <p:cNvSpPr txBox="1"/>
            <p:nvPr/>
          </p:nvSpPr>
          <p:spPr>
            <a:xfrm>
              <a:off x="0" y="159643"/>
              <a:ext cx="72525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grpSp>
        <p:nvGrpSpPr>
          <p:cNvPr id="664" name="Rectángulo: esquinas redondeadas 46"/>
          <p:cNvGrpSpPr/>
          <p:nvPr/>
        </p:nvGrpSpPr>
        <p:grpSpPr>
          <a:xfrm>
            <a:off x="9612937" y="5248275"/>
            <a:ext cx="2276472" cy="1337502"/>
            <a:chOff x="0" y="0"/>
            <a:chExt cx="2276470" cy="1337501"/>
          </a:xfrm>
        </p:grpSpPr>
        <p:sp>
          <p:nvSpPr>
            <p:cNvPr id="662" name="Rounded Rectangle"/>
            <p:cNvSpPr/>
            <p:nvPr/>
          </p:nvSpPr>
          <p:spPr>
            <a:xfrm>
              <a:off x="0" y="0"/>
              <a:ext cx="2276471" cy="133750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Madrid?"/>
            <p:cNvSpPr txBox="1"/>
            <p:nvPr/>
          </p:nvSpPr>
          <p:spPr>
            <a:xfrm>
              <a:off x="111011" y="493419"/>
              <a:ext cx="205445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Madrid?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4" grpId="2"/>
      <p:bldP build="whole" bldLvl="1" animBg="1" rev="0" advAuto="0" spid="6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67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grpSp>
        <p:nvGrpSpPr>
          <p:cNvPr id="670" name="Rectángulo: esquinas redondeadas 4"/>
          <p:cNvGrpSpPr/>
          <p:nvPr/>
        </p:nvGrpSpPr>
        <p:grpSpPr>
          <a:xfrm>
            <a:off x="409723" y="2401803"/>
            <a:ext cx="925984" cy="361717"/>
            <a:chOff x="0" y="0"/>
            <a:chExt cx="925983" cy="361716"/>
          </a:xfrm>
        </p:grpSpPr>
        <p:sp>
          <p:nvSpPr>
            <p:cNvPr id="668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Spain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Spain</a:t>
              </a:r>
            </a:p>
          </p:txBody>
        </p:sp>
      </p:grpSp>
      <p:grpSp>
        <p:nvGrpSpPr>
          <p:cNvPr id="673" name="Rectángulo: esquinas redondeadas 6"/>
          <p:cNvGrpSpPr/>
          <p:nvPr/>
        </p:nvGrpSpPr>
        <p:grpSpPr>
          <a:xfrm>
            <a:off x="409723" y="2983840"/>
            <a:ext cx="925984" cy="361717"/>
            <a:chOff x="0" y="0"/>
            <a:chExt cx="925983" cy="361716"/>
          </a:xfrm>
        </p:grpSpPr>
        <p:sp>
          <p:nvSpPr>
            <p:cNvPr id="671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Russia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Russia</a:t>
              </a:r>
            </a:p>
          </p:txBody>
        </p:sp>
      </p:grpSp>
      <p:sp>
        <p:nvSpPr>
          <p:cNvPr id="674" name="Conector recto de flecha 8"/>
          <p:cNvSpPr/>
          <p:nvPr/>
        </p:nvSpPr>
        <p:spPr>
          <a:xfrm>
            <a:off x="1389877" y="2592155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Conector recto de flecha 14"/>
          <p:cNvSpPr/>
          <p:nvPr/>
        </p:nvSpPr>
        <p:spPr>
          <a:xfrm>
            <a:off x="1389877" y="3164699"/>
            <a:ext cx="554298" cy="1"/>
          </a:xfrm>
          <a:prstGeom prst="line">
            <a:avLst/>
          </a:prstGeom>
          <a:ln w="38100">
            <a:solidFill>
              <a:srgbClr val="003D58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6" name="Conector recto 27"/>
          <p:cNvSpPr/>
          <p:nvPr/>
        </p:nvSpPr>
        <p:spPr>
          <a:xfrm flipH="1">
            <a:off x="6105524" y="2466858"/>
            <a:ext cx="1" cy="4271319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Conector recto 32"/>
          <p:cNvSpPr/>
          <p:nvPr/>
        </p:nvSpPr>
        <p:spPr>
          <a:xfrm flipH="1" flipV="1">
            <a:off x="3512665" y="4481512"/>
            <a:ext cx="5336060" cy="1"/>
          </a:xfrm>
          <a:prstGeom prst="line">
            <a:avLst/>
          </a:prstGeom>
          <a:ln w="38100">
            <a:solidFill>
              <a:srgbClr val="00344B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Conector recto 35"/>
          <p:cNvSpPr/>
          <p:nvPr/>
        </p:nvSpPr>
        <p:spPr>
          <a:xfrm flipH="1">
            <a:off x="5019674" y="3657599"/>
            <a:ext cx="2276476" cy="1590677"/>
          </a:xfrm>
          <a:prstGeom prst="line">
            <a:avLst/>
          </a:prstGeom>
          <a:ln w="38100">
            <a:solidFill>
              <a:srgbClr val="58D7B4"/>
            </a:solidFill>
            <a:prstDash val="sysDot"/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Elipse 40"/>
          <p:cNvSpPr/>
          <p:nvPr/>
        </p:nvSpPr>
        <p:spPr>
          <a:xfrm>
            <a:off x="7296150" y="2991613"/>
            <a:ext cx="685800" cy="66598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80" name="Elipse 43"/>
          <p:cNvSpPr/>
          <p:nvPr/>
        </p:nvSpPr>
        <p:spPr>
          <a:xfrm>
            <a:off x="4333875" y="5248275"/>
            <a:ext cx="685800" cy="665986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81" name="CuadroTexto 44"/>
          <p:cNvSpPr txBox="1"/>
          <p:nvPr/>
        </p:nvSpPr>
        <p:spPr>
          <a:xfrm>
            <a:off x="7331146" y="3159403"/>
            <a:ext cx="62384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DFE3E5"/>
                </a:solidFill>
              </a:defRPr>
            </a:lvl1pPr>
          </a:lstStyle>
          <a:p>
            <a:pPr/>
            <a:r>
              <a:t>Spain</a:t>
            </a:r>
          </a:p>
        </p:txBody>
      </p:sp>
      <p:sp>
        <p:nvSpPr>
          <p:cNvPr id="682" name="CuadroTexto 45"/>
          <p:cNvSpPr txBox="1"/>
          <p:nvPr/>
        </p:nvSpPr>
        <p:spPr>
          <a:xfrm>
            <a:off x="4317575" y="5407917"/>
            <a:ext cx="7252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DFE3E5"/>
                </a:solidFill>
              </a:defRPr>
            </a:lvl1pPr>
          </a:lstStyle>
          <a:p>
            <a:pPr/>
            <a:r>
              <a:t>Russia</a:t>
            </a:r>
          </a:p>
        </p:txBody>
      </p:sp>
      <p:grpSp>
        <p:nvGrpSpPr>
          <p:cNvPr id="685" name="Rectángulo: esquinas redondeadas 46"/>
          <p:cNvGrpSpPr/>
          <p:nvPr/>
        </p:nvGrpSpPr>
        <p:grpSpPr>
          <a:xfrm>
            <a:off x="9612937" y="5248275"/>
            <a:ext cx="2276472" cy="1337502"/>
            <a:chOff x="0" y="0"/>
            <a:chExt cx="2276470" cy="1337501"/>
          </a:xfrm>
        </p:grpSpPr>
        <p:sp>
          <p:nvSpPr>
            <p:cNvPr id="683" name="Rounded Rectangle"/>
            <p:cNvSpPr/>
            <p:nvPr/>
          </p:nvSpPr>
          <p:spPr>
            <a:xfrm>
              <a:off x="0" y="0"/>
              <a:ext cx="2276471" cy="133750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Madrid should be closer to Spain than Russia."/>
            <p:cNvSpPr txBox="1"/>
            <p:nvPr/>
          </p:nvSpPr>
          <p:spPr>
            <a:xfrm>
              <a:off x="111011" y="226719"/>
              <a:ext cx="2054450" cy="8840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Madrid should be closer to Spain than Russia.</a:t>
              </a:r>
            </a:p>
          </p:txBody>
        </p:sp>
      </p:grpSp>
      <p:sp>
        <p:nvSpPr>
          <p:cNvPr id="686" name="Conector recto 1"/>
          <p:cNvSpPr/>
          <p:nvPr/>
        </p:nvSpPr>
        <p:spPr>
          <a:xfrm flipH="1">
            <a:off x="6096001" y="2887343"/>
            <a:ext cx="581025" cy="1588170"/>
          </a:xfrm>
          <a:prstGeom prst="line">
            <a:avLst/>
          </a:prstGeom>
          <a:ln w="38100">
            <a:solidFill>
              <a:srgbClr val="087379"/>
            </a:solidFill>
            <a:prstDash val="sysDot"/>
            <a:miter/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9" name="Grupo 2"/>
          <p:cNvGrpSpPr/>
          <p:nvPr/>
        </p:nvGrpSpPr>
        <p:grpSpPr>
          <a:xfrm>
            <a:off x="6488474" y="2208173"/>
            <a:ext cx="725250" cy="665987"/>
            <a:chOff x="0" y="0"/>
            <a:chExt cx="725249" cy="665985"/>
          </a:xfrm>
        </p:grpSpPr>
        <p:sp>
          <p:nvSpPr>
            <p:cNvPr id="687" name="Elipse 10"/>
            <p:cNvSpPr/>
            <p:nvPr/>
          </p:nvSpPr>
          <p:spPr>
            <a:xfrm>
              <a:off x="17101" y="0"/>
              <a:ext cx="685801" cy="665986"/>
            </a:xfrm>
            <a:prstGeom prst="ellipse">
              <a:avLst/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CuadroTexto 11"/>
            <p:cNvSpPr txBox="1"/>
            <p:nvPr/>
          </p:nvSpPr>
          <p:spPr>
            <a:xfrm>
              <a:off x="0" y="148177"/>
              <a:ext cx="725250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DFE3E5"/>
                  </a:solidFill>
                </a:defRPr>
              </a:lvl1pPr>
            </a:lstStyle>
            <a:p>
              <a:pPr/>
              <a:r>
                <a:t>Madrid</a:t>
              </a:r>
            </a:p>
          </p:txBody>
        </p:sp>
      </p:grpSp>
      <p:grpSp>
        <p:nvGrpSpPr>
          <p:cNvPr id="692" name="Rectángulo: esquinas redondeadas 5"/>
          <p:cNvGrpSpPr/>
          <p:nvPr/>
        </p:nvGrpSpPr>
        <p:grpSpPr>
          <a:xfrm>
            <a:off x="2042023" y="2401803"/>
            <a:ext cx="925985" cy="361717"/>
            <a:chOff x="0" y="0"/>
            <a:chExt cx="925983" cy="361716"/>
          </a:xfrm>
        </p:grpSpPr>
        <p:sp>
          <p:nvSpPr>
            <p:cNvPr id="690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[1, 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[1, 1]</a:t>
              </a:r>
            </a:p>
          </p:txBody>
        </p:sp>
      </p:grpSp>
      <p:grpSp>
        <p:nvGrpSpPr>
          <p:cNvPr id="695" name="Rectángulo: esquinas redondeadas 7"/>
          <p:cNvGrpSpPr/>
          <p:nvPr/>
        </p:nvGrpSpPr>
        <p:grpSpPr>
          <a:xfrm>
            <a:off x="2039964" y="2983840"/>
            <a:ext cx="925985" cy="361717"/>
            <a:chOff x="0" y="0"/>
            <a:chExt cx="925983" cy="361716"/>
          </a:xfrm>
        </p:grpSpPr>
        <p:sp>
          <p:nvSpPr>
            <p:cNvPr id="693" name="Rounded Rectangle"/>
            <p:cNvSpPr/>
            <p:nvPr/>
          </p:nvSpPr>
          <p:spPr>
            <a:xfrm>
              <a:off x="0" y="0"/>
              <a:ext cx="925984" cy="361717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[-1, -1]"/>
            <p:cNvSpPr txBox="1"/>
            <p:nvPr/>
          </p:nvSpPr>
          <p:spPr>
            <a:xfrm>
              <a:off x="63377" y="5527"/>
              <a:ext cx="79922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[-1, -1]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9" grpId="2"/>
      <p:bldP build="whole" bldLvl="1" animBg="1" rev="0" advAuto="0" spid="68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How do we represent words?</a:t>
            </a:r>
          </a:p>
        </p:txBody>
      </p:sp>
      <p:sp>
        <p:nvSpPr>
          <p:cNvPr id="698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6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98" y="2230018"/>
            <a:ext cx="5127677" cy="41981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2" name="Grupo 9"/>
          <p:cNvGrpSpPr/>
          <p:nvPr/>
        </p:nvGrpSpPr>
        <p:grpSpPr>
          <a:xfrm>
            <a:off x="6095997" y="2398086"/>
            <a:ext cx="5767899" cy="1143283"/>
            <a:chOff x="0" y="0"/>
            <a:chExt cx="5767897" cy="1143282"/>
          </a:xfrm>
        </p:grpSpPr>
        <p:sp>
          <p:nvSpPr>
            <p:cNvPr id="700" name="CuadroTexto 2"/>
            <p:cNvSpPr txBox="1"/>
            <p:nvPr/>
          </p:nvSpPr>
          <p:spPr>
            <a:xfrm>
              <a:off x="169861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mapping, or function, from words to sequences of numbers is called a </a:t>
              </a:r>
              <a:r>
                <a:rPr b="1"/>
                <a:t>word representation or embedding.</a:t>
              </a:r>
            </a:p>
          </p:txBody>
        </p:sp>
        <p:sp>
          <p:nvSpPr>
            <p:cNvPr id="701" name="Forma libre: forma 4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05" name="Grupo 10"/>
          <p:cNvGrpSpPr/>
          <p:nvPr/>
        </p:nvGrpSpPr>
        <p:grpSpPr>
          <a:xfrm>
            <a:off x="6095998" y="3778341"/>
            <a:ext cx="5767897" cy="1143283"/>
            <a:chOff x="0" y="0"/>
            <a:chExt cx="5767896" cy="1143282"/>
          </a:xfrm>
        </p:grpSpPr>
        <p:sp>
          <p:nvSpPr>
            <p:cNvPr id="703" name="Forma libre: forma 5"/>
            <p:cNvSpPr/>
            <p:nvPr/>
          </p:nvSpPr>
          <p:spPr>
            <a:xfrm rot="5400000">
              <a:off x="-33420" y="21280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4" name="CuadroTexto 7"/>
            <p:cNvSpPr txBox="1"/>
            <p:nvPr/>
          </p:nvSpPr>
          <p:spPr>
            <a:xfrm>
              <a:off x="169860" y="0"/>
              <a:ext cx="5598037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If we have a good word representation, then we can find similar words! And use those synonyms to expand the query.</a:t>
              </a:r>
            </a:p>
          </p:txBody>
        </p:sp>
      </p:grpSp>
      <p:grpSp>
        <p:nvGrpSpPr>
          <p:cNvPr id="708" name="Grupo 11"/>
          <p:cNvGrpSpPr/>
          <p:nvPr/>
        </p:nvGrpSpPr>
        <p:grpSpPr>
          <a:xfrm>
            <a:off x="6089551" y="5352026"/>
            <a:ext cx="5767897" cy="746973"/>
            <a:chOff x="0" y="0"/>
            <a:chExt cx="5767896" cy="746972"/>
          </a:xfrm>
        </p:grpSpPr>
        <p:sp>
          <p:nvSpPr>
            <p:cNvPr id="706" name="Forma libre: forma 6"/>
            <p:cNvSpPr/>
            <p:nvPr/>
          </p:nvSpPr>
          <p:spPr>
            <a:xfrm rot="5400000">
              <a:off x="-33420" y="16560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07" name="CuadroTexto 8"/>
            <p:cNvSpPr txBox="1"/>
            <p:nvPr/>
          </p:nvSpPr>
          <p:spPr>
            <a:xfrm>
              <a:off x="169860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It has been shown that </a:t>
              </a:r>
              <a:r>
                <a:rPr b="1"/>
                <a:t>neural networks </a:t>
              </a:r>
              <a:r>
                <a:t>are great to find good embeddings.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5" grpId="2"/>
      <p:bldP build="whole" bldLvl="1" animBg="1" rev="0" advAuto="0" spid="708" grpId="3"/>
      <p:bldP build="whole" bldLvl="1" animBg="1" rev="0" advAuto="0" spid="70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Rectángulo: esquinas redondeadas 81"/>
          <p:cNvGrpSpPr/>
          <p:nvPr/>
        </p:nvGrpSpPr>
        <p:grpSpPr>
          <a:xfrm>
            <a:off x="3495599" y="5719571"/>
            <a:ext cx="5436871" cy="955128"/>
            <a:chOff x="0" y="0"/>
            <a:chExt cx="5436870" cy="955126"/>
          </a:xfrm>
        </p:grpSpPr>
        <p:sp>
          <p:nvSpPr>
            <p:cNvPr id="710" name="Rounded Rectangle"/>
            <p:cNvSpPr/>
            <p:nvPr/>
          </p:nvSpPr>
          <p:spPr>
            <a:xfrm>
              <a:off x="0" y="0"/>
              <a:ext cx="5436871" cy="955127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2F2F2"/>
                  </a:solidFill>
                </a:defRPr>
              </a:pPr>
            </a:p>
          </p:txBody>
        </p:sp>
        <p:sp>
          <p:nvSpPr>
            <p:cNvPr id="711" name="This would create a 1 dimensional representation"/>
            <p:cNvSpPr txBox="1"/>
            <p:nvPr/>
          </p:nvSpPr>
          <p:spPr>
            <a:xfrm>
              <a:off x="92345" y="302232"/>
              <a:ext cx="5252180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2F2F2"/>
                  </a:solidFill>
                </a:defRPr>
              </a:lvl1pPr>
            </a:lstStyle>
            <a:p>
              <a:pPr/>
              <a:r>
                <a:t>This would create a 1 dimensional representation</a:t>
              </a:r>
            </a:p>
          </p:txBody>
        </p:sp>
      </p:grpSp>
      <p:sp>
        <p:nvSpPr>
          <p:cNvPr id="71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14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15" name="CuadroTexto 11"/>
          <p:cNvSpPr txBox="1"/>
          <p:nvPr/>
        </p:nvSpPr>
        <p:spPr>
          <a:xfrm>
            <a:off x="4530936" y="2982802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sp>
        <p:nvSpPr>
          <p:cNvPr id="716" name="CuadroTexto 12"/>
          <p:cNvSpPr txBox="1"/>
          <p:nvPr/>
        </p:nvSpPr>
        <p:spPr>
          <a:xfrm>
            <a:off x="4530938" y="3344319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0]</a:t>
            </a:r>
          </a:p>
        </p:txBody>
      </p:sp>
      <p:sp>
        <p:nvSpPr>
          <p:cNvPr id="717" name="CuadroTexto 13"/>
          <p:cNvSpPr txBox="1"/>
          <p:nvPr/>
        </p:nvSpPr>
        <p:spPr>
          <a:xfrm>
            <a:off x="4531879" y="3743126"/>
            <a:ext cx="86662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1]</a:t>
            </a:r>
          </a:p>
        </p:txBody>
      </p:sp>
      <p:sp>
        <p:nvSpPr>
          <p:cNvPr id="718" name="CuadroTexto 14"/>
          <p:cNvSpPr txBox="1"/>
          <p:nvPr/>
        </p:nvSpPr>
        <p:spPr>
          <a:xfrm>
            <a:off x="4530937" y="4163960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grpSp>
        <p:nvGrpSpPr>
          <p:cNvPr id="721" name="Elipse 16"/>
          <p:cNvGrpSpPr/>
          <p:nvPr/>
        </p:nvGrpSpPr>
        <p:grpSpPr>
          <a:xfrm>
            <a:off x="7957301" y="3027584"/>
            <a:ext cx="831183" cy="831183"/>
            <a:chOff x="0" y="0"/>
            <a:chExt cx="831182" cy="831182"/>
          </a:xfrm>
        </p:grpSpPr>
        <p:sp>
          <p:nvSpPr>
            <p:cNvPr id="719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Z2"/>
            <p:cNvSpPr txBox="1"/>
            <p:nvPr/>
          </p:nvSpPr>
          <p:spPr>
            <a:xfrm>
              <a:off x="167444" y="240260"/>
              <a:ext cx="49629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Z2</a:t>
              </a:r>
            </a:p>
          </p:txBody>
        </p:sp>
      </p:grpSp>
      <p:sp>
        <p:nvSpPr>
          <p:cNvPr id="722" name="Conector recto de flecha 31"/>
          <p:cNvSpPr/>
          <p:nvPr/>
        </p:nvSpPr>
        <p:spPr>
          <a:xfrm>
            <a:off x="8373041" y="3990678"/>
            <a:ext cx="1" cy="978140"/>
          </a:xfrm>
          <a:prstGeom prst="line">
            <a:avLst/>
          </a:prstGeom>
          <a:ln w="38100">
            <a:solidFill>
              <a:srgbClr val="056169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3" name="CuadroTexto 37"/>
          <p:cNvSpPr txBox="1"/>
          <p:nvPr/>
        </p:nvSpPr>
        <p:spPr>
          <a:xfrm>
            <a:off x="5588349" y="5020852"/>
            <a:ext cx="552926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56169"/>
                </a:solidFill>
              </a:defRPr>
            </a:lvl1pPr>
          </a:lstStyle>
          <a:p>
            <a:pPr/>
            <a:r>
              <a:t>Z2 = w1 * “you” + w2 * “and” + w3* “only” + w4 * “you”</a:t>
            </a:r>
          </a:p>
        </p:txBody>
      </p:sp>
      <p:grpSp>
        <p:nvGrpSpPr>
          <p:cNvPr id="726" name="Grupo 49"/>
          <p:cNvGrpSpPr/>
          <p:nvPr/>
        </p:nvGrpSpPr>
        <p:grpSpPr>
          <a:xfrm>
            <a:off x="50427" y="2802545"/>
            <a:ext cx="1992602" cy="1822214"/>
            <a:chOff x="0" y="0"/>
            <a:chExt cx="1992600" cy="1822212"/>
          </a:xfrm>
        </p:grpSpPr>
        <p:sp>
          <p:nvSpPr>
            <p:cNvPr id="724" name="Elipse 47"/>
            <p:cNvSpPr/>
            <p:nvPr/>
          </p:nvSpPr>
          <p:spPr>
            <a:xfrm>
              <a:off x="94333" y="0"/>
              <a:ext cx="1822211" cy="1822213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CuadroTexto 48"/>
            <p:cNvSpPr txBox="1"/>
            <p:nvPr/>
          </p:nvSpPr>
          <p:spPr>
            <a:xfrm>
              <a:off x="0" y="725536"/>
              <a:ext cx="19926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 and only you</a:t>
              </a:r>
            </a:p>
          </p:txBody>
        </p:sp>
      </p:grpSp>
      <p:sp>
        <p:nvSpPr>
          <p:cNvPr id="727" name="Conector recto de flecha 53"/>
          <p:cNvSpPr/>
          <p:nvPr/>
        </p:nvSpPr>
        <p:spPr>
          <a:xfrm>
            <a:off x="5439324" y="3178271"/>
            <a:ext cx="2396472" cy="365555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8" name="Conector recto de flecha 63"/>
          <p:cNvSpPr/>
          <p:nvPr/>
        </p:nvSpPr>
        <p:spPr>
          <a:xfrm>
            <a:off x="5439324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Conector recto de flecha 64"/>
          <p:cNvSpPr/>
          <p:nvPr/>
        </p:nvSpPr>
        <p:spPr>
          <a:xfrm flipV="1">
            <a:off x="5439324" y="3543825"/>
            <a:ext cx="2395997" cy="40459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Conector recto de flecha 65"/>
          <p:cNvSpPr/>
          <p:nvPr/>
        </p:nvSpPr>
        <p:spPr>
          <a:xfrm flipV="1">
            <a:off x="5439322" y="3543825"/>
            <a:ext cx="2395998" cy="820727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Conector recto de flecha 67"/>
          <p:cNvSpPr/>
          <p:nvPr/>
        </p:nvSpPr>
        <p:spPr>
          <a:xfrm>
            <a:off x="2089219" y="317827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Conector recto de flecha 68"/>
          <p:cNvSpPr/>
          <p:nvPr/>
        </p:nvSpPr>
        <p:spPr>
          <a:xfrm>
            <a:off x="2089219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Conector recto de flecha 69"/>
          <p:cNvSpPr/>
          <p:nvPr/>
        </p:nvSpPr>
        <p:spPr>
          <a:xfrm>
            <a:off x="2089219" y="394842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Conector recto de flecha 70"/>
          <p:cNvSpPr/>
          <p:nvPr/>
        </p:nvSpPr>
        <p:spPr>
          <a:xfrm>
            <a:off x="2089218" y="4364551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7" name="Elipse 78"/>
          <p:cNvGrpSpPr/>
          <p:nvPr/>
        </p:nvGrpSpPr>
        <p:grpSpPr>
          <a:xfrm>
            <a:off x="10770168" y="3027584"/>
            <a:ext cx="831183" cy="831183"/>
            <a:chOff x="0" y="0"/>
            <a:chExt cx="831182" cy="831182"/>
          </a:xfrm>
        </p:grpSpPr>
        <p:sp>
          <p:nvSpPr>
            <p:cNvPr id="73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X2"/>
            <p:cNvSpPr txBox="1"/>
            <p:nvPr/>
          </p:nvSpPr>
          <p:spPr>
            <a:xfrm>
              <a:off x="167444" y="240260"/>
              <a:ext cx="49629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X2</a:t>
              </a:r>
            </a:p>
          </p:txBody>
        </p:sp>
      </p:grpSp>
      <p:grpSp>
        <p:nvGrpSpPr>
          <p:cNvPr id="740" name="Grupo 1"/>
          <p:cNvGrpSpPr/>
          <p:nvPr/>
        </p:nvGrpSpPr>
        <p:grpSpPr>
          <a:xfrm>
            <a:off x="8895116" y="3084530"/>
            <a:ext cx="1746759" cy="358646"/>
            <a:chOff x="0" y="0"/>
            <a:chExt cx="1746757" cy="358644"/>
          </a:xfrm>
        </p:grpSpPr>
        <p:sp>
          <p:nvSpPr>
            <p:cNvPr id="738" name="Conector recto de flecha 27"/>
            <p:cNvSpPr/>
            <p:nvPr/>
          </p:nvSpPr>
          <p:spPr>
            <a:xfrm>
              <a:off x="33373" y="358644"/>
              <a:ext cx="1713385" cy="1"/>
            </a:xfrm>
            <a:prstGeom prst="line">
              <a:avLst/>
            </a:prstGeom>
            <a:noFill/>
            <a:ln w="38100" cap="flat">
              <a:solidFill>
                <a:srgbClr val="056169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9" name="CuadroTexto 79"/>
            <p:cNvSpPr txBox="1"/>
            <p:nvPr/>
          </p:nvSpPr>
          <p:spPr>
            <a:xfrm>
              <a:off x="0" y="0"/>
              <a:ext cx="1695808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1600">
                  <a:solidFill>
                    <a:srgbClr val="056169"/>
                  </a:solidFill>
                </a:defRPr>
              </a:lvl1pPr>
            </a:lstStyle>
            <a:p>
              <a:pPr/>
              <a:r>
                <a:t>Apply a function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2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1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3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2" grpId="15"/>
      <p:bldP build="whole" bldLvl="1" animBg="1" rev="0" advAuto="0" spid="712" grpId="19"/>
      <p:bldP build="whole" bldLvl="1" animBg="1" rev="0" advAuto="0" spid="726" grpId="1"/>
      <p:bldP build="whole" bldLvl="1" animBg="1" rev="0" advAuto="0" spid="718" grpId="9"/>
      <p:bldP build="whole" bldLvl="1" animBg="1" rev="0" advAuto="0" spid="717" grpId="8"/>
      <p:bldP build="whole" bldLvl="1" animBg="1" rev="0" advAuto="0" spid="723" grpId="16"/>
      <p:bldP build="whole" bldLvl="1" animBg="1" rev="0" advAuto="0" spid="728" grpId="11"/>
      <p:bldP build="whole" bldLvl="1" animBg="1" rev="0" advAuto="0" spid="733" grpId="4"/>
      <p:bldP build="whole" bldLvl="1" animBg="1" rev="0" advAuto="0" spid="721" grpId="14"/>
      <p:bldP build="whole" bldLvl="1" animBg="1" rev="0" advAuto="0" spid="740" grpId="17"/>
      <p:bldP build="whole" bldLvl="1" animBg="1" rev="0" advAuto="0" spid="734" grpId="5"/>
      <p:bldP build="whole" bldLvl="1" animBg="1" rev="0" advAuto="0" spid="737" grpId="18"/>
      <p:bldP build="whole" bldLvl="1" animBg="1" rev="0" advAuto="0" spid="729" grpId="12"/>
      <p:bldP build="whole" bldLvl="1" animBg="1" rev="0" advAuto="0" spid="732" grpId="3"/>
      <p:bldP build="whole" bldLvl="1" animBg="1" rev="0" advAuto="0" spid="730" grpId="13"/>
      <p:bldP build="whole" bldLvl="1" animBg="1" rev="0" advAuto="0" spid="715" grpId="6"/>
      <p:bldP build="whole" bldLvl="1" animBg="1" rev="0" advAuto="0" spid="716" grpId="7"/>
      <p:bldP build="whole" bldLvl="1" animBg="1" rev="0" advAuto="0" spid="731" grpId="2"/>
      <p:bldP build="whole" bldLvl="1" animBg="1" rev="0" advAuto="0" spid="727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4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44" name="CuadroTexto 11"/>
          <p:cNvSpPr txBox="1"/>
          <p:nvPr/>
        </p:nvSpPr>
        <p:spPr>
          <a:xfrm>
            <a:off x="4530936" y="2982802"/>
            <a:ext cx="86662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sp>
        <p:nvSpPr>
          <p:cNvPr id="745" name="CuadroTexto 12"/>
          <p:cNvSpPr txBox="1"/>
          <p:nvPr/>
        </p:nvSpPr>
        <p:spPr>
          <a:xfrm>
            <a:off x="4530938" y="3344319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0]</a:t>
            </a:r>
          </a:p>
        </p:txBody>
      </p:sp>
      <p:sp>
        <p:nvSpPr>
          <p:cNvPr id="746" name="CuadroTexto 13"/>
          <p:cNvSpPr txBox="1"/>
          <p:nvPr/>
        </p:nvSpPr>
        <p:spPr>
          <a:xfrm>
            <a:off x="4531879" y="3743126"/>
            <a:ext cx="86662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1]</a:t>
            </a:r>
          </a:p>
        </p:txBody>
      </p:sp>
      <p:sp>
        <p:nvSpPr>
          <p:cNvPr id="747" name="CuadroTexto 14"/>
          <p:cNvSpPr txBox="1"/>
          <p:nvPr/>
        </p:nvSpPr>
        <p:spPr>
          <a:xfrm>
            <a:off x="4530937" y="4163960"/>
            <a:ext cx="86662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0]</a:t>
            </a:r>
          </a:p>
        </p:txBody>
      </p:sp>
      <p:grpSp>
        <p:nvGrpSpPr>
          <p:cNvPr id="750" name="Grupo 49"/>
          <p:cNvGrpSpPr/>
          <p:nvPr/>
        </p:nvGrpSpPr>
        <p:grpSpPr>
          <a:xfrm>
            <a:off x="50427" y="2802545"/>
            <a:ext cx="1992602" cy="1822214"/>
            <a:chOff x="0" y="0"/>
            <a:chExt cx="1992600" cy="1822212"/>
          </a:xfrm>
        </p:grpSpPr>
        <p:sp>
          <p:nvSpPr>
            <p:cNvPr id="748" name="Elipse 47"/>
            <p:cNvSpPr/>
            <p:nvPr/>
          </p:nvSpPr>
          <p:spPr>
            <a:xfrm>
              <a:off x="94333" y="0"/>
              <a:ext cx="1822211" cy="1822213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CuadroTexto 48"/>
            <p:cNvSpPr txBox="1"/>
            <p:nvPr/>
          </p:nvSpPr>
          <p:spPr>
            <a:xfrm>
              <a:off x="0" y="725536"/>
              <a:ext cx="199260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 and only you</a:t>
              </a:r>
            </a:p>
          </p:txBody>
        </p:sp>
      </p:grpSp>
      <p:sp>
        <p:nvSpPr>
          <p:cNvPr id="751" name="Conector recto de flecha 67"/>
          <p:cNvSpPr/>
          <p:nvPr/>
        </p:nvSpPr>
        <p:spPr>
          <a:xfrm>
            <a:off x="2089219" y="317827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Conector recto de flecha 68"/>
          <p:cNvSpPr/>
          <p:nvPr/>
        </p:nvSpPr>
        <p:spPr>
          <a:xfrm>
            <a:off x="2089219" y="3543825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Conector recto de flecha 69"/>
          <p:cNvSpPr/>
          <p:nvPr/>
        </p:nvSpPr>
        <p:spPr>
          <a:xfrm>
            <a:off x="2089219" y="3948422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Conector recto de flecha 70"/>
          <p:cNvSpPr/>
          <p:nvPr/>
        </p:nvSpPr>
        <p:spPr>
          <a:xfrm>
            <a:off x="2089218" y="4364551"/>
            <a:ext cx="2395998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7" name="Elipse 4"/>
          <p:cNvGrpSpPr/>
          <p:nvPr/>
        </p:nvGrpSpPr>
        <p:grpSpPr>
          <a:xfrm>
            <a:off x="8185614" y="2188305"/>
            <a:ext cx="831183" cy="831183"/>
            <a:chOff x="0" y="0"/>
            <a:chExt cx="831182" cy="831182"/>
          </a:xfrm>
        </p:grpSpPr>
        <p:sp>
          <p:nvSpPr>
            <p:cNvPr id="75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6" name="Text"/>
            <p:cNvSpPr txBox="1"/>
            <p:nvPr/>
          </p:nvSpPr>
          <p:spPr>
            <a:xfrm>
              <a:off x="167444" y="153855"/>
              <a:ext cx="496294" cy="5234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8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Sup>
                      <m:e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m:oMathPara>
              </a14:m>
              <a:endParaRPr sz="2641"/>
            </a:p>
          </p:txBody>
        </p:sp>
      </p:grpSp>
      <p:sp>
        <p:nvSpPr>
          <p:cNvPr id="758" name="Conector recto de flecha 5"/>
          <p:cNvSpPr/>
          <p:nvPr/>
        </p:nvSpPr>
        <p:spPr>
          <a:xfrm flipV="1">
            <a:off x="5377586" y="2603897"/>
            <a:ext cx="2808028" cy="549123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Conector recto de flecha 6"/>
          <p:cNvSpPr/>
          <p:nvPr/>
        </p:nvSpPr>
        <p:spPr>
          <a:xfrm>
            <a:off x="5377586" y="3153018"/>
            <a:ext cx="2801541" cy="590109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Conector recto de flecha 7"/>
          <p:cNvSpPr/>
          <p:nvPr/>
        </p:nvSpPr>
        <p:spPr>
          <a:xfrm>
            <a:off x="5377586" y="3153018"/>
            <a:ext cx="2854747" cy="1700804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1" name="Conector recto de flecha 8"/>
          <p:cNvSpPr/>
          <p:nvPr/>
        </p:nvSpPr>
        <p:spPr>
          <a:xfrm>
            <a:off x="5377586" y="3153018"/>
            <a:ext cx="2808028" cy="2845079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64" name="Elipse 9"/>
          <p:cNvGrpSpPr/>
          <p:nvPr/>
        </p:nvGrpSpPr>
        <p:grpSpPr>
          <a:xfrm>
            <a:off x="8179127" y="3327534"/>
            <a:ext cx="831183" cy="831183"/>
            <a:chOff x="0" y="0"/>
            <a:chExt cx="831182" cy="831182"/>
          </a:xfrm>
        </p:grpSpPr>
        <p:sp>
          <p:nvSpPr>
            <p:cNvPr id="762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Text"/>
            <p:cNvSpPr txBox="1"/>
            <p:nvPr/>
          </p:nvSpPr>
          <p:spPr>
            <a:xfrm>
              <a:off x="167444" y="181086"/>
              <a:ext cx="496294" cy="469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grpSp>
        <p:nvGrpSpPr>
          <p:cNvPr id="767" name="Elipse 10"/>
          <p:cNvGrpSpPr/>
          <p:nvPr/>
        </p:nvGrpSpPr>
        <p:grpSpPr>
          <a:xfrm>
            <a:off x="8172639" y="4471759"/>
            <a:ext cx="831183" cy="831184"/>
            <a:chOff x="0" y="0"/>
            <a:chExt cx="831182" cy="831182"/>
          </a:xfrm>
        </p:grpSpPr>
        <p:sp>
          <p:nvSpPr>
            <p:cNvPr id="765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Text"/>
            <p:cNvSpPr txBox="1"/>
            <p:nvPr/>
          </p:nvSpPr>
          <p:spPr>
            <a:xfrm>
              <a:off x="167444" y="179571"/>
              <a:ext cx="496294" cy="472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grpSp>
        <p:nvGrpSpPr>
          <p:cNvPr id="770" name="Elipse 15"/>
          <p:cNvGrpSpPr/>
          <p:nvPr/>
        </p:nvGrpSpPr>
        <p:grpSpPr>
          <a:xfrm>
            <a:off x="8185614" y="5582506"/>
            <a:ext cx="831183" cy="831183"/>
            <a:chOff x="0" y="0"/>
            <a:chExt cx="831182" cy="831182"/>
          </a:xfrm>
        </p:grpSpPr>
        <p:sp>
          <p:nvSpPr>
            <p:cNvPr id="768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Text"/>
            <p:cNvSpPr txBox="1"/>
            <p:nvPr/>
          </p:nvSpPr>
          <p:spPr>
            <a:xfrm>
              <a:off x="167444" y="181086"/>
              <a:ext cx="496294" cy="469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m:oMathPara>
              </a14:m>
              <a:endParaRPr sz="2264"/>
            </a:p>
          </p:txBody>
        </p:sp>
      </p:grpSp>
      <p:sp>
        <p:nvSpPr>
          <p:cNvPr id="771" name="Conector recto de flecha 17"/>
          <p:cNvSpPr/>
          <p:nvPr/>
        </p:nvSpPr>
        <p:spPr>
          <a:xfrm flipV="1">
            <a:off x="5412518" y="2603897"/>
            <a:ext cx="2773097" cy="94090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2" name="Conector recto de flecha 18"/>
          <p:cNvSpPr/>
          <p:nvPr/>
        </p:nvSpPr>
        <p:spPr>
          <a:xfrm>
            <a:off x="5423122" y="3566556"/>
            <a:ext cx="2756006" cy="17657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Conector recto de flecha 19"/>
          <p:cNvSpPr/>
          <p:nvPr/>
        </p:nvSpPr>
        <p:spPr>
          <a:xfrm>
            <a:off x="5424477" y="3559029"/>
            <a:ext cx="2748163" cy="132832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4" name="Conector recto de flecha 20"/>
          <p:cNvSpPr/>
          <p:nvPr/>
        </p:nvSpPr>
        <p:spPr>
          <a:xfrm>
            <a:off x="5423122" y="3566555"/>
            <a:ext cx="2762492" cy="24315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5" name="Conector recto de flecha 21"/>
          <p:cNvSpPr/>
          <p:nvPr/>
        </p:nvSpPr>
        <p:spPr>
          <a:xfrm flipV="1">
            <a:off x="5424306" y="2603897"/>
            <a:ext cx="2761308" cy="1834335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6" name="Conector recto de flecha 22"/>
          <p:cNvSpPr/>
          <p:nvPr/>
        </p:nvSpPr>
        <p:spPr>
          <a:xfrm flipV="1">
            <a:off x="5429522" y="3743126"/>
            <a:ext cx="2749605" cy="698005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7" name="Conector recto de flecha 23"/>
          <p:cNvSpPr/>
          <p:nvPr/>
        </p:nvSpPr>
        <p:spPr>
          <a:xfrm>
            <a:off x="5436265" y="4452456"/>
            <a:ext cx="2736375" cy="434896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8" name="Conector recto de flecha 24"/>
          <p:cNvSpPr/>
          <p:nvPr/>
        </p:nvSpPr>
        <p:spPr>
          <a:xfrm>
            <a:off x="5435322" y="4437329"/>
            <a:ext cx="2750292" cy="156076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9" name="Conector recto de flecha 25"/>
          <p:cNvSpPr/>
          <p:nvPr/>
        </p:nvSpPr>
        <p:spPr>
          <a:xfrm flipV="1">
            <a:off x="5424305" y="2603896"/>
            <a:ext cx="2761309" cy="1375010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0" name="Conector recto de flecha 26"/>
          <p:cNvSpPr/>
          <p:nvPr/>
        </p:nvSpPr>
        <p:spPr>
          <a:xfrm flipV="1">
            <a:off x="5429522" y="3743126"/>
            <a:ext cx="2749605" cy="238679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1" name="Conector recto de flecha 28"/>
          <p:cNvSpPr/>
          <p:nvPr/>
        </p:nvSpPr>
        <p:spPr>
          <a:xfrm>
            <a:off x="5436265" y="3993130"/>
            <a:ext cx="2736375" cy="894222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2" name="Conector recto de flecha 29"/>
          <p:cNvSpPr/>
          <p:nvPr/>
        </p:nvSpPr>
        <p:spPr>
          <a:xfrm>
            <a:off x="5435322" y="3978002"/>
            <a:ext cx="2750292" cy="2020096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85" name="Rectángulo: esquinas redondeadas 58"/>
          <p:cNvGrpSpPr/>
          <p:nvPr/>
        </p:nvGrpSpPr>
        <p:grpSpPr>
          <a:xfrm>
            <a:off x="9358085" y="2802545"/>
            <a:ext cx="2538009" cy="2874387"/>
            <a:chOff x="0" y="0"/>
            <a:chExt cx="2538008" cy="2874385"/>
          </a:xfrm>
        </p:grpSpPr>
        <p:sp>
          <p:nvSpPr>
            <p:cNvPr id="783" name="Rounded Rectangle"/>
            <p:cNvSpPr/>
            <p:nvPr/>
          </p:nvSpPr>
          <p:spPr>
            <a:xfrm>
              <a:off x="0" y="0"/>
              <a:ext cx="2538009" cy="2874386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2F2F2"/>
                  </a:solidFill>
                </a:defRPr>
              </a:pPr>
            </a:p>
          </p:txBody>
        </p:sp>
        <p:sp>
          <p:nvSpPr>
            <p:cNvPr id="784" name="This would create a 4 dimensional representation"/>
            <p:cNvSpPr txBox="1"/>
            <p:nvPr/>
          </p:nvSpPr>
          <p:spPr>
            <a:xfrm>
              <a:off x="169615" y="995162"/>
              <a:ext cx="2198779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2F2F2"/>
                  </a:solidFill>
                </a:defRPr>
              </a:lvl1pPr>
            </a:lstStyle>
            <a:p>
              <a:pPr/>
              <a:r>
                <a:t>This would create a 4 dimensional representation</a:t>
              </a:r>
            </a:p>
          </p:txBody>
        </p:sp>
      </p:grpSp>
      <p:sp>
        <p:nvSpPr>
          <p:cNvPr id="786" name="CuadroTexto 2"/>
          <p:cNvSpPr txBox="1"/>
          <p:nvPr/>
        </p:nvSpPr>
        <p:spPr>
          <a:xfrm>
            <a:off x="455443" y="1166225"/>
            <a:ext cx="71362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We represent each of the initial numbers as circles too and we get…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2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2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Class="entr" nodeType="after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2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8" dur="2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5" grpId="30"/>
      <p:bldP build="whole" bldLvl="1" animBg="1" rev="0" advAuto="0" spid="752" grpId="3"/>
      <p:bldP build="whole" bldLvl="1" animBg="1" rev="0" advAuto="0" spid="760" grpId="18"/>
      <p:bldP build="whole" bldLvl="1" animBg="1" rev="0" advAuto="0" spid="773" grpId="19"/>
      <p:bldP build="whole" bldLvl="1" animBg="1" rev="0" advAuto="0" spid="776" grpId="17"/>
      <p:bldP build="whole" bldLvl="1" animBg="1" rev="0" advAuto="0" spid="779" grpId="12"/>
      <p:bldP build="whole" bldLvl="1" animBg="1" rev="0" advAuto="0" spid="781" grpId="20"/>
      <p:bldP build="whole" bldLvl="1" animBg="1" rev="0" advAuto="0" spid="744" grpId="6"/>
      <p:bldP build="whole" bldLvl="1" animBg="1" rev="0" advAuto="0" spid="778" grpId="25"/>
      <p:bldP build="whole" bldLvl="1" animBg="1" rev="0" advAuto="0" spid="767" grpId="28"/>
      <p:bldP build="whole" bldLvl="1" animBg="1" rev="0" advAuto="0" spid="770" grpId="29"/>
      <p:bldP build="whole" bldLvl="1" animBg="1" rev="0" advAuto="0" spid="759" grpId="15"/>
      <p:bldP build="whole" bldLvl="1" animBg="1" rev="0" advAuto="0" spid="780" grpId="16"/>
      <p:bldP build="whole" bldLvl="1" animBg="1" rev="0" advAuto="0" spid="782" grpId="24"/>
      <p:bldP build="whole" bldLvl="1" animBg="1" rev="0" advAuto="0" spid="745" grpId="7"/>
      <p:bldP build="whole" bldLvl="1" animBg="1" rev="0" advAuto="0" spid="753" grpId="4"/>
      <p:bldP build="whole" bldLvl="1" animBg="1" rev="0" advAuto="0" spid="754" grpId="5"/>
      <p:bldP build="whole" bldLvl="1" animBg="1" rev="0" advAuto="0" spid="751" grpId="2"/>
      <p:bldP build="whole" bldLvl="1" animBg="1" rev="0" advAuto="0" spid="758" grpId="10"/>
      <p:bldP build="whole" bldLvl="1" animBg="1" rev="0" advAuto="0" spid="771" grpId="11"/>
      <p:bldP build="whole" bldLvl="1" animBg="1" rev="0" advAuto="0" spid="777" grpId="21"/>
      <p:bldP build="whole" bldLvl="1" animBg="1" rev="0" advAuto="0" spid="774" grpId="23"/>
      <p:bldP build="whole" bldLvl="1" animBg="1" rev="0" advAuto="0" spid="772" grpId="14"/>
      <p:bldP build="whole" bldLvl="1" animBg="1" rev="0" advAuto="0" spid="750" grpId="1"/>
      <p:bldP build="whole" bldLvl="1" animBg="1" rev="0" advAuto="0" spid="757" grpId="26"/>
      <p:bldP build="whole" bldLvl="1" animBg="1" rev="0" advAuto="0" spid="746" grpId="8"/>
      <p:bldP build="whole" bldLvl="1" animBg="1" rev="0" advAuto="0" spid="764" grpId="27"/>
      <p:bldP build="whole" bldLvl="1" animBg="1" rev="0" advAuto="0" spid="761" grpId="22"/>
      <p:bldP build="whole" bldLvl="1" animBg="1" rev="0" advAuto="0" spid="747" grpId="9"/>
      <p:bldP build="whole" bldLvl="1" animBg="1" rev="0" advAuto="0" spid="775" grpId="1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Rectángulo: esquinas redondeadas 81"/>
          <p:cNvGrpSpPr/>
          <p:nvPr/>
        </p:nvGrpSpPr>
        <p:grpSpPr>
          <a:xfrm>
            <a:off x="9358085" y="2802545"/>
            <a:ext cx="2538009" cy="2874387"/>
            <a:chOff x="0" y="0"/>
            <a:chExt cx="2538008" cy="2874385"/>
          </a:xfrm>
        </p:grpSpPr>
        <p:sp>
          <p:nvSpPr>
            <p:cNvPr id="788" name="Rounded Rectangle"/>
            <p:cNvSpPr/>
            <p:nvPr/>
          </p:nvSpPr>
          <p:spPr>
            <a:xfrm>
              <a:off x="0" y="0"/>
              <a:ext cx="2538009" cy="2874386"/>
            </a:xfrm>
            <a:prstGeom prst="roundRect">
              <a:avLst>
                <a:gd name="adj" fmla="val 16667"/>
              </a:avLst>
            </a:prstGeom>
            <a:solidFill>
              <a:srgbClr val="00344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9" name="Here we added another “layer” of doing the same, increasing complexity and prediction power."/>
            <p:cNvSpPr txBox="1"/>
            <p:nvPr/>
          </p:nvSpPr>
          <p:spPr>
            <a:xfrm>
              <a:off x="169615" y="595112"/>
              <a:ext cx="2198779" cy="1684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Here we added another “layer” of doing the same, increasing complexity and prediction power.</a:t>
              </a:r>
            </a:p>
          </p:txBody>
        </p:sp>
      </p:grpSp>
      <p:sp>
        <p:nvSpPr>
          <p:cNvPr id="791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792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sp>
        <p:nvSpPr>
          <p:cNvPr id="793" name="Elipse 16"/>
          <p:cNvSpPr/>
          <p:nvPr/>
        </p:nvSpPr>
        <p:spPr>
          <a:xfrm>
            <a:off x="5181258" y="2596457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4" name="Elipse 4"/>
          <p:cNvSpPr/>
          <p:nvPr/>
        </p:nvSpPr>
        <p:spPr>
          <a:xfrm>
            <a:off x="5181258" y="3419840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5" name="Elipse 5"/>
          <p:cNvSpPr/>
          <p:nvPr/>
        </p:nvSpPr>
        <p:spPr>
          <a:xfrm>
            <a:off x="5181258" y="4243225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6" name="Elipse 6"/>
          <p:cNvSpPr/>
          <p:nvPr/>
        </p:nvSpPr>
        <p:spPr>
          <a:xfrm>
            <a:off x="5181258" y="5066608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7" name="Elipse 1"/>
          <p:cNvSpPr/>
          <p:nvPr/>
        </p:nvSpPr>
        <p:spPr>
          <a:xfrm>
            <a:off x="5181258" y="5889992"/>
            <a:ext cx="717671" cy="7140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58D7B4"/>
            </a:solidFill>
            <a:miter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8" name="Elipse 7"/>
          <p:cNvSpPr/>
          <p:nvPr/>
        </p:nvSpPr>
        <p:spPr>
          <a:xfrm>
            <a:off x="3323926" y="3420636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9" name="Elipse 8"/>
          <p:cNvSpPr/>
          <p:nvPr/>
        </p:nvSpPr>
        <p:spPr>
          <a:xfrm>
            <a:off x="3323926" y="4252700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0" name="Elipse 9"/>
          <p:cNvSpPr/>
          <p:nvPr/>
        </p:nvSpPr>
        <p:spPr>
          <a:xfrm>
            <a:off x="3322520" y="5081563"/>
            <a:ext cx="717671" cy="714087"/>
          </a:xfrm>
          <a:prstGeom prst="ellipse">
            <a:avLst/>
          </a:prstGeom>
          <a:solidFill>
            <a:srgbClr val="02B490"/>
          </a:solidFill>
          <a:ln w="381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1" name="CuadroTexto 15"/>
          <p:cNvSpPr txBox="1"/>
          <p:nvPr/>
        </p:nvSpPr>
        <p:spPr>
          <a:xfrm>
            <a:off x="3087328" y="2635896"/>
            <a:ext cx="13362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Input Layer</a:t>
            </a:r>
          </a:p>
        </p:txBody>
      </p:sp>
      <p:sp>
        <p:nvSpPr>
          <p:cNvPr id="802" name="CuadroTexto 17"/>
          <p:cNvSpPr txBox="1"/>
          <p:nvPr/>
        </p:nvSpPr>
        <p:spPr>
          <a:xfrm>
            <a:off x="193668" y="4307880"/>
            <a:ext cx="2198979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Each input word is a circle, for convenience.</a:t>
            </a:r>
          </a:p>
        </p:txBody>
      </p:sp>
      <p:sp>
        <p:nvSpPr>
          <p:cNvPr id="803" name="Elipse 22"/>
          <p:cNvSpPr/>
          <p:nvPr/>
        </p:nvSpPr>
        <p:spPr>
          <a:xfrm>
            <a:off x="7038589" y="3738288"/>
            <a:ext cx="717671" cy="714087"/>
          </a:xfrm>
          <a:prstGeom prst="ellipse">
            <a:avLst/>
          </a:prstGeom>
          <a:solidFill>
            <a:srgbClr val="00344B"/>
          </a:solidFill>
          <a:ln w="38100">
            <a:solidFill>
              <a:srgbClr val="02B49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4" name="Elipse 23"/>
          <p:cNvSpPr/>
          <p:nvPr/>
        </p:nvSpPr>
        <p:spPr>
          <a:xfrm>
            <a:off x="7036816" y="4759492"/>
            <a:ext cx="717671" cy="714087"/>
          </a:xfrm>
          <a:prstGeom prst="ellipse">
            <a:avLst/>
          </a:prstGeom>
          <a:solidFill>
            <a:srgbClr val="00344B"/>
          </a:solidFill>
          <a:ln w="38100">
            <a:solidFill>
              <a:srgbClr val="02B49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05" name="CuadroTexto 24"/>
          <p:cNvSpPr txBox="1"/>
          <p:nvPr/>
        </p:nvSpPr>
        <p:spPr>
          <a:xfrm>
            <a:off x="6630893" y="2617879"/>
            <a:ext cx="152664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Output Layer</a:t>
            </a:r>
          </a:p>
        </p:txBody>
      </p:sp>
      <p:sp>
        <p:nvSpPr>
          <p:cNvPr id="806" name="CuadroTexto 25"/>
          <p:cNvSpPr txBox="1"/>
          <p:nvPr/>
        </p:nvSpPr>
        <p:spPr>
          <a:xfrm>
            <a:off x="4842167" y="2107594"/>
            <a:ext cx="155231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Hidden Layer</a:t>
            </a:r>
          </a:p>
        </p:txBody>
      </p:sp>
      <p:cxnSp>
        <p:nvCxnSpPr>
          <p:cNvPr id="807" name="Conector recto de flecha 27"/>
          <p:cNvCxnSpPr>
            <a:stCxn id="798" idx="0"/>
            <a:endCxn id="793" idx="0"/>
          </p:cNvCxnSpPr>
          <p:nvPr/>
        </p:nvCxnSpPr>
        <p:spPr>
          <a:xfrm flipV="1">
            <a:off x="3682761" y="2953500"/>
            <a:ext cx="1857333" cy="82418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08" name="Conector recto de flecha 29"/>
          <p:cNvCxnSpPr>
            <a:stCxn id="798" idx="0"/>
            <a:endCxn id="794" idx="0"/>
          </p:cNvCxnSpPr>
          <p:nvPr/>
        </p:nvCxnSpPr>
        <p:spPr>
          <a:xfrm flipV="1">
            <a:off x="3682761" y="3776883"/>
            <a:ext cx="1857333" cy="79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09" name="Conector recto de flecha 31"/>
          <p:cNvCxnSpPr>
            <a:stCxn id="798" idx="0"/>
            <a:endCxn id="795" idx="0"/>
          </p:cNvCxnSpPr>
          <p:nvPr/>
        </p:nvCxnSpPr>
        <p:spPr>
          <a:xfrm>
            <a:off x="3682761" y="3777679"/>
            <a:ext cx="1857333" cy="82259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0" name="Conector recto de flecha 33"/>
          <p:cNvCxnSpPr>
            <a:stCxn id="798" idx="0"/>
            <a:endCxn id="796" idx="0"/>
          </p:cNvCxnSpPr>
          <p:nvPr/>
        </p:nvCxnSpPr>
        <p:spPr>
          <a:xfrm>
            <a:off x="3682761" y="3777679"/>
            <a:ext cx="1857333" cy="164597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1" name="Conector recto de flecha 36"/>
          <p:cNvCxnSpPr>
            <a:stCxn id="798" idx="0"/>
            <a:endCxn id="797" idx="0"/>
          </p:cNvCxnSpPr>
          <p:nvPr/>
        </p:nvCxnSpPr>
        <p:spPr>
          <a:xfrm>
            <a:off x="3682761" y="3777679"/>
            <a:ext cx="1857333" cy="246935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2" name="Conector recto de flecha 46"/>
          <p:cNvCxnSpPr>
            <a:stCxn id="799" idx="0"/>
            <a:endCxn id="793" idx="0"/>
          </p:cNvCxnSpPr>
          <p:nvPr/>
        </p:nvCxnSpPr>
        <p:spPr>
          <a:xfrm flipV="1">
            <a:off x="3682761" y="2953500"/>
            <a:ext cx="1857333" cy="1656244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3" name="Conector recto de flecha 51"/>
          <p:cNvCxnSpPr>
            <a:stCxn id="799" idx="0"/>
            <a:endCxn id="794" idx="0"/>
          </p:cNvCxnSpPr>
          <p:nvPr/>
        </p:nvCxnSpPr>
        <p:spPr>
          <a:xfrm flipV="1">
            <a:off x="3682761" y="3776883"/>
            <a:ext cx="1857333" cy="83286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4" name="Conector recto de flecha 61"/>
          <p:cNvCxnSpPr>
            <a:stCxn id="799" idx="0"/>
            <a:endCxn id="795" idx="0"/>
          </p:cNvCxnSpPr>
          <p:nvPr/>
        </p:nvCxnSpPr>
        <p:spPr>
          <a:xfrm flipV="1">
            <a:off x="3682761" y="4600268"/>
            <a:ext cx="1857333" cy="947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5" name="Conector recto de flecha 66"/>
          <p:cNvCxnSpPr>
            <a:stCxn id="799" idx="0"/>
            <a:endCxn id="796" idx="0"/>
          </p:cNvCxnSpPr>
          <p:nvPr/>
        </p:nvCxnSpPr>
        <p:spPr>
          <a:xfrm>
            <a:off x="3682761" y="4609743"/>
            <a:ext cx="1857333" cy="81390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6" name="Conector recto de flecha 72"/>
          <p:cNvCxnSpPr>
            <a:stCxn id="799" idx="0"/>
            <a:endCxn id="797" idx="0"/>
          </p:cNvCxnSpPr>
          <p:nvPr/>
        </p:nvCxnSpPr>
        <p:spPr>
          <a:xfrm>
            <a:off x="3682761" y="4609743"/>
            <a:ext cx="1857333" cy="163729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7" name="Conector recto de flecha 74"/>
          <p:cNvCxnSpPr>
            <a:stCxn id="800" idx="0"/>
            <a:endCxn id="793" idx="0"/>
          </p:cNvCxnSpPr>
          <p:nvPr/>
        </p:nvCxnSpPr>
        <p:spPr>
          <a:xfrm flipV="1">
            <a:off x="3681355" y="2953500"/>
            <a:ext cx="1858739" cy="248510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8" name="Conector recto de flecha 76"/>
          <p:cNvCxnSpPr>
            <a:stCxn id="800" idx="0"/>
            <a:endCxn id="794" idx="0"/>
          </p:cNvCxnSpPr>
          <p:nvPr/>
        </p:nvCxnSpPr>
        <p:spPr>
          <a:xfrm flipV="1">
            <a:off x="3681355" y="3776883"/>
            <a:ext cx="1858739" cy="1661724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19" name="Conector recto de flecha 78"/>
          <p:cNvCxnSpPr>
            <a:stCxn id="800" idx="0"/>
            <a:endCxn id="795" idx="0"/>
          </p:cNvCxnSpPr>
          <p:nvPr/>
        </p:nvCxnSpPr>
        <p:spPr>
          <a:xfrm flipV="1">
            <a:off x="3681355" y="4600268"/>
            <a:ext cx="1858739" cy="83833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0" name="Conector recto de flecha 80"/>
          <p:cNvCxnSpPr>
            <a:stCxn id="800" idx="0"/>
            <a:endCxn id="796" idx="0"/>
          </p:cNvCxnSpPr>
          <p:nvPr/>
        </p:nvCxnSpPr>
        <p:spPr>
          <a:xfrm flipV="1">
            <a:off x="3681355" y="5423651"/>
            <a:ext cx="1858739" cy="1495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1" name="Conector recto de flecha 83"/>
          <p:cNvCxnSpPr>
            <a:stCxn id="800" idx="0"/>
            <a:endCxn id="797" idx="0"/>
          </p:cNvCxnSpPr>
          <p:nvPr/>
        </p:nvCxnSpPr>
        <p:spPr>
          <a:xfrm>
            <a:off x="3681355" y="5438606"/>
            <a:ext cx="1858739" cy="808430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2" name="Conector recto de flecha 93"/>
          <p:cNvCxnSpPr>
            <a:stCxn id="795" idx="0"/>
            <a:endCxn id="803" idx="0"/>
          </p:cNvCxnSpPr>
          <p:nvPr/>
        </p:nvCxnSpPr>
        <p:spPr>
          <a:xfrm flipV="1">
            <a:off x="5540093" y="4095331"/>
            <a:ext cx="1857332" cy="504938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3" name="Conector recto de flecha 95"/>
          <p:cNvCxnSpPr>
            <a:stCxn id="795" idx="0"/>
            <a:endCxn id="804" idx="0"/>
          </p:cNvCxnSpPr>
          <p:nvPr/>
        </p:nvCxnSpPr>
        <p:spPr>
          <a:xfrm>
            <a:off x="5540093" y="4600268"/>
            <a:ext cx="1855559" cy="516268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4" name="Conector recto de flecha 97"/>
          <p:cNvCxnSpPr>
            <a:stCxn id="794" idx="0"/>
            <a:endCxn id="803" idx="0"/>
          </p:cNvCxnSpPr>
          <p:nvPr/>
        </p:nvCxnSpPr>
        <p:spPr>
          <a:xfrm>
            <a:off x="5540093" y="3776883"/>
            <a:ext cx="1857332" cy="318449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5" name="Conector recto de flecha 99"/>
          <p:cNvCxnSpPr>
            <a:stCxn id="796" idx="0"/>
            <a:endCxn id="804" idx="0"/>
          </p:cNvCxnSpPr>
          <p:nvPr/>
        </p:nvCxnSpPr>
        <p:spPr>
          <a:xfrm flipV="1">
            <a:off x="5540093" y="5116535"/>
            <a:ext cx="1855559" cy="307117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6" name="Conector recto de flecha 101"/>
          <p:cNvCxnSpPr>
            <a:stCxn id="796" idx="0"/>
            <a:endCxn id="803" idx="0"/>
          </p:cNvCxnSpPr>
          <p:nvPr/>
        </p:nvCxnSpPr>
        <p:spPr>
          <a:xfrm flipV="1">
            <a:off x="5540093" y="4095331"/>
            <a:ext cx="1857332" cy="132832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7" name="Conector recto de flecha 103"/>
          <p:cNvCxnSpPr>
            <a:stCxn id="794" idx="0"/>
            <a:endCxn id="804" idx="0"/>
          </p:cNvCxnSpPr>
          <p:nvPr/>
        </p:nvCxnSpPr>
        <p:spPr>
          <a:xfrm>
            <a:off x="5540093" y="3776883"/>
            <a:ext cx="1855559" cy="1339653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8" name="Conector recto de flecha 105"/>
          <p:cNvCxnSpPr>
            <a:stCxn id="793" idx="0"/>
            <a:endCxn id="803" idx="0"/>
          </p:cNvCxnSpPr>
          <p:nvPr/>
        </p:nvCxnSpPr>
        <p:spPr>
          <a:xfrm>
            <a:off x="5540093" y="2953500"/>
            <a:ext cx="1857332" cy="1141832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29" name="Conector recto de flecha 107"/>
          <p:cNvCxnSpPr>
            <a:stCxn id="793" idx="0"/>
            <a:endCxn id="804" idx="0"/>
          </p:cNvCxnSpPr>
          <p:nvPr/>
        </p:nvCxnSpPr>
        <p:spPr>
          <a:xfrm>
            <a:off x="5540093" y="2953500"/>
            <a:ext cx="1855559" cy="2163036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30" name="Conector recto de flecha 109"/>
          <p:cNvCxnSpPr>
            <a:stCxn id="797" idx="0"/>
            <a:endCxn id="804" idx="0"/>
          </p:cNvCxnSpPr>
          <p:nvPr/>
        </p:nvCxnSpPr>
        <p:spPr>
          <a:xfrm flipV="1">
            <a:off x="5540093" y="5116535"/>
            <a:ext cx="1855559" cy="1130501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cxnSp>
        <p:nvCxnSpPr>
          <p:cNvPr id="831" name="Conector recto de flecha 111"/>
          <p:cNvCxnSpPr>
            <a:stCxn id="797" idx="0"/>
            <a:endCxn id="803" idx="0"/>
          </p:cNvCxnSpPr>
          <p:nvPr/>
        </p:nvCxnSpPr>
        <p:spPr>
          <a:xfrm flipV="1">
            <a:off x="5540093" y="4095331"/>
            <a:ext cx="1857332" cy="2151705"/>
          </a:xfrm>
          <a:prstGeom prst="straightConnector1">
            <a:avLst/>
          </a:prstGeom>
          <a:ln w="28575">
            <a:solidFill>
              <a:srgbClr val="00344B"/>
            </a:solidFill>
            <a:miter/>
            <a:tailEnd type="triangle"/>
          </a:ln>
        </p:spPr>
      </p:cxnSp>
      <p:sp>
        <p:nvSpPr>
          <p:cNvPr id="832" name="Conector recto 10"/>
          <p:cNvSpPr/>
          <p:nvPr/>
        </p:nvSpPr>
        <p:spPr>
          <a:xfrm>
            <a:off x="2438366" y="4600268"/>
            <a:ext cx="716266" cy="1"/>
          </a:xfrm>
          <a:prstGeom prst="line">
            <a:avLst/>
          </a:prstGeom>
          <a:ln w="28575">
            <a:solidFill>
              <a:srgbClr val="00344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Neural Networks</a:t>
            </a:r>
          </a:p>
        </p:txBody>
      </p:sp>
      <p:sp>
        <p:nvSpPr>
          <p:cNvPr id="83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Similarity</a:t>
            </a:r>
          </a:p>
        </p:txBody>
      </p:sp>
      <p:pic>
        <p:nvPicPr>
          <p:cNvPr id="8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45" y="2131570"/>
            <a:ext cx="9066709" cy="4720364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Título 34"/>
          <p:cNvSpPr txBox="1"/>
          <p:nvPr/>
        </p:nvSpPr>
        <p:spPr>
          <a:xfrm>
            <a:off x="455443" y="1187166"/>
            <a:ext cx="511858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