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 b="def" i="def"/>
      <a:tcStyle>
        <a:tcBdr/>
        <a:fill>
          <a:solidFill>
            <a:srgbClr val="E7F1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DF0"/>
          </a:solidFill>
        </a:fill>
      </a:tcStyle>
    </a:wholeTbl>
    <a:band2H>
      <a:tcTxStyle b="def" i="def"/>
      <a:tcStyle>
        <a:tcBdr/>
        <a:fill>
          <a:solidFill>
            <a:srgbClr val="E7F6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0DF"/>
          </a:solidFill>
        </a:fill>
      </a:tcStyle>
    </a:wholeTbl>
    <a:band2H>
      <a:tcTxStyle b="def" i="def"/>
      <a:tcStyle>
        <a:tcBdr/>
        <a:fill>
          <a:solidFill>
            <a:srgbClr val="EAF0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0" name="Shape 6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301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2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3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4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5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6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7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8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9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0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1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2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3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4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5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6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7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8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20" name="Forma libre: forma 1"/>
          <p:cNvSpPr/>
          <p:nvPr/>
        </p:nvSpPr>
        <p:spPr>
          <a:xfrm>
            <a:off x="7363573" y="-1"/>
            <a:ext cx="4827874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1" name="Forma libre: forma 2"/>
          <p:cNvSpPr/>
          <p:nvPr/>
        </p:nvSpPr>
        <p:spPr>
          <a:xfrm>
            <a:off x="519695" y="3317002"/>
            <a:ext cx="243048" cy="243048"/>
          </a:xfrm>
          <a:prstGeom prst="ellipse">
            <a:avLst/>
          </a:prstGeom>
          <a:solidFill>
            <a:srgbClr val="58D7B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2" name="Forma libre: forma 3"/>
          <p:cNvSpPr/>
          <p:nvPr/>
        </p:nvSpPr>
        <p:spPr>
          <a:xfrm>
            <a:off x="519695" y="3763042"/>
            <a:ext cx="243048" cy="243047"/>
          </a:xfrm>
          <a:prstGeom prst="ellipse">
            <a:avLst/>
          </a:prstGeom>
          <a:solidFill>
            <a:srgbClr val="16C0A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3" name="Forma libre: forma 23"/>
          <p:cNvSpPr/>
          <p:nvPr/>
        </p:nvSpPr>
        <p:spPr>
          <a:xfrm>
            <a:off x="519695" y="4221298"/>
            <a:ext cx="243048" cy="243047"/>
          </a:xfrm>
          <a:prstGeom prst="ellipse">
            <a:avLst/>
          </a:prstGeom>
          <a:solidFill>
            <a:srgbClr val="13A2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4" name="Forma libre: forma 24"/>
          <p:cNvSpPr/>
          <p:nvPr/>
        </p:nvSpPr>
        <p:spPr>
          <a:xfrm>
            <a:off x="519695" y="4676864"/>
            <a:ext cx="243048" cy="243047"/>
          </a:xfrm>
          <a:prstGeom prst="ellipse">
            <a:avLst/>
          </a:prstGeom>
          <a:solidFill>
            <a:srgbClr val="08737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5" name="Forma libre: forma 25"/>
          <p:cNvSpPr/>
          <p:nvPr/>
        </p:nvSpPr>
        <p:spPr>
          <a:xfrm>
            <a:off x="519695" y="5125596"/>
            <a:ext cx="243048" cy="243047"/>
          </a:xfrm>
          <a:prstGeom prst="ellipse">
            <a:avLst/>
          </a:prstGeom>
          <a:solidFill>
            <a:srgbClr val="05616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6" name="Título Título Título Título"/>
          <p:cNvSpPr txBox="1"/>
          <p:nvPr>
            <p:ph type="title" hasCustomPrompt="1"/>
          </p:nvPr>
        </p:nvSpPr>
        <p:spPr>
          <a:xfrm>
            <a:off x="409724" y="743676"/>
            <a:ext cx="4361783" cy="36171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327" name="Body Level One…"/>
          <p:cNvSpPr txBox="1"/>
          <p:nvPr>
            <p:ph type="body" sz="quarter" idx="1" hasCustomPrompt="1"/>
          </p:nvPr>
        </p:nvSpPr>
        <p:spPr>
          <a:xfrm>
            <a:off x="409724" y="1808653"/>
            <a:ext cx="4948239" cy="98442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647700" indent="-190500">
              <a:buFontTx/>
              <a:defRPr sz="2000"/>
            </a:lvl2pPr>
            <a:lvl3pPr marL="1143000" indent="-228600">
              <a:buFontTx/>
              <a:defRPr sz="2000"/>
            </a:lvl3pPr>
            <a:lvl4pPr marL="1625600" indent="-254000">
              <a:buFontTx/>
              <a:defRPr sz="2000"/>
            </a:lvl4pPr>
            <a:lvl5pPr marL="2082800" indent="-254000">
              <a:buFontTx/>
              <a:defRPr sz="2000"/>
            </a:lvl5pPr>
          </a:lstStyle>
          <a:p>
            <a:pPr/>
            <a:r>
              <a:t>5 Parameters are key to configure at the cluster, broker and topic level the reliability we prefer: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28" name="Marcador de texto 42"/>
          <p:cNvSpPr/>
          <p:nvPr>
            <p:ph type="body" sz="quarter" idx="21" hasCustomPrompt="1"/>
          </p:nvPr>
        </p:nvSpPr>
        <p:spPr>
          <a:xfrm>
            <a:off x="905024" y="3132771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1…​</a:t>
            </a:r>
          </a:p>
        </p:txBody>
      </p:sp>
      <p:sp>
        <p:nvSpPr>
          <p:cNvPr id="329" name="Marcador de texto 42"/>
          <p:cNvSpPr/>
          <p:nvPr>
            <p:ph type="body" sz="quarter" idx="22" hasCustomPrompt="1"/>
          </p:nvPr>
        </p:nvSpPr>
        <p:spPr>
          <a:xfrm>
            <a:off x="905024" y="3589959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2…​</a:t>
            </a:r>
          </a:p>
        </p:txBody>
      </p:sp>
      <p:sp>
        <p:nvSpPr>
          <p:cNvPr id="330" name="Marcador de texto 42"/>
          <p:cNvSpPr/>
          <p:nvPr>
            <p:ph type="body" sz="quarter" idx="23" hasCustomPrompt="1"/>
          </p:nvPr>
        </p:nvSpPr>
        <p:spPr>
          <a:xfrm>
            <a:off x="905024" y="4038832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3…​</a:t>
            </a:r>
          </a:p>
        </p:txBody>
      </p:sp>
      <p:sp>
        <p:nvSpPr>
          <p:cNvPr id="331" name="Marcador de texto 42"/>
          <p:cNvSpPr/>
          <p:nvPr>
            <p:ph type="body" sz="quarter" idx="24" hasCustomPrompt="1"/>
          </p:nvPr>
        </p:nvSpPr>
        <p:spPr>
          <a:xfrm>
            <a:off x="905024" y="4500946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4…​</a:t>
            </a:r>
          </a:p>
        </p:txBody>
      </p:sp>
      <p:sp>
        <p:nvSpPr>
          <p:cNvPr id="332" name="Marcador de texto 42"/>
          <p:cNvSpPr/>
          <p:nvPr>
            <p:ph type="body" sz="quarter" idx="25" hasCustomPrompt="1"/>
          </p:nvPr>
        </p:nvSpPr>
        <p:spPr>
          <a:xfrm>
            <a:off x="905022" y="4958162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5…​</a:t>
            </a:r>
          </a:p>
        </p:txBody>
      </p:sp>
      <p:sp>
        <p:nvSpPr>
          <p:cNvPr id="333" name="Marcador de texto 48"/>
          <p:cNvSpPr/>
          <p:nvPr>
            <p:ph type="body" sz="quarter" idx="26" hasCustomPrompt="1"/>
          </p:nvPr>
        </p:nvSpPr>
        <p:spPr>
          <a:xfrm>
            <a:off x="8584889" y="3394014"/>
            <a:ext cx="3450042" cy="35861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4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Notice we can set a default reliability at there cluster level and then some topics configure them for maximum reliability to be cost effective</a:t>
            </a:r>
          </a:p>
        </p:txBody>
      </p:sp>
      <p:sp>
        <p:nvSpPr>
          <p:cNvPr id="3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341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2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3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4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5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6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7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8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9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0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1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2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3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4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5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6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7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8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367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8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9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0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1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2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3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4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5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6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7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8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9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0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1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2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3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4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86" name="Forma libre: forma 2"/>
          <p:cNvSpPr/>
          <p:nvPr/>
        </p:nvSpPr>
        <p:spPr>
          <a:xfrm>
            <a:off x="3056861" y="3648254"/>
            <a:ext cx="7830919" cy="1073931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7" name="Forma libre: forma 3"/>
          <p:cNvSpPr/>
          <p:nvPr/>
        </p:nvSpPr>
        <p:spPr>
          <a:xfrm>
            <a:off x="472221" y="3648254"/>
            <a:ext cx="3303298" cy="1073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044"/>
                </a:moveTo>
                <a:lnTo>
                  <a:pt x="17585" y="21600"/>
                </a:lnTo>
                <a:lnTo>
                  <a:pt x="0" y="21600"/>
                </a:lnTo>
                <a:lnTo>
                  <a:pt x="0" y="0"/>
                </a:lnTo>
                <a:lnTo>
                  <a:pt x="17585" y="0"/>
                </a:lnTo>
                <a:lnTo>
                  <a:pt x="21600" y="10044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8" name="Forma libre: forma 23"/>
          <p:cNvSpPr/>
          <p:nvPr/>
        </p:nvSpPr>
        <p:spPr>
          <a:xfrm>
            <a:off x="3059048" y="2415051"/>
            <a:ext cx="7828733" cy="1073931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9" name="Forma libre: forma 24"/>
          <p:cNvSpPr/>
          <p:nvPr/>
        </p:nvSpPr>
        <p:spPr>
          <a:xfrm>
            <a:off x="474344" y="2415051"/>
            <a:ext cx="3303297" cy="1073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217"/>
                </a:moveTo>
                <a:lnTo>
                  <a:pt x="17455" y="21600"/>
                </a:lnTo>
                <a:lnTo>
                  <a:pt x="0" y="21600"/>
                </a:lnTo>
                <a:lnTo>
                  <a:pt x="0" y="0"/>
                </a:lnTo>
                <a:lnTo>
                  <a:pt x="17455" y="0"/>
                </a:lnTo>
                <a:lnTo>
                  <a:pt x="21600" y="10217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0" name="Forma libre: forma 25"/>
          <p:cNvSpPr/>
          <p:nvPr/>
        </p:nvSpPr>
        <p:spPr>
          <a:xfrm>
            <a:off x="2225826" y="5433121"/>
            <a:ext cx="108391" cy="177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1287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1" name="Título Título Título Título"/>
          <p:cNvSpPr txBox="1"/>
          <p:nvPr>
            <p:ph type="title" hasCustomPrompt="1"/>
          </p:nvPr>
        </p:nvSpPr>
        <p:spPr>
          <a:xfrm>
            <a:off x="409724" y="743676"/>
            <a:ext cx="4361783" cy="36171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392" name="Body Level One…"/>
          <p:cNvSpPr txBox="1"/>
          <p:nvPr>
            <p:ph type="body" sz="quarter" idx="1" hasCustomPrompt="1"/>
          </p:nvPr>
        </p:nvSpPr>
        <p:spPr>
          <a:xfrm>
            <a:off x="647241" y="3997605"/>
            <a:ext cx="71151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Objeto dentro de dibujo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00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1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2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3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4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5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6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7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8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9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0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1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2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3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4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5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6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7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19" name="Forma libre: forma 3"/>
          <p:cNvSpPr/>
          <p:nvPr/>
        </p:nvSpPr>
        <p:spPr>
          <a:xfrm>
            <a:off x="1323024" y="2994480"/>
            <a:ext cx="8877808" cy="2099751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0" name="Forma libre: forma 23"/>
          <p:cNvSpPr/>
          <p:nvPr/>
        </p:nvSpPr>
        <p:spPr>
          <a:xfrm>
            <a:off x="10200830" y="2994480"/>
            <a:ext cx="609343" cy="2099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218"/>
                </a:moveTo>
                <a:lnTo>
                  <a:pt x="0" y="21600"/>
                </a:lnTo>
                <a:lnTo>
                  <a:pt x="0" y="0"/>
                </a:lnTo>
                <a:lnTo>
                  <a:pt x="21600" y="10218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1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422" name="Body Level One…"/>
          <p:cNvSpPr txBox="1"/>
          <p:nvPr>
            <p:ph type="body" sz="quarter" idx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30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1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2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3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4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5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6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7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8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9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0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1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2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3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4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5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6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7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49" name="Forma libre: forma 3"/>
          <p:cNvSpPr/>
          <p:nvPr/>
        </p:nvSpPr>
        <p:spPr>
          <a:xfrm>
            <a:off x="1288264" y="2128935"/>
            <a:ext cx="7922573" cy="1597237"/>
          </a:xfrm>
          <a:prstGeom prst="rect">
            <a:avLst/>
          </a:prstGeom>
          <a:solidFill>
            <a:srgbClr val="0B908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0" name="Forma libre: forma 23"/>
          <p:cNvSpPr/>
          <p:nvPr/>
        </p:nvSpPr>
        <p:spPr>
          <a:xfrm>
            <a:off x="3168981" y="3967426"/>
            <a:ext cx="7922573" cy="1597236"/>
          </a:xfrm>
          <a:prstGeom prst="rect">
            <a:avLst/>
          </a:prstGeom>
          <a:solidFill>
            <a:srgbClr val="0B908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1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452" name="Body Level One…"/>
          <p:cNvSpPr txBox="1"/>
          <p:nvPr>
            <p:ph type="body" sz="quarter" idx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3" name="Marcador de texto 28"/>
          <p:cNvSpPr/>
          <p:nvPr>
            <p:ph type="body" sz="quarter" idx="21"/>
          </p:nvPr>
        </p:nvSpPr>
        <p:spPr>
          <a:xfrm>
            <a:off x="7453779" y="6108841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sz="2000"/>
            </a:pPr>
          </a:p>
        </p:txBody>
      </p:sp>
      <p:sp>
        <p:nvSpPr>
          <p:cNvPr id="4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Forma libre: forma 2"/>
          <p:cNvSpPr/>
          <p:nvPr/>
        </p:nvSpPr>
        <p:spPr>
          <a:xfrm>
            <a:off x="-1" y="-1"/>
            <a:ext cx="12191450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480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62" name="Forma libre: forma 4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3" name="Forma libre: forma 5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4" name="Forma libre: forma 6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5" name="Forma libre: forma 7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6" name="Forma libre: forma 8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7" name="Forma libre: forma 9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8" name="Forma libre: forma 10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9" name="Forma libre: forma 11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0" name="Forma libre: forma 12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1" name="Forma libre: forma 13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2" name="Forma libre: forma 14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3" name="Forma libre: forma 15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4" name="Forma libre: forma 16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5" name="Forma libre: forma 17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6" name="Forma libre: forma 18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7" name="Forma libre: forma 19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8" name="Forma libre: forma 20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9" name="Forma libre: forma 21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orma libre: forma 2"/>
          <p:cNvSpPr/>
          <p:nvPr/>
        </p:nvSpPr>
        <p:spPr>
          <a:xfrm>
            <a:off x="-1" y="-1"/>
            <a:ext cx="12191450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507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89" name="Forma libre: forma 4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0" name="Forma libre: forma 5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1" name="Forma libre: forma 6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2" name="Forma libre: forma 7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3" name="Forma libre: forma 8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4" name="Forma libre: forma 9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5" name="Forma libre: forma 10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6" name="Forma libre: forma 11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7" name="Forma libre: forma 12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8" name="Forma libre: forma 13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9" name="Forma libre: forma 14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0" name="Forma libre: forma 15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1" name="Forma libre: forma 16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2" name="Forma libre: forma 17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3" name="Forma libre: forma 18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4" name="Forma libre: forma 19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5" name="Forma libre: forma 20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6" name="Forma libre: forma 21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08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509" name="Body Level One…"/>
          <p:cNvSpPr txBox="1"/>
          <p:nvPr>
            <p:ph type="body" sz="quarter" idx="1"/>
          </p:nvPr>
        </p:nvSpPr>
        <p:spPr>
          <a:xfrm>
            <a:off x="-70372" y="6141770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ráfico 22" descr="Gráfico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208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519" name="Body Level One…"/>
          <p:cNvSpPr txBox="1"/>
          <p:nvPr>
            <p:ph type="body" sz="quarter" idx="1"/>
          </p:nvPr>
        </p:nvSpPr>
        <p:spPr>
          <a:xfrm>
            <a:off x="943780" y="1208574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0" name="Rectángulo 1"/>
          <p:cNvSpPr/>
          <p:nvPr/>
        </p:nvSpPr>
        <p:spPr>
          <a:xfrm>
            <a:off x="11706045" y="1535502"/>
            <a:ext cx="336431" cy="400051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528" name="Forma libre: forma 3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29" name="Forma libre: forma 4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0" name="Forma libre: forma 5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1" name="Forma libre: forma 6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2" name="Forma libre: forma 7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3" name="Forma libre: forma 8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4" name="Forma libre: forma 9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5" name="Forma libre: forma 10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6" name="Forma libre: forma 11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7" name="Forma libre: forma 12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8" name="Forma libre: forma 13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9" name="Forma libre: forma 14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0" name="Forma libre: forma 15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1" name="Forma libre: forma 16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2" name="Forma libre: forma 17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3" name="Forma libre: forma 18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4" name="Forma libre: forma 19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5" name="Forma libre: forma 20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547" name="Gráfico 21" descr="Gráfico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3570" y="2030707"/>
            <a:ext cx="2608430" cy="4867276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5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Rectángulo 24"/>
          <p:cNvSpPr/>
          <p:nvPr/>
        </p:nvSpPr>
        <p:spPr>
          <a:xfrm>
            <a:off x="3942272" y="0"/>
            <a:ext cx="8249729" cy="6858000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75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557" name="Forma libre: forma 3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8" name="Forma libre: forma 4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9" name="Forma libre: forma 5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0" name="Forma libre: forma 6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1" name="Forma libre: forma 7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2" name="Forma libre: forma 8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3" name="Forma libre: forma 9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4" name="Forma libre: forma 10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5" name="Forma libre: forma 11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6" name="Forma libre: forma 12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7" name="Forma libre: forma 13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8" name="Forma libre: forma 14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9" name="Forma libre: forma 15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A66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0" name="Forma libre: forma 16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A66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1" name="Forma libre: forma 17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A66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2" name="Forma libre: forma 18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A66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3" name="Forma libre: forma 19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A66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4" name="Forma libre: forma 20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A66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76" name="In code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In code</a:t>
            </a:r>
          </a:p>
        </p:txBody>
      </p:sp>
      <p:sp>
        <p:nvSpPr>
          <p:cNvPr id="5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áfico 4"/>
          <p:cNvGrpSpPr/>
          <p:nvPr/>
        </p:nvGrpSpPr>
        <p:grpSpPr>
          <a:xfrm>
            <a:off x="6994636" y="4763145"/>
            <a:ext cx="2812162" cy="518163"/>
            <a:chOff x="0" y="0"/>
            <a:chExt cx="2812161" cy="518162"/>
          </a:xfrm>
        </p:grpSpPr>
        <p:sp>
          <p:nvSpPr>
            <p:cNvPr id="45" name="Forma libre: forma 31"/>
            <p:cNvSpPr/>
            <p:nvPr/>
          </p:nvSpPr>
          <p:spPr>
            <a:xfrm>
              <a:off x="345692" y="158054"/>
              <a:ext cx="227204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2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56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7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" name="Forma libre: forma 32"/>
            <p:cNvSpPr/>
            <p:nvPr/>
          </p:nvSpPr>
          <p:spPr>
            <a:xfrm>
              <a:off x="602105" y="96332"/>
              <a:ext cx="205614" cy="3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69" y="10193"/>
                  </a:moveTo>
                  <a:lnTo>
                    <a:pt x="21600" y="10193"/>
                  </a:lnTo>
                  <a:lnTo>
                    <a:pt x="21600" y="14933"/>
                  </a:lnTo>
                  <a:cubicBezTo>
                    <a:pt x="21600" y="18455"/>
                    <a:pt x="18358" y="21600"/>
                    <a:pt x="10853" y="21600"/>
                  </a:cubicBezTo>
                  <a:cubicBezTo>
                    <a:pt x="3349" y="21600"/>
                    <a:pt x="0" y="18484"/>
                    <a:pt x="0" y="14895"/>
                  </a:cubicBezTo>
                  <a:lnTo>
                    <a:pt x="0" y="0"/>
                  </a:lnTo>
                  <a:lnTo>
                    <a:pt x="6911" y="0"/>
                  </a:lnTo>
                  <a:lnTo>
                    <a:pt x="6911" y="4505"/>
                  </a:lnTo>
                  <a:lnTo>
                    <a:pt x="21593" y="4505"/>
                  </a:lnTo>
                  <a:lnTo>
                    <a:pt x="21593" y="7621"/>
                  </a:lnTo>
                  <a:lnTo>
                    <a:pt x="6911" y="7621"/>
                  </a:lnTo>
                  <a:lnTo>
                    <a:pt x="6911" y="14460"/>
                  </a:lnTo>
                  <a:cubicBezTo>
                    <a:pt x="6911" y="16560"/>
                    <a:pt x="8098" y="17777"/>
                    <a:pt x="10960" y="17777"/>
                  </a:cubicBezTo>
                  <a:cubicBezTo>
                    <a:pt x="13822" y="17777"/>
                    <a:pt x="15063" y="16593"/>
                    <a:pt x="15063" y="14527"/>
                  </a:cubicBezTo>
                  <a:lnTo>
                    <a:pt x="15063" y="10193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" name="Forma libre: forma 33"/>
            <p:cNvSpPr/>
            <p:nvPr/>
          </p:nvSpPr>
          <p:spPr>
            <a:xfrm>
              <a:off x="828292" y="158054"/>
              <a:ext cx="227204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2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56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7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" name="Forma libre: forma 34"/>
            <p:cNvSpPr/>
            <p:nvPr/>
          </p:nvSpPr>
          <p:spPr>
            <a:xfrm>
              <a:off x="1145856" y="76330"/>
              <a:ext cx="277560" cy="341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01" y="21600"/>
                  </a:moveTo>
                  <a:lnTo>
                    <a:pt x="8001" y="3774"/>
                  </a:lnTo>
                  <a:lnTo>
                    <a:pt x="0" y="3774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4"/>
                  </a:lnTo>
                  <a:lnTo>
                    <a:pt x="13560" y="3774"/>
                  </a:lnTo>
                  <a:lnTo>
                    <a:pt x="13560" y="21600"/>
                  </a:lnTo>
                  <a:lnTo>
                    <a:pt x="8001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" name="Forma libre: forma 35"/>
            <p:cNvSpPr/>
            <p:nvPr/>
          </p:nvSpPr>
          <p:spPr>
            <a:xfrm>
              <a:off x="1415223" y="157990"/>
              <a:ext cx="146495" cy="259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80"/>
                  </a:lnTo>
                  <a:cubicBezTo>
                    <a:pt x="12499" y="259"/>
                    <a:pt x="16291" y="0"/>
                    <a:pt x="20308" y="0"/>
                  </a:cubicBezTo>
                  <a:lnTo>
                    <a:pt x="21600" y="0"/>
                  </a:lnTo>
                  <a:lnTo>
                    <a:pt x="21600" y="5685"/>
                  </a:lnTo>
                  <a:cubicBezTo>
                    <a:pt x="20692" y="5601"/>
                    <a:pt x="19784" y="5559"/>
                    <a:pt x="18875" y="5559"/>
                  </a:cubicBezTo>
                  <a:cubicBezTo>
                    <a:pt x="12818" y="5559"/>
                    <a:pt x="9859" y="7270"/>
                    <a:pt x="9859" y="10647"/>
                  </a:cubicBezTo>
                  <a:lnTo>
                    <a:pt x="9859" y="21595"/>
                  </a:lnTo>
                  <a:lnTo>
                    <a:pt x="9" y="2159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" name="Forma libre: forma 36"/>
            <p:cNvSpPr/>
            <p:nvPr/>
          </p:nvSpPr>
          <p:spPr>
            <a:xfrm>
              <a:off x="1561209" y="158054"/>
              <a:ext cx="227204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1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62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6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1" name="Forma libre: forma 37"/>
            <p:cNvSpPr/>
            <p:nvPr/>
          </p:nvSpPr>
          <p:spPr>
            <a:xfrm>
              <a:off x="1819211" y="72265"/>
              <a:ext cx="66803" cy="345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6"/>
                  </a:lnTo>
                  <a:lnTo>
                    <a:pt x="21600" y="578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2" name="Forma libre: forma 38"/>
            <p:cNvSpPr/>
            <p:nvPr/>
          </p:nvSpPr>
          <p:spPr>
            <a:xfrm>
              <a:off x="1916365" y="158054"/>
              <a:ext cx="229236" cy="25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2" y="21600"/>
                  </a:moveTo>
                  <a:lnTo>
                    <a:pt x="15252" y="8853"/>
                  </a:lnTo>
                  <a:cubicBezTo>
                    <a:pt x="15252" y="5602"/>
                    <a:pt x="14187" y="4704"/>
                    <a:pt x="11183" y="4704"/>
                  </a:cubicBezTo>
                  <a:cubicBezTo>
                    <a:pt x="7892" y="4704"/>
                    <a:pt x="6294" y="6332"/>
                    <a:pt x="6294" y="9539"/>
                  </a:cubicBezTo>
                  <a:lnTo>
                    <a:pt x="6294" y="21600"/>
                  </a:lnTo>
                  <a:lnTo>
                    <a:pt x="0" y="21600"/>
                  </a:lnTo>
                  <a:lnTo>
                    <a:pt x="0" y="555"/>
                  </a:lnTo>
                  <a:lnTo>
                    <a:pt x="6007" y="555"/>
                  </a:lnTo>
                  <a:lnTo>
                    <a:pt x="6007" y="3636"/>
                  </a:lnTo>
                  <a:cubicBezTo>
                    <a:pt x="7461" y="1284"/>
                    <a:pt x="9879" y="0"/>
                    <a:pt x="13708" y="0"/>
                  </a:cubicBezTo>
                  <a:cubicBezTo>
                    <a:pt x="18261" y="0"/>
                    <a:pt x="21600" y="2436"/>
                    <a:pt x="21600" y="7013"/>
                  </a:cubicBezTo>
                  <a:lnTo>
                    <a:pt x="21600" y="21600"/>
                  </a:lnTo>
                  <a:lnTo>
                    <a:pt x="15258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" name="Forma libre: forma 39"/>
            <p:cNvSpPr/>
            <p:nvPr/>
          </p:nvSpPr>
          <p:spPr>
            <a:xfrm>
              <a:off x="2169223" y="158118"/>
              <a:ext cx="241047" cy="266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6" y="12212"/>
                  </a:moveTo>
                  <a:cubicBezTo>
                    <a:pt x="6168" y="15298"/>
                    <a:pt x="8103" y="17303"/>
                    <a:pt x="11050" y="17303"/>
                  </a:cubicBezTo>
                  <a:cubicBezTo>
                    <a:pt x="12985" y="17303"/>
                    <a:pt x="14686" y="16427"/>
                    <a:pt x="15102" y="15010"/>
                  </a:cubicBezTo>
                  <a:lnTo>
                    <a:pt x="21276" y="15010"/>
                  </a:lnTo>
                  <a:cubicBezTo>
                    <a:pt x="19893" y="19219"/>
                    <a:pt x="16166" y="21600"/>
                    <a:pt x="11329" y="21600"/>
                  </a:cubicBezTo>
                  <a:cubicBezTo>
                    <a:pt x="3778" y="21600"/>
                    <a:pt x="0" y="17844"/>
                    <a:pt x="0" y="10424"/>
                  </a:cubicBezTo>
                  <a:cubicBezTo>
                    <a:pt x="0" y="4086"/>
                    <a:pt x="4006" y="0"/>
                    <a:pt x="10959" y="0"/>
                  </a:cubicBezTo>
                  <a:cubicBezTo>
                    <a:pt x="17913" y="0"/>
                    <a:pt x="21600" y="4086"/>
                    <a:pt x="21600" y="12217"/>
                  </a:cubicBezTo>
                  <a:lnTo>
                    <a:pt x="5986" y="12217"/>
                  </a:lnTo>
                  <a:close/>
                  <a:moveTo>
                    <a:pt x="15426" y="8790"/>
                  </a:moveTo>
                  <a:cubicBezTo>
                    <a:pt x="15335" y="5745"/>
                    <a:pt x="13122" y="4287"/>
                    <a:pt x="10777" y="4287"/>
                  </a:cubicBezTo>
                  <a:cubicBezTo>
                    <a:pt x="8433" y="4287"/>
                    <a:pt x="6402" y="5956"/>
                    <a:pt x="6174" y="8790"/>
                  </a:cubicBezTo>
                  <a:lnTo>
                    <a:pt x="15432" y="879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" name="Forma libre: forma 40"/>
            <p:cNvSpPr/>
            <p:nvPr/>
          </p:nvSpPr>
          <p:spPr>
            <a:xfrm>
              <a:off x="2433383" y="157990"/>
              <a:ext cx="146496" cy="259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80"/>
                  </a:lnTo>
                  <a:cubicBezTo>
                    <a:pt x="12499" y="259"/>
                    <a:pt x="16291" y="0"/>
                    <a:pt x="20308" y="0"/>
                  </a:cubicBezTo>
                  <a:lnTo>
                    <a:pt x="21600" y="0"/>
                  </a:lnTo>
                  <a:lnTo>
                    <a:pt x="21600" y="5685"/>
                  </a:lnTo>
                  <a:cubicBezTo>
                    <a:pt x="20692" y="5601"/>
                    <a:pt x="19784" y="5559"/>
                    <a:pt x="18875" y="5559"/>
                  </a:cubicBezTo>
                  <a:cubicBezTo>
                    <a:pt x="12818" y="5559"/>
                    <a:pt x="9859" y="7270"/>
                    <a:pt x="9859" y="10647"/>
                  </a:cubicBezTo>
                  <a:lnTo>
                    <a:pt x="9859" y="21595"/>
                  </a:lnTo>
                  <a:lnTo>
                    <a:pt x="9" y="2159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" name="Forma libre: forma 41"/>
            <p:cNvSpPr/>
            <p:nvPr/>
          </p:nvSpPr>
          <p:spPr>
            <a:xfrm>
              <a:off x="2579877" y="158054"/>
              <a:ext cx="232285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57" y="6755"/>
                  </a:moveTo>
                  <a:cubicBezTo>
                    <a:pt x="14620" y="4756"/>
                    <a:pt x="13380" y="4045"/>
                    <a:pt x="10558" y="4045"/>
                  </a:cubicBezTo>
                  <a:cubicBezTo>
                    <a:pt x="8214" y="4045"/>
                    <a:pt x="6879" y="4545"/>
                    <a:pt x="6879" y="5755"/>
                  </a:cubicBezTo>
                  <a:cubicBezTo>
                    <a:pt x="6879" y="6966"/>
                    <a:pt x="8166" y="7466"/>
                    <a:pt x="10700" y="8090"/>
                  </a:cubicBezTo>
                  <a:cubicBezTo>
                    <a:pt x="13375" y="8754"/>
                    <a:pt x="15908" y="9218"/>
                    <a:pt x="17726" y="9842"/>
                  </a:cubicBezTo>
                  <a:cubicBezTo>
                    <a:pt x="20212" y="10718"/>
                    <a:pt x="21600" y="12135"/>
                    <a:pt x="21600" y="14804"/>
                  </a:cubicBezTo>
                  <a:cubicBezTo>
                    <a:pt x="21600" y="19060"/>
                    <a:pt x="18016" y="21600"/>
                    <a:pt x="11326" y="21600"/>
                  </a:cubicBezTo>
                  <a:cubicBezTo>
                    <a:pt x="4110" y="21600"/>
                    <a:pt x="94" y="18637"/>
                    <a:pt x="0" y="14469"/>
                  </a:cubicBezTo>
                  <a:lnTo>
                    <a:pt x="6407" y="14469"/>
                  </a:lnTo>
                  <a:cubicBezTo>
                    <a:pt x="6407" y="16385"/>
                    <a:pt x="8273" y="17514"/>
                    <a:pt x="11284" y="17514"/>
                  </a:cubicBezTo>
                  <a:cubicBezTo>
                    <a:pt x="13481" y="17514"/>
                    <a:pt x="15441" y="16932"/>
                    <a:pt x="15441" y="15386"/>
                  </a:cubicBezTo>
                  <a:cubicBezTo>
                    <a:pt x="15441" y="13928"/>
                    <a:pt x="13670" y="13469"/>
                    <a:pt x="11668" y="13052"/>
                  </a:cubicBezTo>
                  <a:cubicBezTo>
                    <a:pt x="7700" y="12217"/>
                    <a:pt x="5503" y="11635"/>
                    <a:pt x="3832" y="10718"/>
                  </a:cubicBezTo>
                  <a:cubicBezTo>
                    <a:pt x="1636" y="9507"/>
                    <a:pt x="868" y="7925"/>
                    <a:pt x="868" y="6090"/>
                  </a:cubicBezTo>
                  <a:cubicBezTo>
                    <a:pt x="868" y="2628"/>
                    <a:pt x="3590" y="0"/>
                    <a:pt x="10759" y="0"/>
                  </a:cubicBezTo>
                  <a:cubicBezTo>
                    <a:pt x="17543" y="0"/>
                    <a:pt x="20602" y="2334"/>
                    <a:pt x="20939" y="6755"/>
                  </a:cubicBezTo>
                  <a:lnTo>
                    <a:pt x="14963" y="675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" name="Forma libre: forma 42"/>
            <p:cNvSpPr/>
            <p:nvPr/>
          </p:nvSpPr>
          <p:spPr>
            <a:xfrm>
              <a:off x="14350" y="0"/>
              <a:ext cx="303658" cy="432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7" fill="norm" stroke="1" extrusionOk="0">
                  <a:moveTo>
                    <a:pt x="145" y="119"/>
                  </a:moveTo>
                  <a:lnTo>
                    <a:pt x="0" y="20727"/>
                  </a:lnTo>
                  <a:lnTo>
                    <a:pt x="12521" y="20727"/>
                  </a:lnTo>
                  <a:cubicBezTo>
                    <a:pt x="18565" y="18688"/>
                    <a:pt x="21600" y="14101"/>
                    <a:pt x="21600" y="10808"/>
                  </a:cubicBezTo>
                  <a:cubicBezTo>
                    <a:pt x="21600" y="4365"/>
                    <a:pt x="13515" y="-873"/>
                    <a:pt x="149" y="122"/>
                  </a:cubicBezTo>
                  <a:close/>
                  <a:moveTo>
                    <a:pt x="12259" y="8650"/>
                  </a:moveTo>
                  <a:cubicBezTo>
                    <a:pt x="11852" y="8115"/>
                    <a:pt x="11319" y="7625"/>
                    <a:pt x="10651" y="7198"/>
                  </a:cubicBezTo>
                  <a:cubicBezTo>
                    <a:pt x="10140" y="6876"/>
                    <a:pt x="9553" y="6587"/>
                    <a:pt x="8935" y="6355"/>
                  </a:cubicBezTo>
                  <a:cubicBezTo>
                    <a:pt x="7665" y="5887"/>
                    <a:pt x="6224" y="5634"/>
                    <a:pt x="4756" y="5634"/>
                  </a:cubicBezTo>
                  <a:cubicBezTo>
                    <a:pt x="4219" y="5634"/>
                    <a:pt x="3785" y="5345"/>
                    <a:pt x="3785" y="4980"/>
                  </a:cubicBezTo>
                  <a:cubicBezTo>
                    <a:pt x="3785" y="4615"/>
                    <a:pt x="4223" y="4325"/>
                    <a:pt x="4756" y="4325"/>
                  </a:cubicBezTo>
                  <a:cubicBezTo>
                    <a:pt x="6559" y="4325"/>
                    <a:pt x="8325" y="4630"/>
                    <a:pt x="9865" y="5202"/>
                  </a:cubicBezTo>
                  <a:cubicBezTo>
                    <a:pt x="10642" y="5488"/>
                    <a:pt x="11360" y="5841"/>
                    <a:pt x="11997" y="6252"/>
                  </a:cubicBezTo>
                  <a:cubicBezTo>
                    <a:pt x="12819" y="6775"/>
                    <a:pt x="13492" y="7387"/>
                    <a:pt x="13993" y="8054"/>
                  </a:cubicBezTo>
                  <a:cubicBezTo>
                    <a:pt x="14675" y="8958"/>
                    <a:pt x="15019" y="9925"/>
                    <a:pt x="15019" y="10933"/>
                  </a:cubicBezTo>
                  <a:cubicBezTo>
                    <a:pt x="15019" y="11940"/>
                    <a:pt x="14689" y="12881"/>
                    <a:pt x="14030" y="13769"/>
                  </a:cubicBezTo>
                  <a:cubicBezTo>
                    <a:pt x="13867" y="13995"/>
                    <a:pt x="13519" y="14132"/>
                    <a:pt x="13158" y="14132"/>
                  </a:cubicBezTo>
                  <a:cubicBezTo>
                    <a:pt x="13018" y="14132"/>
                    <a:pt x="12869" y="14107"/>
                    <a:pt x="12729" y="14059"/>
                  </a:cubicBezTo>
                  <a:cubicBezTo>
                    <a:pt x="12254" y="13897"/>
                    <a:pt x="12051" y="13508"/>
                    <a:pt x="12291" y="13182"/>
                  </a:cubicBezTo>
                  <a:cubicBezTo>
                    <a:pt x="12815" y="12476"/>
                    <a:pt x="13077" y="11718"/>
                    <a:pt x="13077" y="10930"/>
                  </a:cubicBezTo>
                  <a:cubicBezTo>
                    <a:pt x="13077" y="10142"/>
                    <a:pt x="12801" y="9362"/>
                    <a:pt x="12259" y="8641"/>
                  </a:cubicBezTo>
                  <a:close/>
                  <a:moveTo>
                    <a:pt x="5235" y="12248"/>
                  </a:moveTo>
                  <a:cubicBezTo>
                    <a:pt x="4115" y="12248"/>
                    <a:pt x="3202" y="11633"/>
                    <a:pt x="3202" y="10872"/>
                  </a:cubicBezTo>
                  <a:cubicBezTo>
                    <a:pt x="3202" y="10111"/>
                    <a:pt x="4115" y="9499"/>
                    <a:pt x="5235" y="9499"/>
                  </a:cubicBezTo>
                  <a:cubicBezTo>
                    <a:pt x="6355" y="9499"/>
                    <a:pt x="7277" y="10111"/>
                    <a:pt x="7277" y="10872"/>
                  </a:cubicBezTo>
                  <a:cubicBezTo>
                    <a:pt x="7277" y="11633"/>
                    <a:pt x="6360" y="12248"/>
                    <a:pt x="5235" y="12248"/>
                  </a:cubicBezTo>
                  <a:close/>
                  <a:moveTo>
                    <a:pt x="9436" y="10982"/>
                  </a:moveTo>
                  <a:cubicBezTo>
                    <a:pt x="9513" y="10610"/>
                    <a:pt x="9531" y="9679"/>
                    <a:pt x="8270" y="8906"/>
                  </a:cubicBezTo>
                  <a:cubicBezTo>
                    <a:pt x="7290" y="8300"/>
                    <a:pt x="6270" y="8032"/>
                    <a:pt x="4946" y="8032"/>
                  </a:cubicBezTo>
                  <a:cubicBezTo>
                    <a:pt x="4580" y="8032"/>
                    <a:pt x="4278" y="7822"/>
                    <a:pt x="4278" y="7564"/>
                  </a:cubicBezTo>
                  <a:cubicBezTo>
                    <a:pt x="4278" y="7305"/>
                    <a:pt x="4580" y="7095"/>
                    <a:pt x="4946" y="7095"/>
                  </a:cubicBezTo>
                  <a:cubicBezTo>
                    <a:pt x="6590" y="7095"/>
                    <a:pt x="7927" y="7451"/>
                    <a:pt x="9156" y="8203"/>
                  </a:cubicBezTo>
                  <a:cubicBezTo>
                    <a:pt x="10904" y="9271"/>
                    <a:pt x="10859" y="10586"/>
                    <a:pt x="10764" y="11106"/>
                  </a:cubicBezTo>
                  <a:cubicBezTo>
                    <a:pt x="10714" y="11341"/>
                    <a:pt x="10434" y="11511"/>
                    <a:pt x="10100" y="11511"/>
                  </a:cubicBezTo>
                  <a:cubicBezTo>
                    <a:pt x="10068" y="11511"/>
                    <a:pt x="10046" y="11511"/>
                    <a:pt x="10005" y="11505"/>
                  </a:cubicBezTo>
                  <a:cubicBezTo>
                    <a:pt x="9644" y="11469"/>
                    <a:pt x="9382" y="11237"/>
                    <a:pt x="9431" y="10982"/>
                  </a:cubicBezTo>
                  <a:close/>
                  <a:moveTo>
                    <a:pt x="11125" y="15821"/>
                  </a:moveTo>
                  <a:cubicBezTo>
                    <a:pt x="10524" y="15821"/>
                    <a:pt x="10037" y="15504"/>
                    <a:pt x="10037" y="15121"/>
                  </a:cubicBezTo>
                  <a:cubicBezTo>
                    <a:pt x="10037" y="14737"/>
                    <a:pt x="10524" y="14430"/>
                    <a:pt x="11125" y="14430"/>
                  </a:cubicBezTo>
                  <a:cubicBezTo>
                    <a:pt x="11726" y="14430"/>
                    <a:pt x="12205" y="14740"/>
                    <a:pt x="12205" y="15121"/>
                  </a:cubicBezTo>
                  <a:cubicBezTo>
                    <a:pt x="12205" y="15501"/>
                    <a:pt x="11717" y="15821"/>
                    <a:pt x="11125" y="15821"/>
                  </a:cubicBezTo>
                  <a:close/>
                  <a:moveTo>
                    <a:pt x="13515" y="18119"/>
                  </a:moveTo>
                  <a:cubicBezTo>
                    <a:pt x="13171" y="18304"/>
                    <a:pt x="12593" y="18259"/>
                    <a:pt x="12304" y="18003"/>
                  </a:cubicBezTo>
                  <a:cubicBezTo>
                    <a:pt x="12164" y="17878"/>
                    <a:pt x="12105" y="17726"/>
                    <a:pt x="12137" y="17568"/>
                  </a:cubicBezTo>
                  <a:cubicBezTo>
                    <a:pt x="12173" y="17413"/>
                    <a:pt x="12295" y="17279"/>
                    <a:pt x="12480" y="17184"/>
                  </a:cubicBezTo>
                  <a:cubicBezTo>
                    <a:pt x="13998" y="16426"/>
                    <a:pt x="15245" y="15431"/>
                    <a:pt x="16094" y="14308"/>
                  </a:cubicBezTo>
                  <a:cubicBezTo>
                    <a:pt x="16907" y="13212"/>
                    <a:pt x="17318" y="12041"/>
                    <a:pt x="17318" y="10826"/>
                  </a:cubicBezTo>
                  <a:cubicBezTo>
                    <a:pt x="17318" y="10151"/>
                    <a:pt x="17187" y="9478"/>
                    <a:pt x="16925" y="8821"/>
                  </a:cubicBezTo>
                  <a:cubicBezTo>
                    <a:pt x="16365" y="7421"/>
                    <a:pt x="15222" y="6142"/>
                    <a:pt x="13628" y="5123"/>
                  </a:cubicBezTo>
                  <a:cubicBezTo>
                    <a:pt x="12950" y="4688"/>
                    <a:pt x="12200" y="4304"/>
                    <a:pt x="11396" y="3981"/>
                  </a:cubicBezTo>
                  <a:lnTo>
                    <a:pt x="11301" y="3945"/>
                  </a:lnTo>
                  <a:lnTo>
                    <a:pt x="11206" y="3981"/>
                  </a:lnTo>
                  <a:cubicBezTo>
                    <a:pt x="10981" y="4064"/>
                    <a:pt x="10728" y="4109"/>
                    <a:pt x="10475" y="4109"/>
                  </a:cubicBezTo>
                  <a:cubicBezTo>
                    <a:pt x="9743" y="4109"/>
                    <a:pt x="9129" y="3775"/>
                    <a:pt x="8984" y="3291"/>
                  </a:cubicBezTo>
                  <a:lnTo>
                    <a:pt x="8962" y="3221"/>
                  </a:lnTo>
                  <a:lnTo>
                    <a:pt x="8862" y="3199"/>
                  </a:lnTo>
                  <a:cubicBezTo>
                    <a:pt x="7516" y="2895"/>
                    <a:pt x="6098" y="2740"/>
                    <a:pt x="4657" y="2740"/>
                  </a:cubicBezTo>
                  <a:cubicBezTo>
                    <a:pt x="4178" y="2740"/>
                    <a:pt x="3790" y="2478"/>
                    <a:pt x="3790" y="2158"/>
                  </a:cubicBezTo>
                  <a:cubicBezTo>
                    <a:pt x="3790" y="1839"/>
                    <a:pt x="4178" y="1574"/>
                    <a:pt x="4657" y="1574"/>
                  </a:cubicBezTo>
                  <a:cubicBezTo>
                    <a:pt x="6405" y="1574"/>
                    <a:pt x="8099" y="1772"/>
                    <a:pt x="9693" y="2161"/>
                  </a:cubicBezTo>
                  <a:lnTo>
                    <a:pt x="9770" y="2180"/>
                  </a:lnTo>
                  <a:lnTo>
                    <a:pt x="9842" y="2158"/>
                  </a:lnTo>
                  <a:cubicBezTo>
                    <a:pt x="10028" y="2094"/>
                    <a:pt x="10253" y="2064"/>
                    <a:pt x="10484" y="2064"/>
                  </a:cubicBezTo>
                  <a:cubicBezTo>
                    <a:pt x="11170" y="2064"/>
                    <a:pt x="11762" y="2362"/>
                    <a:pt x="11947" y="2807"/>
                  </a:cubicBezTo>
                  <a:lnTo>
                    <a:pt x="11965" y="2855"/>
                  </a:lnTo>
                  <a:lnTo>
                    <a:pt x="12033" y="2880"/>
                  </a:lnTo>
                  <a:cubicBezTo>
                    <a:pt x="13045" y="3269"/>
                    <a:pt x="13984" y="3741"/>
                    <a:pt x="14820" y="4274"/>
                  </a:cubicBezTo>
                  <a:cubicBezTo>
                    <a:pt x="15741" y="4864"/>
                    <a:pt x="16527" y="5528"/>
                    <a:pt x="17164" y="6240"/>
                  </a:cubicBezTo>
                  <a:cubicBezTo>
                    <a:pt x="17801" y="6955"/>
                    <a:pt x="18289" y="7719"/>
                    <a:pt x="18605" y="8516"/>
                  </a:cubicBezTo>
                  <a:cubicBezTo>
                    <a:pt x="18908" y="9289"/>
                    <a:pt x="19061" y="10065"/>
                    <a:pt x="19061" y="10826"/>
                  </a:cubicBezTo>
                  <a:cubicBezTo>
                    <a:pt x="19061" y="12226"/>
                    <a:pt x="18583" y="13575"/>
                    <a:pt x="17639" y="14835"/>
                  </a:cubicBezTo>
                  <a:cubicBezTo>
                    <a:pt x="16677" y="16122"/>
                    <a:pt x="15249" y="17257"/>
                    <a:pt x="13519" y="18122"/>
                  </a:cubicBez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" name="Forma libre: forma 43"/>
            <p:cNvSpPr/>
            <p:nvPr/>
          </p:nvSpPr>
          <p:spPr>
            <a:xfrm>
              <a:off x="-1" y="488889"/>
              <a:ext cx="2280032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8" y="0"/>
                  </a:moveTo>
                  <a:cubicBezTo>
                    <a:pt x="21568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568" y="21600"/>
                    <a:pt x="21528" y="21600"/>
                  </a:cubicBezTo>
                  <a:lnTo>
                    <a:pt x="72" y="21600"/>
                  </a:lnTo>
                  <a:cubicBezTo>
                    <a:pt x="32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32" y="0"/>
                    <a:pt x="72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" name="Forma libre: forma 44"/>
            <p:cNvSpPr/>
            <p:nvPr/>
          </p:nvSpPr>
          <p:spPr>
            <a:xfrm>
              <a:off x="2304414" y="488889"/>
              <a:ext cx="159068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74" y="0"/>
                  </a:moveTo>
                  <a:cubicBezTo>
                    <a:pt x="21141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141" y="21600"/>
                    <a:pt x="20574" y="21600"/>
                  </a:cubicBezTo>
                  <a:lnTo>
                    <a:pt x="1026" y="21600"/>
                  </a:lnTo>
                  <a:cubicBezTo>
                    <a:pt x="459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460" y="0"/>
                    <a:pt x="1026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" name="Forma libre: forma 45"/>
            <p:cNvSpPr/>
            <p:nvPr/>
          </p:nvSpPr>
          <p:spPr>
            <a:xfrm>
              <a:off x="2615946" y="488889"/>
              <a:ext cx="192659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53" y="0"/>
                  </a:moveTo>
                  <a:cubicBezTo>
                    <a:pt x="21221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221" y="21600"/>
                    <a:pt x="20753" y="21600"/>
                  </a:cubicBezTo>
                  <a:lnTo>
                    <a:pt x="847" y="21600"/>
                  </a:lnTo>
                  <a:cubicBezTo>
                    <a:pt x="379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379" y="0"/>
                    <a:pt x="847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0" name="Forma libre: forma 46"/>
            <p:cNvSpPr/>
            <p:nvPr/>
          </p:nvSpPr>
          <p:spPr>
            <a:xfrm>
              <a:off x="2487802" y="488889"/>
              <a:ext cx="46165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65" y="0"/>
                  </a:moveTo>
                  <a:cubicBezTo>
                    <a:pt x="20017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0017" y="21600"/>
                    <a:pt x="18065" y="21600"/>
                  </a:cubicBezTo>
                  <a:lnTo>
                    <a:pt x="3535" y="21600"/>
                  </a:lnTo>
                  <a:cubicBezTo>
                    <a:pt x="1583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1583" y="0"/>
                    <a:pt x="3535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" name="Forma libre: forma 47"/>
            <p:cNvSpPr/>
            <p:nvPr/>
          </p:nvSpPr>
          <p:spPr>
            <a:xfrm>
              <a:off x="2549779" y="488889"/>
              <a:ext cx="46165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65" y="0"/>
                  </a:moveTo>
                  <a:cubicBezTo>
                    <a:pt x="20017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0017" y="21600"/>
                    <a:pt x="18065" y="21600"/>
                  </a:cubicBezTo>
                  <a:lnTo>
                    <a:pt x="3535" y="21600"/>
                  </a:lnTo>
                  <a:cubicBezTo>
                    <a:pt x="1583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1583" y="0"/>
                    <a:pt x="3535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" name="Forma libre: forma 48"/>
            <p:cNvSpPr/>
            <p:nvPr/>
          </p:nvSpPr>
          <p:spPr>
            <a:xfrm>
              <a:off x="59307" y="198122"/>
              <a:ext cx="57278" cy="5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6" y="21600"/>
                  </a:moveTo>
                  <a:cubicBezTo>
                    <a:pt x="4837" y="21600"/>
                    <a:pt x="0" y="16768"/>
                    <a:pt x="0" y="10788"/>
                  </a:cubicBezTo>
                  <a:cubicBezTo>
                    <a:pt x="0" y="4808"/>
                    <a:pt x="4837" y="0"/>
                    <a:pt x="10776" y="0"/>
                  </a:cubicBezTo>
                  <a:cubicBezTo>
                    <a:pt x="16715" y="0"/>
                    <a:pt x="21600" y="4808"/>
                    <a:pt x="21600" y="10788"/>
                  </a:cubicBezTo>
                  <a:cubicBezTo>
                    <a:pt x="21600" y="16768"/>
                    <a:pt x="16739" y="21600"/>
                    <a:pt x="10776" y="2160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64" name="Forma libre: forma 49"/>
          <p:cNvSpPr/>
          <p:nvPr/>
        </p:nvSpPr>
        <p:spPr>
          <a:xfrm>
            <a:off x="6614351" y="4628832"/>
            <a:ext cx="46165" cy="782208"/>
          </a:xfrm>
          <a:prstGeom prst="rect">
            <a:avLst/>
          </a:prstGeom>
          <a:solidFill>
            <a:srgbClr val="1D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" name="Título título título título título"/>
          <p:cNvSpPr txBox="1"/>
          <p:nvPr>
            <p:ph type="title" hasCustomPrompt="1"/>
          </p:nvPr>
        </p:nvSpPr>
        <p:spPr>
          <a:xfrm>
            <a:off x="2457547" y="4653819"/>
            <a:ext cx="3987194" cy="32156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Título título título título título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584" name="Forma libre: forma 2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5" name="Forma libre: forma 2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6" name="Forma libre: forma 2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7" name="Forma libre: forma 2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8" name="Forma libre: forma 2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9" name="Forma libre: forma 3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0" name="Forma libre: forma 3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1" name="Forma libre: forma 3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2" name="Forma libre: forma 3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3" name="Forma libre: forma 3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4" name="Forma libre: forma 3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5" name="Forma libre: forma 3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6" name="Forma libre: forma 3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7" name="Forma libre: forma 3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8" name="Forma libre: forma 3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9" name="Forma libre: forma 4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00" name="Forma libre: forma 4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01" name="Forma libre: forma 4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603" name="Gráfico 43" descr="Gráfico 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565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611" name="Forma libre: forma 2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2" name="Forma libre: forma 2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3" name="Forma libre: forma 2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4" name="Forma libre: forma 2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5" name="Forma libre: forma 2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6" name="Forma libre: forma 3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7" name="Forma libre: forma 3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8" name="Forma libre: forma 3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9" name="Forma libre: forma 3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0" name="Forma libre: forma 3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1" name="Forma libre: forma 3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2" name="Forma libre: forma 3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3" name="Forma libre: forma 3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4" name="Forma libre: forma 3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5" name="Forma libre: forma 3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6" name="Forma libre: forma 4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7" name="Forma libre: forma 4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8" name="Forma libre: forma 4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630" name="Gráfico 43" descr="Gráfico 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565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31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632" name="Body Level One…"/>
          <p:cNvSpPr txBox="1"/>
          <p:nvPr>
            <p:ph type="body" sz="quarter" idx="1" hasCustomPrompt="1"/>
          </p:nvPr>
        </p:nvSpPr>
        <p:spPr>
          <a:xfrm>
            <a:off x="1106487" y="2890838"/>
            <a:ext cx="7138988" cy="10763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Haga clic para modificar eltexto principal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93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75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6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7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8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9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0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6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7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1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2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2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21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103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4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5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6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7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8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9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0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1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2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3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4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5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6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7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8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9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0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22" name="Forma libre: forma 1"/>
          <p:cNvSpPr/>
          <p:nvPr/>
        </p:nvSpPr>
        <p:spPr>
          <a:xfrm>
            <a:off x="877294" y="2750547"/>
            <a:ext cx="190981" cy="12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3" name="CuadroTexto 24"/>
          <p:cNvSpPr txBox="1"/>
          <p:nvPr/>
        </p:nvSpPr>
        <p:spPr>
          <a:xfrm>
            <a:off x="9448462" y="5774039"/>
            <a:ext cx="127001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907" sz="5000">
                <a:latin typeface="Effra Bold"/>
                <a:ea typeface="Effra Bold"/>
                <a:cs typeface="Effra Bold"/>
                <a:sym typeface="Effra Bold"/>
              </a:defRPr>
            </a:lvl1pPr>
          </a:lstStyle>
          <a:p>
            <a:pPr/>
            <a:r>
              <a:t>​</a:t>
            </a:r>
          </a:p>
        </p:txBody>
      </p:sp>
      <p:sp>
        <p:nvSpPr>
          <p:cNvPr id="124" name="Forma libre: forma 26"/>
          <p:cNvSpPr/>
          <p:nvPr/>
        </p:nvSpPr>
        <p:spPr>
          <a:xfrm>
            <a:off x="889670" y="4247770"/>
            <a:ext cx="190981" cy="12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69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" name="Forma libre: forma 27"/>
          <p:cNvSpPr/>
          <p:nvPr/>
        </p:nvSpPr>
        <p:spPr>
          <a:xfrm>
            <a:off x="877294" y="5266285"/>
            <a:ext cx="190981" cy="124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" name="Forma libre: forma 28"/>
          <p:cNvSpPr/>
          <p:nvPr/>
        </p:nvSpPr>
        <p:spPr>
          <a:xfrm>
            <a:off x="889670" y="5972261"/>
            <a:ext cx="190981" cy="124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69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" name="CuadroTexto 30"/>
          <p:cNvSpPr txBox="1"/>
          <p:nvPr/>
        </p:nvSpPr>
        <p:spPr>
          <a:xfrm>
            <a:off x="597840" y="2602518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8" name="CuadroTexto 31"/>
          <p:cNvSpPr txBox="1"/>
          <p:nvPr/>
        </p:nvSpPr>
        <p:spPr>
          <a:xfrm>
            <a:off x="601165" y="4106090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9" name="CuadroTexto 32"/>
          <p:cNvSpPr txBox="1"/>
          <p:nvPr/>
        </p:nvSpPr>
        <p:spPr>
          <a:xfrm>
            <a:off x="597839" y="5113370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0" name="CuadroTexto 33"/>
          <p:cNvSpPr txBox="1"/>
          <p:nvPr/>
        </p:nvSpPr>
        <p:spPr>
          <a:xfrm>
            <a:off x="597838" y="5828458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1" name="CuadroTexto 36"/>
          <p:cNvSpPr txBox="1"/>
          <p:nvPr/>
        </p:nvSpPr>
        <p:spPr>
          <a:xfrm>
            <a:off x="1204638" y="5108478"/>
            <a:ext cx="1072921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​</a:t>
            </a:r>
          </a:p>
        </p:txBody>
      </p:sp>
      <p:sp>
        <p:nvSpPr>
          <p:cNvPr id="132" name="Título Título Título Título"/>
          <p:cNvSpPr txBox="1"/>
          <p:nvPr>
            <p:ph type="title" hasCustomPrompt="1"/>
          </p:nvPr>
        </p:nvSpPr>
        <p:spPr>
          <a:xfrm>
            <a:off x="409723" y="664095"/>
            <a:ext cx="4361782" cy="36171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133" name="Body Level One…"/>
          <p:cNvSpPr txBox="1"/>
          <p:nvPr>
            <p:ph type="body" sz="quarter" idx="1" hasCustomPrompt="1"/>
          </p:nvPr>
        </p:nvSpPr>
        <p:spPr>
          <a:xfrm>
            <a:off x="409724" y="1401802"/>
            <a:ext cx="10233026" cy="8235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Let’s list the main Kafka guarantees over which we can build reliable systems (think ACID-like in databases)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4" name="Marcador de texto 67"/>
          <p:cNvSpPr/>
          <p:nvPr>
            <p:ph type="body" sz="quarter" idx="21" hasCustomPrompt="1"/>
          </p:nvPr>
        </p:nvSpPr>
        <p:spPr>
          <a:xfrm>
            <a:off x="1241550" y="2608178"/>
            <a:ext cx="9463089" cy="9509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</a:lstStyle>
          <a:p>
            <a:pPr/>
            <a:r>
              <a:t>If message B is written after message A by the same producer to the same partition, then offset B &gt; offset A (order guarantee per partition per producer).</a:t>
            </a:r>
          </a:p>
        </p:txBody>
      </p:sp>
      <p:sp>
        <p:nvSpPr>
          <p:cNvPr id="135" name="Marcador de texto 67"/>
          <p:cNvSpPr/>
          <p:nvPr>
            <p:ph type="body" sz="quarter" idx="22" hasCustomPrompt="1"/>
          </p:nvPr>
        </p:nvSpPr>
        <p:spPr>
          <a:xfrm>
            <a:off x="1191611" y="4099976"/>
            <a:ext cx="9463089" cy="70535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</a:lstStyle>
          <a:p>
            <a:pPr/>
            <a:r>
              <a:t>Produced messages are considered committed once all in-sync replicas wrote that message (But not necessarily flushed to disk).  </a:t>
            </a:r>
          </a:p>
        </p:txBody>
      </p:sp>
      <p:sp>
        <p:nvSpPr>
          <p:cNvPr id="136" name="Marcador de texto 67"/>
          <p:cNvSpPr/>
          <p:nvPr>
            <p:ph type="body" sz="quarter" idx="23" hasCustomPrompt="1"/>
          </p:nvPr>
        </p:nvSpPr>
        <p:spPr>
          <a:xfrm>
            <a:off x="1179661" y="5174050"/>
            <a:ext cx="9463089" cy="3418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777240">
              <a:spcBef>
                <a:spcPts val="800"/>
              </a:spcBef>
              <a:buSzTx/>
              <a:buFontTx/>
              <a:buNone/>
              <a:defRPr sz="1700"/>
            </a:lvl1pPr>
          </a:lstStyle>
          <a:p>
            <a:pPr/>
            <a:r>
              <a:t>Consumers only read committed messages.</a:t>
            </a:r>
          </a:p>
        </p:txBody>
      </p:sp>
      <p:sp>
        <p:nvSpPr>
          <p:cNvPr id="137" name="Marcador de texto 67"/>
          <p:cNvSpPr/>
          <p:nvPr>
            <p:ph type="body" sz="quarter" idx="24" hasCustomPrompt="1"/>
          </p:nvPr>
        </p:nvSpPr>
        <p:spPr>
          <a:xfrm>
            <a:off x="1191610" y="5821991"/>
            <a:ext cx="9463089" cy="3418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777240">
              <a:spcBef>
                <a:spcPts val="800"/>
              </a:spcBef>
              <a:buSzTx/>
              <a:buFontTx/>
              <a:buNone/>
              <a:defRPr sz="1700"/>
            </a:lvl1pPr>
          </a:lstStyle>
          <a:p>
            <a:pPr/>
            <a:r>
              <a:t>If at least one in-sync replica lives, messages will not be lost​.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6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65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147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8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9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0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1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2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3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4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5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6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7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8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9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0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1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2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3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4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66" name="Forma libre: forma 24"/>
          <p:cNvSpPr/>
          <p:nvPr/>
        </p:nvSpPr>
        <p:spPr>
          <a:xfrm>
            <a:off x="885269" y="1990942"/>
            <a:ext cx="2824117" cy="3905047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7" name="Forma libre: forma 25"/>
          <p:cNvSpPr/>
          <p:nvPr/>
        </p:nvSpPr>
        <p:spPr>
          <a:xfrm>
            <a:off x="3948102" y="1990942"/>
            <a:ext cx="6178050" cy="3024779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8" name="Forma libre: forma 26"/>
          <p:cNvSpPr/>
          <p:nvPr/>
        </p:nvSpPr>
        <p:spPr>
          <a:xfrm>
            <a:off x="3938637" y="5201461"/>
            <a:ext cx="3626303" cy="694594"/>
          </a:xfrm>
          <a:prstGeom prst="rect">
            <a:avLst/>
          </a:pr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69" name="Gráfico 30" descr="Gráfico 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4198" y="5429284"/>
            <a:ext cx="18097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171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Título con detalle: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0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9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181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2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3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4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5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6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7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8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9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0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1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2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3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4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5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6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7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8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00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01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Título con detalle: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2" name="Forma libre: forma 27"/>
          <p:cNvSpPr/>
          <p:nvPr/>
        </p:nvSpPr>
        <p:spPr>
          <a:xfrm>
            <a:off x="542726" y="2303640"/>
            <a:ext cx="3407847" cy="2927700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3" name="Forma libre: forma 28"/>
          <p:cNvSpPr/>
          <p:nvPr/>
        </p:nvSpPr>
        <p:spPr>
          <a:xfrm>
            <a:off x="4137185" y="2303640"/>
            <a:ext cx="3407846" cy="1444386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orma libre: forma 1"/>
          <p:cNvSpPr/>
          <p:nvPr/>
        </p:nvSpPr>
        <p:spPr>
          <a:xfrm>
            <a:off x="942827" y="5056890"/>
            <a:ext cx="3624436" cy="1259011"/>
          </a:xfrm>
          <a:prstGeom prst="rect">
            <a:avLst/>
          </a:pr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2" name="Forma libre: forma 23"/>
          <p:cNvSpPr/>
          <p:nvPr/>
        </p:nvSpPr>
        <p:spPr>
          <a:xfrm>
            <a:off x="942827" y="2013334"/>
            <a:ext cx="8930875" cy="1259011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3" name="Forma libre: forma 27"/>
          <p:cNvSpPr/>
          <p:nvPr/>
        </p:nvSpPr>
        <p:spPr>
          <a:xfrm>
            <a:off x="942827" y="3535078"/>
            <a:ext cx="8930875" cy="1259079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32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214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5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6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7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8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9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0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1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2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3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4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5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6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7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8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9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0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1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33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34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Título con detalle: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orma libre: forma 3"/>
          <p:cNvSpPr/>
          <p:nvPr/>
        </p:nvSpPr>
        <p:spPr>
          <a:xfrm>
            <a:off x="535363" y="2040375"/>
            <a:ext cx="3095770" cy="2497049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3" name="Forma libre: forma 24"/>
          <p:cNvSpPr/>
          <p:nvPr/>
        </p:nvSpPr>
        <p:spPr>
          <a:xfrm>
            <a:off x="7639176" y="4721433"/>
            <a:ext cx="2909021" cy="761407"/>
          </a:xfrm>
          <a:prstGeom prst="rect">
            <a:avLst/>
          </a:pr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4" name="Forma libre: forma 25"/>
          <p:cNvSpPr/>
          <p:nvPr/>
        </p:nvSpPr>
        <p:spPr>
          <a:xfrm>
            <a:off x="3789493" y="2040375"/>
            <a:ext cx="6758703" cy="2521040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63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245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6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7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8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9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0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1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2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3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4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5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6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7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8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9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0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1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2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64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65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Subtítulo…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6" name="Forma libre: forma 29"/>
          <p:cNvSpPr/>
          <p:nvPr/>
        </p:nvSpPr>
        <p:spPr>
          <a:xfrm>
            <a:off x="6907586" y="6038527"/>
            <a:ext cx="121403" cy="198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1279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274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5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6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7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8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9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0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1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2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3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4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5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6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7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8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9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0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1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93" name="Forma libre: forma 1"/>
          <p:cNvSpPr/>
          <p:nvPr/>
        </p:nvSpPr>
        <p:spPr>
          <a:xfrm>
            <a:off x="7363573" y="-1"/>
            <a:ext cx="4827874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/>
          <p:cNvSpPr/>
          <p:nvPr/>
        </p:nvSpPr>
        <p:spPr>
          <a:xfrm>
            <a:off x="9872535" y="981773"/>
            <a:ext cx="1548576" cy="9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738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Forma libre: forma 2"/>
          <p:cNvSpPr/>
          <p:nvPr/>
        </p:nvSpPr>
        <p:spPr>
          <a:xfrm>
            <a:off x="340486" y="1119821"/>
            <a:ext cx="814070" cy="530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643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" name="Forma libre: forma 3"/>
          <p:cNvSpPr/>
          <p:nvPr/>
        </p:nvSpPr>
        <p:spPr>
          <a:xfrm>
            <a:off x="-796" y="1910335"/>
            <a:ext cx="760796" cy="979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" name="Forma libre: forma 4"/>
          <p:cNvSpPr/>
          <p:nvPr/>
        </p:nvSpPr>
        <p:spPr>
          <a:xfrm>
            <a:off x="-796" y="2889631"/>
            <a:ext cx="760796" cy="1020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" name="Forma libre: forma 5"/>
          <p:cNvSpPr/>
          <p:nvPr/>
        </p:nvSpPr>
        <p:spPr>
          <a:xfrm>
            <a:off x="-796" y="3910203"/>
            <a:ext cx="760796" cy="979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" name="Forma libre: forma 6"/>
          <p:cNvSpPr/>
          <p:nvPr/>
        </p:nvSpPr>
        <p:spPr>
          <a:xfrm>
            <a:off x="549909" y="3780471"/>
            <a:ext cx="884873" cy="575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2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" name="Forma libre: forma 7"/>
          <p:cNvSpPr/>
          <p:nvPr/>
        </p:nvSpPr>
        <p:spPr>
          <a:xfrm>
            <a:off x="1069021" y="3394011"/>
            <a:ext cx="525083" cy="3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5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" name="Forma libre: forma 8"/>
          <p:cNvSpPr/>
          <p:nvPr/>
        </p:nvSpPr>
        <p:spPr>
          <a:xfrm>
            <a:off x="-13273" y="5880608"/>
            <a:ext cx="778639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" name="Forma libre: forma 9"/>
          <p:cNvSpPr/>
          <p:nvPr/>
        </p:nvSpPr>
        <p:spPr>
          <a:xfrm>
            <a:off x="765365" y="5880608"/>
            <a:ext cx="1533653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" name="Forma libre: forma 10"/>
          <p:cNvSpPr/>
          <p:nvPr/>
        </p:nvSpPr>
        <p:spPr>
          <a:xfrm>
            <a:off x="765365" y="4889500"/>
            <a:ext cx="1533653" cy="991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65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" name="Forma libre: forma 11"/>
          <p:cNvSpPr/>
          <p:nvPr/>
        </p:nvSpPr>
        <p:spPr>
          <a:xfrm>
            <a:off x="1543938" y="5880608"/>
            <a:ext cx="1522032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716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" name="Forma libre: forma 12"/>
          <p:cNvSpPr/>
          <p:nvPr/>
        </p:nvSpPr>
        <p:spPr>
          <a:xfrm>
            <a:off x="2753296" y="6181471"/>
            <a:ext cx="899669" cy="578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" name="Forma libre: forma 13"/>
          <p:cNvSpPr/>
          <p:nvPr/>
        </p:nvSpPr>
        <p:spPr>
          <a:xfrm>
            <a:off x="8200008" y="598297"/>
            <a:ext cx="849567" cy="542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49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49" y="0"/>
                </a:lnTo>
                <a:close/>
              </a:path>
            </a:pathLst>
          </a:cu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" name="Forma libre: forma 14"/>
          <p:cNvSpPr/>
          <p:nvPr/>
        </p:nvSpPr>
        <p:spPr>
          <a:xfrm>
            <a:off x="10642344" y="0"/>
            <a:ext cx="1549656" cy="981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870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" name="Forma libre: forma 15"/>
          <p:cNvSpPr/>
          <p:nvPr/>
        </p:nvSpPr>
        <p:spPr>
          <a:xfrm>
            <a:off x="11421109" y="0"/>
            <a:ext cx="770891" cy="981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" name="Forma libre: forma 16"/>
          <p:cNvSpPr/>
          <p:nvPr/>
        </p:nvSpPr>
        <p:spPr>
          <a:xfrm>
            <a:off x="9102660" y="981773"/>
            <a:ext cx="1539685" cy="9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108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" name="Forma libre: forma 17"/>
          <p:cNvSpPr/>
          <p:nvPr/>
        </p:nvSpPr>
        <p:spPr>
          <a:xfrm>
            <a:off x="9872535" y="1969897"/>
            <a:ext cx="1548576" cy="990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66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43E5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" name="Forma libre: forma 18"/>
          <p:cNvSpPr/>
          <p:nvPr/>
        </p:nvSpPr>
        <p:spPr>
          <a:xfrm>
            <a:off x="9420352" y="3384358"/>
            <a:ext cx="921195" cy="58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31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3A88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" name="Forma libre: forma 19"/>
          <p:cNvSpPr/>
          <p:nvPr/>
        </p:nvSpPr>
        <p:spPr>
          <a:xfrm>
            <a:off x="11416093" y="2951670"/>
            <a:ext cx="773685" cy="1017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D3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" name="Forma libre: forma 20"/>
          <p:cNvSpPr/>
          <p:nvPr/>
        </p:nvSpPr>
        <p:spPr>
          <a:xfrm>
            <a:off x="11416093" y="3968813"/>
            <a:ext cx="773685" cy="1017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" name="Forma libre: forma 21"/>
          <p:cNvSpPr/>
          <p:nvPr/>
        </p:nvSpPr>
        <p:spPr>
          <a:xfrm>
            <a:off x="11429935" y="4985956"/>
            <a:ext cx="759842" cy="963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" name="Forma libre: forma 22"/>
          <p:cNvSpPr/>
          <p:nvPr/>
        </p:nvSpPr>
        <p:spPr>
          <a:xfrm>
            <a:off x="11022900" y="6190869"/>
            <a:ext cx="819977" cy="525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99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" name="Forma libre: forma 23"/>
          <p:cNvSpPr/>
          <p:nvPr/>
        </p:nvSpPr>
        <p:spPr>
          <a:xfrm>
            <a:off x="10223" y="4889500"/>
            <a:ext cx="1533716" cy="991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35" y="21600"/>
                </a:moveTo>
                <a:lnTo>
                  <a:pt x="21600" y="0"/>
                </a:lnTo>
                <a:lnTo>
                  <a:pt x="0" y="0"/>
                </a:lnTo>
                <a:lnTo>
                  <a:pt x="10635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" name="Forma libre: forma 24"/>
          <p:cNvSpPr/>
          <p:nvPr/>
        </p:nvSpPr>
        <p:spPr>
          <a:xfrm>
            <a:off x="9909950" y="-8573"/>
            <a:ext cx="1527938" cy="990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59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" name="Forma libre: forma 25"/>
          <p:cNvSpPr/>
          <p:nvPr/>
        </p:nvSpPr>
        <p:spPr>
          <a:xfrm>
            <a:off x="11418886" y="981773"/>
            <a:ext cx="773114" cy="9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478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4A08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" name="Forma libre: forma 26"/>
          <p:cNvSpPr/>
          <p:nvPr/>
        </p:nvSpPr>
        <p:spPr>
          <a:xfrm>
            <a:off x="10636947" y="1961507"/>
            <a:ext cx="1547433" cy="990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946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" name="Forma libre: forma 27"/>
          <p:cNvSpPr/>
          <p:nvPr/>
        </p:nvSpPr>
        <p:spPr>
          <a:xfrm>
            <a:off x="9880981" y="3968813"/>
            <a:ext cx="1533716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3" Type="http://schemas.openxmlformats.org/officeDocument/2006/relationships/hyperlink" Target="http://goo.gl/nfuA2r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Relationship Id="rId3" Type="http://schemas.openxmlformats.org/officeDocument/2006/relationships/hyperlink" Target="http://bit.ly/2W1R6VG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Relationship Id="rId3" Type="http://schemas.openxmlformats.org/officeDocument/2006/relationships/hyperlink" Target="http://goo.gl/L6fj7F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ítu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3776">
              <a:defRPr sz="1296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Hands on Generative AI</a:t>
            </a:r>
          </a:p>
        </p:txBody>
      </p:sp>
      <p:grpSp>
        <p:nvGrpSpPr>
          <p:cNvPr id="645" name="Rectángulo 2"/>
          <p:cNvGrpSpPr/>
          <p:nvPr/>
        </p:nvGrpSpPr>
        <p:grpSpPr>
          <a:xfrm>
            <a:off x="2457547" y="4975383"/>
            <a:ext cx="3265714" cy="383178"/>
            <a:chOff x="0" y="0"/>
            <a:chExt cx="3265713" cy="383176"/>
          </a:xfrm>
        </p:grpSpPr>
        <p:sp>
          <p:nvSpPr>
            <p:cNvPr id="643" name="Rectangle"/>
            <p:cNvSpPr/>
            <p:nvPr/>
          </p:nvSpPr>
          <p:spPr>
            <a:xfrm>
              <a:off x="-1" y="0"/>
              <a:ext cx="3265715" cy="383177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44" name="Text Classification"/>
            <p:cNvSpPr txBox="1"/>
            <p:nvPr/>
          </p:nvSpPr>
          <p:spPr>
            <a:xfrm>
              <a:off x="52069" y="16257"/>
              <a:ext cx="3161575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Text Classification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Título 1"/>
          <p:cNvSpPr txBox="1"/>
          <p:nvPr>
            <p:ph type="title"/>
          </p:nvPr>
        </p:nvSpPr>
        <p:spPr>
          <a:xfrm>
            <a:off x="409722" y="716229"/>
            <a:ext cx="4361783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In code</a:t>
            </a:r>
          </a:p>
        </p:txBody>
      </p:sp>
      <p:sp>
        <p:nvSpPr>
          <p:cNvPr id="697" name="CuadroTexto 2"/>
          <p:cNvSpPr txBox="1"/>
          <p:nvPr/>
        </p:nvSpPr>
        <p:spPr>
          <a:xfrm>
            <a:off x="4130051" y="1407432"/>
            <a:ext cx="8452485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 = Sequential()</a:t>
            </a:r>
          </a:p>
          <a:p>
            <a:pPr>
              <a:defRPr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Embedding</a:t>
            </a:r>
            <a:r>
              <a:rPr>
                <a:solidFill>
                  <a:srgbClr val="DCDCDC"/>
                </a:solidFill>
              </a:rPr>
              <a:t>(</a:t>
            </a:r>
            <a:r>
              <a:t>input_dim=</a:t>
            </a:r>
            <a:r>
              <a:rPr>
                <a:solidFill>
                  <a:srgbClr val="B5CEA8"/>
                </a:solidFill>
              </a:rPr>
              <a:t>256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output_dim=</a:t>
            </a:r>
            <a:r>
              <a:rPr>
                <a:solidFill>
                  <a:srgbClr val="B5CEA8"/>
                </a:solidFill>
              </a:rPr>
              <a:t>100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input_length=</a:t>
            </a:r>
            <a:r>
              <a:rPr>
                <a:solidFill>
                  <a:srgbClr val="B5CEA8"/>
                </a:solidFill>
              </a:rPr>
              <a:t>188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embeddings_initializer=Constant</a:t>
            </a:r>
            <a:r>
              <a:rPr>
                <a:solidFill>
                  <a:srgbClr val="DCDCDC"/>
                </a:solidFill>
              </a:rPr>
              <a:t>(</a:t>
            </a:r>
            <a:r>
              <a:t>weights</a:t>
            </a:r>
            <a:r>
              <a:rPr>
                <a:solidFill>
                  <a:srgbClr val="DCDCDC"/>
                </a:solidFill>
              </a:rPr>
              <a:t>),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trainable=</a:t>
            </a:r>
            <a:r>
              <a:rPr>
                <a:solidFill>
                  <a:srgbClr val="569CD6"/>
                </a:solidFill>
              </a:rPr>
              <a:t>True</a:t>
            </a:r>
            <a:r>
              <a:rPr>
                <a:solidFill>
                  <a:srgbClr val="DCDCDC"/>
                </a:solidFill>
              </a:rPr>
              <a:t>)</a:t>
            </a:r>
          </a:p>
          <a:p>
            <a:pPr>
              <a:defRPr sz="16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)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25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activation=leaky_relu</a:t>
            </a:r>
            <a:r>
              <a:rPr>
                <a:solidFill>
                  <a:srgbClr val="DCDCDC"/>
                </a:solidFill>
              </a:rPr>
              <a:t>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Lambda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lambda</a:t>
            </a:r>
            <a:r>
              <a:t> x</a:t>
            </a:r>
            <a:r>
              <a:rPr>
                <a:solidFill>
                  <a:srgbClr val="DCDCDC"/>
                </a:solidFill>
              </a:rPr>
              <a:t>:</a:t>
            </a:r>
            <a:r>
              <a:t> K.mean</a:t>
            </a:r>
            <a:r>
              <a:rPr>
                <a:solidFill>
                  <a:srgbClr val="DCDCDC"/>
                </a:solidFill>
              </a:rPr>
              <a:t>(</a:t>
            </a:r>
            <a:r>
              <a:t>x</a:t>
            </a:r>
            <a:r>
              <a:rPr>
                <a:solidFill>
                  <a:srgbClr val="DCDCDC"/>
                </a:solidFill>
              </a:rPr>
              <a:t>,</a:t>
            </a:r>
            <a:r>
              <a:t> axis=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CDCDC"/>
                </a:solidFill>
              </a:rPr>
              <a:t>),</a:t>
            </a:r>
            <a:r>
              <a:t> output_shape=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None</a:t>
            </a:r>
            <a:r>
              <a:rPr>
                <a:solidFill>
                  <a:srgbClr val="DCDCDC"/>
                </a:solidFill>
              </a:rPr>
              <a:t>,</a:t>
            </a:r>
            <a:r>
              <a:t> embedding_dim</a:t>
            </a:r>
            <a:r>
              <a:rPr>
                <a:solidFill>
                  <a:srgbClr val="DCDCDC"/>
                </a:solidFill>
              </a:rPr>
              <a:t>)))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10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activation=leaky_relu</a:t>
            </a:r>
            <a:r>
              <a:rPr>
                <a:solidFill>
                  <a:srgbClr val="DCDCDC"/>
                </a:solidFill>
              </a:rPr>
              <a:t>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</a:t>
            </a:r>
            <a:r>
              <a:rPr>
                <a:solidFill>
                  <a:srgbClr val="CE9178"/>
                </a:solidFill>
              </a:rPr>
              <a:t>'softmax'</a:t>
            </a:r>
            <a:r>
              <a:rPr>
                <a:solidFill>
                  <a:srgbClr val="DCDCDC"/>
                </a:solidFill>
              </a:rPr>
              <a:t>))</a:t>
            </a:r>
          </a:p>
        </p:txBody>
      </p:sp>
      <p:sp>
        <p:nvSpPr>
          <p:cNvPr id="698" name="CuadroTexto 3"/>
          <p:cNvSpPr txBox="1"/>
          <p:nvPr/>
        </p:nvSpPr>
        <p:spPr>
          <a:xfrm>
            <a:off x="525144" y="2551837"/>
            <a:ext cx="2985137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Size of the embedding space</a:t>
            </a:r>
          </a:p>
        </p:txBody>
      </p:sp>
      <p:sp>
        <p:nvSpPr>
          <p:cNvPr id="699" name="Rectángulo: esquinas redondeadas 4"/>
          <p:cNvSpPr/>
          <p:nvPr/>
        </p:nvSpPr>
        <p:spPr>
          <a:xfrm>
            <a:off x="4084330" y="1841013"/>
            <a:ext cx="7837704" cy="1642413"/>
          </a:xfrm>
          <a:prstGeom prst="roundRect">
            <a:avLst>
              <a:gd name="adj" fmla="val 16667"/>
            </a:avLst>
          </a:prstGeom>
          <a:ln w="190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0" name="CuadroTexto 5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Título 1"/>
          <p:cNvSpPr txBox="1"/>
          <p:nvPr>
            <p:ph type="title"/>
          </p:nvPr>
        </p:nvSpPr>
        <p:spPr>
          <a:xfrm>
            <a:off x="409722" y="716229"/>
            <a:ext cx="4361783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In code</a:t>
            </a:r>
          </a:p>
        </p:txBody>
      </p:sp>
      <p:sp>
        <p:nvSpPr>
          <p:cNvPr id="703" name="CuadroTexto 2"/>
          <p:cNvSpPr txBox="1"/>
          <p:nvPr/>
        </p:nvSpPr>
        <p:spPr>
          <a:xfrm>
            <a:off x="4130051" y="1407432"/>
            <a:ext cx="8452485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 = Sequential()</a:t>
            </a:r>
          </a:p>
          <a:p>
            <a:pPr>
              <a:defRPr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Embedding</a:t>
            </a:r>
            <a:r>
              <a:rPr>
                <a:solidFill>
                  <a:srgbClr val="DCDCDC"/>
                </a:solidFill>
              </a:rPr>
              <a:t>(</a:t>
            </a:r>
            <a:r>
              <a:t>input_dim=</a:t>
            </a:r>
            <a:r>
              <a:rPr>
                <a:solidFill>
                  <a:srgbClr val="B5CEA8"/>
                </a:solidFill>
              </a:rPr>
              <a:t>256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output_dim=</a:t>
            </a:r>
            <a:r>
              <a:rPr>
                <a:solidFill>
                  <a:srgbClr val="B5CEA8"/>
                </a:solidFill>
              </a:rPr>
              <a:t>100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input_length=</a:t>
            </a:r>
            <a:r>
              <a:rPr>
                <a:solidFill>
                  <a:srgbClr val="B5CEA8"/>
                </a:solidFill>
              </a:rPr>
              <a:t>188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embeddings_initializer=Constant</a:t>
            </a:r>
            <a:r>
              <a:rPr>
                <a:solidFill>
                  <a:srgbClr val="DCDCDC"/>
                </a:solidFill>
              </a:rPr>
              <a:t>(</a:t>
            </a:r>
            <a:r>
              <a:t>weights</a:t>
            </a:r>
            <a:r>
              <a:rPr>
                <a:solidFill>
                  <a:srgbClr val="DCDCDC"/>
                </a:solidFill>
              </a:rPr>
              <a:t>),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trainable=</a:t>
            </a:r>
            <a:r>
              <a:rPr>
                <a:solidFill>
                  <a:srgbClr val="569CD6"/>
                </a:solidFill>
              </a:rPr>
              <a:t>True</a:t>
            </a:r>
            <a:r>
              <a:rPr>
                <a:solidFill>
                  <a:srgbClr val="DCDCDC"/>
                </a:solidFill>
              </a:rPr>
              <a:t>)</a:t>
            </a:r>
          </a:p>
          <a:p>
            <a:pPr>
              <a:defRPr sz="16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)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25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activation=leaky_relu</a:t>
            </a:r>
            <a:r>
              <a:rPr>
                <a:solidFill>
                  <a:srgbClr val="DCDCDC"/>
                </a:solidFill>
              </a:rPr>
              <a:t>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Lambda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lambda</a:t>
            </a:r>
            <a:r>
              <a:t> x</a:t>
            </a:r>
            <a:r>
              <a:rPr>
                <a:solidFill>
                  <a:srgbClr val="DCDCDC"/>
                </a:solidFill>
              </a:rPr>
              <a:t>:</a:t>
            </a:r>
            <a:r>
              <a:t> K.mean</a:t>
            </a:r>
            <a:r>
              <a:rPr>
                <a:solidFill>
                  <a:srgbClr val="DCDCDC"/>
                </a:solidFill>
              </a:rPr>
              <a:t>(</a:t>
            </a:r>
            <a:r>
              <a:t>x</a:t>
            </a:r>
            <a:r>
              <a:rPr>
                <a:solidFill>
                  <a:srgbClr val="DCDCDC"/>
                </a:solidFill>
              </a:rPr>
              <a:t>,</a:t>
            </a:r>
            <a:r>
              <a:t> axis=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CDCDC"/>
                </a:solidFill>
              </a:rPr>
              <a:t>),</a:t>
            </a:r>
            <a:r>
              <a:t> output_shape=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None</a:t>
            </a:r>
            <a:r>
              <a:rPr>
                <a:solidFill>
                  <a:srgbClr val="DCDCDC"/>
                </a:solidFill>
              </a:rPr>
              <a:t>,</a:t>
            </a:r>
            <a:r>
              <a:t> embedding_dim</a:t>
            </a:r>
            <a:r>
              <a:rPr>
                <a:solidFill>
                  <a:srgbClr val="DCDCDC"/>
                </a:solidFill>
              </a:rPr>
              <a:t>)))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10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activation=leaky_relu</a:t>
            </a:r>
            <a:r>
              <a:rPr>
                <a:solidFill>
                  <a:srgbClr val="DCDCDC"/>
                </a:solidFill>
              </a:rPr>
              <a:t>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</a:t>
            </a:r>
            <a:r>
              <a:rPr>
                <a:solidFill>
                  <a:srgbClr val="CE9178"/>
                </a:solidFill>
              </a:rPr>
              <a:t>'softmax'</a:t>
            </a:r>
            <a:r>
              <a:rPr>
                <a:solidFill>
                  <a:srgbClr val="DCDCDC"/>
                </a:solidFill>
              </a:rPr>
              <a:t>))</a:t>
            </a:r>
          </a:p>
        </p:txBody>
      </p:sp>
      <p:sp>
        <p:nvSpPr>
          <p:cNvPr id="704" name="CuadroTexto 3"/>
          <p:cNvSpPr txBox="1"/>
          <p:nvPr/>
        </p:nvSpPr>
        <p:spPr>
          <a:xfrm>
            <a:off x="525144" y="2551837"/>
            <a:ext cx="2985137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Maximum length of input sequences</a:t>
            </a:r>
          </a:p>
        </p:txBody>
      </p:sp>
      <p:sp>
        <p:nvSpPr>
          <p:cNvPr id="705" name="Rectángulo: esquinas redondeadas 4"/>
          <p:cNvSpPr/>
          <p:nvPr/>
        </p:nvSpPr>
        <p:spPr>
          <a:xfrm>
            <a:off x="4084330" y="1841013"/>
            <a:ext cx="7837704" cy="1642413"/>
          </a:xfrm>
          <a:prstGeom prst="roundRect">
            <a:avLst>
              <a:gd name="adj" fmla="val 16667"/>
            </a:avLst>
          </a:prstGeom>
          <a:ln w="190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6" name="CuadroTexto 5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Título 1"/>
          <p:cNvSpPr txBox="1"/>
          <p:nvPr>
            <p:ph type="title"/>
          </p:nvPr>
        </p:nvSpPr>
        <p:spPr>
          <a:xfrm>
            <a:off x="409722" y="716229"/>
            <a:ext cx="4361783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In code</a:t>
            </a:r>
          </a:p>
        </p:txBody>
      </p:sp>
      <p:sp>
        <p:nvSpPr>
          <p:cNvPr id="709" name="CuadroTexto 2"/>
          <p:cNvSpPr txBox="1"/>
          <p:nvPr/>
        </p:nvSpPr>
        <p:spPr>
          <a:xfrm>
            <a:off x="4130051" y="1407432"/>
            <a:ext cx="8452485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 = Sequential()</a:t>
            </a:r>
          </a:p>
          <a:p>
            <a:pPr>
              <a:defRPr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Embedding</a:t>
            </a:r>
            <a:r>
              <a:rPr>
                <a:solidFill>
                  <a:srgbClr val="DCDCDC"/>
                </a:solidFill>
              </a:rPr>
              <a:t>(</a:t>
            </a:r>
            <a:r>
              <a:t>input_dim=</a:t>
            </a:r>
            <a:r>
              <a:rPr>
                <a:solidFill>
                  <a:srgbClr val="B5CEA8"/>
                </a:solidFill>
              </a:rPr>
              <a:t>256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output_dim=</a:t>
            </a:r>
            <a:r>
              <a:rPr>
                <a:solidFill>
                  <a:srgbClr val="B5CEA8"/>
                </a:solidFill>
              </a:rPr>
              <a:t>100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input_length=</a:t>
            </a:r>
            <a:r>
              <a:rPr>
                <a:solidFill>
                  <a:srgbClr val="B5CEA8"/>
                </a:solidFill>
              </a:rPr>
              <a:t>188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embeddings_initializer=Constant</a:t>
            </a:r>
            <a:r>
              <a:rPr>
                <a:solidFill>
                  <a:srgbClr val="DCDCDC"/>
                </a:solidFill>
              </a:rPr>
              <a:t>(</a:t>
            </a:r>
            <a:r>
              <a:t>weights</a:t>
            </a:r>
            <a:r>
              <a:rPr>
                <a:solidFill>
                  <a:srgbClr val="DCDCDC"/>
                </a:solidFill>
              </a:rPr>
              <a:t>),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trainable=</a:t>
            </a:r>
            <a:r>
              <a:rPr>
                <a:solidFill>
                  <a:srgbClr val="569CD6"/>
                </a:solidFill>
              </a:rPr>
              <a:t>True</a:t>
            </a:r>
            <a:r>
              <a:rPr>
                <a:solidFill>
                  <a:srgbClr val="DCDCDC"/>
                </a:solidFill>
              </a:rPr>
              <a:t>)</a:t>
            </a:r>
          </a:p>
          <a:p>
            <a:pPr>
              <a:defRPr sz="16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)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25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activation=leaky_relu</a:t>
            </a:r>
            <a:r>
              <a:rPr>
                <a:solidFill>
                  <a:srgbClr val="DCDCDC"/>
                </a:solidFill>
              </a:rPr>
              <a:t>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Lambda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lambda</a:t>
            </a:r>
            <a:r>
              <a:t> x</a:t>
            </a:r>
            <a:r>
              <a:rPr>
                <a:solidFill>
                  <a:srgbClr val="DCDCDC"/>
                </a:solidFill>
              </a:rPr>
              <a:t>:</a:t>
            </a:r>
            <a:r>
              <a:t> K.mean</a:t>
            </a:r>
            <a:r>
              <a:rPr>
                <a:solidFill>
                  <a:srgbClr val="DCDCDC"/>
                </a:solidFill>
              </a:rPr>
              <a:t>(</a:t>
            </a:r>
            <a:r>
              <a:t>x</a:t>
            </a:r>
            <a:r>
              <a:rPr>
                <a:solidFill>
                  <a:srgbClr val="DCDCDC"/>
                </a:solidFill>
              </a:rPr>
              <a:t>,</a:t>
            </a:r>
            <a:r>
              <a:t> axis=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CDCDC"/>
                </a:solidFill>
              </a:rPr>
              <a:t>),</a:t>
            </a:r>
            <a:r>
              <a:t> output_shape=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None</a:t>
            </a:r>
            <a:r>
              <a:rPr>
                <a:solidFill>
                  <a:srgbClr val="DCDCDC"/>
                </a:solidFill>
              </a:rPr>
              <a:t>,</a:t>
            </a:r>
            <a:r>
              <a:t> embedding_dim</a:t>
            </a:r>
            <a:r>
              <a:rPr>
                <a:solidFill>
                  <a:srgbClr val="DCDCDC"/>
                </a:solidFill>
              </a:rPr>
              <a:t>)))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10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activation=leaky_relu</a:t>
            </a:r>
            <a:r>
              <a:rPr>
                <a:solidFill>
                  <a:srgbClr val="DCDCDC"/>
                </a:solidFill>
              </a:rPr>
              <a:t>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</a:t>
            </a:r>
            <a:r>
              <a:rPr>
                <a:solidFill>
                  <a:srgbClr val="CE9178"/>
                </a:solidFill>
              </a:rPr>
              <a:t>'softmax'</a:t>
            </a:r>
            <a:r>
              <a:rPr>
                <a:solidFill>
                  <a:srgbClr val="DCDCDC"/>
                </a:solidFill>
              </a:rPr>
              <a:t>))</a:t>
            </a:r>
          </a:p>
        </p:txBody>
      </p:sp>
      <p:sp>
        <p:nvSpPr>
          <p:cNvPr id="710" name="CuadroTexto 3"/>
          <p:cNvSpPr txBox="1"/>
          <p:nvPr/>
        </p:nvSpPr>
        <p:spPr>
          <a:xfrm>
            <a:off x="525144" y="2551837"/>
            <a:ext cx="2985137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Initializer for the embedding weights</a:t>
            </a:r>
          </a:p>
        </p:txBody>
      </p:sp>
      <p:sp>
        <p:nvSpPr>
          <p:cNvPr id="711" name="Rectángulo: esquinas redondeadas 4"/>
          <p:cNvSpPr/>
          <p:nvPr/>
        </p:nvSpPr>
        <p:spPr>
          <a:xfrm>
            <a:off x="4084330" y="1841013"/>
            <a:ext cx="7837704" cy="1642413"/>
          </a:xfrm>
          <a:prstGeom prst="roundRect">
            <a:avLst>
              <a:gd name="adj" fmla="val 16667"/>
            </a:avLst>
          </a:prstGeom>
          <a:ln w="190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2" name="CuadroTexto 5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ítulo 1"/>
          <p:cNvSpPr txBox="1"/>
          <p:nvPr>
            <p:ph type="title"/>
          </p:nvPr>
        </p:nvSpPr>
        <p:spPr>
          <a:xfrm>
            <a:off x="409722" y="716229"/>
            <a:ext cx="4361783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In code</a:t>
            </a:r>
          </a:p>
        </p:txBody>
      </p:sp>
      <p:sp>
        <p:nvSpPr>
          <p:cNvPr id="715" name="CuadroTexto 2"/>
          <p:cNvSpPr txBox="1"/>
          <p:nvPr/>
        </p:nvSpPr>
        <p:spPr>
          <a:xfrm>
            <a:off x="4130051" y="1407432"/>
            <a:ext cx="8452485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 = Sequential()</a:t>
            </a:r>
          </a:p>
          <a:p>
            <a:pPr>
              <a:defRPr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Embedding</a:t>
            </a:r>
            <a:r>
              <a:rPr>
                <a:solidFill>
                  <a:srgbClr val="DCDCDC"/>
                </a:solidFill>
              </a:rPr>
              <a:t>(</a:t>
            </a:r>
            <a:r>
              <a:t>input_dim=</a:t>
            </a:r>
            <a:r>
              <a:rPr>
                <a:solidFill>
                  <a:srgbClr val="B5CEA8"/>
                </a:solidFill>
              </a:rPr>
              <a:t>256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output_dim=</a:t>
            </a:r>
            <a:r>
              <a:rPr>
                <a:solidFill>
                  <a:srgbClr val="B5CEA8"/>
                </a:solidFill>
              </a:rPr>
              <a:t>100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input_length=</a:t>
            </a:r>
            <a:r>
              <a:rPr>
                <a:solidFill>
                  <a:srgbClr val="B5CEA8"/>
                </a:solidFill>
              </a:rPr>
              <a:t>188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embeddings_initializer=Constant</a:t>
            </a:r>
            <a:r>
              <a:rPr>
                <a:solidFill>
                  <a:srgbClr val="DCDCDC"/>
                </a:solidFill>
              </a:rPr>
              <a:t>(</a:t>
            </a:r>
            <a:r>
              <a:t>weights</a:t>
            </a:r>
            <a:r>
              <a:rPr>
                <a:solidFill>
                  <a:srgbClr val="DCDCDC"/>
                </a:solidFill>
              </a:rPr>
              <a:t>),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trainable=</a:t>
            </a:r>
            <a:r>
              <a:rPr>
                <a:solidFill>
                  <a:srgbClr val="569CD6"/>
                </a:solidFill>
              </a:rPr>
              <a:t>True</a:t>
            </a:r>
            <a:r>
              <a:rPr>
                <a:solidFill>
                  <a:srgbClr val="DCDCDC"/>
                </a:solidFill>
              </a:rPr>
              <a:t>)</a:t>
            </a:r>
          </a:p>
          <a:p>
            <a:pPr>
              <a:defRPr sz="16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)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25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activation=leaky_relu</a:t>
            </a:r>
            <a:r>
              <a:rPr>
                <a:solidFill>
                  <a:srgbClr val="DCDCDC"/>
                </a:solidFill>
              </a:rPr>
              <a:t>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Lambda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lambda</a:t>
            </a:r>
            <a:r>
              <a:t> x</a:t>
            </a:r>
            <a:r>
              <a:rPr>
                <a:solidFill>
                  <a:srgbClr val="DCDCDC"/>
                </a:solidFill>
              </a:rPr>
              <a:t>:</a:t>
            </a:r>
            <a:r>
              <a:t> K.mean</a:t>
            </a:r>
            <a:r>
              <a:rPr>
                <a:solidFill>
                  <a:srgbClr val="DCDCDC"/>
                </a:solidFill>
              </a:rPr>
              <a:t>(</a:t>
            </a:r>
            <a:r>
              <a:t>x</a:t>
            </a:r>
            <a:r>
              <a:rPr>
                <a:solidFill>
                  <a:srgbClr val="DCDCDC"/>
                </a:solidFill>
              </a:rPr>
              <a:t>,</a:t>
            </a:r>
            <a:r>
              <a:t> axis=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CDCDC"/>
                </a:solidFill>
              </a:rPr>
              <a:t>),</a:t>
            </a:r>
            <a:r>
              <a:t> output_shape=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None</a:t>
            </a:r>
            <a:r>
              <a:rPr>
                <a:solidFill>
                  <a:srgbClr val="DCDCDC"/>
                </a:solidFill>
              </a:rPr>
              <a:t>,</a:t>
            </a:r>
            <a:r>
              <a:t> embedding_dim</a:t>
            </a:r>
            <a:r>
              <a:rPr>
                <a:solidFill>
                  <a:srgbClr val="DCDCDC"/>
                </a:solidFill>
              </a:rPr>
              <a:t>)))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10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activation=leaky_relu</a:t>
            </a:r>
            <a:r>
              <a:rPr>
                <a:solidFill>
                  <a:srgbClr val="DCDCDC"/>
                </a:solidFill>
              </a:rPr>
              <a:t>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</a:t>
            </a:r>
            <a:r>
              <a:rPr>
                <a:solidFill>
                  <a:srgbClr val="CE9178"/>
                </a:solidFill>
              </a:rPr>
              <a:t>'softmax'</a:t>
            </a:r>
            <a:r>
              <a:rPr>
                <a:solidFill>
                  <a:srgbClr val="DCDCDC"/>
                </a:solidFill>
              </a:rPr>
              <a:t>))</a:t>
            </a:r>
          </a:p>
        </p:txBody>
      </p:sp>
      <p:sp>
        <p:nvSpPr>
          <p:cNvPr id="716" name="CuadroTexto 3"/>
          <p:cNvSpPr txBox="1"/>
          <p:nvPr/>
        </p:nvSpPr>
        <p:spPr>
          <a:xfrm>
            <a:off x="525144" y="1617455"/>
            <a:ext cx="2985137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The embedding weights should be updated during training</a:t>
            </a:r>
          </a:p>
        </p:txBody>
      </p:sp>
      <p:sp>
        <p:nvSpPr>
          <p:cNvPr id="717" name="Rectángulo: esquinas redondeadas 4"/>
          <p:cNvSpPr/>
          <p:nvPr/>
        </p:nvSpPr>
        <p:spPr>
          <a:xfrm>
            <a:off x="4084330" y="1841013"/>
            <a:ext cx="7837704" cy="1642413"/>
          </a:xfrm>
          <a:prstGeom prst="roundRect">
            <a:avLst>
              <a:gd name="adj" fmla="val 16667"/>
            </a:avLst>
          </a:prstGeom>
          <a:ln w="190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8" name="CuadroTexto 5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Título 1"/>
          <p:cNvSpPr txBox="1"/>
          <p:nvPr>
            <p:ph type="title"/>
          </p:nvPr>
        </p:nvSpPr>
        <p:spPr>
          <a:xfrm>
            <a:off x="409722" y="716229"/>
            <a:ext cx="4361783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In code</a:t>
            </a:r>
          </a:p>
        </p:txBody>
      </p:sp>
      <p:sp>
        <p:nvSpPr>
          <p:cNvPr id="721" name="CuadroTexto 2"/>
          <p:cNvSpPr txBox="1"/>
          <p:nvPr/>
        </p:nvSpPr>
        <p:spPr>
          <a:xfrm>
            <a:off x="4130051" y="1407432"/>
            <a:ext cx="8452485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 = Sequential()</a:t>
            </a:r>
          </a:p>
          <a:p>
            <a:pPr>
              <a:defRPr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Embedding</a:t>
            </a:r>
            <a:r>
              <a:rPr>
                <a:solidFill>
                  <a:srgbClr val="DCDCDC"/>
                </a:solidFill>
              </a:rPr>
              <a:t>(</a:t>
            </a:r>
            <a:r>
              <a:t>input_dim=</a:t>
            </a:r>
            <a:r>
              <a:rPr>
                <a:solidFill>
                  <a:srgbClr val="B5CEA8"/>
                </a:solidFill>
              </a:rPr>
              <a:t>256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output_dim=</a:t>
            </a:r>
            <a:r>
              <a:rPr>
                <a:solidFill>
                  <a:srgbClr val="B5CEA8"/>
                </a:solidFill>
              </a:rPr>
              <a:t>100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input_length=</a:t>
            </a:r>
            <a:r>
              <a:rPr>
                <a:solidFill>
                  <a:srgbClr val="B5CEA8"/>
                </a:solidFill>
              </a:rPr>
              <a:t>188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embeddings_initializer=Constant</a:t>
            </a:r>
            <a:r>
              <a:rPr>
                <a:solidFill>
                  <a:srgbClr val="DCDCDC"/>
                </a:solidFill>
              </a:rPr>
              <a:t>(</a:t>
            </a:r>
            <a:r>
              <a:t>weights</a:t>
            </a:r>
            <a:r>
              <a:rPr>
                <a:solidFill>
                  <a:srgbClr val="DCDCDC"/>
                </a:solidFill>
              </a:rPr>
              <a:t>),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trainable=</a:t>
            </a:r>
            <a:r>
              <a:rPr>
                <a:solidFill>
                  <a:srgbClr val="569CD6"/>
                </a:solidFill>
              </a:rPr>
              <a:t>True</a:t>
            </a:r>
            <a:r>
              <a:rPr>
                <a:solidFill>
                  <a:srgbClr val="DCDCDC"/>
                </a:solidFill>
              </a:rPr>
              <a:t>)</a:t>
            </a:r>
          </a:p>
          <a:p>
            <a:pPr>
              <a:defRPr sz="16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)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25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activation=leaky_relu</a:t>
            </a:r>
            <a:r>
              <a:rPr>
                <a:solidFill>
                  <a:srgbClr val="DCDCDC"/>
                </a:solidFill>
              </a:rPr>
              <a:t>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Lambda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lambda</a:t>
            </a:r>
            <a:r>
              <a:t> x</a:t>
            </a:r>
            <a:r>
              <a:rPr>
                <a:solidFill>
                  <a:srgbClr val="DCDCDC"/>
                </a:solidFill>
              </a:rPr>
              <a:t>:</a:t>
            </a:r>
            <a:r>
              <a:t> K.mean</a:t>
            </a:r>
            <a:r>
              <a:rPr>
                <a:solidFill>
                  <a:srgbClr val="DCDCDC"/>
                </a:solidFill>
              </a:rPr>
              <a:t>(</a:t>
            </a:r>
            <a:r>
              <a:t>x</a:t>
            </a:r>
            <a:r>
              <a:rPr>
                <a:solidFill>
                  <a:srgbClr val="DCDCDC"/>
                </a:solidFill>
              </a:rPr>
              <a:t>,</a:t>
            </a:r>
            <a:r>
              <a:t> axis=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CDCDC"/>
                </a:solidFill>
              </a:rPr>
              <a:t>),</a:t>
            </a:r>
            <a:r>
              <a:t> output_shape=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None</a:t>
            </a:r>
            <a:r>
              <a:rPr>
                <a:solidFill>
                  <a:srgbClr val="DCDCDC"/>
                </a:solidFill>
              </a:rPr>
              <a:t>,</a:t>
            </a:r>
            <a:r>
              <a:t> embedding_dim</a:t>
            </a:r>
            <a:r>
              <a:rPr>
                <a:solidFill>
                  <a:srgbClr val="DCDCDC"/>
                </a:solidFill>
              </a:rPr>
              <a:t>)))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10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activation=leaky_relu</a:t>
            </a:r>
            <a:r>
              <a:rPr>
                <a:solidFill>
                  <a:srgbClr val="DCDCDC"/>
                </a:solidFill>
              </a:rPr>
              <a:t>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</a:t>
            </a:r>
            <a:r>
              <a:rPr>
                <a:solidFill>
                  <a:srgbClr val="CE9178"/>
                </a:solidFill>
              </a:rPr>
              <a:t>'softmax'</a:t>
            </a:r>
            <a:r>
              <a:rPr>
                <a:solidFill>
                  <a:srgbClr val="DCDCDC"/>
                </a:solidFill>
              </a:rPr>
              <a:t>))</a:t>
            </a:r>
          </a:p>
        </p:txBody>
      </p:sp>
      <p:sp>
        <p:nvSpPr>
          <p:cNvPr id="722" name="CuadroTexto 3"/>
          <p:cNvSpPr txBox="1"/>
          <p:nvPr/>
        </p:nvSpPr>
        <p:spPr>
          <a:xfrm>
            <a:off x="525144" y="2551837"/>
            <a:ext cx="2985137" cy="332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Add a fully connected layer of 25 hidden units</a:t>
            </a:r>
          </a:p>
        </p:txBody>
      </p:sp>
      <p:sp>
        <p:nvSpPr>
          <p:cNvPr id="723" name="Rectángulo: esquinas redondeadas 4"/>
          <p:cNvSpPr/>
          <p:nvPr/>
        </p:nvSpPr>
        <p:spPr>
          <a:xfrm flipH="1" rot="10800000">
            <a:off x="4032833" y="3660040"/>
            <a:ext cx="7837704" cy="593275"/>
          </a:xfrm>
          <a:prstGeom prst="roundRect">
            <a:avLst>
              <a:gd name="adj" fmla="val 16667"/>
            </a:avLst>
          </a:prstGeom>
          <a:ln w="190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4" name="CuadroTexto 5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Título 1"/>
          <p:cNvSpPr txBox="1"/>
          <p:nvPr>
            <p:ph type="title"/>
          </p:nvPr>
        </p:nvSpPr>
        <p:spPr>
          <a:xfrm>
            <a:off x="409722" y="716229"/>
            <a:ext cx="4361783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In code</a:t>
            </a:r>
          </a:p>
        </p:txBody>
      </p:sp>
      <p:sp>
        <p:nvSpPr>
          <p:cNvPr id="727" name="CuadroTexto 2"/>
          <p:cNvSpPr txBox="1"/>
          <p:nvPr/>
        </p:nvSpPr>
        <p:spPr>
          <a:xfrm>
            <a:off x="4130051" y="1407432"/>
            <a:ext cx="8452485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 = Sequential()</a:t>
            </a:r>
          </a:p>
          <a:p>
            <a:pPr>
              <a:defRPr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Embedding</a:t>
            </a:r>
            <a:r>
              <a:rPr>
                <a:solidFill>
                  <a:srgbClr val="DCDCDC"/>
                </a:solidFill>
              </a:rPr>
              <a:t>(</a:t>
            </a:r>
            <a:r>
              <a:t>input_dim=</a:t>
            </a:r>
            <a:r>
              <a:rPr>
                <a:solidFill>
                  <a:srgbClr val="B5CEA8"/>
                </a:solidFill>
              </a:rPr>
              <a:t>256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output_dim=</a:t>
            </a:r>
            <a:r>
              <a:rPr>
                <a:solidFill>
                  <a:srgbClr val="B5CEA8"/>
                </a:solidFill>
              </a:rPr>
              <a:t>100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input_length=</a:t>
            </a:r>
            <a:r>
              <a:rPr>
                <a:solidFill>
                  <a:srgbClr val="B5CEA8"/>
                </a:solidFill>
              </a:rPr>
              <a:t>188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embeddings_initializer=Constant</a:t>
            </a:r>
            <a:r>
              <a:rPr>
                <a:solidFill>
                  <a:srgbClr val="DCDCDC"/>
                </a:solidFill>
              </a:rPr>
              <a:t>(</a:t>
            </a:r>
            <a:r>
              <a:t>weights</a:t>
            </a:r>
            <a:r>
              <a:rPr>
                <a:solidFill>
                  <a:srgbClr val="DCDCDC"/>
                </a:solidFill>
              </a:rPr>
              <a:t>),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trainable=</a:t>
            </a:r>
            <a:r>
              <a:rPr>
                <a:solidFill>
                  <a:srgbClr val="569CD6"/>
                </a:solidFill>
              </a:rPr>
              <a:t>True</a:t>
            </a:r>
            <a:r>
              <a:rPr>
                <a:solidFill>
                  <a:srgbClr val="DCDCDC"/>
                </a:solidFill>
              </a:rPr>
              <a:t>)</a:t>
            </a:r>
          </a:p>
          <a:p>
            <a:pPr>
              <a:defRPr sz="16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)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25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activation=leaky_relu</a:t>
            </a:r>
            <a:r>
              <a:rPr>
                <a:solidFill>
                  <a:srgbClr val="DCDCDC"/>
                </a:solidFill>
              </a:rPr>
              <a:t>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Lambda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lambda</a:t>
            </a:r>
            <a:r>
              <a:t> x</a:t>
            </a:r>
            <a:r>
              <a:rPr>
                <a:solidFill>
                  <a:srgbClr val="DCDCDC"/>
                </a:solidFill>
              </a:rPr>
              <a:t>:</a:t>
            </a:r>
            <a:r>
              <a:t> K.mean</a:t>
            </a:r>
            <a:r>
              <a:rPr>
                <a:solidFill>
                  <a:srgbClr val="DCDCDC"/>
                </a:solidFill>
              </a:rPr>
              <a:t>(</a:t>
            </a:r>
            <a:r>
              <a:t>x</a:t>
            </a:r>
            <a:r>
              <a:rPr>
                <a:solidFill>
                  <a:srgbClr val="DCDCDC"/>
                </a:solidFill>
              </a:rPr>
              <a:t>,</a:t>
            </a:r>
            <a:r>
              <a:t> axis=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CDCDC"/>
                </a:solidFill>
              </a:rPr>
              <a:t>),</a:t>
            </a:r>
            <a:r>
              <a:t> output_shape=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None</a:t>
            </a:r>
            <a:r>
              <a:rPr>
                <a:solidFill>
                  <a:srgbClr val="DCDCDC"/>
                </a:solidFill>
              </a:rPr>
              <a:t>,</a:t>
            </a:r>
            <a:r>
              <a:t> embedding_dim</a:t>
            </a:r>
            <a:r>
              <a:rPr>
                <a:solidFill>
                  <a:srgbClr val="DCDCDC"/>
                </a:solidFill>
              </a:rPr>
              <a:t>)))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10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activation=leaky_relu</a:t>
            </a:r>
            <a:r>
              <a:rPr>
                <a:solidFill>
                  <a:srgbClr val="DCDCDC"/>
                </a:solidFill>
              </a:rPr>
              <a:t>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</a:t>
            </a:r>
            <a:r>
              <a:rPr>
                <a:solidFill>
                  <a:srgbClr val="CE9178"/>
                </a:solidFill>
              </a:rPr>
              <a:t>'softmax'</a:t>
            </a:r>
            <a:r>
              <a:rPr>
                <a:solidFill>
                  <a:srgbClr val="DCDCDC"/>
                </a:solidFill>
              </a:rPr>
              <a:t>))</a:t>
            </a:r>
          </a:p>
        </p:txBody>
      </p:sp>
      <p:sp>
        <p:nvSpPr>
          <p:cNvPr id="728" name="CuadroTexto 3"/>
          <p:cNvSpPr txBox="1"/>
          <p:nvPr/>
        </p:nvSpPr>
        <p:spPr>
          <a:xfrm>
            <a:off x="525144" y="2551837"/>
            <a:ext cx="2985137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Calculate the mean of values</a:t>
            </a:r>
          </a:p>
        </p:txBody>
      </p:sp>
      <p:sp>
        <p:nvSpPr>
          <p:cNvPr id="729" name="Rectángulo: esquinas redondeadas 4"/>
          <p:cNvSpPr/>
          <p:nvPr/>
        </p:nvSpPr>
        <p:spPr>
          <a:xfrm flipH="1" rot="10800000">
            <a:off x="4057751" y="4269814"/>
            <a:ext cx="8018770" cy="656775"/>
          </a:xfrm>
          <a:prstGeom prst="roundRect">
            <a:avLst>
              <a:gd name="adj" fmla="val 16667"/>
            </a:avLst>
          </a:prstGeom>
          <a:ln w="190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0" name="CuadroTexto 5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ítulo 1"/>
          <p:cNvSpPr txBox="1"/>
          <p:nvPr>
            <p:ph type="title"/>
          </p:nvPr>
        </p:nvSpPr>
        <p:spPr>
          <a:xfrm>
            <a:off x="409722" y="716229"/>
            <a:ext cx="4361783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In code</a:t>
            </a:r>
          </a:p>
        </p:txBody>
      </p:sp>
      <p:sp>
        <p:nvSpPr>
          <p:cNvPr id="733" name="CuadroTexto 2"/>
          <p:cNvSpPr txBox="1"/>
          <p:nvPr/>
        </p:nvSpPr>
        <p:spPr>
          <a:xfrm>
            <a:off x="4130051" y="1407432"/>
            <a:ext cx="8452485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 = Sequential()</a:t>
            </a:r>
          </a:p>
          <a:p>
            <a:pPr>
              <a:defRPr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Embedding</a:t>
            </a:r>
            <a:r>
              <a:rPr>
                <a:solidFill>
                  <a:srgbClr val="DCDCDC"/>
                </a:solidFill>
              </a:rPr>
              <a:t>(</a:t>
            </a:r>
            <a:r>
              <a:t>input_dim=</a:t>
            </a:r>
            <a:r>
              <a:rPr>
                <a:solidFill>
                  <a:srgbClr val="B5CEA8"/>
                </a:solidFill>
              </a:rPr>
              <a:t>256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output_dim=</a:t>
            </a:r>
            <a:r>
              <a:rPr>
                <a:solidFill>
                  <a:srgbClr val="B5CEA8"/>
                </a:solidFill>
              </a:rPr>
              <a:t>100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input_length=</a:t>
            </a:r>
            <a:r>
              <a:rPr>
                <a:solidFill>
                  <a:srgbClr val="B5CEA8"/>
                </a:solidFill>
              </a:rPr>
              <a:t>188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embeddings_initializer=Constant</a:t>
            </a:r>
            <a:r>
              <a:rPr>
                <a:solidFill>
                  <a:srgbClr val="DCDCDC"/>
                </a:solidFill>
              </a:rPr>
              <a:t>(</a:t>
            </a:r>
            <a:r>
              <a:t>weights</a:t>
            </a:r>
            <a:r>
              <a:rPr>
                <a:solidFill>
                  <a:srgbClr val="DCDCDC"/>
                </a:solidFill>
              </a:rPr>
              <a:t>),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trainable=</a:t>
            </a:r>
            <a:r>
              <a:rPr>
                <a:solidFill>
                  <a:srgbClr val="569CD6"/>
                </a:solidFill>
              </a:rPr>
              <a:t>True</a:t>
            </a:r>
            <a:r>
              <a:rPr>
                <a:solidFill>
                  <a:srgbClr val="DCDCDC"/>
                </a:solidFill>
              </a:rPr>
              <a:t>)</a:t>
            </a:r>
          </a:p>
          <a:p>
            <a:pPr>
              <a:defRPr sz="16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)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25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activation=leaky_relu</a:t>
            </a:r>
            <a:r>
              <a:rPr>
                <a:solidFill>
                  <a:srgbClr val="DCDCDC"/>
                </a:solidFill>
              </a:rPr>
              <a:t>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Lambda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lambda</a:t>
            </a:r>
            <a:r>
              <a:t> x</a:t>
            </a:r>
            <a:r>
              <a:rPr>
                <a:solidFill>
                  <a:srgbClr val="DCDCDC"/>
                </a:solidFill>
              </a:rPr>
              <a:t>:</a:t>
            </a:r>
            <a:r>
              <a:t> K.mean</a:t>
            </a:r>
            <a:r>
              <a:rPr>
                <a:solidFill>
                  <a:srgbClr val="DCDCDC"/>
                </a:solidFill>
              </a:rPr>
              <a:t>(</a:t>
            </a:r>
            <a:r>
              <a:t>x</a:t>
            </a:r>
            <a:r>
              <a:rPr>
                <a:solidFill>
                  <a:srgbClr val="DCDCDC"/>
                </a:solidFill>
              </a:rPr>
              <a:t>,</a:t>
            </a:r>
            <a:r>
              <a:t> axis=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CDCDC"/>
                </a:solidFill>
              </a:rPr>
              <a:t>),</a:t>
            </a:r>
            <a:r>
              <a:t> output_shape=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None</a:t>
            </a:r>
            <a:r>
              <a:rPr>
                <a:solidFill>
                  <a:srgbClr val="DCDCDC"/>
                </a:solidFill>
              </a:rPr>
              <a:t>,</a:t>
            </a:r>
            <a:r>
              <a:t> embedding_dim</a:t>
            </a:r>
            <a:r>
              <a:rPr>
                <a:solidFill>
                  <a:srgbClr val="DCDCDC"/>
                </a:solidFill>
              </a:rPr>
              <a:t>)))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10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activation=leaky_relu</a:t>
            </a:r>
            <a:r>
              <a:rPr>
                <a:solidFill>
                  <a:srgbClr val="DCDCDC"/>
                </a:solidFill>
              </a:rPr>
              <a:t>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</a:t>
            </a:r>
            <a:r>
              <a:rPr>
                <a:solidFill>
                  <a:srgbClr val="CE9178"/>
                </a:solidFill>
              </a:rPr>
              <a:t>'softmax'</a:t>
            </a:r>
            <a:r>
              <a:rPr>
                <a:solidFill>
                  <a:srgbClr val="DCDCDC"/>
                </a:solidFill>
              </a:rPr>
              <a:t>))</a:t>
            </a:r>
          </a:p>
        </p:txBody>
      </p:sp>
      <p:sp>
        <p:nvSpPr>
          <p:cNvPr id="734" name="CuadroTexto 3"/>
          <p:cNvSpPr txBox="1"/>
          <p:nvPr/>
        </p:nvSpPr>
        <p:spPr>
          <a:xfrm>
            <a:off x="525144" y="2551837"/>
            <a:ext cx="2985137" cy="332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Add a fully connected layer of 10 hidden units</a:t>
            </a:r>
          </a:p>
        </p:txBody>
      </p:sp>
      <p:sp>
        <p:nvSpPr>
          <p:cNvPr id="735" name="Rectángulo: esquinas redondeadas 4"/>
          <p:cNvSpPr/>
          <p:nvPr/>
        </p:nvSpPr>
        <p:spPr>
          <a:xfrm flipH="1" rot="10800000">
            <a:off x="4122953" y="5072355"/>
            <a:ext cx="5529570" cy="580575"/>
          </a:xfrm>
          <a:prstGeom prst="roundRect">
            <a:avLst>
              <a:gd name="adj" fmla="val 16667"/>
            </a:avLst>
          </a:prstGeom>
          <a:ln w="190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6" name="CuadroTexto 5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Título 1"/>
          <p:cNvSpPr txBox="1"/>
          <p:nvPr>
            <p:ph type="title"/>
          </p:nvPr>
        </p:nvSpPr>
        <p:spPr>
          <a:xfrm>
            <a:off x="409722" y="716229"/>
            <a:ext cx="4361783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In code</a:t>
            </a:r>
          </a:p>
        </p:txBody>
      </p:sp>
      <p:sp>
        <p:nvSpPr>
          <p:cNvPr id="739" name="CuadroTexto 2"/>
          <p:cNvSpPr txBox="1"/>
          <p:nvPr/>
        </p:nvSpPr>
        <p:spPr>
          <a:xfrm>
            <a:off x="4130051" y="1407432"/>
            <a:ext cx="8452485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 = Sequential()</a:t>
            </a:r>
          </a:p>
          <a:p>
            <a:pPr>
              <a:defRPr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Embedding</a:t>
            </a:r>
            <a:r>
              <a:rPr>
                <a:solidFill>
                  <a:srgbClr val="DCDCDC"/>
                </a:solidFill>
              </a:rPr>
              <a:t>(</a:t>
            </a:r>
            <a:r>
              <a:t>input_dim=</a:t>
            </a:r>
            <a:r>
              <a:rPr>
                <a:solidFill>
                  <a:srgbClr val="B5CEA8"/>
                </a:solidFill>
              </a:rPr>
              <a:t>256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output_dim=</a:t>
            </a:r>
            <a:r>
              <a:rPr>
                <a:solidFill>
                  <a:srgbClr val="B5CEA8"/>
                </a:solidFill>
              </a:rPr>
              <a:t>100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input_length=</a:t>
            </a:r>
            <a:r>
              <a:rPr>
                <a:solidFill>
                  <a:srgbClr val="B5CEA8"/>
                </a:solidFill>
              </a:rPr>
              <a:t>188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embeddings_initializer=Constant</a:t>
            </a:r>
            <a:r>
              <a:rPr>
                <a:solidFill>
                  <a:srgbClr val="DCDCDC"/>
                </a:solidFill>
              </a:rPr>
              <a:t>(</a:t>
            </a:r>
            <a:r>
              <a:t>weights</a:t>
            </a:r>
            <a:r>
              <a:rPr>
                <a:solidFill>
                  <a:srgbClr val="DCDCDC"/>
                </a:solidFill>
              </a:rPr>
              <a:t>),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trainable=</a:t>
            </a:r>
            <a:r>
              <a:rPr>
                <a:solidFill>
                  <a:srgbClr val="569CD6"/>
                </a:solidFill>
              </a:rPr>
              <a:t>True</a:t>
            </a:r>
            <a:r>
              <a:rPr>
                <a:solidFill>
                  <a:srgbClr val="DCDCDC"/>
                </a:solidFill>
              </a:rPr>
              <a:t>)</a:t>
            </a:r>
          </a:p>
          <a:p>
            <a:pPr>
              <a:defRPr sz="16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)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25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activation=leaky_relu</a:t>
            </a:r>
            <a:r>
              <a:rPr>
                <a:solidFill>
                  <a:srgbClr val="DCDCDC"/>
                </a:solidFill>
              </a:rPr>
              <a:t>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Lambda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lambda</a:t>
            </a:r>
            <a:r>
              <a:t> x</a:t>
            </a:r>
            <a:r>
              <a:rPr>
                <a:solidFill>
                  <a:srgbClr val="DCDCDC"/>
                </a:solidFill>
              </a:rPr>
              <a:t>:</a:t>
            </a:r>
            <a:r>
              <a:t> K.mean</a:t>
            </a:r>
            <a:r>
              <a:rPr>
                <a:solidFill>
                  <a:srgbClr val="DCDCDC"/>
                </a:solidFill>
              </a:rPr>
              <a:t>(</a:t>
            </a:r>
            <a:r>
              <a:t>x</a:t>
            </a:r>
            <a:r>
              <a:rPr>
                <a:solidFill>
                  <a:srgbClr val="DCDCDC"/>
                </a:solidFill>
              </a:rPr>
              <a:t>,</a:t>
            </a:r>
            <a:r>
              <a:t> axis=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CDCDC"/>
                </a:solidFill>
              </a:rPr>
              <a:t>),</a:t>
            </a:r>
            <a:r>
              <a:t> output_shape=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None</a:t>
            </a:r>
            <a:r>
              <a:rPr>
                <a:solidFill>
                  <a:srgbClr val="DCDCDC"/>
                </a:solidFill>
              </a:rPr>
              <a:t>,</a:t>
            </a:r>
            <a:r>
              <a:t> embedding_dim</a:t>
            </a:r>
            <a:r>
              <a:rPr>
                <a:solidFill>
                  <a:srgbClr val="DCDCDC"/>
                </a:solidFill>
              </a:rPr>
              <a:t>)))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10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activation=leaky_relu</a:t>
            </a:r>
            <a:r>
              <a:rPr>
                <a:solidFill>
                  <a:srgbClr val="DCDCDC"/>
                </a:solidFill>
              </a:rPr>
              <a:t>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</a:t>
            </a:r>
            <a:r>
              <a:rPr>
                <a:solidFill>
                  <a:srgbClr val="CE9178"/>
                </a:solidFill>
              </a:rPr>
              <a:t>'softmax'</a:t>
            </a:r>
            <a:r>
              <a:rPr>
                <a:solidFill>
                  <a:srgbClr val="DCDCDC"/>
                </a:solidFill>
              </a:rPr>
              <a:t>))</a:t>
            </a:r>
          </a:p>
        </p:txBody>
      </p:sp>
      <p:sp>
        <p:nvSpPr>
          <p:cNvPr id="740" name="CuadroTexto 3"/>
          <p:cNvSpPr txBox="1"/>
          <p:nvPr/>
        </p:nvSpPr>
        <p:spPr>
          <a:xfrm>
            <a:off x="525144" y="2551837"/>
            <a:ext cx="3251836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Softmax returns probabilities</a:t>
            </a:r>
          </a:p>
        </p:txBody>
      </p:sp>
      <p:sp>
        <p:nvSpPr>
          <p:cNvPr id="741" name="Rectángulo: esquinas redondeadas 4"/>
          <p:cNvSpPr/>
          <p:nvPr/>
        </p:nvSpPr>
        <p:spPr>
          <a:xfrm flipH="1" rot="10800000">
            <a:off x="4122953" y="5546162"/>
            <a:ext cx="5364470" cy="580575"/>
          </a:xfrm>
          <a:prstGeom prst="roundRect">
            <a:avLst>
              <a:gd name="adj" fmla="val 16667"/>
            </a:avLst>
          </a:prstGeom>
          <a:ln w="190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2" name="CuadroTexto 5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ítulo 34"/>
          <p:cNvSpPr txBox="1"/>
          <p:nvPr>
            <p:ph type="title"/>
          </p:nvPr>
        </p:nvSpPr>
        <p:spPr>
          <a:xfrm>
            <a:off x="409723" y="716229"/>
            <a:ext cx="568627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Softmax</a:t>
            </a:r>
          </a:p>
        </p:txBody>
      </p:sp>
      <p:sp>
        <p:nvSpPr>
          <p:cNvPr id="745" name="CuadroTexto 1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  <p:pic>
        <p:nvPicPr>
          <p:cNvPr id="746" name="xy2oMh4q-B9BrIlgfQCWanwgYkzGSMHy8PxDfGchd-9yif_66j6izXBAYxKy0CNyg4MJEBjdeN-2yFUxQ4lCeoBVTHZYGYy07GtFoOWO_83tbdhS4YaHSyQiqHkvTAGBvRklWqgaQhRV1sdjbU35YopMHX_9tStnJyk-tvSc_oq7EFm352GsUwfOMcKMhp8uo0O1.png" descr="xy2oMh4q-B9BrIlgfQCWanwgYkzGSMHy8PxDfGchd-9yif_66j6izXBAYxKy0CNyg4MJEBjdeN-2yFUxQ4lCeoBVTHZYGYy07GtFoOWO_83tbdhS4YaHSyQiqHkvTAGBvRklWqgaQhRV1sdjbU35YopMHX_9tStnJyk-tvSc_oq7EFm352GsUwfOMcKMhp8uo0O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869" y="2729856"/>
            <a:ext cx="1973945" cy="1973944"/>
          </a:xfrm>
          <a:prstGeom prst="rect">
            <a:avLst/>
          </a:prstGeom>
          <a:ln w="12700">
            <a:miter lim="400000"/>
          </a:ln>
        </p:spPr>
      </p:pic>
      <p:pic>
        <p:nvPicPr>
          <p:cNvPr id="747" name="-zvG1wVOCMJ_5jsYxnyFxfk3VTlHMshb_sl_8feKNeuTPRiJe4KtM-ZxDhBAw5-rgdF1CUJvckLW06QnpjBx5aQp7_ct3XrKuLnvP0SlTDtgyrlrdhzf3F6Ofc-aA2XBCtY0UBeL_t7TR2rjqV_6t_WSG0U890xi69Z9hSbC7rFtEQq36lwoUAkOl8WDY7v7rJRt.png" descr="-zvG1wVOCMJ_5jsYxnyFxfk3VTlHMshb_sl_8feKNeuTPRiJe4KtM-ZxDhBAw5-rgdF1CUJvckLW06QnpjBx5aQp7_ct3XrKuLnvP0SlTDtgyrlrdhzf3F6Ofc-aA2XBCtY0UBeL_t7TR2rjqV_6t_WSG0U890xi69Z9hSbC7rFtEQq36lwoUAkOl8WDY7v7rJR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33061" y="2729856"/>
            <a:ext cx="6865807" cy="274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748" name="Z6e8YbtO6STNoAa3YWb-mzPpYmVI5WaDmit4YxXeSlONk1WRbGnYn012vP5SbtJV5r1rnexUfhu6OHvXH_IKJ3F70i5gSJYl9th4bl6VRZHl7HQEHvxZLScqnsAd_wKdtwDcHC-QvCBeOR5S-09kdoGLCEe2qAaP6WV06IDmoaJOIppREUHWQs1qcZzzdjJv_SEk.png" descr="Z6e8YbtO6STNoAa3YWb-mzPpYmVI5WaDmit4YxXeSlONk1WRbGnYn012vP5SbtJV5r1rnexUfhu6OHvXH_IKJ3F70i5gSJYl9th4bl6VRZHl7HQEHvxZLScqnsAd_wKdtwDcHC-QvCBeOR5S-09kdoGLCEe2qAaP6WV06IDmoaJOIppREUHWQs1qcZzzdjJv_SE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94164" y="2378099"/>
            <a:ext cx="2434013" cy="433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9" name="9cculi6Rf2nob1z-wKf3lKRv3zxGLwcNN9qQt4wL_-EZmqXizW0gbIsA1WtiyJ-gh4q7KmfUPF5g-OsSzF-GbskjLM9qy6JUN6brKUSNeHpGRXTuA2-bnGb_9XoYHQJwyEBxUfUyj9Y9TbYbrM1tMDbcftECrbNwXhnMtQQafylTsAxCuUC7zJVkNHmapmJi3HOK.png" descr="9cculi6Rf2nob1z-wKf3lKRv3zxGLwcNN9qQt4wL_-EZmqXizW0gbIsA1WtiyJ-gh4q7KmfUPF5g-OsSzF-GbskjLM9qy6JUN6brKUSNeHpGRXTuA2-bnGb_9XoYHQJwyEBxUfUyj9Y9TbYbrM1tMDbcftECrbNwXhnMtQQafylTsAxCuUC7zJVkNHmapmJi3HOK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70623" y="5920171"/>
            <a:ext cx="3450752" cy="697430"/>
          </a:xfrm>
          <a:prstGeom prst="rect">
            <a:avLst/>
          </a:prstGeom>
          <a:ln w="12700">
            <a:miter lim="400000"/>
          </a:ln>
        </p:spPr>
      </p:pic>
      <p:sp>
        <p:nvSpPr>
          <p:cNvPr id="750" name="CuadroTexto 7"/>
          <p:cNvSpPr txBox="1"/>
          <p:nvPr/>
        </p:nvSpPr>
        <p:spPr>
          <a:xfrm>
            <a:off x="533511" y="2193433"/>
            <a:ext cx="129859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Input vector</a:t>
            </a:r>
          </a:p>
        </p:txBody>
      </p:sp>
      <p:sp>
        <p:nvSpPr>
          <p:cNvPr id="751" name="CuadroTexto 8"/>
          <p:cNvSpPr txBox="1"/>
          <p:nvPr/>
        </p:nvSpPr>
        <p:spPr>
          <a:xfrm>
            <a:off x="565571" y="2749560"/>
            <a:ext cx="123497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(pixel data)</a:t>
            </a:r>
          </a:p>
        </p:txBody>
      </p:sp>
      <p:sp>
        <p:nvSpPr>
          <p:cNvPr id="752" name="Rectángulo: esquinas redondeadas 4"/>
          <p:cNvSpPr/>
          <p:nvPr/>
        </p:nvSpPr>
        <p:spPr>
          <a:xfrm>
            <a:off x="3766458" y="5824751"/>
            <a:ext cx="4659086" cy="888274"/>
          </a:xfrm>
          <a:prstGeom prst="roundRect">
            <a:avLst>
              <a:gd name="adj" fmla="val 16667"/>
            </a:avLst>
          </a:prstGeom>
          <a:ln w="38100">
            <a:solidFill>
              <a:srgbClr val="02B49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ítulo 34"/>
          <p:cNvSpPr txBox="1"/>
          <p:nvPr>
            <p:ph type="title"/>
          </p:nvPr>
        </p:nvSpPr>
        <p:spPr>
          <a:xfrm>
            <a:off x="409722" y="716229"/>
            <a:ext cx="6789365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BinaryCrossEntropy (from logits if no sigmoid)</a:t>
            </a:r>
          </a:p>
        </p:txBody>
      </p:sp>
      <p:sp>
        <p:nvSpPr>
          <p:cNvPr id="755" name="CuadroTexto 1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  <p:pic>
        <p:nvPicPr>
          <p:cNvPr id="756" name="GmkS5ajWIWmF5D2KY9sSLk1ekPaDy_uykJLxjyNw5mfFV4sBy96-WTR7GeOZrfrdBiqNJGe2LVczAmF-3wdVbZ93sZc3uK7FEK85sA-ZhYTSRdugdagT0lRU3HqfjvwJo8ycNl654cbfTnCciSWctJhwwRldvITah625uHUcJXywgzeHSSWpCVHHYKrXTuhwQZFw.png" descr="GmkS5ajWIWmF5D2KY9sSLk1ekPaDy_uykJLxjyNw5mfFV4sBy96-WTR7GeOZrfrdBiqNJGe2LVczAmF-3wdVbZ93sZc3uK7FEK85sA-ZhYTSRdugdagT0lRU3HqfjvwJo8ycNl654cbfTnCciSWctJhwwRldvITah625uHUcJXywgzeHSSWpCVHHYKrXTuhwQZF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372" y="2235786"/>
            <a:ext cx="4991255" cy="3520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757" name="LfICikV0WGNCi839yn7uf8URKk62-ldcUiuKKfhsvOZ1_3D2xJXY0Iy6jJPW6KvqC6zlLanZygKnyDsvKBJSd4J4Iev3FwH-9uk8Ecxcf_L211b39cmKVfyVe-mqHIDu8f6_i4ho9E1Tr0xsBB1C0e9YIkNeGofKycduOVmQWxOMR09rhlB4tsuanlYNWuWc_SDC.png" descr="LfICikV0WGNCi839yn7uf8URKk62-ldcUiuKKfhsvOZ1_3D2xJXY0Iy6jJPW6KvqC6zlLanZygKnyDsvKBJSd4J4Iev3FwH-9uk8Ecxcf_L211b39cmKVfyVe-mqHIDu8f6_i4ho9E1Tr0xsBB1C0e9YIkNeGofKycduOVmQWxOMR09rhlB4tsuanlYNWuWc_SD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91941" y="5927650"/>
            <a:ext cx="6208118" cy="817139"/>
          </a:xfrm>
          <a:prstGeom prst="rect">
            <a:avLst/>
          </a:prstGeom>
          <a:ln w="12700">
            <a:miter lim="400000"/>
          </a:ln>
        </p:spPr>
      </p:pic>
      <p:sp>
        <p:nvSpPr>
          <p:cNvPr id="758" name="If doing multi class, use CategoricalCrossEntropy"/>
          <p:cNvSpPr/>
          <p:nvPr/>
        </p:nvSpPr>
        <p:spPr>
          <a:xfrm>
            <a:off x="9297302" y="3593756"/>
            <a:ext cx="2711104" cy="804438"/>
          </a:xfrm>
          <a:prstGeom prst="rect">
            <a:avLst/>
          </a:prstGeom>
          <a:solidFill>
            <a:srgbClr val="25CAA8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D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If doing multi class, use CategoricalCrossEntropy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adroTexto 2"/>
          <p:cNvSpPr txBox="1"/>
          <p:nvPr/>
        </p:nvSpPr>
        <p:spPr>
          <a:xfrm>
            <a:off x="4452620" y="3429000"/>
            <a:ext cx="3286760" cy="1107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Feed forward Networks</a:t>
            </a:r>
          </a:p>
        </p:txBody>
      </p:sp>
      <p:sp>
        <p:nvSpPr>
          <p:cNvPr id="648" name="CuadroTexto 3"/>
          <p:cNvSpPr txBox="1"/>
          <p:nvPr/>
        </p:nvSpPr>
        <p:spPr>
          <a:xfrm>
            <a:off x="4952284" y="3059668"/>
            <a:ext cx="228743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Text Classification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Título 34"/>
          <p:cNvSpPr txBox="1"/>
          <p:nvPr>
            <p:ph type="title"/>
          </p:nvPr>
        </p:nvSpPr>
        <p:spPr>
          <a:xfrm>
            <a:off x="409723" y="716229"/>
            <a:ext cx="7367031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LAB</a:t>
            </a:r>
          </a:p>
        </p:txBody>
      </p:sp>
      <p:grpSp>
        <p:nvGrpSpPr>
          <p:cNvPr id="763" name="Grupo 6"/>
          <p:cNvGrpSpPr/>
          <p:nvPr/>
        </p:nvGrpSpPr>
        <p:grpSpPr>
          <a:xfrm>
            <a:off x="839787" y="2333529"/>
            <a:ext cx="4479985" cy="1493898"/>
            <a:chOff x="0" y="0"/>
            <a:chExt cx="4479984" cy="1493896"/>
          </a:xfrm>
        </p:grpSpPr>
        <p:sp>
          <p:nvSpPr>
            <p:cNvPr id="761" name="CuadroTexto 2"/>
            <p:cNvSpPr txBox="1"/>
            <p:nvPr/>
          </p:nvSpPr>
          <p:spPr>
            <a:xfrm>
              <a:off x="134408" y="0"/>
              <a:ext cx="4345577" cy="1493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400">
                  <a:solidFill>
                    <a:srgbClr val="0D0D0D"/>
                  </a:solidFill>
                </a:defRPr>
              </a:lvl1pPr>
            </a:lstStyle>
            <a:p>
              <a:pPr/>
              <a:r>
                <a:t>Use a feed forward neura network to classify news headlines!</a:t>
              </a:r>
            </a:p>
          </p:txBody>
        </p:sp>
        <p:sp>
          <p:nvSpPr>
            <p:cNvPr id="762" name="Forma libre: forma 10"/>
            <p:cNvSpPr/>
            <p:nvPr/>
          </p:nvSpPr>
          <p:spPr>
            <a:xfrm rot="5400000">
              <a:off x="-33420" y="266503"/>
              <a:ext cx="190980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764" name="Imagen 16" descr="Imagen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2269406"/>
            <a:ext cx="4371284" cy="4371285"/>
          </a:xfrm>
          <a:prstGeom prst="rect">
            <a:avLst/>
          </a:prstGeom>
          <a:ln w="12700">
            <a:miter lim="400000"/>
          </a:ln>
        </p:spPr>
      </p:pic>
      <p:sp>
        <p:nvSpPr>
          <p:cNvPr id="765" name="CuadroTexto 1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  <p:sp>
        <p:nvSpPr>
          <p:cNvPr id="766" name="Título 34"/>
          <p:cNvSpPr txBox="1"/>
          <p:nvPr/>
        </p:nvSpPr>
        <p:spPr>
          <a:xfrm>
            <a:off x="455443" y="1187166"/>
            <a:ext cx="605639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DFE3E5"/>
                </a:solidFill>
              </a:defRPr>
            </a:lvl1pPr>
          </a:lstStyle>
          <a:p>
            <a:pPr/>
            <a:r>
              <a:t>News Classifier with NLP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Título 34"/>
          <p:cNvSpPr txBox="1"/>
          <p:nvPr>
            <p:ph type="title"/>
          </p:nvPr>
        </p:nvSpPr>
        <p:spPr>
          <a:xfrm>
            <a:off x="409723" y="716229"/>
            <a:ext cx="7367031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Summary</a:t>
            </a:r>
          </a:p>
        </p:txBody>
      </p:sp>
      <p:pic>
        <p:nvPicPr>
          <p:cNvPr id="769" name="Gráfico 7" descr="Gráfico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6624" y="1593871"/>
            <a:ext cx="5415230" cy="5415230"/>
          </a:xfrm>
          <a:prstGeom prst="rect">
            <a:avLst/>
          </a:prstGeom>
          <a:ln w="12700">
            <a:miter lim="400000"/>
          </a:ln>
        </p:spPr>
      </p:pic>
      <p:sp>
        <p:nvSpPr>
          <p:cNvPr id="770" name="CuadroTexto 1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  <p:grpSp>
        <p:nvGrpSpPr>
          <p:cNvPr id="773" name="Grupo 2"/>
          <p:cNvGrpSpPr/>
          <p:nvPr/>
        </p:nvGrpSpPr>
        <p:grpSpPr>
          <a:xfrm>
            <a:off x="839786" y="3136638"/>
            <a:ext cx="7445450" cy="809226"/>
            <a:chOff x="0" y="0"/>
            <a:chExt cx="7445448" cy="809225"/>
          </a:xfrm>
        </p:grpSpPr>
        <p:sp>
          <p:nvSpPr>
            <p:cNvPr id="771" name="CuadroTexto 3"/>
            <p:cNvSpPr txBox="1"/>
            <p:nvPr/>
          </p:nvSpPr>
          <p:spPr>
            <a:xfrm>
              <a:off x="169857" y="0"/>
              <a:ext cx="7275592" cy="809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2000"/>
              </a:lvl1pPr>
            </a:lstStyle>
            <a:p>
              <a:pPr/>
              <a:r>
                <a:t>Adding more layers to neural networks results in a nonlinear decision boundary.</a:t>
              </a:r>
            </a:p>
          </p:txBody>
        </p:sp>
        <p:sp>
          <p:nvSpPr>
            <p:cNvPr id="772" name="Forma libre: forma 4"/>
            <p:cNvSpPr/>
            <p:nvPr/>
          </p:nvSpPr>
          <p:spPr>
            <a:xfrm rot="5400000">
              <a:off x="-33420" y="223663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76" name="Grupo 6"/>
          <p:cNvGrpSpPr/>
          <p:nvPr/>
        </p:nvGrpSpPr>
        <p:grpSpPr>
          <a:xfrm>
            <a:off x="842629" y="4184260"/>
            <a:ext cx="6927684" cy="375231"/>
            <a:chOff x="0" y="0"/>
            <a:chExt cx="6927682" cy="375230"/>
          </a:xfrm>
        </p:grpSpPr>
        <p:sp>
          <p:nvSpPr>
            <p:cNvPr id="774" name="CuadroTexto 8"/>
            <p:cNvSpPr txBox="1"/>
            <p:nvPr/>
          </p:nvSpPr>
          <p:spPr>
            <a:xfrm>
              <a:off x="172700" y="0"/>
              <a:ext cx="6754983" cy="3752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This way we can make classification on text.</a:t>
              </a:r>
            </a:p>
          </p:txBody>
        </p:sp>
        <p:sp>
          <p:nvSpPr>
            <p:cNvPr id="775" name="Forma libre: forma 9"/>
            <p:cNvSpPr/>
            <p:nvPr/>
          </p:nvSpPr>
          <p:spPr>
            <a:xfrm rot="5400000">
              <a:off x="-33420" y="137985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79" name="Grupo 10"/>
          <p:cNvGrpSpPr/>
          <p:nvPr/>
        </p:nvGrpSpPr>
        <p:grpSpPr>
          <a:xfrm>
            <a:off x="842633" y="4657107"/>
            <a:ext cx="7445448" cy="809226"/>
            <a:chOff x="0" y="0"/>
            <a:chExt cx="7445447" cy="809225"/>
          </a:xfrm>
        </p:grpSpPr>
        <p:sp>
          <p:nvSpPr>
            <p:cNvPr id="777" name="CuadroTexto 11"/>
            <p:cNvSpPr txBox="1"/>
            <p:nvPr/>
          </p:nvSpPr>
          <p:spPr>
            <a:xfrm>
              <a:off x="172700" y="0"/>
              <a:ext cx="7272748" cy="809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2000"/>
              </a:lvl1pPr>
            </a:lstStyle>
            <a:p>
              <a:pPr/>
              <a:r>
                <a:t>FFN have ton of parameters, so they tend to not scale when the vocal is big, or the training set is complex.</a:t>
              </a:r>
            </a:p>
          </p:txBody>
        </p:sp>
        <p:sp>
          <p:nvSpPr>
            <p:cNvPr id="778" name="Forma libre: forma 12"/>
            <p:cNvSpPr/>
            <p:nvPr/>
          </p:nvSpPr>
          <p:spPr>
            <a:xfrm rot="5400000">
              <a:off x="-33420" y="243172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82" name="Grupo 16"/>
          <p:cNvGrpSpPr/>
          <p:nvPr/>
        </p:nvGrpSpPr>
        <p:grpSpPr>
          <a:xfrm>
            <a:off x="842631" y="5826511"/>
            <a:ext cx="7442606" cy="809226"/>
            <a:chOff x="0" y="0"/>
            <a:chExt cx="7442604" cy="809225"/>
          </a:xfrm>
        </p:grpSpPr>
        <p:sp>
          <p:nvSpPr>
            <p:cNvPr id="780" name="CuadroTexto 17"/>
            <p:cNvSpPr txBox="1"/>
            <p:nvPr/>
          </p:nvSpPr>
          <p:spPr>
            <a:xfrm>
              <a:off x="169860" y="0"/>
              <a:ext cx="7272745" cy="809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2000"/>
              </a:lvl1pPr>
            </a:lstStyle>
            <a:p>
              <a:pPr/>
              <a:r>
                <a:t>One thing you can do as homework is add fine-tuning of a pertained embedding layer to imporve results!</a:t>
              </a:r>
            </a:p>
          </p:txBody>
        </p:sp>
        <p:sp>
          <p:nvSpPr>
            <p:cNvPr id="781" name="Forma libre: forma 18"/>
            <p:cNvSpPr/>
            <p:nvPr/>
          </p:nvSpPr>
          <p:spPr>
            <a:xfrm rot="5400000">
              <a:off x="-33420" y="223265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6" grpId="2"/>
      <p:bldP build="whole" bldLvl="1" animBg="1" rev="0" advAuto="0" spid="773" grpId="1"/>
      <p:bldP build="whole" bldLvl="1" animBg="1" rev="0" advAuto="0" spid="779" grpId="3"/>
      <p:bldP build="whole" bldLvl="1" animBg="1" rev="0" advAuto="0" spid="782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Separability</a:t>
            </a:r>
          </a:p>
        </p:txBody>
      </p:sp>
      <p:sp>
        <p:nvSpPr>
          <p:cNvPr id="651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  <p:pic>
        <p:nvPicPr>
          <p:cNvPr id="652" name="5ue1-GeF4ZwDEp6VlA0Wvo-mc6NuuyZuiPdve8BZmU5QHJdBDc1bhF7LtcaREreZ2eZ-_I-htt_VohD_Z6plOhO6bXVdmXF64hdfaY1o_l2smXXi9JCNwXUp4u77Y562Axy_TfjnPXbOb8rz-npqgYrBdAPtPe-VUqDKbayoTHH3Da3nPMBpZbME1gXFtQMwiqec.png" descr="5ue1-GeF4ZwDEp6VlA0Wvo-mc6NuuyZuiPdve8BZmU5QHJdBDc1bhF7LtcaREreZ2eZ-_I-htt_VohD_Z6plOhO6bXVdmXF64hdfaY1o_l2smXXi9JCNwXUp4u77Y562Axy_TfjnPXbOb8rz-npqgYrBdAPtPe-VUqDKbayoTHH3Da3nPMBpZbME1gXFtQMwiqe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78567" y="2171700"/>
            <a:ext cx="4510018" cy="44738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55" name="Rectángulo: esquinas redondeadas 12">
            <a:hlinkClick r:id="rId3" invalidUrl="" action="" tgtFrame="" tooltip="" history="1" highlightClick="0" endSnd="0"/>
          </p:cNvPr>
          <p:cNvGrpSpPr/>
          <p:nvPr/>
        </p:nvGrpSpPr>
        <p:grpSpPr>
          <a:xfrm>
            <a:off x="839787" y="4538371"/>
            <a:ext cx="1584961" cy="444139"/>
            <a:chOff x="0" y="0"/>
            <a:chExt cx="1584960" cy="444138"/>
          </a:xfrm>
        </p:grpSpPr>
        <p:sp>
          <p:nvSpPr>
            <p:cNvPr id="653" name="Rounded Rectangle"/>
            <p:cNvSpPr/>
            <p:nvPr/>
          </p:nvSpPr>
          <p:spPr>
            <a:xfrm>
              <a:off x="0" y="0"/>
              <a:ext cx="1584961" cy="444139"/>
            </a:xfrm>
            <a:prstGeom prst="roundRect">
              <a:avLst>
                <a:gd name="adj" fmla="val 16667"/>
              </a:avLst>
            </a:prstGeom>
            <a:solidFill>
              <a:srgbClr val="0034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4" name="Playground"/>
            <p:cNvSpPr txBox="1"/>
            <p:nvPr/>
          </p:nvSpPr>
          <p:spPr>
            <a:xfrm>
              <a:off x="67400" y="46738"/>
              <a:ext cx="145016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Playground</a:t>
              </a:r>
            </a:p>
          </p:txBody>
        </p:sp>
      </p:grpSp>
      <p:grpSp>
        <p:nvGrpSpPr>
          <p:cNvPr id="658" name="Grupo 4"/>
          <p:cNvGrpSpPr/>
          <p:nvPr/>
        </p:nvGrpSpPr>
        <p:grpSpPr>
          <a:xfrm>
            <a:off x="839787" y="2371881"/>
            <a:ext cx="3630197" cy="1243221"/>
            <a:chOff x="0" y="0"/>
            <a:chExt cx="3630196" cy="1243220"/>
          </a:xfrm>
        </p:grpSpPr>
        <p:sp>
          <p:nvSpPr>
            <p:cNvPr id="656" name="CuadroTexto 7"/>
            <p:cNvSpPr txBox="1"/>
            <p:nvPr/>
          </p:nvSpPr>
          <p:spPr>
            <a:xfrm>
              <a:off x="109210" y="0"/>
              <a:ext cx="3520987" cy="1243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2000"/>
              </a:pPr>
              <a:r>
                <a:t>Can we separate this points to</a:t>
              </a:r>
            </a:p>
            <a:p>
              <a:pPr>
                <a:lnSpc>
                  <a:spcPct val="150000"/>
                </a:lnSpc>
                <a:defRPr sz="2000"/>
              </a:pPr>
              <a:r>
                <a:t>Classify correctly the class </a:t>
              </a:r>
            </a:p>
            <a:p>
              <a:pPr>
                <a:lnSpc>
                  <a:spcPct val="150000"/>
                </a:lnSpc>
                <a:defRPr sz="2000"/>
              </a:pPr>
              <a:r>
                <a:t>(seniment, category, etc… ?)</a:t>
              </a:r>
            </a:p>
          </p:txBody>
        </p:sp>
        <p:sp>
          <p:nvSpPr>
            <p:cNvPr id="657" name="Forma libre: forma 2"/>
            <p:cNvSpPr/>
            <p:nvPr/>
          </p:nvSpPr>
          <p:spPr>
            <a:xfrm rot="5400000">
              <a:off x="-33420" y="232611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8" grpId="2"/>
      <p:bldP build="whole" bldLvl="1" animBg="1" rev="0" advAuto="0" spid="65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Título 34"/>
          <p:cNvSpPr txBox="1"/>
          <p:nvPr>
            <p:ph type="title"/>
          </p:nvPr>
        </p:nvSpPr>
        <p:spPr>
          <a:xfrm>
            <a:off x="409723" y="716229"/>
            <a:ext cx="568627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More neurons == nonlinearities</a:t>
            </a:r>
          </a:p>
        </p:txBody>
      </p:sp>
      <p:sp>
        <p:nvSpPr>
          <p:cNvPr id="661" name="CuadroTexto 1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  <p:pic>
        <p:nvPicPr>
          <p:cNvPr id="662" name="6fwJPf4OEjMgjATyMEcsV7FIYrUWixUib4xyy9dcENrJvuhMs-rH-GrKHOxaAETkEUN4U98r4HdV4TH4JElztEhaRhr1yqnSC8RKR0nINjZPIquKD3KXPDE5QmGvFbzlVoI9bE_uXx505aVHHHCKSsqsHpUTP08Tb2OTC939mD_CdxxzPawv5c85jI7I8odWKBMA.png" descr="6fwJPf4OEjMgjATyMEcsV7FIYrUWixUib4xyy9dcENrJvuhMs-rH-GrKHOxaAETkEUN4U98r4HdV4TH4JElztEhaRhr1yqnSC8RKR0nINjZPIquKD3KXPDE5QmGvFbzlVoI9bE_uXx505aVHHHCKSsqsHpUTP08Tb2OTC939mD_CdxxzPawv5c85jI7I8odWKB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876" y="2103897"/>
            <a:ext cx="10884246" cy="44013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5" name="Rectángulo: esquinas redondeadas 15">
            <a:hlinkClick r:id="rId3" invalidUrl="" action="" tgtFrame="" tooltip="" history="1" highlightClick="0" endSnd="0"/>
          </p:cNvPr>
          <p:cNvGrpSpPr/>
          <p:nvPr/>
        </p:nvGrpSpPr>
        <p:grpSpPr>
          <a:xfrm>
            <a:off x="10182544" y="6224060"/>
            <a:ext cx="1584961" cy="444139"/>
            <a:chOff x="0" y="0"/>
            <a:chExt cx="1584960" cy="444138"/>
          </a:xfrm>
        </p:grpSpPr>
        <p:sp>
          <p:nvSpPr>
            <p:cNvPr id="663" name="Rounded Rectangle"/>
            <p:cNvSpPr/>
            <p:nvPr/>
          </p:nvSpPr>
          <p:spPr>
            <a:xfrm>
              <a:off x="0" y="0"/>
              <a:ext cx="1584961" cy="444139"/>
            </a:xfrm>
            <a:prstGeom prst="roundRect">
              <a:avLst>
                <a:gd name="adj" fmla="val 16667"/>
              </a:avLst>
            </a:prstGeom>
            <a:solidFill>
              <a:srgbClr val="0034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4" name="Playground"/>
            <p:cNvSpPr txBox="1"/>
            <p:nvPr/>
          </p:nvSpPr>
          <p:spPr>
            <a:xfrm>
              <a:off x="67400" y="46738"/>
              <a:ext cx="145016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Playground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ítulo 34"/>
          <p:cNvSpPr txBox="1"/>
          <p:nvPr>
            <p:ph type="title"/>
          </p:nvPr>
        </p:nvSpPr>
        <p:spPr>
          <a:xfrm>
            <a:off x="409723" y="716229"/>
            <a:ext cx="568627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How can we do to split these?</a:t>
            </a:r>
          </a:p>
        </p:txBody>
      </p:sp>
      <p:sp>
        <p:nvSpPr>
          <p:cNvPr id="668" name="CuadroTexto 1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  <p:pic>
        <p:nvPicPr>
          <p:cNvPr id="669" name="7HbligrjeJmqKQcS0ycHud_KQ9oBoGn1BL-RfL0cjcxfZkUfwEEHWyz1p14XNpbLFKIfvBbJoatSl7TY3CnNhaLqjz-5OFTXiVW_bxMBrNGEpjO-AnAMyYB6p704-wzXjGz5wkgK2qF8hN-W-Wyory9JsOcfcIDWlyM6r35vqewZW9fKKFqTU39i4npvhDr4j43H.png" descr="7HbligrjeJmqKQcS0ycHud_KQ9oBoGn1BL-RfL0cjcxfZkUfwEEHWyz1p14XNpbLFKIfvBbJoatSl7TY3CnNhaLqjz-5OFTXiVW_bxMBrNGEpjO-AnAMyYB6p704-wzXjGz5wkgK2qF8hN-W-Wyory9JsOcfcIDWlyM6r35vqewZW9fKKFqTU39i4npvhDr4j43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3440" y="2162977"/>
            <a:ext cx="4665120" cy="4695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ítulo 34"/>
          <p:cNvSpPr txBox="1"/>
          <p:nvPr>
            <p:ph type="title"/>
          </p:nvPr>
        </p:nvSpPr>
        <p:spPr>
          <a:xfrm>
            <a:off x="409723" y="716229"/>
            <a:ext cx="568627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Again, mini-lines help!</a:t>
            </a:r>
          </a:p>
        </p:txBody>
      </p:sp>
      <p:sp>
        <p:nvSpPr>
          <p:cNvPr id="672" name="CuadroTexto 1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  <p:pic>
        <p:nvPicPr>
          <p:cNvPr id="673" name="d2e6OMSah8D9sdtjxZA7UdN_IvHH6r1DED2sP8ZCzUZWdHA9D7gtlUIzF8qbHxE6ZChFkMaezs5duNKI7aSULielzkYt34h4zEzH-ALH9F-aYndS5HxfuAQ5w4swM30s5cTaMvqt7bVn-ComS1kXdDGrbcPVuWro_mWhHEwhsg8U6OZme0RWXtkFSydCOZ4UWbj3.png" descr="d2e6OMSah8D9sdtjxZA7UdN_IvHH6r1DED2sP8ZCzUZWdHA9D7gtlUIzF8qbHxE6ZChFkMaezs5duNKI7aSULielzkYt34h4zEzH-ALH9F-aYndS5HxfuAQ5w4swM30s5cTaMvqt7bVn-ComS1kXdDGrbcPVuWro_mWhHEwhsg8U6OZme0RWXtkFSydCOZ4UWbj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633" y="2106152"/>
            <a:ext cx="10160711" cy="47518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6" name="Rectángulo: esquinas redondeadas 4">
            <a:hlinkClick r:id="rId3" invalidUrl="" action="" tgtFrame="" tooltip="" history="1" highlightClick="0" endSnd="0"/>
          </p:cNvPr>
          <p:cNvGrpSpPr/>
          <p:nvPr/>
        </p:nvGrpSpPr>
        <p:grpSpPr>
          <a:xfrm>
            <a:off x="10182544" y="6224060"/>
            <a:ext cx="1584961" cy="444139"/>
            <a:chOff x="0" y="0"/>
            <a:chExt cx="1584960" cy="444138"/>
          </a:xfrm>
        </p:grpSpPr>
        <p:sp>
          <p:nvSpPr>
            <p:cNvPr id="674" name="Rounded Rectangle"/>
            <p:cNvSpPr/>
            <p:nvPr/>
          </p:nvSpPr>
          <p:spPr>
            <a:xfrm>
              <a:off x="0" y="0"/>
              <a:ext cx="1584961" cy="444139"/>
            </a:xfrm>
            <a:prstGeom prst="roundRect">
              <a:avLst>
                <a:gd name="adj" fmla="val 16667"/>
              </a:avLst>
            </a:prstGeom>
            <a:solidFill>
              <a:srgbClr val="0034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5" name="Playground"/>
            <p:cNvSpPr txBox="1"/>
            <p:nvPr/>
          </p:nvSpPr>
          <p:spPr>
            <a:xfrm>
              <a:off x="67400" y="46738"/>
              <a:ext cx="145016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Playground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Título 1"/>
          <p:cNvSpPr txBox="1"/>
          <p:nvPr>
            <p:ph type="title"/>
          </p:nvPr>
        </p:nvSpPr>
        <p:spPr>
          <a:xfrm>
            <a:off x="409722" y="716229"/>
            <a:ext cx="4361783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In code</a:t>
            </a:r>
          </a:p>
        </p:txBody>
      </p:sp>
      <p:sp>
        <p:nvSpPr>
          <p:cNvPr id="679" name="CuadroTexto 2"/>
          <p:cNvSpPr txBox="1"/>
          <p:nvPr/>
        </p:nvSpPr>
        <p:spPr>
          <a:xfrm>
            <a:off x="4130051" y="1407432"/>
            <a:ext cx="8452485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 = Sequential()</a:t>
            </a:r>
          </a:p>
          <a:p>
            <a:pPr>
              <a:defRPr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Embedding</a:t>
            </a:r>
            <a:r>
              <a:rPr>
                <a:solidFill>
                  <a:srgbClr val="DCDCDC"/>
                </a:solidFill>
              </a:rPr>
              <a:t>(</a:t>
            </a:r>
            <a:r>
              <a:t>input_dim=</a:t>
            </a:r>
            <a:r>
              <a:rPr>
                <a:solidFill>
                  <a:srgbClr val="B5CEA8"/>
                </a:solidFill>
              </a:rPr>
              <a:t>256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output_dim=</a:t>
            </a:r>
            <a:r>
              <a:rPr>
                <a:solidFill>
                  <a:srgbClr val="B5CEA8"/>
                </a:solidFill>
              </a:rPr>
              <a:t>100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input_length=</a:t>
            </a:r>
            <a:r>
              <a:rPr>
                <a:solidFill>
                  <a:srgbClr val="B5CEA8"/>
                </a:solidFill>
              </a:rPr>
              <a:t>188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embeddings_initializer=Constant</a:t>
            </a:r>
            <a:r>
              <a:rPr>
                <a:solidFill>
                  <a:srgbClr val="DCDCDC"/>
                </a:solidFill>
              </a:rPr>
              <a:t>(</a:t>
            </a:r>
            <a:r>
              <a:t>weights</a:t>
            </a:r>
            <a:r>
              <a:rPr>
                <a:solidFill>
                  <a:srgbClr val="DCDCDC"/>
                </a:solidFill>
              </a:rPr>
              <a:t>),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trainable=</a:t>
            </a:r>
            <a:r>
              <a:rPr>
                <a:solidFill>
                  <a:srgbClr val="569CD6"/>
                </a:solidFill>
              </a:rPr>
              <a:t>True</a:t>
            </a:r>
            <a:r>
              <a:rPr>
                <a:solidFill>
                  <a:srgbClr val="DCDCDC"/>
                </a:solidFill>
              </a:rPr>
              <a:t>)</a:t>
            </a:r>
          </a:p>
          <a:p>
            <a:pPr>
              <a:defRPr sz="16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)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25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activation=leaky_relu</a:t>
            </a:r>
            <a:r>
              <a:rPr>
                <a:solidFill>
                  <a:srgbClr val="DCDCDC"/>
                </a:solidFill>
              </a:rPr>
              <a:t>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Lambda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lambda</a:t>
            </a:r>
            <a:r>
              <a:t> x</a:t>
            </a:r>
            <a:r>
              <a:rPr>
                <a:solidFill>
                  <a:srgbClr val="DCDCDC"/>
                </a:solidFill>
              </a:rPr>
              <a:t>:</a:t>
            </a:r>
            <a:r>
              <a:t> K.mean</a:t>
            </a:r>
            <a:r>
              <a:rPr>
                <a:solidFill>
                  <a:srgbClr val="DCDCDC"/>
                </a:solidFill>
              </a:rPr>
              <a:t>(</a:t>
            </a:r>
            <a:r>
              <a:t>x</a:t>
            </a:r>
            <a:r>
              <a:rPr>
                <a:solidFill>
                  <a:srgbClr val="DCDCDC"/>
                </a:solidFill>
              </a:rPr>
              <a:t>,</a:t>
            </a:r>
            <a:r>
              <a:t> axis=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CDCDC"/>
                </a:solidFill>
              </a:rPr>
              <a:t>),</a:t>
            </a:r>
            <a:r>
              <a:t> output_shape=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None</a:t>
            </a:r>
            <a:r>
              <a:rPr>
                <a:solidFill>
                  <a:srgbClr val="DCDCDC"/>
                </a:solidFill>
              </a:rPr>
              <a:t>,</a:t>
            </a:r>
            <a:r>
              <a:t> embedding_dim</a:t>
            </a:r>
            <a:r>
              <a:rPr>
                <a:solidFill>
                  <a:srgbClr val="DCDCDC"/>
                </a:solidFill>
              </a:rPr>
              <a:t>)))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10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activation=leaky_relu</a:t>
            </a:r>
            <a:r>
              <a:rPr>
                <a:solidFill>
                  <a:srgbClr val="DCDCDC"/>
                </a:solidFill>
              </a:rPr>
              <a:t>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</a:t>
            </a:r>
            <a:r>
              <a:rPr>
                <a:solidFill>
                  <a:srgbClr val="CE9178"/>
                </a:solidFill>
              </a:rPr>
              <a:t>'softmax'</a:t>
            </a:r>
            <a:r>
              <a:rPr>
                <a:solidFill>
                  <a:srgbClr val="DCDCDC"/>
                </a:solidFill>
              </a:rPr>
              <a:t>))</a:t>
            </a:r>
          </a:p>
        </p:txBody>
      </p:sp>
      <p:sp>
        <p:nvSpPr>
          <p:cNvPr id="680" name="CuadroTexto 3"/>
          <p:cNvSpPr txBox="1"/>
          <p:nvPr/>
        </p:nvSpPr>
        <p:spPr>
          <a:xfrm>
            <a:off x="525144" y="2551837"/>
            <a:ext cx="2923914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Define a </a:t>
            </a:r>
          </a:p>
          <a:p>
            <a:pPr>
              <a:defRPr sz="36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Sequential </a:t>
            </a:r>
          </a:p>
          <a:p>
            <a:pPr>
              <a:defRPr sz="36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model</a:t>
            </a:r>
          </a:p>
        </p:txBody>
      </p:sp>
      <p:sp>
        <p:nvSpPr>
          <p:cNvPr id="681" name="Rectángulo: esquinas redondeadas 4"/>
          <p:cNvSpPr/>
          <p:nvPr/>
        </p:nvSpPr>
        <p:spPr>
          <a:xfrm>
            <a:off x="4084330" y="1283666"/>
            <a:ext cx="2577727" cy="531224"/>
          </a:xfrm>
          <a:prstGeom prst="roundRect">
            <a:avLst>
              <a:gd name="adj" fmla="val 16667"/>
            </a:avLst>
          </a:prstGeom>
          <a:ln w="190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2" name="CuadroTexto 5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Título 1"/>
          <p:cNvSpPr txBox="1"/>
          <p:nvPr>
            <p:ph type="title"/>
          </p:nvPr>
        </p:nvSpPr>
        <p:spPr>
          <a:xfrm>
            <a:off x="409722" y="716229"/>
            <a:ext cx="4361783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In code</a:t>
            </a:r>
          </a:p>
        </p:txBody>
      </p:sp>
      <p:sp>
        <p:nvSpPr>
          <p:cNvPr id="685" name="CuadroTexto 2"/>
          <p:cNvSpPr txBox="1"/>
          <p:nvPr/>
        </p:nvSpPr>
        <p:spPr>
          <a:xfrm>
            <a:off x="4130051" y="1407432"/>
            <a:ext cx="8452485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 = Sequential()</a:t>
            </a:r>
          </a:p>
          <a:p>
            <a:pPr>
              <a:defRPr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Embedding</a:t>
            </a:r>
            <a:r>
              <a:rPr>
                <a:solidFill>
                  <a:srgbClr val="DCDCDC"/>
                </a:solidFill>
              </a:rPr>
              <a:t>(</a:t>
            </a:r>
            <a:r>
              <a:t>input_dim=</a:t>
            </a:r>
            <a:r>
              <a:rPr>
                <a:solidFill>
                  <a:srgbClr val="B5CEA8"/>
                </a:solidFill>
              </a:rPr>
              <a:t>256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output_dim=</a:t>
            </a:r>
            <a:r>
              <a:rPr>
                <a:solidFill>
                  <a:srgbClr val="B5CEA8"/>
                </a:solidFill>
              </a:rPr>
              <a:t>100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input_length=</a:t>
            </a:r>
            <a:r>
              <a:rPr>
                <a:solidFill>
                  <a:srgbClr val="B5CEA8"/>
                </a:solidFill>
              </a:rPr>
              <a:t>188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embeddings_initializer=Constant</a:t>
            </a:r>
            <a:r>
              <a:rPr>
                <a:solidFill>
                  <a:srgbClr val="DCDCDC"/>
                </a:solidFill>
              </a:rPr>
              <a:t>(</a:t>
            </a:r>
            <a:r>
              <a:t>weights</a:t>
            </a:r>
            <a:r>
              <a:rPr>
                <a:solidFill>
                  <a:srgbClr val="DCDCDC"/>
                </a:solidFill>
              </a:rPr>
              <a:t>),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trainable=</a:t>
            </a:r>
            <a:r>
              <a:rPr>
                <a:solidFill>
                  <a:srgbClr val="569CD6"/>
                </a:solidFill>
              </a:rPr>
              <a:t>True</a:t>
            </a:r>
            <a:r>
              <a:rPr>
                <a:solidFill>
                  <a:srgbClr val="DCDCDC"/>
                </a:solidFill>
              </a:rPr>
              <a:t>)</a:t>
            </a:r>
          </a:p>
          <a:p>
            <a:pPr>
              <a:defRPr sz="16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)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25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activation=leaky_relu</a:t>
            </a:r>
            <a:r>
              <a:rPr>
                <a:solidFill>
                  <a:srgbClr val="DCDCDC"/>
                </a:solidFill>
              </a:rPr>
              <a:t>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Lambda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lambda</a:t>
            </a:r>
            <a:r>
              <a:t> x</a:t>
            </a:r>
            <a:r>
              <a:rPr>
                <a:solidFill>
                  <a:srgbClr val="DCDCDC"/>
                </a:solidFill>
              </a:rPr>
              <a:t>:</a:t>
            </a:r>
            <a:r>
              <a:t> K.mean</a:t>
            </a:r>
            <a:r>
              <a:rPr>
                <a:solidFill>
                  <a:srgbClr val="DCDCDC"/>
                </a:solidFill>
              </a:rPr>
              <a:t>(</a:t>
            </a:r>
            <a:r>
              <a:t>x</a:t>
            </a:r>
            <a:r>
              <a:rPr>
                <a:solidFill>
                  <a:srgbClr val="DCDCDC"/>
                </a:solidFill>
              </a:rPr>
              <a:t>,</a:t>
            </a:r>
            <a:r>
              <a:t> axis=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CDCDC"/>
                </a:solidFill>
              </a:rPr>
              <a:t>),</a:t>
            </a:r>
            <a:r>
              <a:t> output_shape=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None</a:t>
            </a:r>
            <a:r>
              <a:rPr>
                <a:solidFill>
                  <a:srgbClr val="DCDCDC"/>
                </a:solidFill>
              </a:rPr>
              <a:t>,</a:t>
            </a:r>
            <a:r>
              <a:t> embedding_dim</a:t>
            </a:r>
            <a:r>
              <a:rPr>
                <a:solidFill>
                  <a:srgbClr val="DCDCDC"/>
                </a:solidFill>
              </a:rPr>
              <a:t>)))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10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activation=leaky_relu</a:t>
            </a:r>
            <a:r>
              <a:rPr>
                <a:solidFill>
                  <a:srgbClr val="DCDCDC"/>
                </a:solidFill>
              </a:rPr>
              <a:t>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</a:t>
            </a:r>
            <a:r>
              <a:rPr>
                <a:solidFill>
                  <a:srgbClr val="CE9178"/>
                </a:solidFill>
              </a:rPr>
              <a:t>'softmax'</a:t>
            </a:r>
            <a:r>
              <a:rPr>
                <a:solidFill>
                  <a:srgbClr val="DCDCDC"/>
                </a:solidFill>
              </a:rPr>
              <a:t>))</a:t>
            </a:r>
          </a:p>
        </p:txBody>
      </p:sp>
      <p:sp>
        <p:nvSpPr>
          <p:cNvPr id="686" name="CuadroTexto 3"/>
          <p:cNvSpPr txBox="1"/>
          <p:nvPr/>
        </p:nvSpPr>
        <p:spPr>
          <a:xfrm>
            <a:off x="525144" y="2551837"/>
            <a:ext cx="2985137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Add an embedding layer to the model</a:t>
            </a:r>
          </a:p>
        </p:txBody>
      </p:sp>
      <p:sp>
        <p:nvSpPr>
          <p:cNvPr id="687" name="Rectángulo: esquinas redondeadas 4"/>
          <p:cNvSpPr/>
          <p:nvPr/>
        </p:nvSpPr>
        <p:spPr>
          <a:xfrm>
            <a:off x="4084330" y="1841013"/>
            <a:ext cx="7837704" cy="1642413"/>
          </a:xfrm>
          <a:prstGeom prst="roundRect">
            <a:avLst>
              <a:gd name="adj" fmla="val 16667"/>
            </a:avLst>
          </a:prstGeom>
          <a:ln w="190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8" name="CuadroTexto 5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Título 1"/>
          <p:cNvSpPr txBox="1"/>
          <p:nvPr>
            <p:ph type="title"/>
          </p:nvPr>
        </p:nvSpPr>
        <p:spPr>
          <a:xfrm>
            <a:off x="409722" y="716229"/>
            <a:ext cx="4361783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In code</a:t>
            </a:r>
          </a:p>
        </p:txBody>
      </p:sp>
      <p:sp>
        <p:nvSpPr>
          <p:cNvPr id="691" name="CuadroTexto 2"/>
          <p:cNvSpPr txBox="1"/>
          <p:nvPr/>
        </p:nvSpPr>
        <p:spPr>
          <a:xfrm>
            <a:off x="4130051" y="1407432"/>
            <a:ext cx="8452485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 = Sequential()</a:t>
            </a:r>
          </a:p>
          <a:p>
            <a:pPr>
              <a:defRPr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Embedding</a:t>
            </a:r>
            <a:r>
              <a:rPr>
                <a:solidFill>
                  <a:srgbClr val="DCDCDC"/>
                </a:solidFill>
              </a:rPr>
              <a:t>(</a:t>
            </a:r>
            <a:r>
              <a:t>input_dim=</a:t>
            </a:r>
            <a:r>
              <a:rPr>
                <a:solidFill>
                  <a:srgbClr val="B5CEA8"/>
                </a:solidFill>
              </a:rPr>
              <a:t>256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output_dim=</a:t>
            </a:r>
            <a:r>
              <a:rPr>
                <a:solidFill>
                  <a:srgbClr val="B5CEA8"/>
                </a:solidFill>
              </a:rPr>
              <a:t>100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input_length=</a:t>
            </a:r>
            <a:r>
              <a:rPr>
                <a:solidFill>
                  <a:srgbClr val="B5CEA8"/>
                </a:solidFill>
              </a:rPr>
              <a:t>188</a:t>
            </a:r>
            <a:r>
              <a:rPr>
                <a:solidFill>
                  <a:srgbClr val="DCDCDC"/>
                </a:solidFill>
              </a:rPr>
              <a:t>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embeddings_initializer=Constant</a:t>
            </a:r>
            <a:r>
              <a:rPr>
                <a:solidFill>
                  <a:srgbClr val="DCDCDC"/>
                </a:solidFill>
              </a:rPr>
              <a:t>(</a:t>
            </a:r>
            <a:r>
              <a:t>weights</a:t>
            </a:r>
            <a:r>
              <a:rPr>
                <a:solidFill>
                  <a:srgbClr val="DCDCDC"/>
                </a:solidFill>
              </a:rPr>
              <a:t>),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                    trainable=</a:t>
            </a:r>
            <a:r>
              <a:rPr>
                <a:solidFill>
                  <a:srgbClr val="569CD6"/>
                </a:solidFill>
              </a:rPr>
              <a:t>True</a:t>
            </a:r>
            <a:r>
              <a:rPr>
                <a:solidFill>
                  <a:srgbClr val="DCDCDC"/>
                </a:solidFill>
              </a:rPr>
              <a:t>)</a:t>
            </a:r>
          </a:p>
          <a:p>
            <a:pPr>
              <a:defRPr sz="16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)</a:t>
            </a: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25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activation=leaky_relu</a:t>
            </a:r>
            <a:r>
              <a:rPr>
                <a:solidFill>
                  <a:srgbClr val="DCDCDC"/>
                </a:solidFill>
              </a:rPr>
              <a:t>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Lambda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lambda</a:t>
            </a:r>
            <a:r>
              <a:t> x</a:t>
            </a:r>
            <a:r>
              <a:rPr>
                <a:solidFill>
                  <a:srgbClr val="DCDCDC"/>
                </a:solidFill>
              </a:rPr>
              <a:t>:</a:t>
            </a:r>
            <a:r>
              <a:t> K.mean</a:t>
            </a:r>
            <a:r>
              <a:rPr>
                <a:solidFill>
                  <a:srgbClr val="DCDCDC"/>
                </a:solidFill>
              </a:rPr>
              <a:t>(</a:t>
            </a:r>
            <a:r>
              <a:t>x</a:t>
            </a:r>
            <a:r>
              <a:rPr>
                <a:solidFill>
                  <a:srgbClr val="DCDCDC"/>
                </a:solidFill>
              </a:rPr>
              <a:t>,</a:t>
            </a:r>
            <a:r>
              <a:t> axis=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CDCDC"/>
                </a:solidFill>
              </a:rPr>
              <a:t>),</a:t>
            </a:r>
            <a:r>
              <a:t> output_shape=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None</a:t>
            </a:r>
            <a:r>
              <a:rPr>
                <a:solidFill>
                  <a:srgbClr val="DCDCDC"/>
                </a:solidFill>
              </a:rPr>
              <a:t>,</a:t>
            </a:r>
            <a:r>
              <a:t> embedding_dim</a:t>
            </a:r>
            <a:r>
              <a:rPr>
                <a:solidFill>
                  <a:srgbClr val="DCDCDC"/>
                </a:solidFill>
              </a:rPr>
              <a:t>)))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10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activation=leaky_relu</a:t>
            </a:r>
            <a:r>
              <a:rPr>
                <a:solidFill>
                  <a:srgbClr val="DCDCDC"/>
                </a:solidFill>
              </a:rPr>
              <a:t>))</a:t>
            </a:r>
            <a:endParaRPr>
              <a:solidFill>
                <a:srgbClr val="DCDCDC"/>
              </a:solidFill>
            </a:endParaR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>
              <a:defRPr sz="16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model.add</a:t>
            </a:r>
            <a:r>
              <a:rPr>
                <a:solidFill>
                  <a:srgbClr val="DCDCDC"/>
                </a:solidFill>
              </a:rPr>
              <a:t>(</a:t>
            </a:r>
            <a:r>
              <a:t>Dense</a:t>
            </a:r>
            <a:r>
              <a:rPr>
                <a:solidFill>
                  <a:srgbClr val="DCDCDC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CDCDC"/>
                </a:solidFill>
              </a:rPr>
              <a:t>,</a:t>
            </a:r>
            <a:r>
              <a:t> activation=</a:t>
            </a:r>
            <a:r>
              <a:rPr>
                <a:solidFill>
                  <a:srgbClr val="CE9178"/>
                </a:solidFill>
              </a:rPr>
              <a:t>'softmax'</a:t>
            </a:r>
            <a:r>
              <a:rPr>
                <a:solidFill>
                  <a:srgbClr val="DCDCDC"/>
                </a:solidFill>
              </a:rPr>
              <a:t>))</a:t>
            </a:r>
          </a:p>
        </p:txBody>
      </p:sp>
      <p:sp>
        <p:nvSpPr>
          <p:cNvPr id="692" name="CuadroTexto 3"/>
          <p:cNvSpPr txBox="1"/>
          <p:nvPr/>
        </p:nvSpPr>
        <p:spPr>
          <a:xfrm>
            <a:off x="525144" y="2551837"/>
            <a:ext cx="2985137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Size of the vocabulary</a:t>
            </a:r>
          </a:p>
        </p:txBody>
      </p:sp>
      <p:sp>
        <p:nvSpPr>
          <p:cNvPr id="693" name="Rectángulo: esquinas redondeadas 4"/>
          <p:cNvSpPr/>
          <p:nvPr/>
        </p:nvSpPr>
        <p:spPr>
          <a:xfrm>
            <a:off x="4084330" y="1841013"/>
            <a:ext cx="7837704" cy="1642413"/>
          </a:xfrm>
          <a:prstGeom prst="roundRect">
            <a:avLst>
              <a:gd name="adj" fmla="val 16667"/>
            </a:avLst>
          </a:prstGeom>
          <a:ln w="190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4" name="CuadroTexto 5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