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0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20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Forma libre: forma 2"/>
          <p:cNvSpPr/>
          <p:nvPr/>
        </p:nvSpPr>
        <p:spPr>
          <a:xfrm>
            <a:off x="519695" y="3317002"/>
            <a:ext cx="243048" cy="243048"/>
          </a:xfrm>
          <a:prstGeom prst="ellipse">
            <a:avLst/>
          </a:prstGeom>
          <a:solidFill>
            <a:srgbClr val="58D7B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2" name="Forma libre: forma 3"/>
          <p:cNvSpPr/>
          <p:nvPr/>
        </p:nvSpPr>
        <p:spPr>
          <a:xfrm>
            <a:off x="519695" y="3763042"/>
            <a:ext cx="243048" cy="243047"/>
          </a:xfrm>
          <a:prstGeom prst="ellipse">
            <a:avLst/>
          </a:prstGeom>
          <a:solidFill>
            <a:srgbClr val="16C0A3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3" name="Forma libre: forma 23"/>
          <p:cNvSpPr/>
          <p:nvPr/>
        </p:nvSpPr>
        <p:spPr>
          <a:xfrm>
            <a:off x="519695" y="4221298"/>
            <a:ext cx="243048" cy="243047"/>
          </a:xfrm>
          <a:prstGeom prst="ellipse">
            <a:avLst/>
          </a:prstGeom>
          <a:solidFill>
            <a:srgbClr val="13A2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4" name="Forma libre: forma 24"/>
          <p:cNvSpPr/>
          <p:nvPr/>
        </p:nvSpPr>
        <p:spPr>
          <a:xfrm>
            <a:off x="519695" y="4676864"/>
            <a:ext cx="243048" cy="243047"/>
          </a:xfrm>
          <a:prstGeom prst="ellipse">
            <a:avLst/>
          </a:prstGeom>
          <a:solidFill>
            <a:srgbClr val="08737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5" name="Forma libre: forma 25"/>
          <p:cNvSpPr/>
          <p:nvPr/>
        </p:nvSpPr>
        <p:spPr>
          <a:xfrm>
            <a:off x="519695" y="5125596"/>
            <a:ext cx="243048" cy="243047"/>
          </a:xfrm>
          <a:prstGeom prst="ellipse">
            <a:avLst/>
          </a:prstGeom>
          <a:solidFill>
            <a:srgbClr val="056169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27" name="Body Level One…"/>
          <p:cNvSpPr txBox="1"/>
          <p:nvPr>
            <p:ph type="body" sz="quarter" idx="1" hasCustomPrompt="1"/>
          </p:nvPr>
        </p:nvSpPr>
        <p:spPr>
          <a:xfrm>
            <a:off x="409724" y="1808653"/>
            <a:ext cx="4948239" cy="98442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647700" indent="-190500">
              <a:buFontTx/>
              <a:defRPr sz="2000"/>
            </a:lvl2pPr>
            <a:lvl3pPr marL="1143000" indent="-228600">
              <a:buFontTx/>
              <a:defRPr sz="2000"/>
            </a:lvl3pPr>
            <a:lvl4pPr marL="1625600" indent="-254000">
              <a:buFontTx/>
              <a:defRPr sz="2000"/>
            </a:lvl4pPr>
            <a:lvl5pPr marL="2082800" indent="-254000">
              <a:buFontTx/>
              <a:defRPr sz="2000"/>
            </a:lvl5pPr>
          </a:lstStyle>
          <a:p>
            <a:pPr/>
            <a:r>
              <a:t>5 Parameters are key to configure at the cluster, broker and topic level the reliability we prefer: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8" name="Marcador de texto 42"/>
          <p:cNvSpPr/>
          <p:nvPr>
            <p:ph type="body" sz="quarter" idx="21" hasCustomPrompt="1"/>
          </p:nvPr>
        </p:nvSpPr>
        <p:spPr>
          <a:xfrm>
            <a:off x="905024" y="3132771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1…​</a:t>
            </a:r>
          </a:p>
        </p:txBody>
      </p:sp>
      <p:sp>
        <p:nvSpPr>
          <p:cNvPr id="329" name="Marcador de texto 42"/>
          <p:cNvSpPr/>
          <p:nvPr>
            <p:ph type="body" sz="quarter" idx="22" hasCustomPrompt="1"/>
          </p:nvPr>
        </p:nvSpPr>
        <p:spPr>
          <a:xfrm>
            <a:off x="905024" y="3589959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2…​</a:t>
            </a:r>
          </a:p>
        </p:txBody>
      </p:sp>
      <p:sp>
        <p:nvSpPr>
          <p:cNvPr id="330" name="Marcador de texto 42"/>
          <p:cNvSpPr/>
          <p:nvPr>
            <p:ph type="body" sz="quarter" idx="23" hasCustomPrompt="1"/>
          </p:nvPr>
        </p:nvSpPr>
        <p:spPr>
          <a:xfrm>
            <a:off x="905024" y="403883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3…​</a:t>
            </a:r>
          </a:p>
        </p:txBody>
      </p:sp>
      <p:sp>
        <p:nvSpPr>
          <p:cNvPr id="331" name="Marcador de texto 42"/>
          <p:cNvSpPr/>
          <p:nvPr>
            <p:ph type="body" sz="quarter" idx="24" hasCustomPrompt="1"/>
          </p:nvPr>
        </p:nvSpPr>
        <p:spPr>
          <a:xfrm>
            <a:off x="905024" y="4500946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4…​</a:t>
            </a:r>
          </a:p>
        </p:txBody>
      </p:sp>
      <p:sp>
        <p:nvSpPr>
          <p:cNvPr id="332" name="Marcador de texto 42"/>
          <p:cNvSpPr/>
          <p:nvPr>
            <p:ph type="body" sz="quarter" idx="25" hasCustomPrompt="1"/>
          </p:nvPr>
        </p:nvSpPr>
        <p:spPr>
          <a:xfrm>
            <a:off x="905022" y="4958162"/>
            <a:ext cx="4257676" cy="4439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lnSpc>
                <a:spcPct val="150000"/>
              </a:lnSpc>
              <a:buSzTx/>
              <a:buFontTx/>
              <a:buNone/>
              <a:defRPr sz="2000"/>
            </a:lvl1pPr>
          </a:lstStyle>
          <a:p>
            <a:pPr/>
            <a:r>
              <a:t>Item 5…​</a:t>
            </a:r>
          </a:p>
        </p:txBody>
      </p:sp>
      <p:sp>
        <p:nvSpPr>
          <p:cNvPr id="333" name="Marcador de texto 48"/>
          <p:cNvSpPr/>
          <p:nvPr>
            <p:ph type="body" sz="quarter" idx="26" hasCustomPrompt="1"/>
          </p:nvPr>
        </p:nvSpPr>
        <p:spPr>
          <a:xfrm>
            <a:off x="8584889" y="3394014"/>
            <a:ext cx="3450042" cy="358616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>
                <a:solidFill>
                  <a:srgbClr val="00425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Notice we can set a default reliability at there cluster level and then some topics configure them for maximum reliability to be cost effective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4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36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86" name="Forma libre: forma 2"/>
          <p:cNvSpPr/>
          <p:nvPr/>
        </p:nvSpPr>
        <p:spPr>
          <a:xfrm>
            <a:off x="3056861" y="3648254"/>
            <a:ext cx="7830919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Forma libre: forma 3"/>
          <p:cNvSpPr/>
          <p:nvPr/>
        </p:nvSpPr>
        <p:spPr>
          <a:xfrm>
            <a:off x="472221" y="3648254"/>
            <a:ext cx="3303298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044"/>
                </a:moveTo>
                <a:lnTo>
                  <a:pt x="17585" y="21600"/>
                </a:lnTo>
                <a:lnTo>
                  <a:pt x="0" y="21600"/>
                </a:lnTo>
                <a:lnTo>
                  <a:pt x="0" y="0"/>
                </a:lnTo>
                <a:lnTo>
                  <a:pt x="17585" y="0"/>
                </a:lnTo>
                <a:lnTo>
                  <a:pt x="21600" y="10044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Forma libre: forma 23"/>
          <p:cNvSpPr/>
          <p:nvPr/>
        </p:nvSpPr>
        <p:spPr>
          <a:xfrm>
            <a:off x="3059048" y="2415051"/>
            <a:ext cx="7828733" cy="1073931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Forma libre: forma 24"/>
          <p:cNvSpPr/>
          <p:nvPr/>
        </p:nvSpPr>
        <p:spPr>
          <a:xfrm>
            <a:off x="474344" y="2415051"/>
            <a:ext cx="3303297" cy="10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7"/>
                </a:moveTo>
                <a:lnTo>
                  <a:pt x="17455" y="21600"/>
                </a:lnTo>
                <a:lnTo>
                  <a:pt x="0" y="21600"/>
                </a:lnTo>
                <a:lnTo>
                  <a:pt x="0" y="0"/>
                </a:lnTo>
                <a:lnTo>
                  <a:pt x="17455" y="0"/>
                </a:lnTo>
                <a:lnTo>
                  <a:pt x="21600" y="10217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Forma libre: forma 25"/>
          <p:cNvSpPr/>
          <p:nvPr/>
        </p:nvSpPr>
        <p:spPr>
          <a:xfrm>
            <a:off x="2225826" y="5433121"/>
            <a:ext cx="108391" cy="177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87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Título Título Título Título"/>
          <p:cNvSpPr txBox="1"/>
          <p:nvPr>
            <p:ph type="title" hasCustomPrompt="1"/>
          </p:nvPr>
        </p:nvSpPr>
        <p:spPr>
          <a:xfrm>
            <a:off x="409724" y="743676"/>
            <a:ext cx="4361783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392" name="Body Level One…"/>
          <p:cNvSpPr txBox="1"/>
          <p:nvPr>
            <p:ph type="body" sz="quarter" idx="1" hasCustomPrompt="1"/>
          </p:nvPr>
        </p:nvSpPr>
        <p:spPr>
          <a:xfrm>
            <a:off x="647241" y="3997605"/>
            <a:ext cx="71151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Objeto dentro de dibujo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0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19" name="Forma libre: forma 3"/>
          <p:cNvSpPr/>
          <p:nvPr/>
        </p:nvSpPr>
        <p:spPr>
          <a:xfrm>
            <a:off x="1323024" y="2994480"/>
            <a:ext cx="8877808" cy="209975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Forma libre: forma 23"/>
          <p:cNvSpPr/>
          <p:nvPr/>
        </p:nvSpPr>
        <p:spPr>
          <a:xfrm>
            <a:off x="10200830" y="2994480"/>
            <a:ext cx="609343" cy="2099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218"/>
                </a:moveTo>
                <a:lnTo>
                  <a:pt x="0" y="21600"/>
                </a:lnTo>
                <a:lnTo>
                  <a:pt x="0" y="0"/>
                </a:lnTo>
                <a:lnTo>
                  <a:pt x="21600" y="10218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2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30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3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4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7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8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1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2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5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9" name="Forma libre: forma 3"/>
          <p:cNvSpPr/>
          <p:nvPr/>
        </p:nvSpPr>
        <p:spPr>
          <a:xfrm>
            <a:off x="1288264" y="2128935"/>
            <a:ext cx="7922573" cy="1597237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Forma libre: forma 23"/>
          <p:cNvSpPr/>
          <p:nvPr/>
        </p:nvSpPr>
        <p:spPr>
          <a:xfrm>
            <a:off x="3168981" y="3967426"/>
            <a:ext cx="7922573" cy="1597236"/>
          </a:xfrm>
          <a:prstGeom prst="rect">
            <a:avLst/>
          </a:prstGeom>
          <a:solidFill>
            <a:srgbClr val="0B908C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1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452" name="Body Level One…"/>
          <p:cNvSpPr txBox="1"/>
          <p:nvPr>
            <p:ph type="body" sz="quarter" idx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Marcador de texto 28"/>
          <p:cNvSpPr/>
          <p:nvPr>
            <p:ph type="body" sz="quarter" idx="21"/>
          </p:nvPr>
        </p:nvSpPr>
        <p:spPr>
          <a:xfrm>
            <a:off x="7453779" y="6108841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Tx/>
              <a:buNone/>
              <a:defRPr sz="2000"/>
            </a:pPr>
          </a:p>
        </p:txBody>
      </p:sp>
      <p:sp>
        <p:nvSpPr>
          <p:cNvPr id="4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48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62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6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7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7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8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9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Forma libre: forma 2"/>
          <p:cNvSpPr/>
          <p:nvPr/>
        </p:nvSpPr>
        <p:spPr>
          <a:xfrm>
            <a:off x="-1" y="-1"/>
            <a:ext cx="12191450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507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489" name="Forma libre: forma 4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0" name="Forma libre: forma 5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1" name="Forma libre: forma 6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2" name="Forma libre: forma 7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3" name="Forma libre: forma 8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4" name="Forma libre: forma 9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5" name="Forma libre: forma 10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6" name="Forma libre: forma 11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7" name="Forma libre: forma 12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8" name="Forma libre: forma 13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9" name="Forma libre: forma 14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0" name="Forma libre: forma 15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1" name="Forma libre: forma 16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2" name="Forma libre: forma 17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3" name="Forma libre: forma 18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4" name="Forma libre: forma 19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5" name="Forma libre: forma 20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6" name="Forma libre: forma 21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0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09" name="Body Level One…"/>
          <p:cNvSpPr txBox="1"/>
          <p:nvPr>
            <p:ph type="body" sz="quarter" idx="1"/>
          </p:nvPr>
        </p:nvSpPr>
        <p:spPr>
          <a:xfrm>
            <a:off x="-70372" y="6141770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ráfico 22" descr="Gráfico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208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943780" y="1208574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27" name="Forma libre: forma 3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8" name="Forma libre: forma 4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9" name="Forma libre: forma 5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0" name="Forma libre: forma 6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1" name="Forma libre: forma 7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2" name="Forma libre: forma 8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3" name="Forma libre: forma 9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4" name="Forma libre: forma 10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5" name="Forma libre: forma 11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Forma libre: forma 12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Forma libre: forma 13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Forma libre: forma 14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Forma libre: forma 15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Forma libre: forma 16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Forma libre: forma 17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Forma libre: forma 18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Forma libre: forma 19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Forma libre: forma 20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46" name="Gráfico 21" descr="Gráfico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3570" y="2030707"/>
            <a:ext cx="2608430" cy="4867276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55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4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5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6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7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8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9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574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áfico 4"/>
          <p:cNvGrpSpPr/>
          <p:nvPr/>
        </p:nvGrpSpPr>
        <p:grpSpPr>
          <a:xfrm>
            <a:off x="6994636" y="4763145"/>
            <a:ext cx="2812162" cy="518163"/>
            <a:chOff x="0" y="0"/>
            <a:chExt cx="2812161" cy="518162"/>
          </a:xfrm>
        </p:grpSpPr>
        <p:sp>
          <p:nvSpPr>
            <p:cNvPr id="45" name="Forma libre: forma 31"/>
            <p:cNvSpPr/>
            <p:nvPr/>
          </p:nvSpPr>
          <p:spPr>
            <a:xfrm>
              <a:off x="3456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" name="Forma libre: forma 32"/>
            <p:cNvSpPr/>
            <p:nvPr/>
          </p:nvSpPr>
          <p:spPr>
            <a:xfrm>
              <a:off x="602105" y="96332"/>
              <a:ext cx="205614" cy="32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69" y="10193"/>
                  </a:moveTo>
                  <a:lnTo>
                    <a:pt x="21600" y="10193"/>
                  </a:lnTo>
                  <a:lnTo>
                    <a:pt x="21600" y="14933"/>
                  </a:lnTo>
                  <a:cubicBezTo>
                    <a:pt x="21600" y="18455"/>
                    <a:pt x="18358" y="21600"/>
                    <a:pt x="10853" y="21600"/>
                  </a:cubicBezTo>
                  <a:cubicBezTo>
                    <a:pt x="3349" y="21600"/>
                    <a:pt x="0" y="18484"/>
                    <a:pt x="0" y="14895"/>
                  </a:cubicBezTo>
                  <a:lnTo>
                    <a:pt x="0" y="0"/>
                  </a:lnTo>
                  <a:lnTo>
                    <a:pt x="6911" y="0"/>
                  </a:lnTo>
                  <a:lnTo>
                    <a:pt x="6911" y="4505"/>
                  </a:lnTo>
                  <a:lnTo>
                    <a:pt x="21593" y="4505"/>
                  </a:lnTo>
                  <a:lnTo>
                    <a:pt x="21593" y="7621"/>
                  </a:lnTo>
                  <a:lnTo>
                    <a:pt x="6911" y="7621"/>
                  </a:lnTo>
                  <a:lnTo>
                    <a:pt x="6911" y="14460"/>
                  </a:lnTo>
                  <a:cubicBezTo>
                    <a:pt x="6911" y="16560"/>
                    <a:pt x="8098" y="17777"/>
                    <a:pt x="10960" y="17777"/>
                  </a:cubicBezTo>
                  <a:cubicBezTo>
                    <a:pt x="13822" y="17777"/>
                    <a:pt x="15063" y="16593"/>
                    <a:pt x="15063" y="14527"/>
                  </a:cubicBezTo>
                  <a:lnTo>
                    <a:pt x="15063" y="10193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" name="Forma libre: forma 33"/>
            <p:cNvSpPr/>
            <p:nvPr/>
          </p:nvSpPr>
          <p:spPr>
            <a:xfrm>
              <a:off x="828292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2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56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7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8" name="Forma libre: forma 34"/>
            <p:cNvSpPr/>
            <p:nvPr/>
          </p:nvSpPr>
          <p:spPr>
            <a:xfrm>
              <a:off x="1145856" y="76330"/>
              <a:ext cx="277560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01" y="21600"/>
                  </a:moveTo>
                  <a:lnTo>
                    <a:pt x="8001" y="3774"/>
                  </a:lnTo>
                  <a:lnTo>
                    <a:pt x="0" y="3774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4"/>
                  </a:lnTo>
                  <a:lnTo>
                    <a:pt x="13560" y="3774"/>
                  </a:lnTo>
                  <a:lnTo>
                    <a:pt x="13560" y="21600"/>
                  </a:lnTo>
                  <a:lnTo>
                    <a:pt x="8001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9" name="Forma libre: forma 35"/>
            <p:cNvSpPr/>
            <p:nvPr/>
          </p:nvSpPr>
          <p:spPr>
            <a:xfrm>
              <a:off x="1415223" y="157990"/>
              <a:ext cx="146495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0" name="Forma libre: forma 36"/>
            <p:cNvSpPr/>
            <p:nvPr/>
          </p:nvSpPr>
          <p:spPr>
            <a:xfrm>
              <a:off x="1561209" y="158054"/>
              <a:ext cx="227204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4" y="21059"/>
                  </a:moveTo>
                  <a:cubicBezTo>
                    <a:pt x="15491" y="20559"/>
                    <a:pt x="15340" y="19848"/>
                    <a:pt x="15291" y="19225"/>
                  </a:cubicBezTo>
                  <a:cubicBezTo>
                    <a:pt x="13776" y="20642"/>
                    <a:pt x="11235" y="21600"/>
                    <a:pt x="8011" y="21600"/>
                  </a:cubicBezTo>
                  <a:cubicBezTo>
                    <a:pt x="2541" y="21600"/>
                    <a:pt x="0" y="19307"/>
                    <a:pt x="0" y="15968"/>
                  </a:cubicBezTo>
                  <a:cubicBezTo>
                    <a:pt x="0" y="10048"/>
                    <a:pt x="4642" y="9378"/>
                    <a:pt x="11042" y="8631"/>
                  </a:cubicBezTo>
                  <a:cubicBezTo>
                    <a:pt x="14217" y="8255"/>
                    <a:pt x="15098" y="7714"/>
                    <a:pt x="15098" y="6297"/>
                  </a:cubicBezTo>
                  <a:cubicBezTo>
                    <a:pt x="15098" y="4962"/>
                    <a:pt x="13535" y="4168"/>
                    <a:pt x="11042" y="4168"/>
                  </a:cubicBezTo>
                  <a:cubicBezTo>
                    <a:pt x="8162" y="4168"/>
                    <a:pt x="6985" y="5379"/>
                    <a:pt x="6695" y="7214"/>
                  </a:cubicBezTo>
                  <a:lnTo>
                    <a:pt x="785" y="7214"/>
                  </a:lnTo>
                  <a:cubicBezTo>
                    <a:pt x="881" y="2958"/>
                    <a:pt x="3616" y="0"/>
                    <a:pt x="11337" y="0"/>
                  </a:cubicBezTo>
                  <a:cubicBezTo>
                    <a:pt x="19059" y="0"/>
                    <a:pt x="21600" y="2916"/>
                    <a:pt x="21600" y="8090"/>
                  </a:cubicBezTo>
                  <a:lnTo>
                    <a:pt x="21600" y="21059"/>
                  </a:lnTo>
                  <a:lnTo>
                    <a:pt x="15690" y="21059"/>
                  </a:lnTo>
                  <a:close/>
                  <a:moveTo>
                    <a:pt x="15243" y="11006"/>
                  </a:moveTo>
                  <a:cubicBezTo>
                    <a:pt x="14609" y="11547"/>
                    <a:pt x="13486" y="11841"/>
                    <a:pt x="11138" y="12217"/>
                  </a:cubicBezTo>
                  <a:cubicBezTo>
                    <a:pt x="7522" y="12799"/>
                    <a:pt x="6351" y="13675"/>
                    <a:pt x="6351" y="15427"/>
                  </a:cubicBezTo>
                  <a:cubicBezTo>
                    <a:pt x="6351" y="16968"/>
                    <a:pt x="7425" y="17720"/>
                    <a:pt x="9430" y="17720"/>
                  </a:cubicBezTo>
                  <a:cubicBezTo>
                    <a:pt x="12702" y="17720"/>
                    <a:pt x="15147" y="15674"/>
                    <a:pt x="15195" y="13258"/>
                  </a:cubicBezTo>
                  <a:lnTo>
                    <a:pt x="15243" y="11006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1" name="Forma libre: forma 37"/>
            <p:cNvSpPr/>
            <p:nvPr/>
          </p:nvSpPr>
          <p:spPr>
            <a:xfrm>
              <a:off x="1819211" y="72265"/>
              <a:ext cx="66803" cy="34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6"/>
                  </a:lnTo>
                  <a:lnTo>
                    <a:pt x="21600" y="578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2" name="Forma libre: forma 38"/>
            <p:cNvSpPr/>
            <p:nvPr/>
          </p:nvSpPr>
          <p:spPr>
            <a:xfrm>
              <a:off x="1916365" y="158054"/>
              <a:ext cx="229236" cy="259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2" y="21600"/>
                  </a:moveTo>
                  <a:lnTo>
                    <a:pt x="15252" y="8853"/>
                  </a:lnTo>
                  <a:cubicBezTo>
                    <a:pt x="15252" y="5602"/>
                    <a:pt x="14187" y="4704"/>
                    <a:pt x="11183" y="4704"/>
                  </a:cubicBezTo>
                  <a:cubicBezTo>
                    <a:pt x="7892" y="4704"/>
                    <a:pt x="6294" y="6332"/>
                    <a:pt x="6294" y="9539"/>
                  </a:cubicBezTo>
                  <a:lnTo>
                    <a:pt x="6294" y="21600"/>
                  </a:lnTo>
                  <a:lnTo>
                    <a:pt x="0" y="21600"/>
                  </a:lnTo>
                  <a:lnTo>
                    <a:pt x="0" y="555"/>
                  </a:lnTo>
                  <a:lnTo>
                    <a:pt x="6007" y="555"/>
                  </a:lnTo>
                  <a:lnTo>
                    <a:pt x="6007" y="3636"/>
                  </a:lnTo>
                  <a:cubicBezTo>
                    <a:pt x="7461" y="1284"/>
                    <a:pt x="9879" y="0"/>
                    <a:pt x="13708" y="0"/>
                  </a:cubicBezTo>
                  <a:cubicBezTo>
                    <a:pt x="18261" y="0"/>
                    <a:pt x="21600" y="2436"/>
                    <a:pt x="21600" y="7013"/>
                  </a:cubicBezTo>
                  <a:lnTo>
                    <a:pt x="21600" y="21600"/>
                  </a:lnTo>
                  <a:lnTo>
                    <a:pt x="15258" y="2160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" name="Forma libre: forma 39"/>
            <p:cNvSpPr/>
            <p:nvPr/>
          </p:nvSpPr>
          <p:spPr>
            <a:xfrm>
              <a:off x="2169223" y="158118"/>
              <a:ext cx="241047" cy="266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6" y="12212"/>
                  </a:moveTo>
                  <a:cubicBezTo>
                    <a:pt x="6168" y="15298"/>
                    <a:pt x="8103" y="17303"/>
                    <a:pt x="11050" y="17303"/>
                  </a:cubicBezTo>
                  <a:cubicBezTo>
                    <a:pt x="12985" y="17303"/>
                    <a:pt x="14686" y="16427"/>
                    <a:pt x="15102" y="15010"/>
                  </a:cubicBezTo>
                  <a:lnTo>
                    <a:pt x="21276" y="15010"/>
                  </a:lnTo>
                  <a:cubicBezTo>
                    <a:pt x="19893" y="19219"/>
                    <a:pt x="16166" y="21600"/>
                    <a:pt x="11329" y="21600"/>
                  </a:cubicBezTo>
                  <a:cubicBezTo>
                    <a:pt x="3778" y="21600"/>
                    <a:pt x="0" y="17844"/>
                    <a:pt x="0" y="10424"/>
                  </a:cubicBezTo>
                  <a:cubicBezTo>
                    <a:pt x="0" y="4086"/>
                    <a:pt x="4006" y="0"/>
                    <a:pt x="10959" y="0"/>
                  </a:cubicBezTo>
                  <a:cubicBezTo>
                    <a:pt x="17913" y="0"/>
                    <a:pt x="21600" y="4086"/>
                    <a:pt x="21600" y="12217"/>
                  </a:cubicBezTo>
                  <a:lnTo>
                    <a:pt x="5986" y="12217"/>
                  </a:lnTo>
                  <a:close/>
                  <a:moveTo>
                    <a:pt x="15426" y="8790"/>
                  </a:moveTo>
                  <a:cubicBezTo>
                    <a:pt x="15335" y="5745"/>
                    <a:pt x="13122" y="4287"/>
                    <a:pt x="10777" y="4287"/>
                  </a:cubicBezTo>
                  <a:cubicBezTo>
                    <a:pt x="8433" y="4287"/>
                    <a:pt x="6402" y="5956"/>
                    <a:pt x="6174" y="8790"/>
                  </a:cubicBezTo>
                  <a:lnTo>
                    <a:pt x="15432" y="8790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" name="Forma libre: forma 40"/>
            <p:cNvSpPr/>
            <p:nvPr/>
          </p:nvSpPr>
          <p:spPr>
            <a:xfrm>
              <a:off x="2433383" y="157990"/>
              <a:ext cx="146496" cy="259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80"/>
                  </a:lnTo>
                  <a:cubicBezTo>
                    <a:pt x="12499" y="259"/>
                    <a:pt x="16291" y="0"/>
                    <a:pt x="20308" y="0"/>
                  </a:cubicBezTo>
                  <a:lnTo>
                    <a:pt x="21600" y="0"/>
                  </a:lnTo>
                  <a:lnTo>
                    <a:pt x="21600" y="5685"/>
                  </a:lnTo>
                  <a:cubicBezTo>
                    <a:pt x="20692" y="5601"/>
                    <a:pt x="19784" y="5559"/>
                    <a:pt x="18875" y="5559"/>
                  </a:cubicBezTo>
                  <a:cubicBezTo>
                    <a:pt x="12818" y="5559"/>
                    <a:pt x="9859" y="7270"/>
                    <a:pt x="9859" y="10647"/>
                  </a:cubicBezTo>
                  <a:lnTo>
                    <a:pt x="9859" y="21595"/>
                  </a:lnTo>
                  <a:lnTo>
                    <a:pt x="9" y="2159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" name="Forma libre: forma 41"/>
            <p:cNvSpPr/>
            <p:nvPr/>
          </p:nvSpPr>
          <p:spPr>
            <a:xfrm>
              <a:off x="2579877" y="158054"/>
              <a:ext cx="232285" cy="266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7" y="6755"/>
                  </a:moveTo>
                  <a:cubicBezTo>
                    <a:pt x="14620" y="4756"/>
                    <a:pt x="13380" y="4045"/>
                    <a:pt x="10558" y="4045"/>
                  </a:cubicBezTo>
                  <a:cubicBezTo>
                    <a:pt x="8214" y="4045"/>
                    <a:pt x="6879" y="4545"/>
                    <a:pt x="6879" y="5755"/>
                  </a:cubicBezTo>
                  <a:cubicBezTo>
                    <a:pt x="6879" y="6966"/>
                    <a:pt x="8166" y="7466"/>
                    <a:pt x="10700" y="8090"/>
                  </a:cubicBezTo>
                  <a:cubicBezTo>
                    <a:pt x="13375" y="8754"/>
                    <a:pt x="15908" y="9218"/>
                    <a:pt x="17726" y="9842"/>
                  </a:cubicBezTo>
                  <a:cubicBezTo>
                    <a:pt x="20212" y="10718"/>
                    <a:pt x="21600" y="12135"/>
                    <a:pt x="21600" y="14804"/>
                  </a:cubicBezTo>
                  <a:cubicBezTo>
                    <a:pt x="21600" y="19060"/>
                    <a:pt x="18016" y="21600"/>
                    <a:pt x="11326" y="21600"/>
                  </a:cubicBezTo>
                  <a:cubicBezTo>
                    <a:pt x="4110" y="21600"/>
                    <a:pt x="94" y="18637"/>
                    <a:pt x="0" y="14469"/>
                  </a:cubicBezTo>
                  <a:lnTo>
                    <a:pt x="6407" y="14469"/>
                  </a:lnTo>
                  <a:cubicBezTo>
                    <a:pt x="6407" y="16385"/>
                    <a:pt x="8273" y="17514"/>
                    <a:pt x="11284" y="17514"/>
                  </a:cubicBezTo>
                  <a:cubicBezTo>
                    <a:pt x="13481" y="17514"/>
                    <a:pt x="15441" y="16932"/>
                    <a:pt x="15441" y="15386"/>
                  </a:cubicBezTo>
                  <a:cubicBezTo>
                    <a:pt x="15441" y="13928"/>
                    <a:pt x="13670" y="13469"/>
                    <a:pt x="11668" y="13052"/>
                  </a:cubicBezTo>
                  <a:cubicBezTo>
                    <a:pt x="7700" y="12217"/>
                    <a:pt x="5503" y="11635"/>
                    <a:pt x="3832" y="10718"/>
                  </a:cubicBezTo>
                  <a:cubicBezTo>
                    <a:pt x="1636" y="9507"/>
                    <a:pt x="868" y="7925"/>
                    <a:pt x="868" y="6090"/>
                  </a:cubicBezTo>
                  <a:cubicBezTo>
                    <a:pt x="868" y="2628"/>
                    <a:pt x="3590" y="0"/>
                    <a:pt x="10759" y="0"/>
                  </a:cubicBezTo>
                  <a:cubicBezTo>
                    <a:pt x="17543" y="0"/>
                    <a:pt x="20602" y="2334"/>
                    <a:pt x="20939" y="6755"/>
                  </a:cubicBezTo>
                  <a:lnTo>
                    <a:pt x="14963" y="6755"/>
                  </a:ln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" name="Forma libre: forma 42"/>
            <p:cNvSpPr/>
            <p:nvPr/>
          </p:nvSpPr>
          <p:spPr>
            <a:xfrm>
              <a:off x="14350" y="0"/>
              <a:ext cx="303658" cy="432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7" fill="norm" stroke="1" extrusionOk="0">
                  <a:moveTo>
                    <a:pt x="145" y="119"/>
                  </a:moveTo>
                  <a:lnTo>
                    <a:pt x="0" y="20727"/>
                  </a:lnTo>
                  <a:lnTo>
                    <a:pt x="12521" y="20727"/>
                  </a:lnTo>
                  <a:cubicBezTo>
                    <a:pt x="18565" y="18688"/>
                    <a:pt x="21600" y="14101"/>
                    <a:pt x="21600" y="10808"/>
                  </a:cubicBezTo>
                  <a:cubicBezTo>
                    <a:pt x="21600" y="4365"/>
                    <a:pt x="13515" y="-873"/>
                    <a:pt x="149" y="122"/>
                  </a:cubicBezTo>
                  <a:close/>
                  <a:moveTo>
                    <a:pt x="12259" y="8650"/>
                  </a:moveTo>
                  <a:cubicBezTo>
                    <a:pt x="11852" y="8115"/>
                    <a:pt x="11319" y="7625"/>
                    <a:pt x="10651" y="7198"/>
                  </a:cubicBezTo>
                  <a:cubicBezTo>
                    <a:pt x="10140" y="6876"/>
                    <a:pt x="9553" y="6587"/>
                    <a:pt x="8935" y="6355"/>
                  </a:cubicBezTo>
                  <a:cubicBezTo>
                    <a:pt x="7665" y="5887"/>
                    <a:pt x="6224" y="5634"/>
                    <a:pt x="4756" y="5634"/>
                  </a:cubicBezTo>
                  <a:cubicBezTo>
                    <a:pt x="4219" y="5634"/>
                    <a:pt x="3785" y="5345"/>
                    <a:pt x="3785" y="4980"/>
                  </a:cubicBezTo>
                  <a:cubicBezTo>
                    <a:pt x="3785" y="4615"/>
                    <a:pt x="4223" y="4325"/>
                    <a:pt x="4756" y="4325"/>
                  </a:cubicBezTo>
                  <a:cubicBezTo>
                    <a:pt x="6559" y="4325"/>
                    <a:pt x="8325" y="4630"/>
                    <a:pt x="9865" y="5202"/>
                  </a:cubicBezTo>
                  <a:cubicBezTo>
                    <a:pt x="10642" y="5488"/>
                    <a:pt x="11360" y="5841"/>
                    <a:pt x="11997" y="6252"/>
                  </a:cubicBezTo>
                  <a:cubicBezTo>
                    <a:pt x="12819" y="6775"/>
                    <a:pt x="13492" y="7387"/>
                    <a:pt x="13993" y="8054"/>
                  </a:cubicBezTo>
                  <a:cubicBezTo>
                    <a:pt x="14675" y="8958"/>
                    <a:pt x="15019" y="9925"/>
                    <a:pt x="15019" y="10933"/>
                  </a:cubicBezTo>
                  <a:cubicBezTo>
                    <a:pt x="15019" y="11940"/>
                    <a:pt x="14689" y="12881"/>
                    <a:pt x="14030" y="13769"/>
                  </a:cubicBezTo>
                  <a:cubicBezTo>
                    <a:pt x="13867" y="13995"/>
                    <a:pt x="13519" y="14132"/>
                    <a:pt x="13158" y="14132"/>
                  </a:cubicBezTo>
                  <a:cubicBezTo>
                    <a:pt x="13018" y="14132"/>
                    <a:pt x="12869" y="14107"/>
                    <a:pt x="12729" y="14059"/>
                  </a:cubicBezTo>
                  <a:cubicBezTo>
                    <a:pt x="12254" y="13897"/>
                    <a:pt x="12051" y="13508"/>
                    <a:pt x="12291" y="13182"/>
                  </a:cubicBezTo>
                  <a:cubicBezTo>
                    <a:pt x="12815" y="12476"/>
                    <a:pt x="13077" y="11718"/>
                    <a:pt x="13077" y="10930"/>
                  </a:cubicBezTo>
                  <a:cubicBezTo>
                    <a:pt x="13077" y="10142"/>
                    <a:pt x="12801" y="9362"/>
                    <a:pt x="12259" y="8641"/>
                  </a:cubicBezTo>
                  <a:close/>
                  <a:moveTo>
                    <a:pt x="5235" y="12248"/>
                  </a:moveTo>
                  <a:cubicBezTo>
                    <a:pt x="4115" y="12248"/>
                    <a:pt x="3202" y="11633"/>
                    <a:pt x="3202" y="10872"/>
                  </a:cubicBezTo>
                  <a:cubicBezTo>
                    <a:pt x="3202" y="10111"/>
                    <a:pt x="4115" y="9499"/>
                    <a:pt x="5235" y="9499"/>
                  </a:cubicBezTo>
                  <a:cubicBezTo>
                    <a:pt x="6355" y="9499"/>
                    <a:pt x="7277" y="10111"/>
                    <a:pt x="7277" y="10872"/>
                  </a:cubicBezTo>
                  <a:cubicBezTo>
                    <a:pt x="7277" y="11633"/>
                    <a:pt x="6360" y="12248"/>
                    <a:pt x="5235" y="12248"/>
                  </a:cubicBezTo>
                  <a:close/>
                  <a:moveTo>
                    <a:pt x="9436" y="10982"/>
                  </a:moveTo>
                  <a:cubicBezTo>
                    <a:pt x="9513" y="10610"/>
                    <a:pt x="9531" y="9679"/>
                    <a:pt x="8270" y="8906"/>
                  </a:cubicBezTo>
                  <a:cubicBezTo>
                    <a:pt x="7290" y="8300"/>
                    <a:pt x="6270" y="8032"/>
                    <a:pt x="4946" y="8032"/>
                  </a:cubicBezTo>
                  <a:cubicBezTo>
                    <a:pt x="4580" y="8032"/>
                    <a:pt x="4278" y="7822"/>
                    <a:pt x="4278" y="7564"/>
                  </a:cubicBezTo>
                  <a:cubicBezTo>
                    <a:pt x="4278" y="7305"/>
                    <a:pt x="4580" y="7095"/>
                    <a:pt x="4946" y="7095"/>
                  </a:cubicBezTo>
                  <a:cubicBezTo>
                    <a:pt x="6590" y="7095"/>
                    <a:pt x="7927" y="7451"/>
                    <a:pt x="9156" y="8203"/>
                  </a:cubicBezTo>
                  <a:cubicBezTo>
                    <a:pt x="10904" y="9271"/>
                    <a:pt x="10859" y="10586"/>
                    <a:pt x="10764" y="11106"/>
                  </a:cubicBezTo>
                  <a:cubicBezTo>
                    <a:pt x="10714" y="11341"/>
                    <a:pt x="10434" y="11511"/>
                    <a:pt x="10100" y="11511"/>
                  </a:cubicBezTo>
                  <a:cubicBezTo>
                    <a:pt x="10068" y="11511"/>
                    <a:pt x="10046" y="11511"/>
                    <a:pt x="10005" y="11505"/>
                  </a:cubicBezTo>
                  <a:cubicBezTo>
                    <a:pt x="9644" y="11469"/>
                    <a:pt x="9382" y="11237"/>
                    <a:pt x="9431" y="10982"/>
                  </a:cubicBezTo>
                  <a:close/>
                  <a:moveTo>
                    <a:pt x="11125" y="15821"/>
                  </a:moveTo>
                  <a:cubicBezTo>
                    <a:pt x="10524" y="15821"/>
                    <a:pt x="10037" y="15504"/>
                    <a:pt x="10037" y="15121"/>
                  </a:cubicBezTo>
                  <a:cubicBezTo>
                    <a:pt x="10037" y="14737"/>
                    <a:pt x="10524" y="14430"/>
                    <a:pt x="11125" y="14430"/>
                  </a:cubicBezTo>
                  <a:cubicBezTo>
                    <a:pt x="11726" y="14430"/>
                    <a:pt x="12205" y="14740"/>
                    <a:pt x="12205" y="15121"/>
                  </a:cubicBezTo>
                  <a:cubicBezTo>
                    <a:pt x="12205" y="15501"/>
                    <a:pt x="11717" y="15821"/>
                    <a:pt x="11125" y="15821"/>
                  </a:cubicBezTo>
                  <a:close/>
                  <a:moveTo>
                    <a:pt x="13515" y="18119"/>
                  </a:moveTo>
                  <a:cubicBezTo>
                    <a:pt x="13171" y="18304"/>
                    <a:pt x="12593" y="18259"/>
                    <a:pt x="12304" y="18003"/>
                  </a:cubicBezTo>
                  <a:cubicBezTo>
                    <a:pt x="12164" y="17878"/>
                    <a:pt x="12105" y="17726"/>
                    <a:pt x="12137" y="17568"/>
                  </a:cubicBezTo>
                  <a:cubicBezTo>
                    <a:pt x="12173" y="17413"/>
                    <a:pt x="12295" y="17279"/>
                    <a:pt x="12480" y="17184"/>
                  </a:cubicBezTo>
                  <a:cubicBezTo>
                    <a:pt x="13998" y="16426"/>
                    <a:pt x="15245" y="15431"/>
                    <a:pt x="16094" y="14308"/>
                  </a:cubicBezTo>
                  <a:cubicBezTo>
                    <a:pt x="16907" y="13212"/>
                    <a:pt x="17318" y="12041"/>
                    <a:pt x="17318" y="10826"/>
                  </a:cubicBezTo>
                  <a:cubicBezTo>
                    <a:pt x="17318" y="10151"/>
                    <a:pt x="17187" y="9478"/>
                    <a:pt x="16925" y="8821"/>
                  </a:cubicBezTo>
                  <a:cubicBezTo>
                    <a:pt x="16365" y="7421"/>
                    <a:pt x="15222" y="6142"/>
                    <a:pt x="13628" y="5123"/>
                  </a:cubicBezTo>
                  <a:cubicBezTo>
                    <a:pt x="12950" y="4688"/>
                    <a:pt x="12200" y="4304"/>
                    <a:pt x="11396" y="3981"/>
                  </a:cubicBezTo>
                  <a:lnTo>
                    <a:pt x="11301" y="3945"/>
                  </a:lnTo>
                  <a:lnTo>
                    <a:pt x="11206" y="3981"/>
                  </a:lnTo>
                  <a:cubicBezTo>
                    <a:pt x="10981" y="4064"/>
                    <a:pt x="10728" y="4109"/>
                    <a:pt x="10475" y="4109"/>
                  </a:cubicBezTo>
                  <a:cubicBezTo>
                    <a:pt x="9743" y="4109"/>
                    <a:pt x="9129" y="3775"/>
                    <a:pt x="8984" y="3291"/>
                  </a:cubicBezTo>
                  <a:lnTo>
                    <a:pt x="8962" y="3221"/>
                  </a:lnTo>
                  <a:lnTo>
                    <a:pt x="8862" y="3199"/>
                  </a:lnTo>
                  <a:cubicBezTo>
                    <a:pt x="7516" y="2895"/>
                    <a:pt x="6098" y="2740"/>
                    <a:pt x="4657" y="2740"/>
                  </a:cubicBezTo>
                  <a:cubicBezTo>
                    <a:pt x="4178" y="2740"/>
                    <a:pt x="3790" y="2478"/>
                    <a:pt x="3790" y="2158"/>
                  </a:cubicBezTo>
                  <a:cubicBezTo>
                    <a:pt x="3790" y="1839"/>
                    <a:pt x="4178" y="1574"/>
                    <a:pt x="4657" y="1574"/>
                  </a:cubicBezTo>
                  <a:cubicBezTo>
                    <a:pt x="6405" y="1574"/>
                    <a:pt x="8099" y="1772"/>
                    <a:pt x="9693" y="2161"/>
                  </a:cubicBezTo>
                  <a:lnTo>
                    <a:pt x="9770" y="2180"/>
                  </a:lnTo>
                  <a:lnTo>
                    <a:pt x="9842" y="2158"/>
                  </a:lnTo>
                  <a:cubicBezTo>
                    <a:pt x="10028" y="2094"/>
                    <a:pt x="10253" y="2064"/>
                    <a:pt x="10484" y="2064"/>
                  </a:cubicBezTo>
                  <a:cubicBezTo>
                    <a:pt x="11170" y="2064"/>
                    <a:pt x="11762" y="2362"/>
                    <a:pt x="11947" y="2807"/>
                  </a:cubicBezTo>
                  <a:lnTo>
                    <a:pt x="11965" y="2855"/>
                  </a:lnTo>
                  <a:lnTo>
                    <a:pt x="12033" y="2880"/>
                  </a:lnTo>
                  <a:cubicBezTo>
                    <a:pt x="13045" y="3269"/>
                    <a:pt x="13984" y="3741"/>
                    <a:pt x="14820" y="4274"/>
                  </a:cubicBezTo>
                  <a:cubicBezTo>
                    <a:pt x="15741" y="4864"/>
                    <a:pt x="16527" y="5528"/>
                    <a:pt x="17164" y="6240"/>
                  </a:cubicBezTo>
                  <a:cubicBezTo>
                    <a:pt x="17801" y="6955"/>
                    <a:pt x="18289" y="7719"/>
                    <a:pt x="18605" y="8516"/>
                  </a:cubicBezTo>
                  <a:cubicBezTo>
                    <a:pt x="18908" y="9289"/>
                    <a:pt x="19061" y="10065"/>
                    <a:pt x="19061" y="10826"/>
                  </a:cubicBezTo>
                  <a:cubicBezTo>
                    <a:pt x="19061" y="12226"/>
                    <a:pt x="18583" y="13575"/>
                    <a:pt x="17639" y="14835"/>
                  </a:cubicBezTo>
                  <a:cubicBezTo>
                    <a:pt x="16677" y="16122"/>
                    <a:pt x="15249" y="17257"/>
                    <a:pt x="13519" y="18122"/>
                  </a:cubicBezTo>
                  <a:close/>
                </a:path>
              </a:pathLst>
            </a:custGeom>
            <a:solidFill>
              <a:srgbClr val="1D1D1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" name="Forma libre: forma 43"/>
            <p:cNvSpPr/>
            <p:nvPr/>
          </p:nvSpPr>
          <p:spPr>
            <a:xfrm>
              <a:off x="-1" y="488889"/>
              <a:ext cx="2280032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28" y="0"/>
                  </a:moveTo>
                  <a:cubicBezTo>
                    <a:pt x="21568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568" y="21600"/>
                    <a:pt x="21528" y="21600"/>
                  </a:cubicBezTo>
                  <a:lnTo>
                    <a:pt x="72" y="21600"/>
                  </a:lnTo>
                  <a:cubicBezTo>
                    <a:pt x="32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" name="Forma libre: forma 44"/>
            <p:cNvSpPr/>
            <p:nvPr/>
          </p:nvSpPr>
          <p:spPr>
            <a:xfrm>
              <a:off x="2304414" y="488889"/>
              <a:ext cx="159068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4" y="0"/>
                  </a:moveTo>
                  <a:cubicBezTo>
                    <a:pt x="2114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141" y="21600"/>
                    <a:pt x="20574" y="21600"/>
                  </a:cubicBezTo>
                  <a:lnTo>
                    <a:pt x="1026" y="21600"/>
                  </a:lnTo>
                  <a:cubicBezTo>
                    <a:pt x="45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460" y="0"/>
                    <a:pt x="1026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" name="Forma libre: forma 45"/>
            <p:cNvSpPr/>
            <p:nvPr/>
          </p:nvSpPr>
          <p:spPr>
            <a:xfrm>
              <a:off x="2615946" y="488889"/>
              <a:ext cx="192659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53" y="0"/>
                  </a:moveTo>
                  <a:cubicBezTo>
                    <a:pt x="21221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1221" y="21600"/>
                    <a:pt x="20753" y="21600"/>
                  </a:cubicBezTo>
                  <a:lnTo>
                    <a:pt x="847" y="21600"/>
                  </a:lnTo>
                  <a:cubicBezTo>
                    <a:pt x="379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379" y="0"/>
                    <a:pt x="847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0" name="Forma libre: forma 46"/>
            <p:cNvSpPr/>
            <p:nvPr/>
          </p:nvSpPr>
          <p:spPr>
            <a:xfrm>
              <a:off x="2487802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" name="Forma libre: forma 47"/>
            <p:cNvSpPr/>
            <p:nvPr/>
          </p:nvSpPr>
          <p:spPr>
            <a:xfrm>
              <a:off x="2549779" y="488889"/>
              <a:ext cx="46165" cy="29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65" y="0"/>
                  </a:moveTo>
                  <a:cubicBezTo>
                    <a:pt x="20017" y="0"/>
                    <a:pt x="21600" y="2496"/>
                    <a:pt x="21600" y="5576"/>
                  </a:cubicBezTo>
                  <a:lnTo>
                    <a:pt x="21600" y="16025"/>
                  </a:lnTo>
                  <a:cubicBezTo>
                    <a:pt x="21600" y="19104"/>
                    <a:pt x="20017" y="21600"/>
                    <a:pt x="18065" y="21600"/>
                  </a:cubicBezTo>
                  <a:lnTo>
                    <a:pt x="3535" y="21600"/>
                  </a:lnTo>
                  <a:cubicBezTo>
                    <a:pt x="1583" y="21600"/>
                    <a:pt x="0" y="19104"/>
                    <a:pt x="0" y="16025"/>
                  </a:cubicBezTo>
                  <a:lnTo>
                    <a:pt x="0" y="5576"/>
                  </a:lnTo>
                  <a:cubicBezTo>
                    <a:pt x="0" y="2496"/>
                    <a:pt x="1583" y="0"/>
                    <a:pt x="3535" y="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2" name="Forma libre: forma 48"/>
            <p:cNvSpPr/>
            <p:nvPr/>
          </p:nvSpPr>
          <p:spPr>
            <a:xfrm>
              <a:off x="59307" y="198122"/>
              <a:ext cx="57278" cy="5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76" y="21600"/>
                  </a:moveTo>
                  <a:cubicBezTo>
                    <a:pt x="4837" y="21600"/>
                    <a:pt x="0" y="16768"/>
                    <a:pt x="0" y="10788"/>
                  </a:cubicBezTo>
                  <a:cubicBezTo>
                    <a:pt x="0" y="4808"/>
                    <a:pt x="4837" y="0"/>
                    <a:pt x="10776" y="0"/>
                  </a:cubicBezTo>
                  <a:cubicBezTo>
                    <a:pt x="16715" y="0"/>
                    <a:pt x="21600" y="4808"/>
                    <a:pt x="21600" y="10788"/>
                  </a:cubicBezTo>
                  <a:cubicBezTo>
                    <a:pt x="21600" y="16768"/>
                    <a:pt x="16739" y="21600"/>
                    <a:pt x="10776" y="21600"/>
                  </a:cubicBezTo>
                  <a:close/>
                </a:path>
              </a:pathLst>
            </a:custGeom>
            <a:solidFill>
              <a:srgbClr val="1DAE8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64" name="Forma libre: forma 49"/>
          <p:cNvSpPr/>
          <p:nvPr/>
        </p:nvSpPr>
        <p:spPr>
          <a:xfrm>
            <a:off x="6614351" y="4628832"/>
            <a:ext cx="46165" cy="782208"/>
          </a:xfrm>
          <a:prstGeom prst="rect">
            <a:avLst/>
          </a:prstGeom>
          <a:solidFill>
            <a:srgbClr val="1D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" name="Título título título título título"/>
          <p:cNvSpPr txBox="1"/>
          <p:nvPr>
            <p:ph type="title" hasCustomPrompt="1"/>
          </p:nvPr>
        </p:nvSpPr>
        <p:spPr>
          <a:xfrm>
            <a:off x="2457547" y="4653819"/>
            <a:ext cx="3987194" cy="32156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Título título título título título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582" name="Forma libre: forma 2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Forma libre: forma 2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Forma libre: forma 2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Forma libre: forma 2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6" name="Forma libre: forma 2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7" name="Forma libre: forma 3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8" name="Forma libre: forma 3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9" name="Forma libre: forma 3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0" name="Forma libre: forma 3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1" name="Forma libre: forma 3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2" name="Forma libre: forma 3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3" name="Forma libre: forma 3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4" name="Forma libre: forma 3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5" name="Forma libre: forma 3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6" name="Forma libre: forma 3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7" name="Forma libre: forma 4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8" name="Forma libre: forma 4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99" name="Forma libre: forma 4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601" name="Gráfico 43" descr="Gráfico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603" name="Body Level One…"/>
          <p:cNvSpPr txBox="1"/>
          <p:nvPr>
            <p:ph type="body" sz="quarter" idx="1" hasCustomPrompt="1"/>
          </p:nvPr>
        </p:nvSpPr>
        <p:spPr>
          <a:xfrm>
            <a:off x="1106487" y="2890838"/>
            <a:ext cx="7138988" cy="10763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FontTx/>
              <a:buNone/>
              <a:defRPr sz="3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Haga clic para modificar eltexto principal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9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7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7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21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03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5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6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9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0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1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2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5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6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9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0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22" name="Forma libre: forma 1"/>
          <p:cNvSpPr/>
          <p:nvPr/>
        </p:nvSpPr>
        <p:spPr>
          <a:xfrm>
            <a:off x="877294" y="2750547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CuadroTexto 24"/>
          <p:cNvSpPr txBox="1"/>
          <p:nvPr/>
        </p:nvSpPr>
        <p:spPr>
          <a:xfrm>
            <a:off x="9448462" y="5774039"/>
            <a:ext cx="12700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-907" sz="5000">
                <a:latin typeface="Effra Bold"/>
                <a:ea typeface="Effra Bold"/>
                <a:cs typeface="Effra Bold"/>
                <a:sym typeface="Effra Bold"/>
              </a:defRPr>
            </a:lvl1pPr>
          </a:lstStyle>
          <a:p>
            <a:pPr/>
            <a:r>
              <a:t>​</a:t>
            </a:r>
          </a:p>
        </p:txBody>
      </p:sp>
      <p:sp>
        <p:nvSpPr>
          <p:cNvPr id="124" name="Forma libre: forma 26"/>
          <p:cNvSpPr/>
          <p:nvPr/>
        </p:nvSpPr>
        <p:spPr>
          <a:xfrm>
            <a:off x="889670" y="4247770"/>
            <a:ext cx="190981" cy="124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Forma libre: forma 27"/>
          <p:cNvSpPr/>
          <p:nvPr/>
        </p:nvSpPr>
        <p:spPr>
          <a:xfrm>
            <a:off x="877294" y="5266285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Forma libre: forma 28"/>
          <p:cNvSpPr/>
          <p:nvPr/>
        </p:nvSpPr>
        <p:spPr>
          <a:xfrm>
            <a:off x="889670" y="5972261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CuadroTexto 30"/>
          <p:cNvSpPr txBox="1"/>
          <p:nvPr/>
        </p:nvSpPr>
        <p:spPr>
          <a:xfrm>
            <a:off x="597840" y="260251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8" name="CuadroTexto 31"/>
          <p:cNvSpPr txBox="1"/>
          <p:nvPr/>
        </p:nvSpPr>
        <p:spPr>
          <a:xfrm>
            <a:off x="601165" y="410609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29" name="CuadroTexto 32"/>
          <p:cNvSpPr txBox="1"/>
          <p:nvPr/>
        </p:nvSpPr>
        <p:spPr>
          <a:xfrm>
            <a:off x="597839" y="5113370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0" name="CuadroTexto 33"/>
          <p:cNvSpPr txBox="1"/>
          <p:nvPr/>
        </p:nvSpPr>
        <p:spPr>
          <a:xfrm>
            <a:off x="597838" y="5828458"/>
            <a:ext cx="99540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1" name="CuadroTexto 36"/>
          <p:cNvSpPr txBox="1"/>
          <p:nvPr/>
        </p:nvSpPr>
        <p:spPr>
          <a:xfrm>
            <a:off x="1204638" y="5108478"/>
            <a:ext cx="1072921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​</a:t>
            </a:r>
          </a:p>
        </p:txBody>
      </p:sp>
      <p:sp>
        <p:nvSpPr>
          <p:cNvPr id="132" name="Título Título Título Título"/>
          <p:cNvSpPr txBox="1"/>
          <p:nvPr>
            <p:ph type="title" hasCustomPrompt="1"/>
          </p:nvPr>
        </p:nvSpPr>
        <p:spPr>
          <a:xfrm>
            <a:off x="409723" y="664095"/>
            <a:ext cx="4361782" cy="361717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33" name="Body Level One…"/>
          <p:cNvSpPr txBox="1"/>
          <p:nvPr>
            <p:ph type="body" sz="quarter" idx="1" hasCustomPrompt="1"/>
          </p:nvPr>
        </p:nvSpPr>
        <p:spPr>
          <a:xfrm>
            <a:off x="409724" y="1401802"/>
            <a:ext cx="10233026" cy="8235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Let’s list the main Kafka guarantees over which we can build reliable systems (think ACID-like in databases)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4" name="Marcador de texto 67"/>
          <p:cNvSpPr/>
          <p:nvPr>
            <p:ph type="body" sz="quarter" idx="21" hasCustomPrompt="1"/>
          </p:nvPr>
        </p:nvSpPr>
        <p:spPr>
          <a:xfrm>
            <a:off x="1241550" y="2608178"/>
            <a:ext cx="9463089" cy="950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If message B is written after message A by the same producer to the same partition, then offset B &gt; offset A (order guarantee per partition per producer).</a:t>
            </a:r>
          </a:p>
        </p:txBody>
      </p:sp>
      <p:sp>
        <p:nvSpPr>
          <p:cNvPr id="135" name="Marcador de texto 67"/>
          <p:cNvSpPr/>
          <p:nvPr>
            <p:ph type="body" sz="quarter" idx="22" hasCustomPrompt="1"/>
          </p:nvPr>
        </p:nvSpPr>
        <p:spPr>
          <a:xfrm>
            <a:off x="1191611" y="4099976"/>
            <a:ext cx="9463089" cy="70535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</a:lstStyle>
          <a:p>
            <a:pPr/>
            <a:r>
              <a:t>Produced messages are considered committed once all in-sync replicas wrote that message (But not necessarily flushed to disk).  </a:t>
            </a:r>
          </a:p>
        </p:txBody>
      </p:sp>
      <p:sp>
        <p:nvSpPr>
          <p:cNvPr id="136" name="Marcador de texto 67"/>
          <p:cNvSpPr/>
          <p:nvPr>
            <p:ph type="body" sz="quarter" idx="23" hasCustomPrompt="1"/>
          </p:nvPr>
        </p:nvSpPr>
        <p:spPr>
          <a:xfrm>
            <a:off x="1179661" y="5174050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Consumers only read committed messages.</a:t>
            </a:r>
          </a:p>
        </p:txBody>
      </p:sp>
      <p:sp>
        <p:nvSpPr>
          <p:cNvPr id="137" name="Marcador de texto 67"/>
          <p:cNvSpPr/>
          <p:nvPr>
            <p:ph type="body" sz="quarter" idx="24" hasCustomPrompt="1"/>
          </p:nvPr>
        </p:nvSpPr>
        <p:spPr>
          <a:xfrm>
            <a:off x="1191610" y="5821991"/>
            <a:ext cx="9463089" cy="34185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777240">
              <a:spcBef>
                <a:spcPts val="800"/>
              </a:spcBef>
              <a:buSzTx/>
              <a:buFontTx/>
              <a:buNone/>
              <a:defRPr sz="1700"/>
            </a:lvl1pPr>
          </a:lstStyle>
          <a:p>
            <a:pPr/>
            <a:r>
              <a:t>If at least one in-sync replica lives, messages will not be lost​.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6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65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47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1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2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3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4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66" name="Forma libre: forma 24"/>
          <p:cNvSpPr/>
          <p:nvPr/>
        </p:nvSpPr>
        <p:spPr>
          <a:xfrm>
            <a:off x="885269" y="1990942"/>
            <a:ext cx="2824117" cy="3905047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7" name="Forma libre: forma 25"/>
          <p:cNvSpPr/>
          <p:nvPr/>
        </p:nvSpPr>
        <p:spPr>
          <a:xfrm>
            <a:off x="3948102" y="1990942"/>
            <a:ext cx="6178050" cy="302477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8" name="Forma libre: forma 26"/>
          <p:cNvSpPr/>
          <p:nvPr/>
        </p:nvSpPr>
        <p:spPr>
          <a:xfrm>
            <a:off x="3938637" y="5201461"/>
            <a:ext cx="3626303" cy="694594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9" name="Gráfico 30" descr="Gráfico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4198" y="5429284"/>
            <a:ext cx="18097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17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rma libre: forma 2"/>
          <p:cNvSpPr/>
          <p:nvPr/>
        </p:nvSpPr>
        <p:spPr>
          <a:xfrm>
            <a:off x="11330495" y="6469981"/>
            <a:ext cx="597949" cy="388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0" name="Forma libre: forma 3"/>
          <p:cNvSpPr/>
          <p:nvPr/>
        </p:nvSpPr>
        <p:spPr>
          <a:xfrm>
            <a:off x="11681259" y="6208938"/>
            <a:ext cx="354761" cy="2172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7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99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181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3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4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7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8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1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2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5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6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0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01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2" name="Forma libre: forma 27"/>
          <p:cNvSpPr/>
          <p:nvPr/>
        </p:nvSpPr>
        <p:spPr>
          <a:xfrm>
            <a:off x="542726" y="2303640"/>
            <a:ext cx="3407847" cy="2927700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Forma libre: forma 28"/>
          <p:cNvSpPr/>
          <p:nvPr/>
        </p:nvSpPr>
        <p:spPr>
          <a:xfrm>
            <a:off x="4137185" y="2303640"/>
            <a:ext cx="3407846" cy="1444386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orma libre: forma 1"/>
          <p:cNvSpPr/>
          <p:nvPr/>
        </p:nvSpPr>
        <p:spPr>
          <a:xfrm>
            <a:off x="942827" y="5056890"/>
            <a:ext cx="3624436" cy="1259011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Forma libre: forma 23"/>
          <p:cNvSpPr/>
          <p:nvPr/>
        </p:nvSpPr>
        <p:spPr>
          <a:xfrm>
            <a:off x="942827" y="2013334"/>
            <a:ext cx="8930875" cy="1259011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Forma libre: forma 27"/>
          <p:cNvSpPr/>
          <p:nvPr/>
        </p:nvSpPr>
        <p:spPr>
          <a:xfrm>
            <a:off x="942827" y="3535078"/>
            <a:ext cx="8930875" cy="1259079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3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1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33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34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Título con detalle: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orma libre: forma 3"/>
          <p:cNvSpPr/>
          <p:nvPr/>
        </p:nvSpPr>
        <p:spPr>
          <a:xfrm>
            <a:off x="535363" y="2040375"/>
            <a:ext cx="3095770" cy="2497049"/>
          </a:xfrm>
          <a:prstGeom prst="rect">
            <a:avLst/>
          </a:prstGeom>
          <a:solidFill>
            <a:srgbClr val="00425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Forma libre: forma 24"/>
          <p:cNvSpPr/>
          <p:nvPr/>
        </p:nvSpPr>
        <p:spPr>
          <a:xfrm>
            <a:off x="7639176" y="4721433"/>
            <a:ext cx="2909021" cy="761407"/>
          </a:xfrm>
          <a:prstGeom prst="rect">
            <a:avLst/>
          </a:pr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Forma libre: forma 25"/>
          <p:cNvSpPr/>
          <p:nvPr/>
        </p:nvSpPr>
        <p:spPr>
          <a:xfrm>
            <a:off x="3789493" y="2040375"/>
            <a:ext cx="6758703" cy="2521040"/>
          </a:xfrm>
          <a:prstGeom prst="rect">
            <a:avLst/>
          </a:prstGeom>
          <a:solidFill>
            <a:srgbClr val="05697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63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45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7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8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1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2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5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6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9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0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64" name="Título Título Título Título"/>
          <p:cNvSpPr txBox="1"/>
          <p:nvPr>
            <p:ph type="title" hasCustomPrompt="1"/>
          </p:nvPr>
        </p:nvSpPr>
        <p:spPr>
          <a:xfrm>
            <a:off x="409723" y="716229"/>
            <a:ext cx="4361782" cy="36171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Título Título Título Título</a:t>
            </a:r>
          </a:p>
        </p:txBody>
      </p:sp>
      <p:sp>
        <p:nvSpPr>
          <p:cNvPr id="265" name="Body Level One…"/>
          <p:cNvSpPr txBox="1"/>
          <p:nvPr>
            <p:ph type="body" sz="quarter" idx="1" hasCustomPrompt="1"/>
          </p:nvPr>
        </p:nvSpPr>
        <p:spPr>
          <a:xfrm>
            <a:off x="1192674" y="1186838"/>
            <a:ext cx="4841876" cy="4000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2000"/>
            </a:lvl1pPr>
            <a:lvl2pPr marL="0" indent="457200">
              <a:buSzTx/>
              <a:buFontTx/>
              <a:buNone/>
              <a:defRPr sz="2000"/>
            </a:lvl2pPr>
            <a:lvl3pPr marL="0" indent="914400">
              <a:buSzTx/>
              <a:buFontTx/>
              <a:buNone/>
              <a:defRPr sz="2000"/>
            </a:lvl3pPr>
            <a:lvl4pPr marL="0" indent="1371600">
              <a:buSzTx/>
              <a:buFontTx/>
              <a:buNone/>
              <a:defRPr sz="2000"/>
            </a:lvl4pPr>
            <a:lvl5pPr marL="0" indent="1828800">
              <a:buSzTx/>
              <a:buFontTx/>
              <a:buNone/>
              <a:defRPr sz="2000"/>
            </a:lvl5pPr>
          </a:lstStyle>
          <a:p>
            <a:pPr/>
            <a:r>
              <a:t>Subtítulo…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6" name="Forma libre: forma 29"/>
          <p:cNvSpPr/>
          <p:nvPr/>
        </p:nvSpPr>
        <p:spPr>
          <a:xfrm>
            <a:off x="6907586" y="6038527"/>
            <a:ext cx="121403" cy="198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11279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áfico 7"/>
          <p:cNvGrpSpPr/>
          <p:nvPr/>
        </p:nvGrpSpPr>
        <p:grpSpPr>
          <a:xfrm>
            <a:off x="9874717" y="265386"/>
            <a:ext cx="2047152" cy="377230"/>
            <a:chOff x="0" y="0"/>
            <a:chExt cx="2047151" cy="377228"/>
          </a:xfrm>
        </p:grpSpPr>
        <p:sp>
          <p:nvSpPr>
            <p:cNvPr id="274" name="Forma libre: forma 5"/>
            <p:cNvSpPr/>
            <p:nvPr/>
          </p:nvSpPr>
          <p:spPr>
            <a:xfrm>
              <a:off x="251632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5" name="Forma libre: forma 6"/>
            <p:cNvSpPr/>
            <p:nvPr/>
          </p:nvSpPr>
          <p:spPr>
            <a:xfrm>
              <a:off x="438293" y="70295"/>
              <a:ext cx="149665" cy="23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070" y="10185"/>
                  </a:moveTo>
                  <a:lnTo>
                    <a:pt x="21600" y="10185"/>
                  </a:lnTo>
                  <a:lnTo>
                    <a:pt x="21600" y="14927"/>
                  </a:lnTo>
                  <a:cubicBezTo>
                    <a:pt x="21600" y="18450"/>
                    <a:pt x="18363" y="21600"/>
                    <a:pt x="10856" y="21600"/>
                  </a:cubicBezTo>
                  <a:cubicBezTo>
                    <a:pt x="3349" y="21600"/>
                    <a:pt x="0" y="18485"/>
                    <a:pt x="0" y="14898"/>
                  </a:cubicBezTo>
                  <a:lnTo>
                    <a:pt x="0" y="0"/>
                  </a:lnTo>
                  <a:lnTo>
                    <a:pt x="6912" y="0"/>
                  </a:lnTo>
                  <a:lnTo>
                    <a:pt x="6912" y="4503"/>
                  </a:lnTo>
                  <a:lnTo>
                    <a:pt x="21600" y="4503"/>
                  </a:lnTo>
                  <a:lnTo>
                    <a:pt x="21600" y="7618"/>
                  </a:lnTo>
                  <a:lnTo>
                    <a:pt x="6912" y="7618"/>
                  </a:lnTo>
                  <a:lnTo>
                    <a:pt x="6912" y="14460"/>
                  </a:lnTo>
                  <a:cubicBezTo>
                    <a:pt x="6912" y="16560"/>
                    <a:pt x="8102" y="17779"/>
                    <a:pt x="10958" y="17779"/>
                  </a:cubicBezTo>
                  <a:cubicBezTo>
                    <a:pt x="13814" y="17779"/>
                    <a:pt x="15061" y="16595"/>
                    <a:pt x="15061" y="14530"/>
                  </a:cubicBezTo>
                  <a:lnTo>
                    <a:pt x="15061" y="1019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6" name="Forma libre: forma 7"/>
            <p:cNvSpPr/>
            <p:nvPr/>
          </p:nvSpPr>
          <p:spPr>
            <a:xfrm>
              <a:off x="602975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Forma libre: forma 8"/>
            <p:cNvSpPr/>
            <p:nvPr/>
          </p:nvSpPr>
          <p:spPr>
            <a:xfrm>
              <a:off x="834176" y="55598"/>
              <a:ext cx="202067" cy="24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99" y="21600"/>
                  </a:moveTo>
                  <a:lnTo>
                    <a:pt x="7999" y="3772"/>
                  </a:lnTo>
                  <a:lnTo>
                    <a:pt x="0" y="3772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772"/>
                  </a:lnTo>
                  <a:lnTo>
                    <a:pt x="13559" y="3772"/>
                  </a:lnTo>
                  <a:lnTo>
                    <a:pt x="13559" y="21600"/>
                  </a:lnTo>
                  <a:lnTo>
                    <a:pt x="799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Forma libre: forma 9"/>
            <p:cNvSpPr/>
            <p:nvPr/>
          </p:nvSpPr>
          <p:spPr>
            <a:xfrm>
              <a:off x="1030246" y="115025"/>
              <a:ext cx="106675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9" name="Forma libre: forma 10"/>
            <p:cNvSpPr/>
            <p:nvPr/>
          </p:nvSpPr>
          <p:spPr>
            <a:xfrm>
              <a:off x="1136534" y="115091"/>
              <a:ext cx="16539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82" y="21054"/>
                  </a:moveTo>
                  <a:cubicBezTo>
                    <a:pt x="15489" y="20551"/>
                    <a:pt x="15337" y="19847"/>
                    <a:pt x="15295" y="19222"/>
                  </a:cubicBezTo>
                  <a:cubicBezTo>
                    <a:pt x="13780" y="20637"/>
                    <a:pt x="11238" y="21600"/>
                    <a:pt x="8014" y="21600"/>
                  </a:cubicBezTo>
                  <a:cubicBezTo>
                    <a:pt x="2542" y="21600"/>
                    <a:pt x="0" y="19309"/>
                    <a:pt x="0" y="15968"/>
                  </a:cubicBezTo>
                  <a:cubicBezTo>
                    <a:pt x="0" y="10049"/>
                    <a:pt x="4638" y="9381"/>
                    <a:pt x="11044" y="8627"/>
                  </a:cubicBezTo>
                  <a:cubicBezTo>
                    <a:pt x="14218" y="8254"/>
                    <a:pt x="15101" y="7708"/>
                    <a:pt x="15101" y="6292"/>
                  </a:cubicBezTo>
                  <a:cubicBezTo>
                    <a:pt x="15101" y="4956"/>
                    <a:pt x="13536" y="4166"/>
                    <a:pt x="11044" y="4166"/>
                  </a:cubicBezTo>
                  <a:cubicBezTo>
                    <a:pt x="8165" y="4166"/>
                    <a:pt x="6987" y="5373"/>
                    <a:pt x="6692" y="7212"/>
                  </a:cubicBezTo>
                  <a:lnTo>
                    <a:pt x="783" y="7212"/>
                  </a:lnTo>
                  <a:cubicBezTo>
                    <a:pt x="884" y="2959"/>
                    <a:pt x="3620" y="0"/>
                    <a:pt x="11339" y="0"/>
                  </a:cubicBezTo>
                  <a:cubicBezTo>
                    <a:pt x="19058" y="0"/>
                    <a:pt x="21600" y="2916"/>
                    <a:pt x="21600" y="8088"/>
                  </a:cubicBezTo>
                  <a:lnTo>
                    <a:pt x="21600" y="21054"/>
                  </a:lnTo>
                  <a:lnTo>
                    <a:pt x="15691" y="21054"/>
                  </a:lnTo>
                  <a:close/>
                  <a:moveTo>
                    <a:pt x="15245" y="11005"/>
                  </a:moveTo>
                  <a:cubicBezTo>
                    <a:pt x="14613" y="11543"/>
                    <a:pt x="13485" y="11838"/>
                    <a:pt x="11137" y="12211"/>
                  </a:cubicBezTo>
                  <a:cubicBezTo>
                    <a:pt x="7517" y="12793"/>
                    <a:pt x="6347" y="13670"/>
                    <a:pt x="6347" y="15422"/>
                  </a:cubicBezTo>
                  <a:cubicBezTo>
                    <a:pt x="6347" y="16967"/>
                    <a:pt x="7424" y="17714"/>
                    <a:pt x="9428" y="17714"/>
                  </a:cubicBezTo>
                  <a:cubicBezTo>
                    <a:pt x="12702" y="17714"/>
                    <a:pt x="15144" y="15674"/>
                    <a:pt x="15194" y="13253"/>
                  </a:cubicBezTo>
                  <a:lnTo>
                    <a:pt x="15245" y="11005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0" name="Forma libre: forma 11"/>
            <p:cNvSpPr/>
            <p:nvPr/>
          </p:nvSpPr>
          <p:spPr>
            <a:xfrm>
              <a:off x="1324355" y="52633"/>
              <a:ext cx="48665" cy="25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888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3888"/>
                  </a:lnTo>
                  <a:lnTo>
                    <a:pt x="0" y="3888"/>
                  </a:lnTo>
                  <a:close/>
                  <a:moveTo>
                    <a:pt x="0" y="21600"/>
                  </a:moveTo>
                  <a:lnTo>
                    <a:pt x="0" y="5782"/>
                  </a:lnTo>
                  <a:lnTo>
                    <a:pt x="21600" y="5782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Forma libre: forma 12"/>
            <p:cNvSpPr/>
            <p:nvPr/>
          </p:nvSpPr>
          <p:spPr>
            <a:xfrm>
              <a:off x="1394997" y="115090"/>
              <a:ext cx="166875" cy="18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59" y="21600"/>
                  </a:moveTo>
                  <a:lnTo>
                    <a:pt x="15259" y="8851"/>
                  </a:lnTo>
                  <a:cubicBezTo>
                    <a:pt x="15259" y="5601"/>
                    <a:pt x="14191" y="4702"/>
                    <a:pt x="11188" y="4702"/>
                  </a:cubicBezTo>
                  <a:cubicBezTo>
                    <a:pt x="7892" y="4702"/>
                    <a:pt x="6299" y="6330"/>
                    <a:pt x="6299" y="9536"/>
                  </a:cubicBezTo>
                  <a:lnTo>
                    <a:pt x="6299" y="21600"/>
                  </a:lnTo>
                  <a:lnTo>
                    <a:pt x="0" y="21600"/>
                  </a:lnTo>
                  <a:lnTo>
                    <a:pt x="0" y="553"/>
                  </a:lnTo>
                  <a:lnTo>
                    <a:pt x="6007" y="553"/>
                  </a:lnTo>
                  <a:lnTo>
                    <a:pt x="6007" y="3633"/>
                  </a:lnTo>
                  <a:cubicBezTo>
                    <a:pt x="7459" y="1282"/>
                    <a:pt x="9878" y="0"/>
                    <a:pt x="13707" y="0"/>
                  </a:cubicBezTo>
                  <a:cubicBezTo>
                    <a:pt x="18263" y="0"/>
                    <a:pt x="21600" y="2439"/>
                    <a:pt x="21600" y="7016"/>
                  </a:cubicBezTo>
                  <a:lnTo>
                    <a:pt x="21600" y="21600"/>
                  </a:lnTo>
                  <a:lnTo>
                    <a:pt x="15259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Forma libre: forma 13"/>
            <p:cNvSpPr/>
            <p:nvPr/>
          </p:nvSpPr>
          <p:spPr>
            <a:xfrm>
              <a:off x="1579144" y="115091"/>
              <a:ext cx="175512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81" y="12219"/>
                  </a:moveTo>
                  <a:cubicBezTo>
                    <a:pt x="6164" y="15307"/>
                    <a:pt x="8099" y="17304"/>
                    <a:pt x="11050" y="17304"/>
                  </a:cubicBezTo>
                  <a:cubicBezTo>
                    <a:pt x="12985" y="17304"/>
                    <a:pt x="14691" y="16428"/>
                    <a:pt x="15103" y="15013"/>
                  </a:cubicBezTo>
                  <a:lnTo>
                    <a:pt x="21275" y="15013"/>
                  </a:lnTo>
                  <a:cubicBezTo>
                    <a:pt x="19895" y="19222"/>
                    <a:pt x="16166" y="21600"/>
                    <a:pt x="11328" y="21600"/>
                  </a:cubicBezTo>
                  <a:cubicBezTo>
                    <a:pt x="3776" y="21600"/>
                    <a:pt x="0" y="17850"/>
                    <a:pt x="0" y="10423"/>
                  </a:cubicBezTo>
                  <a:cubicBezTo>
                    <a:pt x="0" y="4087"/>
                    <a:pt x="4006" y="0"/>
                    <a:pt x="10963" y="0"/>
                  </a:cubicBezTo>
                  <a:cubicBezTo>
                    <a:pt x="17919" y="0"/>
                    <a:pt x="21600" y="4087"/>
                    <a:pt x="21600" y="12219"/>
                  </a:cubicBezTo>
                  <a:lnTo>
                    <a:pt x="5989" y="12219"/>
                  </a:lnTo>
                  <a:close/>
                  <a:moveTo>
                    <a:pt x="15421" y="8799"/>
                  </a:moveTo>
                  <a:cubicBezTo>
                    <a:pt x="15325" y="5754"/>
                    <a:pt x="13120" y="4296"/>
                    <a:pt x="10772" y="4296"/>
                  </a:cubicBezTo>
                  <a:cubicBezTo>
                    <a:pt x="8424" y="4296"/>
                    <a:pt x="6402" y="5962"/>
                    <a:pt x="6171" y="8799"/>
                  </a:cubicBezTo>
                  <a:lnTo>
                    <a:pt x="15429" y="8799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3" name="Forma libre: forma 14"/>
            <p:cNvSpPr/>
            <p:nvPr/>
          </p:nvSpPr>
          <p:spPr>
            <a:xfrm>
              <a:off x="1771477" y="115025"/>
              <a:ext cx="106674" cy="188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560"/>
                  </a:lnTo>
                  <a:lnTo>
                    <a:pt x="9241" y="560"/>
                  </a:lnTo>
                  <a:lnTo>
                    <a:pt x="9241" y="3079"/>
                  </a:lnTo>
                  <a:cubicBezTo>
                    <a:pt x="12503" y="258"/>
                    <a:pt x="16288" y="0"/>
                    <a:pt x="20308" y="0"/>
                  </a:cubicBezTo>
                  <a:lnTo>
                    <a:pt x="21600" y="0"/>
                  </a:lnTo>
                  <a:lnTo>
                    <a:pt x="21600" y="5687"/>
                  </a:lnTo>
                  <a:cubicBezTo>
                    <a:pt x="20687" y="5599"/>
                    <a:pt x="19786" y="5562"/>
                    <a:pt x="18872" y="5562"/>
                  </a:cubicBezTo>
                  <a:cubicBezTo>
                    <a:pt x="12816" y="5562"/>
                    <a:pt x="9854" y="7271"/>
                    <a:pt x="9854" y="10653"/>
                  </a:cubicBezTo>
                  <a:lnTo>
                    <a:pt x="985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4" name="Forma libre: forma 15"/>
            <p:cNvSpPr/>
            <p:nvPr/>
          </p:nvSpPr>
          <p:spPr>
            <a:xfrm>
              <a:off x="1878021" y="115091"/>
              <a:ext cx="169131" cy="19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65" y="6752"/>
                  </a:moveTo>
                  <a:cubicBezTo>
                    <a:pt x="14628" y="4748"/>
                    <a:pt x="13385" y="4044"/>
                    <a:pt x="10569" y="4044"/>
                  </a:cubicBezTo>
                  <a:cubicBezTo>
                    <a:pt x="8232" y="4044"/>
                    <a:pt x="6890" y="4547"/>
                    <a:pt x="6890" y="5754"/>
                  </a:cubicBezTo>
                  <a:cubicBezTo>
                    <a:pt x="6890" y="6961"/>
                    <a:pt x="8182" y="7463"/>
                    <a:pt x="10709" y="8088"/>
                  </a:cubicBezTo>
                  <a:cubicBezTo>
                    <a:pt x="13385" y="8756"/>
                    <a:pt x="15920" y="9216"/>
                    <a:pt x="17731" y="9841"/>
                  </a:cubicBezTo>
                  <a:cubicBezTo>
                    <a:pt x="20217" y="10717"/>
                    <a:pt x="21600" y="12132"/>
                    <a:pt x="21600" y="14805"/>
                  </a:cubicBezTo>
                  <a:cubicBezTo>
                    <a:pt x="21600" y="19057"/>
                    <a:pt x="18019" y="21600"/>
                    <a:pt x="11327" y="21600"/>
                  </a:cubicBezTo>
                  <a:cubicBezTo>
                    <a:pt x="4108" y="21600"/>
                    <a:pt x="99" y="18640"/>
                    <a:pt x="0" y="14467"/>
                  </a:cubicBezTo>
                  <a:lnTo>
                    <a:pt x="6404" y="14467"/>
                  </a:lnTo>
                  <a:cubicBezTo>
                    <a:pt x="6404" y="16385"/>
                    <a:pt x="8265" y="17513"/>
                    <a:pt x="11278" y="17513"/>
                  </a:cubicBezTo>
                  <a:cubicBezTo>
                    <a:pt x="13475" y="17513"/>
                    <a:pt x="15434" y="16931"/>
                    <a:pt x="15434" y="15386"/>
                  </a:cubicBezTo>
                  <a:cubicBezTo>
                    <a:pt x="15434" y="13928"/>
                    <a:pt x="13665" y="13469"/>
                    <a:pt x="11656" y="13052"/>
                  </a:cubicBezTo>
                  <a:cubicBezTo>
                    <a:pt x="7688" y="12219"/>
                    <a:pt x="5491" y="11637"/>
                    <a:pt x="3819" y="10717"/>
                  </a:cubicBezTo>
                  <a:cubicBezTo>
                    <a:pt x="1622" y="9511"/>
                    <a:pt x="856" y="7923"/>
                    <a:pt x="856" y="6091"/>
                  </a:cubicBezTo>
                  <a:cubicBezTo>
                    <a:pt x="856" y="2629"/>
                    <a:pt x="3581" y="0"/>
                    <a:pt x="10751" y="0"/>
                  </a:cubicBezTo>
                  <a:cubicBezTo>
                    <a:pt x="17534" y="0"/>
                    <a:pt x="20596" y="2335"/>
                    <a:pt x="20925" y="6752"/>
                  </a:cubicBezTo>
                  <a:lnTo>
                    <a:pt x="14949" y="6752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5" name="Forma libre: forma 16"/>
            <p:cNvSpPr/>
            <p:nvPr/>
          </p:nvSpPr>
          <p:spPr>
            <a:xfrm>
              <a:off x="10441" y="0"/>
              <a:ext cx="221018" cy="31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8" fill="norm" stroke="1" extrusionOk="0">
                  <a:moveTo>
                    <a:pt x="145" y="121"/>
                  </a:moveTo>
                  <a:lnTo>
                    <a:pt x="0" y="20728"/>
                  </a:lnTo>
                  <a:lnTo>
                    <a:pt x="12523" y="20728"/>
                  </a:lnTo>
                  <a:cubicBezTo>
                    <a:pt x="18570" y="18687"/>
                    <a:pt x="21600" y="14104"/>
                    <a:pt x="21600" y="10806"/>
                  </a:cubicBezTo>
                  <a:cubicBezTo>
                    <a:pt x="21600" y="4365"/>
                    <a:pt x="13512" y="-872"/>
                    <a:pt x="145" y="121"/>
                  </a:cubicBezTo>
                  <a:close/>
                  <a:moveTo>
                    <a:pt x="12258" y="8651"/>
                  </a:moveTo>
                  <a:cubicBezTo>
                    <a:pt x="11855" y="8116"/>
                    <a:pt x="11320" y="7624"/>
                    <a:pt x="10652" y="7199"/>
                  </a:cubicBezTo>
                  <a:cubicBezTo>
                    <a:pt x="10142" y="6877"/>
                    <a:pt x="9556" y="6588"/>
                    <a:pt x="8932" y="6355"/>
                  </a:cubicBezTo>
                  <a:cubicBezTo>
                    <a:pt x="7666" y="5884"/>
                    <a:pt x="6224" y="5633"/>
                    <a:pt x="4756" y="5633"/>
                  </a:cubicBezTo>
                  <a:cubicBezTo>
                    <a:pt x="4220" y="5633"/>
                    <a:pt x="3780" y="5345"/>
                    <a:pt x="3780" y="4980"/>
                  </a:cubicBezTo>
                  <a:cubicBezTo>
                    <a:pt x="3780" y="4615"/>
                    <a:pt x="4220" y="4326"/>
                    <a:pt x="4756" y="4326"/>
                  </a:cubicBezTo>
                  <a:cubicBezTo>
                    <a:pt x="6558" y="4326"/>
                    <a:pt x="8321" y="4632"/>
                    <a:pt x="9865" y="5205"/>
                  </a:cubicBezTo>
                  <a:cubicBezTo>
                    <a:pt x="10646" y="5489"/>
                    <a:pt x="11357" y="5841"/>
                    <a:pt x="11994" y="6253"/>
                  </a:cubicBezTo>
                  <a:cubicBezTo>
                    <a:pt x="12819" y="6779"/>
                    <a:pt x="13487" y="7386"/>
                    <a:pt x="13991" y="8052"/>
                  </a:cubicBezTo>
                  <a:cubicBezTo>
                    <a:pt x="14671" y="8956"/>
                    <a:pt x="15017" y="9924"/>
                    <a:pt x="15017" y="10934"/>
                  </a:cubicBezTo>
                  <a:cubicBezTo>
                    <a:pt x="15017" y="11944"/>
                    <a:pt x="14690" y="12882"/>
                    <a:pt x="14028" y="13773"/>
                  </a:cubicBezTo>
                  <a:cubicBezTo>
                    <a:pt x="13865" y="13998"/>
                    <a:pt x="13518" y="14138"/>
                    <a:pt x="13159" y="14138"/>
                  </a:cubicBezTo>
                  <a:cubicBezTo>
                    <a:pt x="13021" y="14138"/>
                    <a:pt x="12869" y="14112"/>
                    <a:pt x="12731" y="14066"/>
                  </a:cubicBezTo>
                  <a:cubicBezTo>
                    <a:pt x="12258" y="13904"/>
                    <a:pt x="12050" y="13514"/>
                    <a:pt x="12290" y="13191"/>
                  </a:cubicBezTo>
                  <a:cubicBezTo>
                    <a:pt x="12813" y="12487"/>
                    <a:pt x="13077" y="11727"/>
                    <a:pt x="13077" y="10938"/>
                  </a:cubicBezTo>
                  <a:cubicBezTo>
                    <a:pt x="13077" y="10149"/>
                    <a:pt x="12800" y="9368"/>
                    <a:pt x="12258" y="8651"/>
                  </a:cubicBezTo>
                  <a:close/>
                  <a:moveTo>
                    <a:pt x="5228" y="12249"/>
                  </a:moveTo>
                  <a:cubicBezTo>
                    <a:pt x="4107" y="12249"/>
                    <a:pt x="3194" y="11634"/>
                    <a:pt x="3194" y="10874"/>
                  </a:cubicBezTo>
                  <a:cubicBezTo>
                    <a:pt x="3194" y="10115"/>
                    <a:pt x="4107" y="9504"/>
                    <a:pt x="5228" y="9504"/>
                  </a:cubicBezTo>
                  <a:cubicBezTo>
                    <a:pt x="6350" y="9504"/>
                    <a:pt x="7276" y="10115"/>
                    <a:pt x="7276" y="10874"/>
                  </a:cubicBezTo>
                  <a:cubicBezTo>
                    <a:pt x="7276" y="11634"/>
                    <a:pt x="6356" y="12249"/>
                    <a:pt x="5228" y="12249"/>
                  </a:cubicBezTo>
                  <a:close/>
                  <a:moveTo>
                    <a:pt x="9430" y="10985"/>
                  </a:moveTo>
                  <a:cubicBezTo>
                    <a:pt x="9505" y="10615"/>
                    <a:pt x="9524" y="9682"/>
                    <a:pt x="8265" y="8910"/>
                  </a:cubicBezTo>
                  <a:cubicBezTo>
                    <a:pt x="7282" y="8303"/>
                    <a:pt x="6261" y="8035"/>
                    <a:pt x="4939" y="8035"/>
                  </a:cubicBezTo>
                  <a:cubicBezTo>
                    <a:pt x="4573" y="8035"/>
                    <a:pt x="4271" y="7827"/>
                    <a:pt x="4271" y="7564"/>
                  </a:cubicBezTo>
                  <a:cubicBezTo>
                    <a:pt x="4271" y="7301"/>
                    <a:pt x="4573" y="7093"/>
                    <a:pt x="4939" y="7093"/>
                  </a:cubicBezTo>
                  <a:cubicBezTo>
                    <a:pt x="6583" y="7093"/>
                    <a:pt x="7924" y="7450"/>
                    <a:pt x="9153" y="8201"/>
                  </a:cubicBezTo>
                  <a:cubicBezTo>
                    <a:pt x="10904" y="9270"/>
                    <a:pt x="10854" y="10586"/>
                    <a:pt x="10759" y="11103"/>
                  </a:cubicBezTo>
                  <a:cubicBezTo>
                    <a:pt x="10709" y="11337"/>
                    <a:pt x="10432" y="11511"/>
                    <a:pt x="10098" y="11511"/>
                  </a:cubicBezTo>
                  <a:cubicBezTo>
                    <a:pt x="10066" y="11511"/>
                    <a:pt x="10041" y="11511"/>
                    <a:pt x="10003" y="11507"/>
                  </a:cubicBezTo>
                  <a:cubicBezTo>
                    <a:pt x="9644" y="11473"/>
                    <a:pt x="9379" y="11239"/>
                    <a:pt x="9430" y="10980"/>
                  </a:cubicBezTo>
                  <a:close/>
                  <a:moveTo>
                    <a:pt x="11118" y="15827"/>
                  </a:moveTo>
                  <a:cubicBezTo>
                    <a:pt x="10513" y="15827"/>
                    <a:pt x="10028" y="15513"/>
                    <a:pt x="10028" y="15126"/>
                  </a:cubicBezTo>
                  <a:cubicBezTo>
                    <a:pt x="10028" y="14740"/>
                    <a:pt x="10513" y="14435"/>
                    <a:pt x="11118" y="14435"/>
                  </a:cubicBezTo>
                  <a:cubicBezTo>
                    <a:pt x="11723" y="14435"/>
                    <a:pt x="12202" y="14744"/>
                    <a:pt x="12202" y="15126"/>
                  </a:cubicBezTo>
                  <a:cubicBezTo>
                    <a:pt x="12202" y="15508"/>
                    <a:pt x="11717" y="15827"/>
                    <a:pt x="11118" y="15827"/>
                  </a:cubicBezTo>
                  <a:close/>
                  <a:moveTo>
                    <a:pt x="13506" y="18122"/>
                  </a:moveTo>
                  <a:cubicBezTo>
                    <a:pt x="13159" y="18309"/>
                    <a:pt x="12586" y="18262"/>
                    <a:pt x="12296" y="18008"/>
                  </a:cubicBezTo>
                  <a:cubicBezTo>
                    <a:pt x="12151" y="17880"/>
                    <a:pt x="12095" y="17732"/>
                    <a:pt x="12126" y="17571"/>
                  </a:cubicBezTo>
                  <a:cubicBezTo>
                    <a:pt x="12164" y="17418"/>
                    <a:pt x="12283" y="17282"/>
                    <a:pt x="12472" y="17189"/>
                  </a:cubicBezTo>
                  <a:cubicBezTo>
                    <a:pt x="13991" y="16429"/>
                    <a:pt x="15238" y="15436"/>
                    <a:pt x="16088" y="14312"/>
                  </a:cubicBezTo>
                  <a:cubicBezTo>
                    <a:pt x="16901" y="13217"/>
                    <a:pt x="17310" y="12046"/>
                    <a:pt x="17310" y="10828"/>
                  </a:cubicBezTo>
                  <a:cubicBezTo>
                    <a:pt x="17310" y="10153"/>
                    <a:pt x="17178" y="9478"/>
                    <a:pt x="16920" y="8820"/>
                  </a:cubicBezTo>
                  <a:cubicBezTo>
                    <a:pt x="16359" y="7420"/>
                    <a:pt x="15219" y="6143"/>
                    <a:pt x="13619" y="5124"/>
                  </a:cubicBezTo>
                  <a:cubicBezTo>
                    <a:pt x="12939" y="4691"/>
                    <a:pt x="12195" y="4305"/>
                    <a:pt x="11389" y="3983"/>
                  </a:cubicBezTo>
                  <a:lnTo>
                    <a:pt x="11295" y="3945"/>
                  </a:lnTo>
                  <a:lnTo>
                    <a:pt x="11200" y="3978"/>
                  </a:lnTo>
                  <a:cubicBezTo>
                    <a:pt x="10973" y="4063"/>
                    <a:pt x="10721" y="4106"/>
                    <a:pt x="10469" y="4106"/>
                  </a:cubicBezTo>
                  <a:cubicBezTo>
                    <a:pt x="9739" y="4106"/>
                    <a:pt x="9128" y="3771"/>
                    <a:pt x="8976" y="3287"/>
                  </a:cubicBezTo>
                  <a:lnTo>
                    <a:pt x="8951" y="3215"/>
                  </a:lnTo>
                  <a:lnTo>
                    <a:pt x="8850" y="3193"/>
                  </a:lnTo>
                  <a:cubicBezTo>
                    <a:pt x="7509" y="2888"/>
                    <a:pt x="6085" y="2735"/>
                    <a:pt x="4642" y="2735"/>
                  </a:cubicBezTo>
                  <a:cubicBezTo>
                    <a:pt x="4164" y="2735"/>
                    <a:pt x="3773" y="2472"/>
                    <a:pt x="3773" y="2154"/>
                  </a:cubicBezTo>
                  <a:cubicBezTo>
                    <a:pt x="3773" y="1835"/>
                    <a:pt x="4164" y="1568"/>
                    <a:pt x="4642" y="1568"/>
                  </a:cubicBezTo>
                  <a:cubicBezTo>
                    <a:pt x="6394" y="1568"/>
                    <a:pt x="8088" y="1763"/>
                    <a:pt x="9676" y="2154"/>
                  </a:cubicBezTo>
                  <a:lnTo>
                    <a:pt x="9751" y="2171"/>
                  </a:lnTo>
                  <a:lnTo>
                    <a:pt x="9820" y="2149"/>
                  </a:lnTo>
                  <a:cubicBezTo>
                    <a:pt x="10009" y="2086"/>
                    <a:pt x="10230" y="2052"/>
                    <a:pt x="10463" y="2052"/>
                  </a:cubicBezTo>
                  <a:cubicBezTo>
                    <a:pt x="11150" y="2052"/>
                    <a:pt x="11742" y="2349"/>
                    <a:pt x="11924" y="2794"/>
                  </a:cubicBezTo>
                  <a:lnTo>
                    <a:pt x="11943" y="2841"/>
                  </a:lnTo>
                  <a:lnTo>
                    <a:pt x="12013" y="2867"/>
                  </a:lnTo>
                  <a:cubicBezTo>
                    <a:pt x="13021" y="3257"/>
                    <a:pt x="13965" y="3728"/>
                    <a:pt x="14803" y="4263"/>
                  </a:cubicBezTo>
                  <a:cubicBezTo>
                    <a:pt x="15723" y="4853"/>
                    <a:pt x="16510" y="5515"/>
                    <a:pt x="17146" y="6232"/>
                  </a:cubicBezTo>
                  <a:cubicBezTo>
                    <a:pt x="17783" y="6949"/>
                    <a:pt x="18268" y="7713"/>
                    <a:pt x="18589" y="8511"/>
                  </a:cubicBezTo>
                  <a:cubicBezTo>
                    <a:pt x="18891" y="9283"/>
                    <a:pt x="19049" y="10060"/>
                    <a:pt x="19049" y="10819"/>
                  </a:cubicBezTo>
                  <a:cubicBezTo>
                    <a:pt x="19049" y="12220"/>
                    <a:pt x="18570" y="13569"/>
                    <a:pt x="17625" y="14825"/>
                  </a:cubicBezTo>
                  <a:cubicBezTo>
                    <a:pt x="16661" y="16111"/>
                    <a:pt x="15238" y="17248"/>
                    <a:pt x="13506" y="1811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6" name="Forma libre: forma 17"/>
            <p:cNvSpPr/>
            <p:nvPr/>
          </p:nvSpPr>
          <p:spPr>
            <a:xfrm>
              <a:off x="0" y="355893"/>
              <a:ext cx="1659842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00" y="0"/>
                  </a:moveTo>
                  <a:cubicBezTo>
                    <a:pt x="2155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555" y="21600"/>
                    <a:pt x="21500" y="21600"/>
                  </a:cubicBezTo>
                  <a:lnTo>
                    <a:pt x="100" y="21600"/>
                  </a:lnTo>
                  <a:cubicBezTo>
                    <a:pt x="45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Forma libre: forma 18"/>
            <p:cNvSpPr/>
            <p:nvPr/>
          </p:nvSpPr>
          <p:spPr>
            <a:xfrm>
              <a:off x="1677568" y="355893"/>
              <a:ext cx="11582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70" y="0"/>
                  </a:moveTo>
                  <a:cubicBezTo>
                    <a:pt x="20960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0960" y="21600"/>
                    <a:pt x="20170" y="21600"/>
                  </a:cubicBezTo>
                  <a:lnTo>
                    <a:pt x="1430" y="21600"/>
                  </a:lnTo>
                  <a:cubicBezTo>
                    <a:pt x="640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640" y="0"/>
                    <a:pt x="1430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Forma libre: forma 19"/>
            <p:cNvSpPr/>
            <p:nvPr/>
          </p:nvSpPr>
          <p:spPr>
            <a:xfrm>
              <a:off x="1904383" y="355893"/>
              <a:ext cx="14025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419" y="0"/>
                  </a:moveTo>
                  <a:cubicBezTo>
                    <a:pt x="21071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21071" y="21600"/>
                    <a:pt x="20419" y="21600"/>
                  </a:cubicBezTo>
                  <a:lnTo>
                    <a:pt x="1181" y="21600"/>
                  </a:lnTo>
                  <a:cubicBezTo>
                    <a:pt x="529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529" y="0"/>
                    <a:pt x="1181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9" name="Forma libre: forma 20"/>
            <p:cNvSpPr/>
            <p:nvPr/>
          </p:nvSpPr>
          <p:spPr>
            <a:xfrm>
              <a:off x="1811119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0" name="Forma libre: forma 21"/>
            <p:cNvSpPr/>
            <p:nvPr/>
          </p:nvSpPr>
          <p:spPr>
            <a:xfrm>
              <a:off x="1856172" y="355893"/>
              <a:ext cx="33645" cy="2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76" y="0"/>
                  </a:moveTo>
                  <a:cubicBezTo>
                    <a:pt x="19395" y="0"/>
                    <a:pt x="21600" y="3477"/>
                    <a:pt x="21600" y="7765"/>
                  </a:cubicBezTo>
                  <a:lnTo>
                    <a:pt x="21600" y="13834"/>
                  </a:lnTo>
                  <a:cubicBezTo>
                    <a:pt x="21600" y="18123"/>
                    <a:pt x="19395" y="21600"/>
                    <a:pt x="16676" y="21600"/>
                  </a:cubicBezTo>
                  <a:lnTo>
                    <a:pt x="4924" y="21600"/>
                  </a:lnTo>
                  <a:cubicBezTo>
                    <a:pt x="2204" y="21600"/>
                    <a:pt x="0" y="18123"/>
                    <a:pt x="0" y="13834"/>
                  </a:cubicBezTo>
                  <a:lnTo>
                    <a:pt x="0" y="7765"/>
                  </a:lnTo>
                  <a:cubicBezTo>
                    <a:pt x="0" y="3477"/>
                    <a:pt x="2205" y="0"/>
                    <a:pt x="492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Forma libre: forma 22"/>
            <p:cNvSpPr/>
            <p:nvPr/>
          </p:nvSpPr>
          <p:spPr>
            <a:xfrm>
              <a:off x="43120" y="144289"/>
              <a:ext cx="41768" cy="4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67" y="21600"/>
                  </a:moveTo>
                  <a:cubicBezTo>
                    <a:pt x="4833" y="21600"/>
                    <a:pt x="0" y="16759"/>
                    <a:pt x="0" y="10783"/>
                  </a:cubicBezTo>
                  <a:cubicBezTo>
                    <a:pt x="0" y="4807"/>
                    <a:pt x="4833" y="0"/>
                    <a:pt x="10767" y="0"/>
                  </a:cubicBezTo>
                  <a:cubicBezTo>
                    <a:pt x="16700" y="0"/>
                    <a:pt x="21600" y="4807"/>
                    <a:pt x="21600" y="10783"/>
                  </a:cubicBezTo>
                  <a:cubicBezTo>
                    <a:pt x="21600" y="16759"/>
                    <a:pt x="16733" y="21600"/>
                    <a:pt x="10767" y="2160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93" name="Forma libre: forma 1"/>
          <p:cNvSpPr/>
          <p:nvPr/>
        </p:nvSpPr>
        <p:spPr>
          <a:xfrm>
            <a:off x="7363573" y="-1"/>
            <a:ext cx="4827874" cy="6858002"/>
          </a:xfrm>
          <a:prstGeom prst="rect">
            <a:avLst/>
          </a:prstGeom>
          <a:solidFill>
            <a:srgbClr val="01AD8B">
              <a:alpha val="1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: forma 1"/>
          <p:cNvSpPr/>
          <p:nvPr/>
        </p:nvSpPr>
        <p:spPr>
          <a:xfrm>
            <a:off x="9872535" y="981773"/>
            <a:ext cx="1548576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738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Forma libre: forma 2"/>
          <p:cNvSpPr/>
          <p:nvPr/>
        </p:nvSpPr>
        <p:spPr>
          <a:xfrm>
            <a:off x="340486" y="1119821"/>
            <a:ext cx="814070" cy="530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643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" name="Forma libre: forma 3"/>
          <p:cNvSpPr/>
          <p:nvPr/>
        </p:nvSpPr>
        <p:spPr>
          <a:xfrm>
            <a:off x="-796" y="1910335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" name="Forma libre: forma 4"/>
          <p:cNvSpPr/>
          <p:nvPr/>
        </p:nvSpPr>
        <p:spPr>
          <a:xfrm>
            <a:off x="-796" y="2889631"/>
            <a:ext cx="760796" cy="1020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" name="Forma libre: forma 5"/>
          <p:cNvSpPr/>
          <p:nvPr/>
        </p:nvSpPr>
        <p:spPr>
          <a:xfrm>
            <a:off x="-796" y="3910203"/>
            <a:ext cx="760796" cy="979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" name="Forma libre: forma 6"/>
          <p:cNvSpPr/>
          <p:nvPr/>
        </p:nvSpPr>
        <p:spPr>
          <a:xfrm>
            <a:off x="549909" y="3780471"/>
            <a:ext cx="884873" cy="5751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7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2B49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" name="Forma libre: forma 7"/>
          <p:cNvSpPr/>
          <p:nvPr/>
        </p:nvSpPr>
        <p:spPr>
          <a:xfrm>
            <a:off x="1069021" y="3394011"/>
            <a:ext cx="525083" cy="321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1285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" name="Forma libre: forma 8"/>
          <p:cNvSpPr/>
          <p:nvPr/>
        </p:nvSpPr>
        <p:spPr>
          <a:xfrm>
            <a:off x="-13273" y="5880608"/>
            <a:ext cx="778639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" name="Forma libre: forma 9"/>
          <p:cNvSpPr/>
          <p:nvPr/>
        </p:nvSpPr>
        <p:spPr>
          <a:xfrm>
            <a:off x="765365" y="5880608"/>
            <a:ext cx="1533653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" name="Forma libre: forma 10"/>
          <p:cNvSpPr/>
          <p:nvPr/>
        </p:nvSpPr>
        <p:spPr>
          <a:xfrm>
            <a:off x="765365" y="4889500"/>
            <a:ext cx="1533653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65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" name="Forma libre: forma 11"/>
          <p:cNvSpPr/>
          <p:nvPr/>
        </p:nvSpPr>
        <p:spPr>
          <a:xfrm>
            <a:off x="1543938" y="5880608"/>
            <a:ext cx="1522032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10716" y="0"/>
                </a:ln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Forma libre: forma 12"/>
          <p:cNvSpPr/>
          <p:nvPr/>
        </p:nvSpPr>
        <p:spPr>
          <a:xfrm>
            <a:off x="2753296" y="6181471"/>
            <a:ext cx="899669" cy="578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8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" name="Forma libre: forma 13"/>
          <p:cNvSpPr/>
          <p:nvPr/>
        </p:nvSpPr>
        <p:spPr>
          <a:xfrm>
            <a:off x="8200008" y="598297"/>
            <a:ext cx="849567" cy="5427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49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949" y="0"/>
                </a:lnTo>
                <a:close/>
              </a:path>
            </a:pathLst>
          </a:custGeom>
          <a:solidFill>
            <a:srgbClr val="01AD8B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" name="Forma libre: forma 14"/>
          <p:cNvSpPr/>
          <p:nvPr/>
        </p:nvSpPr>
        <p:spPr>
          <a:xfrm>
            <a:off x="10642344" y="0"/>
            <a:ext cx="1549656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870" y="0"/>
                </a:lnTo>
                <a:lnTo>
                  <a:pt x="2160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Forma libre: forma 15"/>
          <p:cNvSpPr/>
          <p:nvPr/>
        </p:nvSpPr>
        <p:spPr>
          <a:xfrm>
            <a:off x="11421109" y="0"/>
            <a:ext cx="770891" cy="981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" name="Forma libre: forma 16"/>
          <p:cNvSpPr/>
          <p:nvPr/>
        </p:nvSpPr>
        <p:spPr>
          <a:xfrm>
            <a:off x="9102660" y="981773"/>
            <a:ext cx="1539685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8" name="Forma libre: forma 17"/>
          <p:cNvSpPr/>
          <p:nvPr/>
        </p:nvSpPr>
        <p:spPr>
          <a:xfrm>
            <a:off x="9872535" y="1969897"/>
            <a:ext cx="1548576" cy="990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66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43E5D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" name="Forma libre: forma 18"/>
          <p:cNvSpPr/>
          <p:nvPr/>
        </p:nvSpPr>
        <p:spPr>
          <a:xfrm>
            <a:off x="9420352" y="3384358"/>
            <a:ext cx="921195" cy="584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31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3A88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" name="Forma libre: forma 19"/>
          <p:cNvSpPr/>
          <p:nvPr/>
        </p:nvSpPr>
        <p:spPr>
          <a:xfrm>
            <a:off x="11416093" y="2951670"/>
            <a:ext cx="773685" cy="10171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11D3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" name="Forma libre: forma 20"/>
          <p:cNvSpPr/>
          <p:nvPr/>
        </p:nvSpPr>
        <p:spPr>
          <a:xfrm>
            <a:off x="11416093" y="3968813"/>
            <a:ext cx="773685" cy="101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21000">
                <a:srgbClr val="00A887"/>
              </a:gs>
              <a:gs pos="44000">
                <a:srgbClr val="009A7E"/>
              </a:gs>
              <a:gs pos="69000">
                <a:srgbClr val="008370"/>
              </a:gs>
              <a:gs pos="95000">
                <a:srgbClr val="00635B"/>
              </a:gs>
              <a:gs pos="99000">
                <a:srgbClr val="015D57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" name="Forma libre: forma 21"/>
          <p:cNvSpPr/>
          <p:nvPr/>
        </p:nvSpPr>
        <p:spPr>
          <a:xfrm>
            <a:off x="11429935" y="4985956"/>
            <a:ext cx="759842" cy="96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" name="Forma libre: forma 22"/>
          <p:cNvSpPr/>
          <p:nvPr/>
        </p:nvSpPr>
        <p:spPr>
          <a:xfrm>
            <a:off x="11022900" y="6190869"/>
            <a:ext cx="819977" cy="52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10799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4360"/>
              </a:gs>
              <a:gs pos="32000">
                <a:srgbClr val="00405C"/>
              </a:gs>
              <a:gs pos="57000">
                <a:srgbClr val="003952"/>
              </a:gs>
              <a:gs pos="80000">
                <a:srgbClr val="002D42"/>
              </a:gs>
              <a:gs pos="99000">
                <a:srgbClr val="011E2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" name="Forma libre: forma 23"/>
          <p:cNvSpPr/>
          <p:nvPr/>
        </p:nvSpPr>
        <p:spPr>
          <a:xfrm>
            <a:off x="10223" y="4889500"/>
            <a:ext cx="1533716" cy="991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35" y="21600"/>
                </a:moveTo>
                <a:lnTo>
                  <a:pt x="21600" y="0"/>
                </a:lnTo>
                <a:lnTo>
                  <a:pt x="0" y="0"/>
                </a:lnTo>
                <a:lnTo>
                  <a:pt x="10635" y="21600"/>
                </a:lnTo>
                <a:close/>
              </a:path>
            </a:pathLst>
          </a:custGeom>
          <a:solidFill>
            <a:srgbClr val="011E2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" name="Forma libre: forma 24"/>
          <p:cNvSpPr/>
          <p:nvPr/>
        </p:nvSpPr>
        <p:spPr>
          <a:xfrm>
            <a:off x="9909950" y="-8573"/>
            <a:ext cx="1527938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59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" name="Forma libre: forma 25"/>
          <p:cNvSpPr/>
          <p:nvPr/>
        </p:nvSpPr>
        <p:spPr>
          <a:xfrm>
            <a:off x="11418886" y="981773"/>
            <a:ext cx="773114" cy="98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47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4A081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" name="Forma libre: forma 26"/>
          <p:cNvSpPr/>
          <p:nvPr/>
        </p:nvSpPr>
        <p:spPr>
          <a:xfrm>
            <a:off x="10636947" y="1961507"/>
            <a:ext cx="1547433" cy="990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10946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D36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" name="Forma libre: forma 27"/>
          <p:cNvSpPr/>
          <p:nvPr/>
        </p:nvSpPr>
        <p:spPr>
          <a:xfrm>
            <a:off x="9880981" y="3968813"/>
            <a:ext cx="1533716" cy="986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965" y="21600"/>
                </a:moveTo>
                <a:lnTo>
                  <a:pt x="0" y="0"/>
                </a:lnTo>
                <a:lnTo>
                  <a:pt x="21600" y="0"/>
                </a:lnTo>
                <a:lnTo>
                  <a:pt x="10965" y="21600"/>
                </a:lnTo>
                <a:close/>
              </a:path>
            </a:pathLst>
          </a:custGeom>
          <a:gradFill>
            <a:gsLst>
              <a:gs pos="0">
                <a:srgbClr val="00AD8B"/>
              </a:gs>
              <a:gs pos="42000">
                <a:srgbClr val="00AA89"/>
              </a:gs>
              <a:gs pos="58999">
                <a:srgbClr val="00A384"/>
              </a:gs>
              <a:gs pos="73000">
                <a:srgbClr val="00977C"/>
              </a:gs>
              <a:gs pos="84000">
                <a:srgbClr val="008571"/>
              </a:gs>
              <a:gs pos="94000">
                <a:srgbClr val="006E62"/>
              </a:gs>
              <a:gs pos="99000">
                <a:srgbClr val="015D57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ítu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3776">
              <a:defRPr sz="1296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Practical NLP</a:t>
            </a:r>
          </a:p>
        </p:txBody>
      </p:sp>
      <p:grpSp>
        <p:nvGrpSpPr>
          <p:cNvPr id="616" name="Rectángulo 2"/>
          <p:cNvGrpSpPr/>
          <p:nvPr/>
        </p:nvGrpSpPr>
        <p:grpSpPr>
          <a:xfrm>
            <a:off x="2457547" y="4975383"/>
            <a:ext cx="3265714" cy="383178"/>
            <a:chOff x="0" y="0"/>
            <a:chExt cx="3265713" cy="383176"/>
          </a:xfrm>
        </p:grpSpPr>
        <p:sp>
          <p:nvSpPr>
            <p:cNvPr id="614" name="Rectangle"/>
            <p:cNvSpPr/>
            <p:nvPr/>
          </p:nvSpPr>
          <p:spPr>
            <a:xfrm>
              <a:off x="-1" y="0"/>
              <a:ext cx="3265715" cy="383177"/>
            </a:xfrm>
            <a:prstGeom prst="rect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615" name="Text Generation"/>
            <p:cNvSpPr txBox="1"/>
            <p:nvPr/>
          </p:nvSpPr>
          <p:spPr>
            <a:xfrm>
              <a:off x="52069" y="16257"/>
              <a:ext cx="3161575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/>
              <a:r>
                <a:t>Text Generation</a:t>
              </a:r>
            </a:p>
          </p:txBody>
        </p:sp>
      </p:grpSp>
      <p:sp>
        <p:nvSpPr>
          <p:cNvPr id="617" name="CuadroTexto 3"/>
          <p:cNvSpPr txBox="1"/>
          <p:nvPr/>
        </p:nvSpPr>
        <p:spPr>
          <a:xfrm>
            <a:off x="2503267" y="1359395"/>
            <a:ext cx="1526567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Summary</a:t>
            </a:r>
          </a:p>
        </p:txBody>
      </p:sp>
      <p:pic>
        <p:nvPicPr>
          <p:cNvPr id="729" name="Gráfico 7" descr="Gráfico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9775" y="1442771"/>
            <a:ext cx="5415231" cy="5415230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Classification</a:t>
            </a:r>
          </a:p>
        </p:txBody>
      </p:sp>
      <p:grpSp>
        <p:nvGrpSpPr>
          <p:cNvPr id="733" name="Grupo 2"/>
          <p:cNvGrpSpPr/>
          <p:nvPr/>
        </p:nvGrpSpPr>
        <p:grpSpPr>
          <a:xfrm>
            <a:off x="839787" y="2484617"/>
            <a:ext cx="6786251" cy="350663"/>
            <a:chOff x="0" y="0"/>
            <a:chExt cx="6786250" cy="350661"/>
          </a:xfrm>
        </p:grpSpPr>
        <p:sp>
          <p:nvSpPr>
            <p:cNvPr id="731" name="CuadroTexto 3"/>
            <p:cNvSpPr txBox="1"/>
            <p:nvPr/>
          </p:nvSpPr>
          <p:spPr>
            <a:xfrm>
              <a:off x="169861" y="0"/>
              <a:ext cx="661639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Using text generation we can generate rental ads easy.</a:t>
              </a:r>
            </a:p>
          </p:txBody>
        </p:sp>
        <p:sp>
          <p:nvSpPr>
            <p:cNvPr id="732" name="Forma libre: forma 4"/>
            <p:cNvSpPr/>
            <p:nvPr/>
          </p:nvSpPr>
          <p:spPr>
            <a:xfrm rot="5400000">
              <a:off x="-33420" y="122596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6" name="Grupo 6"/>
          <p:cNvGrpSpPr/>
          <p:nvPr/>
        </p:nvGrpSpPr>
        <p:grpSpPr>
          <a:xfrm>
            <a:off x="839787" y="2995926"/>
            <a:ext cx="6786251" cy="746973"/>
            <a:chOff x="0" y="0"/>
            <a:chExt cx="6786250" cy="746972"/>
          </a:xfrm>
        </p:grpSpPr>
        <p:sp>
          <p:nvSpPr>
            <p:cNvPr id="734" name="CuadroTexto 8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This way we can make the task easier for users by </a:t>
              </a:r>
            </a:p>
            <a:p>
              <a:pPr>
                <a:lnSpc>
                  <a:spcPct val="150000"/>
                </a:lnSpc>
              </a:pPr>
              <a:r>
                <a:t>allowing them to be lazy.</a:t>
              </a:r>
            </a:p>
          </p:txBody>
        </p:sp>
        <p:sp>
          <p:nvSpPr>
            <p:cNvPr id="735" name="Forma libre: forma 9"/>
            <p:cNvSpPr/>
            <p:nvPr/>
          </p:nvSpPr>
          <p:spPr>
            <a:xfrm rot="5400000">
              <a:off x="-33420" y="211343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39" name="Grupo 10"/>
          <p:cNvGrpSpPr/>
          <p:nvPr/>
        </p:nvGrpSpPr>
        <p:grpSpPr>
          <a:xfrm>
            <a:off x="839787" y="4022011"/>
            <a:ext cx="6786251" cy="746973"/>
            <a:chOff x="0" y="0"/>
            <a:chExt cx="6786250" cy="746972"/>
          </a:xfrm>
        </p:grpSpPr>
        <p:sp>
          <p:nvSpPr>
            <p:cNvPr id="737" name="CuadroTexto 11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Under the hoods, we need a model with recursive structure to maintain memory of the state.</a:t>
              </a:r>
            </a:p>
          </p:txBody>
        </p:sp>
        <p:sp>
          <p:nvSpPr>
            <p:cNvPr id="738" name="Forma libre: forma 12"/>
            <p:cNvSpPr/>
            <p:nvPr/>
          </p:nvSpPr>
          <p:spPr>
            <a:xfrm rot="5400000">
              <a:off x="-33420" y="193891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742" name="Grupo 16"/>
          <p:cNvGrpSpPr/>
          <p:nvPr/>
        </p:nvGrpSpPr>
        <p:grpSpPr>
          <a:xfrm>
            <a:off x="839787" y="5048097"/>
            <a:ext cx="6786251" cy="746973"/>
            <a:chOff x="0" y="0"/>
            <a:chExt cx="6786250" cy="746972"/>
          </a:xfrm>
        </p:grpSpPr>
        <p:sp>
          <p:nvSpPr>
            <p:cNvPr id="740" name="CuadroTexto 17"/>
            <p:cNvSpPr txBox="1"/>
            <p:nvPr/>
          </p:nvSpPr>
          <p:spPr>
            <a:xfrm>
              <a:off x="169861" y="0"/>
              <a:ext cx="6616390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If we have time at the end, we can discuss about distillation! (Please remind me)</a:t>
              </a:r>
            </a:p>
          </p:txBody>
        </p:sp>
        <p:sp>
          <p:nvSpPr>
            <p:cNvPr id="741" name="Forma libre: forma 18"/>
            <p:cNvSpPr/>
            <p:nvPr/>
          </p:nvSpPr>
          <p:spPr>
            <a:xfrm rot="5400000">
              <a:off x="-33420" y="211937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6" grpId="2"/>
      <p:bldP build="whole" bldLvl="1" animBg="1" rev="0" advAuto="0" spid="742" grpId="4"/>
      <p:bldP build="whole" bldLvl="1" animBg="1" rev="0" advAuto="0" spid="733" grpId="1"/>
      <p:bldP build="whole" bldLvl="1" animBg="1" rev="0" advAuto="0" spid="73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Named Entity Recognition</a:t>
            </a:r>
          </a:p>
        </p:txBody>
      </p:sp>
      <p:sp>
        <p:nvSpPr>
          <p:cNvPr id="74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sp>
        <p:nvSpPr>
          <p:cNvPr id="746" name="CuadroTexto 10"/>
          <p:cNvSpPr txBox="1"/>
          <p:nvPr/>
        </p:nvSpPr>
        <p:spPr>
          <a:xfrm>
            <a:off x="579582" y="2306397"/>
            <a:ext cx="618201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All of these tags extract information from the text.</a:t>
            </a:r>
          </a:p>
        </p:txBody>
      </p:sp>
      <p:sp>
        <p:nvSpPr>
          <p:cNvPr id="747" name="Forma libre: forma 4"/>
          <p:cNvSpPr/>
          <p:nvPr/>
        </p:nvSpPr>
        <p:spPr>
          <a:xfrm rot="5400000">
            <a:off x="376302" y="2444383"/>
            <a:ext cx="190981" cy="124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10869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5CAA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798" name="Grupo 32"/>
          <p:cNvGrpSpPr/>
          <p:nvPr/>
        </p:nvGrpSpPr>
        <p:grpSpPr>
          <a:xfrm>
            <a:off x="453708" y="3048638"/>
            <a:ext cx="11493812" cy="1595036"/>
            <a:chOff x="0" y="0"/>
            <a:chExt cx="11493811" cy="1595034"/>
          </a:xfrm>
        </p:grpSpPr>
        <p:sp>
          <p:nvSpPr>
            <p:cNvPr id="748" name="Rectángulo 5"/>
            <p:cNvSpPr txBox="1"/>
            <p:nvPr/>
          </p:nvSpPr>
          <p:spPr>
            <a:xfrm>
              <a:off x="0" y="-1"/>
              <a:ext cx="11493812" cy="15395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When                                                 started at                          in                          , few people outside of the company took him seriously. “I can tell you very senior CEOs of major                                car companies would shake my hand and turn away because I wasn’t worth talking to”, said                            , now the co-founder and CEO of online higher education startup Udacity, in an interview with                                                                     .</a:t>
              </a:r>
            </a:p>
          </p:txBody>
        </p:sp>
        <p:grpSp>
          <p:nvGrpSpPr>
            <p:cNvPr id="755" name="Grupo 8"/>
            <p:cNvGrpSpPr/>
            <p:nvPr/>
          </p:nvGrpSpPr>
          <p:grpSpPr>
            <a:xfrm>
              <a:off x="703280" y="13605"/>
              <a:ext cx="3030584" cy="350662"/>
              <a:chOff x="0" y="0"/>
              <a:chExt cx="3030583" cy="350661"/>
            </a:xfrm>
          </p:grpSpPr>
          <p:grpSp>
            <p:nvGrpSpPr>
              <p:cNvPr id="751" name="Rectángulo: esquinas redondeadas 6"/>
              <p:cNvGrpSpPr/>
              <p:nvPr/>
            </p:nvGrpSpPr>
            <p:grpSpPr>
              <a:xfrm>
                <a:off x="0" y="-1"/>
                <a:ext cx="3030584" cy="350663"/>
                <a:chOff x="0" y="0"/>
                <a:chExt cx="3030583" cy="350661"/>
              </a:xfrm>
            </p:grpSpPr>
            <p:sp>
              <p:nvSpPr>
                <p:cNvPr id="749" name="Rounded Rectangle"/>
                <p:cNvSpPr/>
                <p:nvPr/>
              </p:nvSpPr>
              <p:spPr>
                <a:xfrm>
                  <a:off x="0" y="14343"/>
                  <a:ext cx="3030584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E7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50" name="Sebastian Thrun"/>
                <p:cNvSpPr txBox="1"/>
                <p:nvPr/>
              </p:nvSpPr>
              <p:spPr>
                <a:xfrm>
                  <a:off x="61438" y="0"/>
                  <a:ext cx="2907708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Sebastian Thrun</a:t>
                  </a:r>
                </a:p>
              </p:txBody>
            </p:sp>
          </p:grpSp>
          <p:grpSp>
            <p:nvGrpSpPr>
              <p:cNvPr id="754" name="Rectángulo: esquinas redondeadas 7"/>
              <p:cNvGrpSpPr/>
              <p:nvPr/>
            </p:nvGrpSpPr>
            <p:grpSpPr>
              <a:xfrm>
                <a:off x="2023716" y="61837"/>
                <a:ext cx="797862" cy="226986"/>
                <a:chOff x="0" y="0"/>
                <a:chExt cx="797860" cy="226985"/>
              </a:xfrm>
            </p:grpSpPr>
            <p:sp>
              <p:nvSpPr>
                <p:cNvPr id="752" name="Rounded Rectangle"/>
                <p:cNvSpPr/>
                <p:nvPr/>
              </p:nvSpPr>
              <p:spPr>
                <a:xfrm>
                  <a:off x="0" y="15382"/>
                  <a:ext cx="797861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53" name="PERSON"/>
                <p:cNvSpPr txBox="1"/>
                <p:nvPr/>
              </p:nvSpPr>
              <p:spPr>
                <a:xfrm>
                  <a:off x="55298" y="0"/>
                  <a:ext cx="687264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</p:grpSp>
        <p:grpSp>
          <p:nvGrpSpPr>
            <p:cNvPr id="762" name="Grupo 9"/>
            <p:cNvGrpSpPr/>
            <p:nvPr/>
          </p:nvGrpSpPr>
          <p:grpSpPr>
            <a:xfrm>
              <a:off x="4758255" y="13605"/>
              <a:ext cx="1580640" cy="350662"/>
              <a:chOff x="0" y="0"/>
              <a:chExt cx="1580638" cy="350661"/>
            </a:xfrm>
          </p:grpSpPr>
          <p:grpSp>
            <p:nvGrpSpPr>
              <p:cNvPr id="758" name="Rectángulo: esquinas redondeadas 11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56" name="Rounded Rectangle"/>
                <p:cNvSpPr/>
                <p:nvPr/>
              </p:nvSpPr>
              <p:spPr>
                <a:xfrm>
                  <a:off x="0" y="14343"/>
                  <a:ext cx="1580639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2D0F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57" name="Google"/>
                <p:cNvSpPr txBox="1"/>
                <p:nvPr/>
              </p:nvSpPr>
              <p:spPr>
                <a:xfrm>
                  <a:off x="61437" y="0"/>
                  <a:ext cx="1457765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Google</a:t>
                  </a:r>
                </a:p>
              </p:txBody>
            </p:sp>
          </p:grpSp>
          <p:grpSp>
            <p:nvGrpSpPr>
              <p:cNvPr id="761" name="Rectángulo: esquinas redondeadas 12"/>
              <p:cNvGrpSpPr/>
              <p:nvPr/>
            </p:nvGrpSpPr>
            <p:grpSpPr>
              <a:xfrm>
                <a:off x="927496" y="61837"/>
                <a:ext cx="544135" cy="226986"/>
                <a:chOff x="0" y="0"/>
                <a:chExt cx="544133" cy="226985"/>
              </a:xfrm>
            </p:grpSpPr>
            <p:sp>
              <p:nvSpPr>
                <p:cNvPr id="759" name="Rounded Rectangle"/>
                <p:cNvSpPr/>
                <p:nvPr/>
              </p:nvSpPr>
              <p:spPr>
                <a:xfrm>
                  <a:off x="0" y="15382"/>
                  <a:ext cx="544134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60" name="ORG"/>
                <p:cNvSpPr txBox="1"/>
                <p:nvPr/>
              </p:nvSpPr>
              <p:spPr>
                <a:xfrm>
                  <a:off x="55298" y="0"/>
                  <a:ext cx="433537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ORG</a:t>
                  </a:r>
                </a:p>
              </p:txBody>
            </p:sp>
          </p:grpSp>
        </p:grpSp>
        <p:grpSp>
          <p:nvGrpSpPr>
            <p:cNvPr id="769" name="Grupo 13"/>
            <p:cNvGrpSpPr/>
            <p:nvPr/>
          </p:nvGrpSpPr>
          <p:grpSpPr>
            <a:xfrm>
              <a:off x="6598178" y="13034"/>
              <a:ext cx="1580640" cy="350662"/>
              <a:chOff x="0" y="0"/>
              <a:chExt cx="1580638" cy="350661"/>
            </a:xfrm>
          </p:grpSpPr>
          <p:grpSp>
            <p:nvGrpSpPr>
              <p:cNvPr id="765" name="Rectángulo: esquinas redondeadas 14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63" name="Rounded Rectangle"/>
                <p:cNvSpPr/>
                <p:nvPr/>
              </p:nvSpPr>
              <p:spPr>
                <a:xfrm>
                  <a:off x="0" y="14343"/>
                  <a:ext cx="1580639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64" name="2007"/>
                <p:cNvSpPr txBox="1"/>
                <p:nvPr/>
              </p:nvSpPr>
              <p:spPr>
                <a:xfrm>
                  <a:off x="61437" y="0"/>
                  <a:ext cx="1457765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2007</a:t>
                  </a:r>
                </a:p>
              </p:txBody>
            </p:sp>
          </p:grpSp>
          <p:grpSp>
            <p:nvGrpSpPr>
              <p:cNvPr id="768" name="Rectángulo: esquinas redondeadas 15"/>
              <p:cNvGrpSpPr/>
              <p:nvPr/>
            </p:nvGrpSpPr>
            <p:grpSpPr>
              <a:xfrm>
                <a:off x="807795" y="61837"/>
                <a:ext cx="663836" cy="226986"/>
                <a:chOff x="0" y="0"/>
                <a:chExt cx="663835" cy="226985"/>
              </a:xfrm>
            </p:grpSpPr>
            <p:sp>
              <p:nvSpPr>
                <p:cNvPr id="766" name="Rounded Rectangle"/>
                <p:cNvSpPr/>
                <p:nvPr/>
              </p:nvSpPr>
              <p:spPr>
                <a:xfrm>
                  <a:off x="0" y="15382"/>
                  <a:ext cx="663836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67" name="DATE"/>
                <p:cNvSpPr txBox="1"/>
                <p:nvPr/>
              </p:nvSpPr>
              <p:spPr>
                <a:xfrm>
                  <a:off x="55298" y="0"/>
                  <a:ext cx="55323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  <p:grpSp>
          <p:nvGrpSpPr>
            <p:cNvPr id="776" name="Grupo 16"/>
            <p:cNvGrpSpPr/>
            <p:nvPr/>
          </p:nvGrpSpPr>
          <p:grpSpPr>
            <a:xfrm>
              <a:off x="7175929" y="433478"/>
              <a:ext cx="1877863" cy="350662"/>
              <a:chOff x="0" y="0"/>
              <a:chExt cx="1877862" cy="350661"/>
            </a:xfrm>
          </p:grpSpPr>
          <p:grpSp>
            <p:nvGrpSpPr>
              <p:cNvPr id="772" name="Rectángulo: esquinas redondeadas 17"/>
              <p:cNvGrpSpPr/>
              <p:nvPr/>
            </p:nvGrpSpPr>
            <p:grpSpPr>
              <a:xfrm>
                <a:off x="0" y="-1"/>
                <a:ext cx="1877863" cy="350663"/>
                <a:chOff x="0" y="0"/>
                <a:chExt cx="1877862" cy="350661"/>
              </a:xfrm>
            </p:grpSpPr>
            <p:sp>
              <p:nvSpPr>
                <p:cNvPr id="770" name="Rounded Rectangle"/>
                <p:cNvSpPr/>
                <p:nvPr/>
              </p:nvSpPr>
              <p:spPr>
                <a:xfrm>
                  <a:off x="0" y="14343"/>
                  <a:ext cx="1877863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479B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71" name="American"/>
                <p:cNvSpPr txBox="1"/>
                <p:nvPr/>
              </p:nvSpPr>
              <p:spPr>
                <a:xfrm>
                  <a:off x="61437" y="0"/>
                  <a:ext cx="1754988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American</a:t>
                  </a:r>
                </a:p>
              </p:txBody>
            </p:sp>
          </p:grpSp>
          <p:grpSp>
            <p:nvGrpSpPr>
              <p:cNvPr id="775" name="Rectángulo: esquinas redondeadas 18"/>
              <p:cNvGrpSpPr/>
              <p:nvPr/>
            </p:nvGrpSpPr>
            <p:grpSpPr>
              <a:xfrm>
                <a:off x="1099887" y="61837"/>
                <a:ext cx="671297" cy="226986"/>
                <a:chOff x="0" y="0"/>
                <a:chExt cx="671296" cy="226985"/>
              </a:xfrm>
            </p:grpSpPr>
            <p:sp>
              <p:nvSpPr>
                <p:cNvPr id="773" name="Rounded Rectangle"/>
                <p:cNvSpPr/>
                <p:nvPr/>
              </p:nvSpPr>
              <p:spPr>
                <a:xfrm>
                  <a:off x="0" y="15382"/>
                  <a:ext cx="671297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74" name="NORP"/>
                <p:cNvSpPr txBox="1"/>
                <p:nvPr/>
              </p:nvSpPr>
              <p:spPr>
                <a:xfrm>
                  <a:off x="55298" y="0"/>
                  <a:ext cx="56069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NORP</a:t>
                  </a:r>
                </a:p>
              </p:txBody>
            </p:sp>
          </p:grpSp>
        </p:grpSp>
        <p:grpSp>
          <p:nvGrpSpPr>
            <p:cNvPr id="783" name="Grupo 19"/>
            <p:cNvGrpSpPr/>
            <p:nvPr/>
          </p:nvGrpSpPr>
          <p:grpSpPr>
            <a:xfrm>
              <a:off x="7096971" y="838054"/>
              <a:ext cx="1733006" cy="350662"/>
              <a:chOff x="0" y="0"/>
              <a:chExt cx="1733005" cy="350661"/>
            </a:xfrm>
          </p:grpSpPr>
          <p:grpSp>
            <p:nvGrpSpPr>
              <p:cNvPr id="779" name="Rectángulo: esquinas redondeadas 20"/>
              <p:cNvGrpSpPr/>
              <p:nvPr/>
            </p:nvGrpSpPr>
            <p:grpSpPr>
              <a:xfrm>
                <a:off x="0" y="-1"/>
                <a:ext cx="1733006" cy="350663"/>
                <a:chOff x="0" y="0"/>
                <a:chExt cx="1733005" cy="350661"/>
              </a:xfrm>
            </p:grpSpPr>
            <p:sp>
              <p:nvSpPr>
                <p:cNvPr id="777" name="Rounded Rectangle"/>
                <p:cNvSpPr/>
                <p:nvPr/>
              </p:nvSpPr>
              <p:spPr>
                <a:xfrm>
                  <a:off x="0" y="13767"/>
                  <a:ext cx="1733006" cy="32312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E74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78" name="Thrun"/>
                <p:cNvSpPr txBox="1"/>
                <p:nvPr/>
              </p:nvSpPr>
              <p:spPr>
                <a:xfrm>
                  <a:off x="61493" y="0"/>
                  <a:ext cx="1610019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Thrun</a:t>
                  </a:r>
                </a:p>
              </p:txBody>
            </p:sp>
          </p:grpSp>
          <p:grpSp>
            <p:nvGrpSpPr>
              <p:cNvPr id="782" name="Rectángulo: esquinas redondeadas 21"/>
              <p:cNvGrpSpPr/>
              <p:nvPr/>
            </p:nvGrpSpPr>
            <p:grpSpPr>
              <a:xfrm>
                <a:off x="790279" y="61837"/>
                <a:ext cx="864351" cy="226987"/>
                <a:chOff x="0" y="0"/>
                <a:chExt cx="864349" cy="226985"/>
              </a:xfrm>
            </p:grpSpPr>
            <p:sp>
              <p:nvSpPr>
                <p:cNvPr id="780" name="Rounded Rectangle"/>
                <p:cNvSpPr/>
                <p:nvPr/>
              </p:nvSpPr>
              <p:spPr>
                <a:xfrm>
                  <a:off x="0" y="15031"/>
                  <a:ext cx="864350" cy="19692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81" name="PERSON"/>
                <p:cNvSpPr txBox="1"/>
                <p:nvPr/>
              </p:nvSpPr>
              <p:spPr>
                <a:xfrm>
                  <a:off x="55332" y="0"/>
                  <a:ext cx="753685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PERSON</a:t>
                  </a:r>
                </a:p>
              </p:txBody>
            </p:sp>
          </p:grpSp>
        </p:grpSp>
        <p:grpSp>
          <p:nvGrpSpPr>
            <p:cNvPr id="790" name="Grupo 22"/>
            <p:cNvGrpSpPr/>
            <p:nvPr/>
          </p:nvGrpSpPr>
          <p:grpSpPr>
            <a:xfrm>
              <a:off x="6927576" y="1244373"/>
              <a:ext cx="1580640" cy="350662"/>
              <a:chOff x="0" y="0"/>
              <a:chExt cx="1580638" cy="350661"/>
            </a:xfrm>
          </p:grpSpPr>
          <p:grpSp>
            <p:nvGrpSpPr>
              <p:cNvPr id="786" name="Rectángulo: esquinas redondeadas 23"/>
              <p:cNvGrpSpPr/>
              <p:nvPr/>
            </p:nvGrpSpPr>
            <p:grpSpPr>
              <a:xfrm>
                <a:off x="0" y="-1"/>
                <a:ext cx="1580639" cy="350663"/>
                <a:chOff x="0" y="0"/>
                <a:chExt cx="1580638" cy="350661"/>
              </a:xfrm>
            </p:grpSpPr>
            <p:sp>
              <p:nvSpPr>
                <p:cNvPr id="784" name="Rounded Rectangle"/>
                <p:cNvSpPr/>
                <p:nvPr/>
              </p:nvSpPr>
              <p:spPr>
                <a:xfrm>
                  <a:off x="0" y="12601"/>
                  <a:ext cx="1580639" cy="32546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52D0FE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85" name="Recode"/>
                <p:cNvSpPr txBox="1"/>
                <p:nvPr/>
              </p:nvSpPr>
              <p:spPr>
                <a:xfrm>
                  <a:off x="61607" y="-1"/>
                  <a:ext cx="1457425" cy="350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Recode</a:t>
                  </a:r>
                </a:p>
              </p:txBody>
            </p:sp>
          </p:grpSp>
          <p:grpSp>
            <p:nvGrpSpPr>
              <p:cNvPr id="789" name="Rectángulo: esquinas redondeadas 24"/>
              <p:cNvGrpSpPr/>
              <p:nvPr/>
            </p:nvGrpSpPr>
            <p:grpSpPr>
              <a:xfrm>
                <a:off x="979173" y="61837"/>
                <a:ext cx="544135" cy="226986"/>
                <a:chOff x="0" y="0"/>
                <a:chExt cx="544133" cy="226985"/>
              </a:xfrm>
            </p:grpSpPr>
            <p:sp>
              <p:nvSpPr>
                <p:cNvPr id="787" name="Rounded Rectangle"/>
                <p:cNvSpPr/>
                <p:nvPr/>
              </p:nvSpPr>
              <p:spPr>
                <a:xfrm>
                  <a:off x="0" y="14320"/>
                  <a:ext cx="544134" cy="1983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88" name="ORG"/>
                <p:cNvSpPr txBox="1"/>
                <p:nvPr/>
              </p:nvSpPr>
              <p:spPr>
                <a:xfrm>
                  <a:off x="55402" y="0"/>
                  <a:ext cx="43332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ORG</a:t>
                  </a:r>
                </a:p>
              </p:txBody>
            </p:sp>
          </p:grpSp>
        </p:grpSp>
        <p:grpSp>
          <p:nvGrpSpPr>
            <p:cNvPr id="797" name="Grupo 26"/>
            <p:cNvGrpSpPr/>
            <p:nvPr/>
          </p:nvGrpSpPr>
          <p:grpSpPr>
            <a:xfrm>
              <a:off x="8611465" y="1236710"/>
              <a:ext cx="2567290" cy="350662"/>
              <a:chOff x="0" y="0"/>
              <a:chExt cx="2567289" cy="350661"/>
            </a:xfrm>
          </p:grpSpPr>
          <p:grpSp>
            <p:nvGrpSpPr>
              <p:cNvPr id="793" name="Rectángulo: esquinas redondeadas 27"/>
              <p:cNvGrpSpPr/>
              <p:nvPr/>
            </p:nvGrpSpPr>
            <p:grpSpPr>
              <a:xfrm>
                <a:off x="0" y="-1"/>
                <a:ext cx="2567290" cy="350663"/>
                <a:chOff x="0" y="0"/>
                <a:chExt cx="2567289" cy="350661"/>
              </a:xfrm>
            </p:grpSpPr>
            <p:sp>
              <p:nvSpPr>
                <p:cNvPr id="791" name="Rounded Rectangle"/>
                <p:cNvSpPr/>
                <p:nvPr/>
              </p:nvSpPr>
              <p:spPr>
                <a:xfrm>
                  <a:off x="0" y="14343"/>
                  <a:ext cx="2567290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792" name="earlier this week"/>
                <p:cNvSpPr txBox="1"/>
                <p:nvPr/>
              </p:nvSpPr>
              <p:spPr>
                <a:xfrm>
                  <a:off x="61438" y="0"/>
                  <a:ext cx="2444414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earlier this week</a:t>
                  </a:r>
                </a:p>
              </p:txBody>
            </p:sp>
          </p:grpSp>
          <p:grpSp>
            <p:nvGrpSpPr>
              <p:cNvPr id="796" name="Rectángulo: esquinas redondeadas 28"/>
              <p:cNvGrpSpPr/>
              <p:nvPr/>
            </p:nvGrpSpPr>
            <p:grpSpPr>
              <a:xfrm>
                <a:off x="1922983" y="61836"/>
                <a:ext cx="601078" cy="226987"/>
                <a:chOff x="0" y="0"/>
                <a:chExt cx="601077" cy="226985"/>
              </a:xfrm>
            </p:grpSpPr>
            <p:sp>
              <p:nvSpPr>
                <p:cNvPr id="794" name="Rounded Rectangle"/>
                <p:cNvSpPr/>
                <p:nvPr/>
              </p:nvSpPr>
              <p:spPr>
                <a:xfrm>
                  <a:off x="0" y="15382"/>
                  <a:ext cx="601078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795" name="DATE"/>
                <p:cNvSpPr txBox="1"/>
                <p:nvPr/>
              </p:nvSpPr>
              <p:spPr>
                <a:xfrm>
                  <a:off x="55299" y="0"/>
                  <a:ext cx="490479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</p:grpSp>
      <p:grpSp>
        <p:nvGrpSpPr>
          <p:cNvPr id="807" name="Grupo 35"/>
          <p:cNvGrpSpPr/>
          <p:nvPr/>
        </p:nvGrpSpPr>
        <p:grpSpPr>
          <a:xfrm>
            <a:off x="453708" y="4723993"/>
            <a:ext cx="11493812" cy="1143283"/>
            <a:chOff x="0" y="0"/>
            <a:chExt cx="11493810" cy="1143282"/>
          </a:xfrm>
        </p:grpSpPr>
        <p:grpSp>
          <p:nvGrpSpPr>
            <p:cNvPr id="805" name="Grupo 29"/>
            <p:cNvGrpSpPr/>
            <p:nvPr/>
          </p:nvGrpSpPr>
          <p:grpSpPr>
            <a:xfrm>
              <a:off x="703280" y="98102"/>
              <a:ext cx="3567643" cy="350663"/>
              <a:chOff x="0" y="0"/>
              <a:chExt cx="3567641" cy="350661"/>
            </a:xfrm>
          </p:grpSpPr>
          <p:grpSp>
            <p:nvGrpSpPr>
              <p:cNvPr id="801" name="Rectángulo: esquinas redondeadas 30"/>
              <p:cNvGrpSpPr/>
              <p:nvPr/>
            </p:nvGrpSpPr>
            <p:grpSpPr>
              <a:xfrm>
                <a:off x="0" y="-1"/>
                <a:ext cx="3567642" cy="350663"/>
                <a:chOff x="0" y="0"/>
                <a:chExt cx="3567641" cy="350661"/>
              </a:xfrm>
            </p:grpSpPr>
            <p:sp>
              <p:nvSpPr>
                <p:cNvPr id="799" name="Rounded Rectangle"/>
                <p:cNvSpPr/>
                <p:nvPr/>
              </p:nvSpPr>
              <p:spPr>
                <a:xfrm>
                  <a:off x="0" y="14343"/>
                  <a:ext cx="3567642" cy="3219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DC4BB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800" name="less than a decade later"/>
                <p:cNvSpPr txBox="1"/>
                <p:nvPr/>
              </p:nvSpPr>
              <p:spPr>
                <a:xfrm>
                  <a:off x="61438" y="0"/>
                  <a:ext cx="3444766" cy="3506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/>
                  <a:r>
                    <a:t>less than a decade later</a:t>
                  </a:r>
                </a:p>
              </p:txBody>
            </p:sp>
          </p:grpSp>
          <p:grpSp>
            <p:nvGrpSpPr>
              <p:cNvPr id="804" name="Rectángulo: esquinas redondeadas 31"/>
              <p:cNvGrpSpPr/>
              <p:nvPr/>
            </p:nvGrpSpPr>
            <p:grpSpPr>
              <a:xfrm>
                <a:off x="2672280" y="61836"/>
                <a:ext cx="835290" cy="226987"/>
                <a:chOff x="0" y="0"/>
                <a:chExt cx="835289" cy="226985"/>
              </a:xfrm>
            </p:grpSpPr>
            <p:sp>
              <p:nvSpPr>
                <p:cNvPr id="802" name="Rounded Rectangle"/>
                <p:cNvSpPr/>
                <p:nvPr/>
              </p:nvSpPr>
              <p:spPr>
                <a:xfrm>
                  <a:off x="0" y="15382"/>
                  <a:ext cx="835290" cy="19622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000"/>
                  </a:pPr>
                </a:p>
              </p:txBody>
            </p:sp>
            <p:sp>
              <p:nvSpPr>
                <p:cNvPr id="803" name="DATE"/>
                <p:cNvSpPr txBox="1"/>
                <p:nvPr/>
              </p:nvSpPr>
              <p:spPr>
                <a:xfrm>
                  <a:off x="55298" y="0"/>
                  <a:ext cx="724692" cy="22698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1000"/>
                  </a:lvl1pPr>
                </a:lstStyle>
                <a:p>
                  <a:pPr/>
                  <a:r>
                    <a:t>DATE</a:t>
                  </a:r>
                </a:p>
              </p:txBody>
            </p:sp>
          </p:grpSp>
        </p:grpSp>
        <p:sp>
          <p:nvSpPr>
            <p:cNvPr id="806" name="CuadroTexto 33"/>
            <p:cNvSpPr txBox="1"/>
            <p:nvPr/>
          </p:nvSpPr>
          <p:spPr>
            <a:xfrm>
              <a:off x="0" y="0"/>
              <a:ext cx="11493811" cy="1143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</a:lvl1pPr>
            </a:lstStyle>
            <a:p>
              <a:pPr/>
              <a:r>
                <a:t>A little                                                         , dozens of self-driving startups have cropped up while automakers around the world clamor, wallet in hand, to secure their place in the fast-moving world of fully automated transportation.</a:t>
              </a:r>
            </a:p>
          </p:txBody>
        </p:sp>
      </p:grpSp>
      <p:sp>
        <p:nvSpPr>
          <p:cNvPr id="808" name="Rectángulo: esquinas redondeadas 36"/>
          <p:cNvSpPr/>
          <p:nvPr/>
        </p:nvSpPr>
        <p:spPr>
          <a:xfrm>
            <a:off x="287382" y="2821340"/>
            <a:ext cx="11705858" cy="3320431"/>
          </a:xfrm>
          <a:prstGeom prst="roundRect">
            <a:avLst>
              <a:gd name="adj" fmla="val 16667"/>
            </a:avLst>
          </a:prstGeom>
          <a:ln w="12700">
            <a:solidFill>
              <a:srgbClr val="00344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Named Entity Recognition</a:t>
            </a:r>
          </a:p>
        </p:txBody>
      </p:sp>
      <p:sp>
        <p:nvSpPr>
          <p:cNvPr id="811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pic>
        <p:nvPicPr>
          <p:cNvPr id="8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30" y="2147590"/>
            <a:ext cx="11691740" cy="42227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Bi-LSTM</a:t>
            </a:r>
          </a:p>
        </p:txBody>
      </p:sp>
      <p:sp>
        <p:nvSpPr>
          <p:cNvPr id="815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grpSp>
        <p:nvGrpSpPr>
          <p:cNvPr id="818" name="Grupo 9"/>
          <p:cNvGrpSpPr/>
          <p:nvPr/>
        </p:nvGrpSpPr>
        <p:grpSpPr>
          <a:xfrm>
            <a:off x="407987" y="3765124"/>
            <a:ext cx="5767897" cy="1243222"/>
            <a:chOff x="0" y="0"/>
            <a:chExt cx="5767896" cy="1243220"/>
          </a:xfrm>
        </p:grpSpPr>
        <p:sp>
          <p:nvSpPr>
            <p:cNvPr id="816" name="CuadroTexto 2"/>
            <p:cNvSpPr txBox="1"/>
            <p:nvPr/>
          </p:nvSpPr>
          <p:spPr>
            <a:xfrm>
              <a:off x="169860" y="0"/>
              <a:ext cx="5598037" cy="1243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2000"/>
              </a:lvl1pPr>
            </a:lstStyle>
            <a:p>
              <a:pPr/>
              <a:r>
                <a:t>We need a forward and backward pass because some tags at the beginning only make sense after reading the whole sentence.</a:t>
              </a:r>
            </a:p>
          </p:txBody>
        </p:sp>
        <p:sp>
          <p:nvSpPr>
            <p:cNvPr id="817" name="Forma libre: forma 4"/>
            <p:cNvSpPr/>
            <p:nvPr/>
          </p:nvSpPr>
          <p:spPr>
            <a:xfrm rot="5400000">
              <a:off x="-33420" y="239382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454" y="2092574"/>
            <a:ext cx="4145671" cy="4765428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Abrir llave 13"/>
          <p:cNvSpPr/>
          <p:nvPr/>
        </p:nvSpPr>
        <p:spPr>
          <a:xfrm>
            <a:off x="6911679" y="3908485"/>
            <a:ext cx="355895" cy="1568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17"/>
                  <a:pt x="10800" y="21192"/>
                </a:cubicBezTo>
                <a:lnTo>
                  <a:pt x="10800" y="11208"/>
                </a:lnTo>
                <a:cubicBezTo>
                  <a:pt x="10800" y="10983"/>
                  <a:pt x="5965" y="10800"/>
                  <a:pt x="0" y="10800"/>
                </a:cubicBezTo>
                <a:cubicBezTo>
                  <a:pt x="5965" y="10800"/>
                  <a:pt x="10800" y="10617"/>
                  <a:pt x="10800" y="10392"/>
                </a:cubicBezTo>
                <a:lnTo>
                  <a:pt x="10800" y="408"/>
                </a:lnTo>
                <a:cubicBezTo>
                  <a:pt x="10800" y="183"/>
                  <a:pt x="15635" y="0"/>
                  <a:pt x="21600" y="0"/>
                </a:cubicBezTo>
              </a:path>
            </a:pathLst>
          </a:custGeom>
          <a:ln w="63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8" grpId="2"/>
      <p:bldP build="whole" bldLvl="1" animBg="1" rev="0" advAuto="0" spid="8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sp>
        <p:nvSpPr>
          <p:cNvPr id="823" name="CuadroTexto 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NER</a:t>
            </a:r>
          </a:p>
        </p:txBody>
      </p:sp>
      <p:grpSp>
        <p:nvGrpSpPr>
          <p:cNvPr id="826" name="Grupo 6"/>
          <p:cNvGrpSpPr/>
          <p:nvPr/>
        </p:nvGrpSpPr>
        <p:grpSpPr>
          <a:xfrm>
            <a:off x="839787" y="2379402"/>
            <a:ext cx="4813813" cy="1493898"/>
            <a:chOff x="0" y="0"/>
            <a:chExt cx="4813812" cy="1493896"/>
          </a:xfrm>
        </p:grpSpPr>
        <p:sp>
          <p:nvSpPr>
            <p:cNvPr id="824" name="CuadroTexto 2"/>
            <p:cNvSpPr txBox="1"/>
            <p:nvPr/>
          </p:nvSpPr>
          <p:spPr>
            <a:xfrm>
              <a:off x="134407" y="0"/>
              <a:ext cx="4679406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Create a Bidirectional LSTM trained on the NER dataset to predict entities.</a:t>
              </a:r>
            </a:p>
          </p:txBody>
        </p:sp>
        <p:sp>
          <p:nvSpPr>
            <p:cNvPr id="825" name="Forma libre: forma 10"/>
            <p:cNvSpPr/>
            <p:nvPr/>
          </p:nvSpPr>
          <p:spPr>
            <a:xfrm rot="5400000">
              <a:off x="-33420" y="266503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827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0" name="Grupo 5"/>
          <p:cNvGrpSpPr/>
          <p:nvPr/>
        </p:nvGrpSpPr>
        <p:grpSpPr>
          <a:xfrm>
            <a:off x="839786" y="4455924"/>
            <a:ext cx="4479986" cy="1493898"/>
            <a:chOff x="0" y="0"/>
            <a:chExt cx="4479985" cy="1493896"/>
          </a:xfrm>
        </p:grpSpPr>
        <p:sp>
          <p:nvSpPr>
            <p:cNvPr id="828" name="Forma libre: forma 12"/>
            <p:cNvSpPr/>
            <p:nvPr/>
          </p:nvSpPr>
          <p:spPr>
            <a:xfrm rot="5400000">
              <a:off x="-33420" y="293630"/>
              <a:ext cx="190980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9" name="CuadroTexto 4"/>
            <p:cNvSpPr txBox="1"/>
            <p:nvPr/>
          </p:nvSpPr>
          <p:spPr>
            <a:xfrm>
              <a:off x="121099" y="0"/>
              <a:ext cx="4358887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pPr>
              <a:r>
                <a:t>Put special attention to the </a:t>
              </a:r>
              <a:r>
                <a:rPr b="1"/>
                <a:t>metric</a:t>
              </a:r>
              <a:r>
                <a:t> used! Does accuracy make sense here?</a:t>
              </a:r>
            </a:p>
          </p:txBody>
        </p:sp>
      </p:grpSp>
      <p:sp>
        <p:nvSpPr>
          <p:cNvPr id="831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Perform NER with Bi-LSTM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How do we generate text?</a:t>
            </a:r>
          </a:p>
        </p:txBody>
      </p:sp>
      <p:sp>
        <p:nvSpPr>
          <p:cNvPr id="620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3486" y="2131936"/>
            <a:ext cx="7357028" cy="4581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How do we generate text?</a:t>
            </a:r>
          </a:p>
        </p:txBody>
      </p:sp>
      <p:sp>
        <p:nvSpPr>
          <p:cNvPr id="624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11" y="2416960"/>
            <a:ext cx="12028177" cy="4082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Problems</a:t>
            </a:r>
          </a:p>
        </p:txBody>
      </p:sp>
      <p:sp>
        <p:nvSpPr>
          <p:cNvPr id="628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83150" y="2790119"/>
            <a:ext cx="3491875" cy="30633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2" name="Grupo 5"/>
          <p:cNvGrpSpPr/>
          <p:nvPr/>
        </p:nvGrpSpPr>
        <p:grpSpPr>
          <a:xfrm>
            <a:off x="839787" y="2381838"/>
            <a:ext cx="5767898" cy="746974"/>
            <a:chOff x="0" y="0"/>
            <a:chExt cx="5767897" cy="746972"/>
          </a:xfrm>
        </p:grpSpPr>
        <p:sp>
          <p:nvSpPr>
            <p:cNvPr id="630" name="CuadroTexto 9"/>
            <p:cNvSpPr txBox="1"/>
            <p:nvPr/>
          </p:nvSpPr>
          <p:spPr>
            <a:xfrm>
              <a:off x="169861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0D0D0D"/>
                  </a:solidFill>
                </a:defRPr>
              </a:lvl1pPr>
            </a:lstStyle>
            <a:p>
              <a:pPr/>
              <a:r>
                <a:t>If we used a normal NN, we would need a window of fixed size to predict the next character/word.</a:t>
              </a:r>
            </a:p>
          </p:txBody>
        </p:sp>
        <p:sp>
          <p:nvSpPr>
            <p:cNvPr id="631" name="Forma libre: forma 10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640" name="Grupo 18"/>
          <p:cNvGrpSpPr/>
          <p:nvPr/>
        </p:nvGrpSpPr>
        <p:grpSpPr>
          <a:xfrm>
            <a:off x="839787" y="3512577"/>
            <a:ext cx="7027708" cy="1619007"/>
            <a:chOff x="0" y="0"/>
            <a:chExt cx="7027707" cy="1619006"/>
          </a:xfrm>
        </p:grpSpPr>
        <p:grpSp>
          <p:nvGrpSpPr>
            <p:cNvPr id="636" name="Grupo 8"/>
            <p:cNvGrpSpPr/>
            <p:nvPr/>
          </p:nvGrpSpPr>
          <p:grpSpPr>
            <a:xfrm>
              <a:off x="241460" y="872033"/>
              <a:ext cx="6786248" cy="746974"/>
              <a:chOff x="0" y="0"/>
              <a:chExt cx="6786246" cy="746972"/>
            </a:xfrm>
          </p:grpSpPr>
          <p:sp>
            <p:nvSpPr>
              <p:cNvPr id="633" name="CuadroTexto 2"/>
              <p:cNvSpPr txBox="1"/>
              <p:nvPr/>
            </p:nvSpPr>
            <p:spPr>
              <a:xfrm>
                <a:off x="45717" y="0"/>
                <a:ext cx="6740530" cy="7469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lnSpc>
                    <a:spcPct val="150000"/>
                  </a:lnSpc>
                  <a:defRPr i="1">
                    <a:solidFill>
                      <a:srgbClr val="0D0D0D"/>
                    </a:solidFill>
                  </a:defRPr>
                </a:pPr>
                <a:r>
                  <a:t>  “Hospitals are sued by 7 foot doctors”</a:t>
                </a:r>
              </a:p>
              <a:p>
                <a:pPr>
                  <a:lnSpc>
                    <a:spcPct val="150000"/>
                  </a:lnSpc>
                  <a:defRPr i="1">
                    <a:solidFill>
                      <a:srgbClr val="0D0D0D"/>
                    </a:solidFill>
                  </a:defRPr>
                </a:pPr>
                <a:r>
                  <a:t>  Local high school dropouts cut in half</a:t>
                </a:r>
              </a:p>
            </p:txBody>
          </p:sp>
          <p:sp>
            <p:nvSpPr>
              <p:cNvPr id="634" name="Forma libre: forma 3"/>
              <p:cNvSpPr/>
              <p:nvPr/>
            </p:nvSpPr>
            <p:spPr>
              <a:xfrm rot="5400000">
                <a:off x="-26492" y="204533"/>
                <a:ext cx="190981" cy="137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77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3A2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D0D0D"/>
                    </a:solidFill>
                  </a:defRPr>
                </a:pPr>
              </a:p>
            </p:txBody>
          </p:sp>
          <p:sp>
            <p:nvSpPr>
              <p:cNvPr id="635" name="Forma libre: forma 4"/>
              <p:cNvSpPr/>
              <p:nvPr/>
            </p:nvSpPr>
            <p:spPr>
              <a:xfrm rot="5400000">
                <a:off x="-26493" y="562718"/>
                <a:ext cx="190981" cy="137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77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13A28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D0D0D"/>
                    </a:solidFill>
                  </a:defRPr>
                </a:pPr>
              </a:p>
            </p:txBody>
          </p:sp>
        </p:grpSp>
        <p:grpSp>
          <p:nvGrpSpPr>
            <p:cNvPr id="639" name="Grupo 11"/>
            <p:cNvGrpSpPr/>
            <p:nvPr/>
          </p:nvGrpSpPr>
          <p:grpSpPr>
            <a:xfrm>
              <a:off x="-1" y="-1"/>
              <a:ext cx="5767899" cy="746974"/>
              <a:chOff x="0" y="0"/>
              <a:chExt cx="5767897" cy="746972"/>
            </a:xfrm>
          </p:grpSpPr>
          <p:sp>
            <p:nvSpPr>
              <p:cNvPr id="637" name="CuadroTexto 12"/>
              <p:cNvSpPr txBox="1"/>
              <p:nvPr/>
            </p:nvSpPr>
            <p:spPr>
              <a:xfrm>
                <a:off x="169861" y="0"/>
                <a:ext cx="5598037" cy="7469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lnSpc>
                    <a:spcPct val="150000"/>
                  </a:lnSpc>
                  <a:defRPr>
                    <a:solidFill>
                      <a:srgbClr val="0D0D0D"/>
                    </a:solidFill>
                  </a:defRPr>
                </a:lvl1pPr>
              </a:lstStyle>
              <a:p>
                <a:pPr/>
                <a:r>
                  <a:t>But in text, sometimes the core meaning comes at the end, however long it is the sequence.</a:t>
                </a:r>
              </a:p>
            </p:txBody>
          </p:sp>
          <p:sp>
            <p:nvSpPr>
              <p:cNvPr id="638" name="Forma libre: forma 14"/>
              <p:cNvSpPr/>
              <p:nvPr/>
            </p:nvSpPr>
            <p:spPr>
              <a:xfrm rot="5400000">
                <a:off x="-33420" y="210354"/>
                <a:ext cx="190981" cy="1241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10869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5CA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43" name="Grupo 15"/>
          <p:cNvGrpSpPr/>
          <p:nvPr/>
        </p:nvGrpSpPr>
        <p:grpSpPr>
          <a:xfrm>
            <a:off x="839786" y="5515350"/>
            <a:ext cx="5767898" cy="746974"/>
            <a:chOff x="0" y="0"/>
            <a:chExt cx="5767897" cy="746972"/>
          </a:xfrm>
        </p:grpSpPr>
        <p:sp>
          <p:nvSpPr>
            <p:cNvPr id="641" name="CuadroTexto 16"/>
            <p:cNvSpPr txBox="1"/>
            <p:nvPr/>
          </p:nvSpPr>
          <p:spPr>
            <a:xfrm>
              <a:off x="169861" y="0"/>
              <a:ext cx="5598037" cy="746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solidFill>
                    <a:srgbClr val="0D0D0D"/>
                  </a:solidFill>
                </a:defRPr>
              </a:lvl1pPr>
            </a:lstStyle>
            <a:p>
              <a:pPr/>
              <a:r>
                <a:t>These problems are and for normal NN because they cannot remember!</a:t>
              </a:r>
            </a:p>
          </p:txBody>
        </p:sp>
        <p:sp>
          <p:nvSpPr>
            <p:cNvPr id="642" name="Forma libre: forma 17"/>
            <p:cNvSpPr/>
            <p:nvPr/>
          </p:nvSpPr>
          <p:spPr>
            <a:xfrm rot="5400000">
              <a:off x="-33420" y="210354"/>
              <a:ext cx="190981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69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3" grpId="3"/>
      <p:bldP build="whole" bldLvl="1" animBg="1" rev="0" advAuto="0" spid="632" grpId="1"/>
      <p:bldP build="whole" bldLvl="1" animBg="1" rev="0" advAuto="0" spid="64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ítulo 34"/>
          <p:cNvSpPr txBox="1"/>
          <p:nvPr>
            <p:ph type="title"/>
          </p:nvPr>
        </p:nvSpPr>
        <p:spPr>
          <a:xfrm>
            <a:off x="409723" y="716229"/>
            <a:ext cx="9105752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Character level text generation “passing memory”</a:t>
            </a:r>
          </a:p>
        </p:txBody>
      </p:sp>
      <p:sp>
        <p:nvSpPr>
          <p:cNvPr id="646" name="CuadroTexto 13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6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2975" y="1915368"/>
            <a:ext cx="10306050" cy="39272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50" name="Rectángulo: esquinas redondeadas 6"/>
          <p:cNvGrpSpPr/>
          <p:nvPr/>
        </p:nvGrpSpPr>
        <p:grpSpPr>
          <a:xfrm>
            <a:off x="318073" y="5842617"/>
            <a:ext cx="11555855" cy="710982"/>
            <a:chOff x="0" y="0"/>
            <a:chExt cx="11555854" cy="710981"/>
          </a:xfrm>
        </p:grpSpPr>
        <p:sp>
          <p:nvSpPr>
            <p:cNvPr id="648" name="Rounded Rectangle"/>
            <p:cNvSpPr/>
            <p:nvPr/>
          </p:nvSpPr>
          <p:spPr>
            <a:xfrm>
              <a:off x="0" y="0"/>
              <a:ext cx="11555855" cy="710982"/>
            </a:xfrm>
            <a:prstGeom prst="roundRect">
              <a:avLst>
                <a:gd name="adj" fmla="val 16667"/>
              </a:avLst>
            </a:prstGeom>
            <a:solidFill>
              <a:srgbClr val="02B4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The “key” is to pass the state as input to remember"/>
            <p:cNvSpPr txBox="1"/>
            <p:nvPr/>
          </p:nvSpPr>
          <p:spPr>
            <a:xfrm>
              <a:off x="80427" y="136956"/>
              <a:ext cx="1139500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The “key” is to pass the state as input to remember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Conector recto de flecha 69"/>
          <p:cNvSpPr/>
          <p:nvPr/>
        </p:nvSpPr>
        <p:spPr>
          <a:xfrm>
            <a:off x="776917" y="4203991"/>
            <a:ext cx="2237819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Conector recto de flecha 67"/>
          <p:cNvSpPr/>
          <p:nvPr/>
        </p:nvSpPr>
        <p:spPr>
          <a:xfrm flipV="1">
            <a:off x="942202" y="2585627"/>
            <a:ext cx="2047083" cy="1006885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Conector recto de flecha 70"/>
          <p:cNvSpPr/>
          <p:nvPr/>
        </p:nvSpPr>
        <p:spPr>
          <a:xfrm>
            <a:off x="960549" y="4860204"/>
            <a:ext cx="2028736" cy="75736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Recursive Neural Networks</a:t>
            </a:r>
          </a:p>
        </p:txBody>
      </p:sp>
      <p:sp>
        <p:nvSpPr>
          <p:cNvPr id="656" name="CuadroTexto 11"/>
          <p:cNvSpPr txBox="1"/>
          <p:nvPr/>
        </p:nvSpPr>
        <p:spPr>
          <a:xfrm>
            <a:off x="3035005" y="2400960"/>
            <a:ext cx="11207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[1, 0, 0, 0]</a:t>
            </a:r>
          </a:p>
        </p:txBody>
      </p:sp>
      <p:sp>
        <p:nvSpPr>
          <p:cNvPr id="657" name="CuadroTexto 13"/>
          <p:cNvSpPr txBox="1"/>
          <p:nvPr/>
        </p:nvSpPr>
        <p:spPr>
          <a:xfrm>
            <a:off x="3035005" y="3999205"/>
            <a:ext cx="112078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1, 0, 0]</a:t>
            </a:r>
          </a:p>
        </p:txBody>
      </p:sp>
      <p:sp>
        <p:nvSpPr>
          <p:cNvPr id="658" name="CuadroTexto 14"/>
          <p:cNvSpPr txBox="1"/>
          <p:nvPr/>
        </p:nvSpPr>
        <p:spPr>
          <a:xfrm>
            <a:off x="3035005" y="5432905"/>
            <a:ext cx="112078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1, 0]</a:t>
            </a:r>
          </a:p>
        </p:txBody>
      </p:sp>
      <p:grpSp>
        <p:nvGrpSpPr>
          <p:cNvPr id="661" name="Elipse 16"/>
          <p:cNvGrpSpPr/>
          <p:nvPr/>
        </p:nvGrpSpPr>
        <p:grpSpPr>
          <a:xfrm>
            <a:off x="6506619" y="2407739"/>
            <a:ext cx="831183" cy="831183"/>
            <a:chOff x="0" y="0"/>
            <a:chExt cx="831182" cy="831182"/>
          </a:xfrm>
        </p:grpSpPr>
        <p:sp>
          <p:nvSpPr>
            <p:cNvPr id="659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grpSp>
        <p:nvGrpSpPr>
          <p:cNvPr id="664" name="Grupo 49"/>
          <p:cNvGrpSpPr/>
          <p:nvPr/>
        </p:nvGrpSpPr>
        <p:grpSpPr>
          <a:xfrm>
            <a:off x="202579" y="3564587"/>
            <a:ext cx="1465593" cy="1361415"/>
            <a:chOff x="0" y="0"/>
            <a:chExt cx="1465592" cy="1361413"/>
          </a:xfrm>
        </p:grpSpPr>
        <p:sp>
          <p:nvSpPr>
            <p:cNvPr id="662" name="Elipse 47"/>
            <p:cNvSpPr/>
            <p:nvPr/>
          </p:nvSpPr>
          <p:spPr>
            <a:xfrm>
              <a:off x="58916" y="0"/>
              <a:ext cx="1361415" cy="136141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CuadroTexto 48"/>
            <p:cNvSpPr txBox="1"/>
            <p:nvPr/>
          </p:nvSpPr>
          <p:spPr>
            <a:xfrm>
              <a:off x="0" y="542064"/>
              <a:ext cx="1465593" cy="313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YOU</a:t>
              </a:r>
            </a:p>
          </p:txBody>
        </p:sp>
      </p:grpSp>
      <p:sp>
        <p:nvSpPr>
          <p:cNvPr id="694" name="Conector recto de flecha 53"/>
          <p:cNvSpPr/>
          <p:nvPr/>
        </p:nvSpPr>
        <p:spPr>
          <a:xfrm>
            <a:off x="4155789" y="2619957"/>
            <a:ext cx="2352069" cy="172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5" name="Conector recto de flecha 63"/>
          <p:cNvSpPr/>
          <p:nvPr/>
        </p:nvSpPr>
        <p:spPr>
          <a:xfrm>
            <a:off x="3960283" y="2756560"/>
            <a:ext cx="2623808" cy="127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6" name="Conector recto de flecha 64"/>
          <p:cNvSpPr/>
          <p:nvPr/>
        </p:nvSpPr>
        <p:spPr>
          <a:xfrm>
            <a:off x="3790819" y="2756560"/>
            <a:ext cx="2823469" cy="256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670" name="Elipse 4"/>
          <p:cNvGrpSpPr/>
          <p:nvPr/>
        </p:nvGrpSpPr>
        <p:grpSpPr>
          <a:xfrm>
            <a:off x="6542057" y="3801509"/>
            <a:ext cx="831183" cy="831183"/>
            <a:chOff x="0" y="0"/>
            <a:chExt cx="831182" cy="831182"/>
          </a:xfrm>
        </p:grpSpPr>
        <p:sp>
          <p:nvSpPr>
            <p:cNvPr id="668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grpSp>
        <p:nvGrpSpPr>
          <p:cNvPr id="673" name="Elipse 5"/>
          <p:cNvGrpSpPr/>
          <p:nvPr/>
        </p:nvGrpSpPr>
        <p:grpSpPr>
          <a:xfrm>
            <a:off x="6505981" y="5189403"/>
            <a:ext cx="831183" cy="831183"/>
            <a:chOff x="0" y="0"/>
            <a:chExt cx="831182" cy="831182"/>
          </a:xfrm>
        </p:grpSpPr>
        <p:sp>
          <p:nvSpPr>
            <p:cNvPr id="671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center"/>
                  </m:oMathParaPr>
                  <m:oMath>
                    <m:sSub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e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xmlns:a="http://schemas.openxmlformats.org/drawingml/2006/main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b>
                    </m:sSub>
                  </m:oMath>
                </m:oMathPara>
              </a14:m>
              <a:endParaRPr sz="2264"/>
            </a:p>
          </p:txBody>
        </p:sp>
      </p:grpSp>
      <p:sp>
        <p:nvSpPr>
          <p:cNvPr id="697" name="Conector recto de flecha 18"/>
          <p:cNvSpPr/>
          <p:nvPr/>
        </p:nvSpPr>
        <p:spPr>
          <a:xfrm>
            <a:off x="3807606" y="3090255"/>
            <a:ext cx="2796022" cy="2342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8" name="Conector recto de flecha 19"/>
          <p:cNvSpPr/>
          <p:nvPr/>
        </p:nvSpPr>
        <p:spPr>
          <a:xfrm>
            <a:off x="4024362" y="4376251"/>
            <a:ext cx="2549314" cy="105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9" name="Conector recto de flecha 21"/>
          <p:cNvSpPr/>
          <p:nvPr/>
        </p:nvSpPr>
        <p:spPr>
          <a:xfrm>
            <a:off x="4155789" y="5605707"/>
            <a:ext cx="2350310" cy="4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0" name="Conector recto de flecha 42"/>
          <p:cNvSpPr/>
          <p:nvPr/>
        </p:nvSpPr>
        <p:spPr>
          <a:xfrm>
            <a:off x="4032361" y="2979984"/>
            <a:ext cx="2504855" cy="1019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1" name="Conector recto de flecha 43"/>
          <p:cNvSpPr/>
          <p:nvPr/>
        </p:nvSpPr>
        <p:spPr>
          <a:xfrm>
            <a:off x="4155789" y="4183687"/>
            <a:ext cx="2386417" cy="28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2" name="Conector recto de flecha 44"/>
          <p:cNvSpPr/>
          <p:nvPr/>
        </p:nvSpPr>
        <p:spPr>
          <a:xfrm>
            <a:off x="4009542" y="4354805"/>
            <a:ext cx="2530187" cy="1086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00B050"/>
            </a:solidFill>
            <a:miter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0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grpSp>
        <p:nvGrpSpPr>
          <p:cNvPr id="683" name="Elipse 26"/>
          <p:cNvGrpSpPr/>
          <p:nvPr/>
        </p:nvGrpSpPr>
        <p:grpSpPr>
          <a:xfrm>
            <a:off x="8475460" y="3888688"/>
            <a:ext cx="831183" cy="831184"/>
            <a:chOff x="0" y="0"/>
            <a:chExt cx="831182" cy="831182"/>
          </a:xfrm>
        </p:grpSpPr>
        <p:sp>
          <p:nvSpPr>
            <p:cNvPr id="681" name="Circle"/>
            <p:cNvSpPr/>
            <p:nvPr/>
          </p:nvSpPr>
          <p:spPr>
            <a:xfrm>
              <a:off x="-1" y="-1"/>
              <a:ext cx="831184" cy="831184"/>
            </a:xfrm>
            <a:prstGeom prst="ellipse">
              <a:avLst/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Text"/>
            <p:cNvSpPr txBox="1"/>
            <p:nvPr/>
          </p:nvSpPr>
          <p:spPr>
            <a:xfrm>
              <a:off x="167444" y="189919"/>
              <a:ext cx="496294" cy="451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Cambria Math"/>
                  <a:ea typeface="Cambria Math"/>
                  <a:cs typeface="Cambria Math"/>
                  <a:sym typeface="Cambria Math"/>
                </a:defRPr>
              </a:lvl1pPr>
            </a:lstStyle>
            <a:p>
              <a:pPr/>
              <a14:m>
                <m:oMathPara>
                  <m:oMathParaPr>
                    <m:jc m:val="left"/>
                  </m:oMathParaPr>
                  <m:oMath>
                    <m:sSup>
                      <m:e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xmlns:a="http://schemas.openxmlformats.org/drawingml/2006/main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sz="2264"/>
            </a:p>
          </p:txBody>
        </p:sp>
      </p:grpSp>
      <p:sp>
        <p:nvSpPr>
          <p:cNvPr id="684" name="CuadroTexto 27"/>
          <p:cNvSpPr txBox="1"/>
          <p:nvPr/>
        </p:nvSpPr>
        <p:spPr>
          <a:xfrm>
            <a:off x="10265916" y="4119614"/>
            <a:ext cx="1120786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[0, 0, 0, 1]</a:t>
            </a:r>
          </a:p>
        </p:txBody>
      </p:sp>
      <p:sp>
        <p:nvSpPr>
          <p:cNvPr id="685" name="Conector recto de flecha 28"/>
          <p:cNvSpPr/>
          <p:nvPr/>
        </p:nvSpPr>
        <p:spPr>
          <a:xfrm>
            <a:off x="10825491" y="4599215"/>
            <a:ext cx="1" cy="46729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CuadroTexto 30"/>
          <p:cNvSpPr txBox="1"/>
          <p:nvPr/>
        </p:nvSpPr>
        <p:spPr>
          <a:xfrm>
            <a:off x="10695521" y="5187358"/>
            <a:ext cx="2692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</a:t>
            </a:r>
          </a:p>
        </p:txBody>
      </p:sp>
      <p:sp>
        <p:nvSpPr>
          <p:cNvPr id="687" name="Conector: angular 57"/>
          <p:cNvSpPr/>
          <p:nvPr/>
        </p:nvSpPr>
        <p:spPr>
          <a:xfrm flipH="1" rot="16200000">
            <a:off x="6946131" y="2149230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8" name="Conector: angular 79"/>
          <p:cNvSpPr/>
          <p:nvPr/>
        </p:nvSpPr>
        <p:spPr>
          <a:xfrm flipH="1">
            <a:off x="6957723" y="5691065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9" name="Conector recto de flecha 86"/>
          <p:cNvSpPr/>
          <p:nvPr/>
        </p:nvSpPr>
        <p:spPr>
          <a:xfrm>
            <a:off x="7482589" y="4333175"/>
            <a:ext cx="886711" cy="1"/>
          </a:xfrm>
          <a:prstGeom prst="line">
            <a:avLst/>
          </a:prstGeom>
          <a:ln w="38100">
            <a:solidFill>
              <a:srgbClr val="00B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0" name="Conector recto de flecha 91"/>
          <p:cNvSpPr/>
          <p:nvPr/>
        </p:nvSpPr>
        <p:spPr>
          <a:xfrm flipV="1">
            <a:off x="7435128" y="4719870"/>
            <a:ext cx="1089343" cy="74696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Conector: angular 98"/>
          <p:cNvSpPr/>
          <p:nvPr/>
        </p:nvSpPr>
        <p:spPr>
          <a:xfrm flipH="1" rot="16200000">
            <a:off x="6946131" y="3543001"/>
            <a:ext cx="644192" cy="644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65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935"/>
                </a:lnTo>
              </a:path>
            </a:pathLst>
          </a:cu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2" name="Conector recto de flecha 124"/>
          <p:cNvSpPr/>
          <p:nvPr/>
        </p:nvSpPr>
        <p:spPr>
          <a:xfrm>
            <a:off x="7358247" y="3054547"/>
            <a:ext cx="1166224" cy="900516"/>
          </a:xfrm>
          <a:prstGeom prst="line">
            <a:avLst/>
          </a:prstGeom>
          <a:ln w="38100">
            <a:solidFill>
              <a:srgbClr val="7030A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Conector recto de flecha 133"/>
          <p:cNvSpPr/>
          <p:nvPr/>
        </p:nvSpPr>
        <p:spPr>
          <a:xfrm>
            <a:off x="9550268" y="4305081"/>
            <a:ext cx="600204" cy="1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2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2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1" grpId="2"/>
      <p:bldP build="whole" bldLvl="1" animBg="1" rev="0" advAuto="0" spid="688" grpId="3"/>
      <p:bldP build="whole" bldLvl="1" animBg="1" rev="0" advAuto="0" spid="68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Recursive Neural Networks</a:t>
            </a:r>
          </a:p>
        </p:txBody>
      </p:sp>
      <p:sp>
        <p:nvSpPr>
          <p:cNvPr id="705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7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129" y="2148882"/>
            <a:ext cx="9405743" cy="4709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Título 34"/>
          <p:cNvSpPr txBox="1"/>
          <p:nvPr>
            <p:ph type="title"/>
          </p:nvPr>
        </p:nvSpPr>
        <p:spPr>
          <a:xfrm>
            <a:off x="409723" y="716229"/>
            <a:ext cx="5210027" cy="361716"/>
          </a:xfrm>
          <a:prstGeom prst="rect">
            <a:avLst/>
          </a:prstGeom>
        </p:spPr>
        <p:txBody>
          <a:bodyPr/>
          <a:lstStyle>
            <a:lvl1pPr defTabSz="566927">
              <a:defRPr sz="1488">
                <a:solidFill>
                  <a:srgbClr val="DFE3E5"/>
                </a:solidFill>
              </a:defRPr>
            </a:lvl1pPr>
          </a:lstStyle>
          <a:p>
            <a:pPr/>
            <a:r>
              <a:t>Variations of RNNs</a:t>
            </a:r>
          </a:p>
        </p:txBody>
      </p:sp>
      <p:sp>
        <p:nvSpPr>
          <p:cNvPr id="709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pic>
        <p:nvPicPr>
          <p:cNvPr id="7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61" y="2073960"/>
            <a:ext cx="12128679" cy="3648712"/>
          </a:xfrm>
          <a:prstGeom prst="rect">
            <a:avLst/>
          </a:prstGeom>
          <a:ln w="12700">
            <a:miter lim="400000"/>
          </a:ln>
        </p:spPr>
      </p:pic>
      <p:sp>
        <p:nvSpPr>
          <p:cNvPr id="711" name="Conector recto de flecha 6"/>
          <p:cNvSpPr/>
          <p:nvPr/>
        </p:nvSpPr>
        <p:spPr>
          <a:xfrm flipV="1">
            <a:off x="9217831" y="5168900"/>
            <a:ext cx="1" cy="591108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12" name="Conector recto de flecha 7"/>
          <p:cNvSpPr/>
          <p:nvPr/>
        </p:nvSpPr>
        <p:spPr>
          <a:xfrm flipH="1" flipV="1">
            <a:off x="5918199" y="5168900"/>
            <a:ext cx="977804" cy="674979"/>
          </a:xfrm>
          <a:prstGeom prst="line">
            <a:avLst/>
          </a:prstGeom>
          <a:ln w="38100">
            <a:solidFill>
              <a:srgbClr val="056169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5" name="Rectángulo: esquinas redondeadas 14"/>
          <p:cNvGrpSpPr/>
          <p:nvPr/>
        </p:nvGrpSpPr>
        <p:grpSpPr>
          <a:xfrm>
            <a:off x="6896003" y="5797343"/>
            <a:ext cx="3025869" cy="996017"/>
            <a:chOff x="0" y="0"/>
            <a:chExt cx="3025868" cy="996016"/>
          </a:xfrm>
        </p:grpSpPr>
        <p:sp>
          <p:nvSpPr>
            <p:cNvPr id="713" name="Rounded Rectangle"/>
            <p:cNvSpPr/>
            <p:nvPr/>
          </p:nvSpPr>
          <p:spPr>
            <a:xfrm>
              <a:off x="0" y="0"/>
              <a:ext cx="3025869" cy="996017"/>
            </a:xfrm>
            <a:prstGeom prst="roundRect">
              <a:avLst>
                <a:gd name="adj" fmla="val 16667"/>
              </a:avLst>
            </a:prstGeom>
            <a:solidFill>
              <a:srgbClr val="25CAA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These extra gates provide memory and forgetfulness"/>
            <p:cNvSpPr txBox="1"/>
            <p:nvPr/>
          </p:nvSpPr>
          <p:spPr>
            <a:xfrm>
              <a:off x="94340" y="189327"/>
              <a:ext cx="283718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These extra gates provide memory and forgetfulness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ítulo 34"/>
          <p:cNvSpPr txBox="1"/>
          <p:nvPr>
            <p:ph type="title"/>
          </p:nvPr>
        </p:nvSpPr>
        <p:spPr>
          <a:xfrm>
            <a:off x="409723" y="716229"/>
            <a:ext cx="7367031" cy="361716"/>
          </a:xfrm>
          <a:prstGeom prst="rect">
            <a:avLst/>
          </a:prstGeom>
        </p:spPr>
        <p:txBody>
          <a:bodyPr/>
          <a:lstStyle>
            <a:lvl1pPr defTabSz="566927">
              <a:defRPr sz="1488"/>
            </a:lvl1pPr>
          </a:lstStyle>
          <a:p>
            <a:pPr/>
            <a:r>
              <a:t>LAB</a:t>
            </a:r>
          </a:p>
        </p:txBody>
      </p:sp>
      <p:grpSp>
        <p:nvGrpSpPr>
          <p:cNvPr id="720" name="Grupo 6"/>
          <p:cNvGrpSpPr/>
          <p:nvPr/>
        </p:nvGrpSpPr>
        <p:grpSpPr>
          <a:xfrm>
            <a:off x="839787" y="2337163"/>
            <a:ext cx="4985085" cy="965484"/>
            <a:chOff x="0" y="0"/>
            <a:chExt cx="4985083" cy="965482"/>
          </a:xfrm>
        </p:grpSpPr>
        <p:sp>
          <p:nvSpPr>
            <p:cNvPr id="718" name="CuadroTexto 2"/>
            <p:cNvSpPr txBox="1"/>
            <p:nvPr/>
          </p:nvSpPr>
          <p:spPr>
            <a:xfrm>
              <a:off x="144306" y="0"/>
              <a:ext cx="4840778" cy="9654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Train an RNN from scratch with LSTM cells.</a:t>
              </a:r>
            </a:p>
          </p:txBody>
        </p:sp>
        <p:sp>
          <p:nvSpPr>
            <p:cNvPr id="719" name="Forma libre: forma 10"/>
            <p:cNvSpPr/>
            <p:nvPr/>
          </p:nvSpPr>
          <p:spPr>
            <a:xfrm rot="5400000">
              <a:off x="-26493" y="259576"/>
              <a:ext cx="190981" cy="13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721" name="Imagen 16" descr="Imagen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2269406"/>
            <a:ext cx="4371284" cy="4371285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uadroTexto 1"/>
          <p:cNvSpPr txBox="1"/>
          <p:nvPr/>
        </p:nvSpPr>
        <p:spPr>
          <a:xfrm>
            <a:off x="9967590" y="633939"/>
            <a:ext cx="201486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>
                <a:solidFill>
                  <a:srgbClr val="548094"/>
                </a:solidFill>
              </a:defRPr>
            </a:lvl1pPr>
          </a:lstStyle>
          <a:p>
            <a:pPr/>
            <a:r>
              <a:t>Text Generation</a:t>
            </a:r>
          </a:p>
        </p:txBody>
      </p:sp>
      <p:grpSp>
        <p:nvGrpSpPr>
          <p:cNvPr id="725" name="Grupo 7"/>
          <p:cNvGrpSpPr/>
          <p:nvPr/>
        </p:nvGrpSpPr>
        <p:grpSpPr>
          <a:xfrm>
            <a:off x="839787" y="3702096"/>
            <a:ext cx="4985085" cy="1493898"/>
            <a:chOff x="0" y="0"/>
            <a:chExt cx="4985083" cy="1493896"/>
          </a:xfrm>
        </p:grpSpPr>
        <p:sp>
          <p:nvSpPr>
            <p:cNvPr id="723" name="CuadroTexto 8"/>
            <p:cNvSpPr txBox="1"/>
            <p:nvPr/>
          </p:nvSpPr>
          <p:spPr>
            <a:xfrm>
              <a:off x="144306" y="0"/>
              <a:ext cx="4840778" cy="1493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1828800">
                <a:lnSpc>
                  <a:spcPct val="150000"/>
                </a:lnSpc>
                <a:defRPr sz="2400">
                  <a:solidFill>
                    <a:srgbClr val="0D0D0D"/>
                  </a:solidFill>
                </a:defRPr>
              </a:lvl1pPr>
            </a:lstStyle>
            <a:p>
              <a:pPr/>
              <a:r>
                <a:t>Put attention to the dataset preparation since this will be a “word based” model.</a:t>
              </a:r>
            </a:p>
          </p:txBody>
        </p:sp>
        <p:sp>
          <p:nvSpPr>
            <p:cNvPr id="724" name="Forma libre: forma 9"/>
            <p:cNvSpPr/>
            <p:nvPr/>
          </p:nvSpPr>
          <p:spPr>
            <a:xfrm rot="5400000">
              <a:off x="-26493" y="259576"/>
              <a:ext cx="190981" cy="13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0877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3A28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726" name="Título 34"/>
          <p:cNvSpPr txBox="1"/>
          <p:nvPr/>
        </p:nvSpPr>
        <p:spPr>
          <a:xfrm>
            <a:off x="455443" y="1187166"/>
            <a:ext cx="605639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>
                <a:solidFill>
                  <a:srgbClr val="DFE3E5"/>
                </a:solidFill>
              </a:defRPr>
            </a:lvl1pPr>
          </a:lstStyle>
          <a:p>
            <a:pPr/>
            <a:r>
              <a:t>Train a LSTM RNN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