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49" name="Shape 649"/>
          <p:cNvSpPr/>
          <p:nvPr>
            <p:ph type="sldImg"/>
          </p:nvPr>
        </p:nvSpPr>
        <p:spPr>
          <a:xfrm>
            <a:off x="1143000" y="685800"/>
            <a:ext cx="4572000" cy="3429000"/>
          </a:xfrm>
          <a:prstGeom prst="rect">
            <a:avLst/>
          </a:prstGeom>
        </p:spPr>
        <p:txBody>
          <a:bodyPr/>
          <a:lstStyle/>
          <a:p>
            <a:pPr/>
          </a:p>
        </p:txBody>
      </p:sp>
      <p:sp>
        <p:nvSpPr>
          <p:cNvPr id="650" name="Shape 6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lvl1pPr>
              <a:spcBef>
                <a:spcPts val="1800"/>
              </a:spcBef>
              <a:defRPr sz="1800">
                <a:latin typeface="Arial"/>
                <a:ea typeface="Arial"/>
                <a:cs typeface="Arial"/>
                <a:sym typeface="Arial"/>
              </a:defRPr>
            </a:lvl1pPr>
          </a:lstStyle>
          <a:p>
            <a:pPr/>
            <a:r>
              <a:t>Multi-headed attention and Transformers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Shape 706"/>
          <p:cNvSpPr/>
          <p:nvPr>
            <p:ph type="sldImg"/>
          </p:nvPr>
        </p:nvSpPr>
        <p:spPr>
          <a:prstGeom prst="rect">
            <a:avLst/>
          </a:prstGeom>
        </p:spPr>
        <p:txBody>
          <a:bodyPr/>
          <a:lstStyle/>
          <a:p>
            <a:pPr/>
          </a:p>
        </p:txBody>
      </p:sp>
      <p:sp>
        <p:nvSpPr>
          <p:cNvPr id="707" name="Shape 707"/>
          <p:cNvSpPr/>
          <p:nvPr>
            <p:ph type="body" sz="quarter" idx="1"/>
          </p:nvPr>
        </p:nvSpPr>
        <p:spPr>
          <a:prstGeom prst="rect">
            <a:avLst/>
          </a:prstGeom>
        </p:spPr>
        <p:txBody>
          <a:bodyPr/>
          <a:lstStyle/>
          <a:p>
            <a:pPr>
              <a:defRPr sz="1800">
                <a:latin typeface="Arial"/>
                <a:ea typeface="Arial"/>
                <a:cs typeface="Arial"/>
                <a:sym typeface="Arial"/>
              </a:defRPr>
            </a:pPr>
            <a:r>
              <a:t>And since we have started talking about the decoder, why not enter there:</a:t>
            </a:r>
            <a:endParaRPr sz="2800"/>
          </a:p>
          <a:p>
            <a:pPr>
              <a:defRPr sz="2800">
                <a:latin typeface="Arial"/>
                <a:ea typeface="Arial"/>
                <a:cs typeface="Arial"/>
                <a:sym typeface="Arial"/>
              </a:defRPr>
            </a:pPr>
          </a:p>
          <a:p>
            <a:pPr>
              <a:defRPr sz="1800">
                <a:latin typeface="Arial"/>
                <a:ea typeface="Arial"/>
                <a:cs typeface="Arial"/>
                <a:sym typeface="Arial"/>
              </a:defRPr>
            </a:pPr>
            <a:r>
              <a:t>Here we have a multi headed attention as before, but each scaled dot product attention will be masked to avoid looking into the future, that is why it says it has a mask, to avoid looking into a token after yours. That's it, this is the equivalent of that unidirectionality we had in the decoder RNN.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1" name="Shape 711"/>
          <p:cNvSpPr/>
          <p:nvPr>
            <p:ph type="sldImg"/>
          </p:nvPr>
        </p:nvSpPr>
        <p:spPr>
          <a:prstGeom prst="rect">
            <a:avLst/>
          </a:prstGeom>
        </p:spPr>
        <p:txBody>
          <a:bodyPr/>
          <a:lstStyle/>
          <a:p>
            <a:pPr/>
          </a:p>
        </p:txBody>
      </p:sp>
      <p:sp>
        <p:nvSpPr>
          <p:cNvPr id="712" name="Shape 712"/>
          <p:cNvSpPr/>
          <p:nvPr>
            <p:ph type="body" sz="quarter" idx="1"/>
          </p:nvPr>
        </p:nvSpPr>
        <p:spPr>
          <a:prstGeom prst="rect">
            <a:avLst/>
          </a:prstGeom>
        </p:spPr>
        <p:txBody>
          <a:bodyPr/>
          <a:lstStyle/>
          <a:p>
            <a:pPr>
              <a:defRPr sz="1800">
                <a:latin typeface="Arial"/>
                <a:ea typeface="Arial"/>
                <a:cs typeface="Arial"/>
                <a:sym typeface="Arial"/>
              </a:defRPr>
            </a:pPr>
            <a:r>
              <a:t>And finally we have </a:t>
            </a:r>
          </a:p>
          <a:p>
            <a:pPr/>
          </a:p>
          <a:p>
            <a:pPr>
              <a:defRPr sz="1800">
                <a:latin typeface="Arial"/>
                <a:ea typeface="Arial"/>
                <a:cs typeface="Arial"/>
                <a:sym typeface="Arial"/>
              </a:defRPr>
            </a:pPr>
            <a:r>
              <a:t>The normally called cross attention which is a normal multi-headed attention BUT the output of the last encoder will act as key and value here, therefore making the connection between encoder and decoder. And, of course, the add and normalise as before with the residual connection.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Shape 716"/>
          <p:cNvSpPr/>
          <p:nvPr>
            <p:ph type="sldImg"/>
          </p:nvPr>
        </p:nvSpPr>
        <p:spPr>
          <a:prstGeom prst="rect">
            <a:avLst/>
          </a:prstGeom>
        </p:spPr>
        <p:txBody>
          <a:bodyPr/>
          <a:lstStyle/>
          <a:p>
            <a:pPr/>
          </a:p>
        </p:txBody>
      </p:sp>
      <p:sp>
        <p:nvSpPr>
          <p:cNvPr id="717" name="Shape 717"/>
          <p:cNvSpPr/>
          <p:nvPr>
            <p:ph type="body" sz="quarter" idx="1"/>
          </p:nvPr>
        </p:nvSpPr>
        <p:spPr>
          <a:prstGeom prst="rect">
            <a:avLst/>
          </a:prstGeom>
        </p:spPr>
        <p:txBody>
          <a:bodyPr/>
          <a:lstStyle/>
          <a:p>
            <a:pPr>
              <a:defRPr sz="1800">
                <a:latin typeface="Arial"/>
                <a:ea typeface="Arial"/>
                <a:cs typeface="Arial"/>
                <a:sym typeface="Arial"/>
              </a:defRPr>
            </a:pPr>
            <a:r>
              <a:t>This decoder</a:t>
            </a:r>
          </a:p>
          <a:p>
            <a:pPr/>
          </a:p>
          <a:p>
            <a:pPr>
              <a:defRPr sz="1800">
                <a:latin typeface="Arial"/>
                <a:ea typeface="Arial"/>
                <a:cs typeface="Arial"/>
                <a:sym typeface="Arial"/>
              </a:defRPr>
            </a:pPr>
            <a:r>
              <a:t>Can be repeated N number of times, and, in the end, we have to do a softmax to output some probabilities over what we try to do, but this is the Transformer!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0" name="Shape 730"/>
          <p:cNvSpPr/>
          <p:nvPr>
            <p:ph type="sldImg"/>
          </p:nvPr>
        </p:nvSpPr>
        <p:spPr>
          <a:prstGeom prst="rect">
            <a:avLst/>
          </a:prstGeom>
        </p:spPr>
        <p:txBody>
          <a:bodyPr/>
          <a:lstStyle/>
          <a:p>
            <a:pPr/>
          </a:p>
        </p:txBody>
      </p:sp>
      <p:sp>
        <p:nvSpPr>
          <p:cNvPr id="731" name="Shape 731"/>
          <p:cNvSpPr/>
          <p:nvPr>
            <p:ph type="body" sz="quarter" idx="1"/>
          </p:nvPr>
        </p:nvSpPr>
        <p:spPr>
          <a:prstGeom prst="rect">
            <a:avLst/>
          </a:prstGeom>
        </p:spPr>
        <p:txBody>
          <a:bodyPr/>
          <a:lstStyle/>
          <a:p>
            <a:pPr>
              <a:defRPr sz="1800">
                <a:latin typeface="Arial"/>
                <a:ea typeface="Arial"/>
                <a:cs typeface="Arial"/>
                <a:sym typeface="Arial"/>
              </a:defRPr>
            </a:pPr>
            <a:r>
              <a:t>You may ask, why this? Why do we need it? Well to give a short list:</a:t>
            </a:r>
          </a:p>
          <a:p>
            <a:pPr>
              <a:buSzPct val="100000"/>
              <a:buFont typeface="Arial"/>
              <a:buChar char="•"/>
              <a:defRPr sz="1800">
                <a:latin typeface="Arial"/>
                <a:ea typeface="Arial"/>
                <a:cs typeface="Arial"/>
                <a:sym typeface="Arial"/>
              </a:defRPr>
            </a:pPr>
            <a:r>
              <a:t>Transformers can parallelize computations across a GPU, which RNNs cannot</a:t>
            </a:r>
          </a:p>
          <a:p>
            <a:pPr>
              <a:buSzPct val="100000"/>
              <a:buFont typeface="Arial"/>
              <a:buChar char="•"/>
              <a:defRPr sz="1800">
                <a:latin typeface="Arial"/>
                <a:ea typeface="Arial"/>
                <a:cs typeface="Arial"/>
                <a:sym typeface="Arial"/>
              </a:defRPr>
            </a:pPr>
            <a:r>
              <a:t>Transformers do not have the informational bottleneck</a:t>
            </a:r>
          </a:p>
          <a:p>
            <a:pPr>
              <a:buSzPct val="100000"/>
              <a:buFont typeface="Arial"/>
              <a:buChar char="•"/>
              <a:defRPr sz="1800">
                <a:latin typeface="Arial"/>
                <a:ea typeface="Arial"/>
                <a:cs typeface="Arial"/>
                <a:sym typeface="Arial"/>
              </a:defRPr>
            </a:pPr>
            <a:r>
              <a:t>And transformers have much fewer parameters for the same size of architecture than an RNN</a:t>
            </a:r>
          </a:p>
          <a:p>
            <a:pPr/>
            <a:br>
              <a:rPr sz="1800">
                <a:latin typeface="Arial"/>
                <a:ea typeface="Arial"/>
                <a:cs typeface="Arial"/>
                <a:sym typeface="Arial"/>
              </a:rPr>
            </a:br>
            <a:r>
              <a:rPr sz="1800">
                <a:latin typeface="Arial"/>
                <a:ea typeface="Arial"/>
                <a:cs typeface="Arial"/>
                <a:sym typeface="Arial"/>
              </a:rPr>
              <a:t>In summary, they are shorter, faster, and better. Makes more sense now to have them, right? Let’s go and implement it!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0" name="Shape 740"/>
          <p:cNvSpPr/>
          <p:nvPr>
            <p:ph type="sldImg"/>
          </p:nvPr>
        </p:nvSpPr>
        <p:spPr>
          <a:prstGeom prst="rect">
            <a:avLst/>
          </a:prstGeom>
        </p:spPr>
        <p:txBody>
          <a:bodyPr/>
          <a:lstStyle/>
          <a:p>
            <a:pPr/>
          </a:p>
        </p:txBody>
      </p:sp>
      <p:sp>
        <p:nvSpPr>
          <p:cNvPr id="741" name="Shape 741"/>
          <p:cNvSpPr/>
          <p:nvPr>
            <p:ph type="body" sz="quarter" idx="1"/>
          </p:nvPr>
        </p:nvSpPr>
        <p:spPr>
          <a:prstGeom prst="rect">
            <a:avLst/>
          </a:prstGeom>
        </p:spPr>
        <p:txBody>
          <a:bodyPr/>
          <a:lstStyle/>
          <a:p>
            <a:pPr/>
            <a:r>
              <a:t>In this first demo of the module we will implement the Transformer, exactly as in the paper: Attention is all you need. Awesome, right? It’s going to be a tough ride!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Shape 745"/>
          <p:cNvSpPr/>
          <p:nvPr>
            <p:ph type="sldImg"/>
          </p:nvPr>
        </p:nvSpPr>
        <p:spPr>
          <a:prstGeom prst="rect">
            <a:avLst/>
          </a:prstGeom>
        </p:spPr>
        <p:txBody>
          <a:bodyPr/>
          <a:lstStyle/>
          <a:p>
            <a:pPr/>
          </a:p>
        </p:txBody>
      </p:sp>
      <p:sp>
        <p:nvSpPr>
          <p:cNvPr id="746" name="Shape 746"/>
          <p:cNvSpPr/>
          <p:nvPr>
            <p:ph type="body" sz="quarter" idx="1"/>
          </p:nvPr>
        </p:nvSpPr>
        <p:spPr>
          <a:prstGeom prst="rect">
            <a:avLst/>
          </a:prstGeom>
        </p:spPr>
        <p:txBody>
          <a:bodyPr/>
          <a:lstStyle/>
          <a:p>
            <a:pPr>
              <a:spcBef>
                <a:spcPts val="1800"/>
              </a:spcBef>
              <a:defRPr sz="1800">
                <a:latin typeface="Arial"/>
                <a:ea typeface="Arial"/>
                <a:cs typeface="Arial"/>
                <a:sym typeface="Arial"/>
              </a:defRPr>
            </a:pPr>
            <a:r>
              <a:t>Introducing Hugging Face</a:t>
            </a:r>
            <a:endParaRPr>
              <a:latin typeface="Calibri Light"/>
              <a:ea typeface="Calibri Light"/>
              <a:cs typeface="Calibri Light"/>
              <a:sym typeface="Calibri Light"/>
            </a:endParaRPr>
          </a:p>
          <a:p>
            <a:pPr>
              <a:defRPr sz="1800">
                <a:latin typeface="Arial"/>
                <a:ea typeface="Arial"/>
                <a:cs typeface="Arial"/>
                <a:sym typeface="Arial"/>
              </a:defRPr>
            </a:pPr>
            <a:r>
              <a:t>Now that you have seen the full transformer and the world is in your hands, we will make it easier. We're diving into the world of Hugging Face, a platform that has become a game-changer in Natural Language Processing. So, grab your notebooks and get ready to explore the power of Hugging Face!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5" name="Shape 755"/>
          <p:cNvSpPr/>
          <p:nvPr>
            <p:ph type="sldImg"/>
          </p:nvPr>
        </p:nvSpPr>
        <p:spPr>
          <a:prstGeom prst="rect">
            <a:avLst/>
          </a:prstGeom>
        </p:spPr>
        <p:txBody>
          <a:bodyPr/>
          <a:lstStyle/>
          <a:p>
            <a:pPr/>
          </a:p>
        </p:txBody>
      </p:sp>
      <p:sp>
        <p:nvSpPr>
          <p:cNvPr id="756" name="Shape 756"/>
          <p:cNvSpPr/>
          <p:nvPr>
            <p:ph type="body" sz="quarter" idx="1"/>
          </p:nvPr>
        </p:nvSpPr>
        <p:spPr>
          <a:prstGeom prst="rect">
            <a:avLst/>
          </a:prstGeom>
        </p:spPr>
        <p:txBody>
          <a:bodyPr/>
          <a:lstStyle/>
          <a:p>
            <a:pPr/>
            <a:r>
              <a:t>Hugging Face is an open-source library and platform that provides a wide range of tools and models for NLP tasks. It's been embraced by researchers, developers, and enthusiasts alike, revolutionising the way we work with language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0" name="Shape 770"/>
          <p:cNvSpPr/>
          <p:nvPr>
            <p:ph type="sldImg"/>
          </p:nvPr>
        </p:nvSpPr>
        <p:spPr>
          <a:prstGeom prst="rect">
            <a:avLst/>
          </a:prstGeom>
        </p:spPr>
        <p:txBody>
          <a:bodyPr/>
          <a:lstStyle/>
          <a:p>
            <a:pPr/>
          </a:p>
        </p:txBody>
      </p:sp>
      <p:sp>
        <p:nvSpPr>
          <p:cNvPr id="771" name="Shape 771"/>
          <p:cNvSpPr/>
          <p:nvPr>
            <p:ph type="body" sz="quarter" idx="1"/>
          </p:nvPr>
        </p:nvSpPr>
        <p:spPr>
          <a:prstGeom prst="rect">
            <a:avLst/>
          </a:prstGeom>
        </p:spPr>
        <p:txBody>
          <a:bodyPr/>
          <a:lstStyle/>
          <a:p>
            <a:pPr>
              <a:defRPr sz="1800">
                <a:latin typeface="Arial"/>
                <a:ea typeface="Arial"/>
                <a:cs typeface="Arial"/>
                <a:sym typeface="Arial"/>
              </a:defRPr>
            </a:pPr>
            <a:r>
              <a:t>Among its features we have</a:t>
            </a:r>
          </a:p>
          <a:p>
            <a:pPr>
              <a:buSzPct val="100000"/>
              <a:buAutoNum type="arabicPeriod" startAt="1"/>
              <a:defRPr sz="1800">
                <a:latin typeface="Arial"/>
                <a:ea typeface="Arial"/>
                <a:cs typeface="Arial"/>
                <a:sym typeface="Arial"/>
              </a:defRPr>
            </a:pPr>
            <a:r>
              <a:t>Pretrained Models: Hugging Face provides a vast collection of pretrained models, including popular architectures like BERT, GPT, and many more. These models have been trained on massive amounts of data, enabling you to leverage their power for various NLP tasks without starting from scratch.</a:t>
            </a:r>
          </a:p>
          <a:p>
            <a:pPr>
              <a:buSzPct val="100000"/>
              <a:buAutoNum type="arabicPeriod" startAt="1"/>
              <a:defRPr sz="1800">
                <a:latin typeface="Arial"/>
                <a:ea typeface="Arial"/>
                <a:cs typeface="Arial"/>
                <a:sym typeface="Arial"/>
              </a:defRPr>
            </a:pPr>
            <a:r>
              <a:t>Transformers Library The Transformers library, developed by Hugging Face, is a go-to resource for NLP practitioners. It allows you to easily access, download, and fine-tune pretrained models for your specific tasks. With just a few lines of code, you can implement complex NLP models efficiently.</a:t>
            </a:r>
          </a:p>
          <a:p>
            <a:pPr>
              <a:spcBef>
                <a:spcPts val="1200"/>
              </a:spcBef>
              <a:buSzPct val="100000"/>
              <a:buAutoNum type="arabicPeriod" startAt="1"/>
              <a:defRPr sz="1800">
                <a:latin typeface="Arial"/>
                <a:ea typeface="Arial"/>
                <a:cs typeface="Arial"/>
                <a:sym typeface="Arial"/>
              </a:defRPr>
            </a:pPr>
            <a:r>
              <a:t>Datasets library: At your disposal, you have the datasets library to download tons of famous datasets along with their metrics to compare your models with the current state of the art.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6" name="Shape 836"/>
          <p:cNvSpPr/>
          <p:nvPr>
            <p:ph type="sldImg"/>
          </p:nvPr>
        </p:nvSpPr>
        <p:spPr>
          <a:prstGeom prst="rect">
            <a:avLst/>
          </a:prstGeom>
        </p:spPr>
        <p:txBody>
          <a:bodyPr/>
          <a:lstStyle/>
          <a:p>
            <a:pPr/>
          </a:p>
        </p:txBody>
      </p:sp>
      <p:sp>
        <p:nvSpPr>
          <p:cNvPr id="837" name="Shape 837"/>
          <p:cNvSpPr/>
          <p:nvPr>
            <p:ph type="body" sz="quarter" idx="1"/>
          </p:nvPr>
        </p:nvSpPr>
        <p:spPr>
          <a:prstGeom prst="rect">
            <a:avLst/>
          </a:prstGeom>
        </p:spPr>
        <p:txBody>
          <a:bodyPr/>
          <a:lstStyle/>
          <a:p>
            <a:pPr/>
            <a:r>
              <a:t>In this short demo, we will use a version of the distillBERT transformer to perform transfer learning to do sentiment analysis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6" name="Shape 846"/>
          <p:cNvSpPr/>
          <p:nvPr>
            <p:ph type="sldImg"/>
          </p:nvPr>
        </p:nvSpPr>
        <p:spPr>
          <a:prstGeom prst="rect">
            <a:avLst/>
          </a:prstGeom>
        </p:spPr>
        <p:txBody>
          <a:bodyPr/>
          <a:lstStyle/>
          <a:p>
            <a:pPr/>
          </a:p>
        </p:txBody>
      </p:sp>
      <p:sp>
        <p:nvSpPr>
          <p:cNvPr id="847" name="Shape 847"/>
          <p:cNvSpPr/>
          <p:nvPr>
            <p:ph type="body" sz="quarter" idx="1"/>
          </p:nvPr>
        </p:nvSpPr>
        <p:spPr>
          <a:prstGeom prst="rect">
            <a:avLst/>
          </a:prstGeom>
        </p:spPr>
        <p:txBody>
          <a:bodyPr/>
          <a:lstStyle/>
          <a:p>
            <a:pPr/>
            <a:r>
              <a:t>In this short demo, we will use a version of the distillBERT transformer to perform transfer learning to do sentiment analysis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Shape 659"/>
          <p:cNvSpPr/>
          <p:nvPr>
            <p:ph type="sldImg"/>
          </p:nvPr>
        </p:nvSpPr>
        <p:spPr>
          <a:prstGeom prst="rect">
            <a:avLst/>
          </a:prstGeom>
        </p:spPr>
        <p:txBody>
          <a:bodyPr/>
          <a:lstStyle/>
          <a:p>
            <a:pPr/>
          </a:p>
        </p:txBody>
      </p:sp>
      <p:sp>
        <p:nvSpPr>
          <p:cNvPr id="660" name="Shape 660"/>
          <p:cNvSpPr/>
          <p:nvPr>
            <p:ph type="body" sz="quarter" idx="1"/>
          </p:nvPr>
        </p:nvSpPr>
        <p:spPr>
          <a:prstGeom prst="rect">
            <a:avLst/>
          </a:prstGeom>
        </p:spPr>
        <p:txBody>
          <a:bodyPr/>
          <a:lstStyle/>
          <a:p>
            <a:pPr>
              <a:defRPr sz="1800">
                <a:latin typeface="Arial"/>
                <a:ea typeface="Arial"/>
                <a:cs typeface="Arial"/>
                <a:sym typeface="Arial"/>
              </a:defRPr>
            </a:pPr>
            <a:r>
              <a:t>However, before getting to Transformers we are very very close, we first need to understand Multi Headed Attention. In a nutshell, multi-headed attention is the following image:</a:t>
            </a:r>
          </a:p>
          <a:p>
            <a:pPr>
              <a:defRPr sz="1800">
                <a:latin typeface="Arial"/>
                <a:ea typeface="Arial"/>
                <a:cs typeface="Arial"/>
                <a:sym typeface="Arial"/>
              </a:defRPr>
            </a:pPr>
            <a:r>
              <a:t>As you can see, the idea, inspired by convolutional networks, is that by doing scaled dot product attention as we did before, but many times; we can learn different aspects of the language. The key part here is the weights WQ, WK, and WV for each head. As those are  learnable then each query, key and value for each head will be different, even if the same input X is given. That is key.</a:t>
            </a:r>
          </a:p>
          <a:p>
            <a:pPr>
              <a:defRPr sz="1800">
                <a:latin typeface="Arial"/>
                <a:ea typeface="Arial"/>
                <a:cs typeface="Arial"/>
                <a:sym typeface="Arial"/>
              </a:defRPr>
            </a:pPr>
            <a:r>
              <a:t>In the end, we do the same attention as before, we concatenate and that's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1" name="Shape 861"/>
          <p:cNvSpPr/>
          <p:nvPr>
            <p:ph type="sldImg"/>
          </p:nvPr>
        </p:nvSpPr>
        <p:spPr>
          <a:prstGeom prst="rect">
            <a:avLst/>
          </a:prstGeom>
        </p:spPr>
        <p:txBody>
          <a:bodyPr/>
          <a:lstStyle/>
          <a:p>
            <a:pPr/>
          </a:p>
        </p:txBody>
      </p:sp>
      <p:sp>
        <p:nvSpPr>
          <p:cNvPr id="862" name="Shape 862"/>
          <p:cNvSpPr/>
          <p:nvPr>
            <p:ph type="body" sz="quarter" idx="1"/>
          </p:nvPr>
        </p:nvSpPr>
        <p:spPr>
          <a:prstGeom prst="rect">
            <a:avLst/>
          </a:prstGeom>
        </p:spPr>
        <p:txBody>
          <a:bodyPr/>
          <a:lstStyle/>
          <a:p>
            <a:pPr>
              <a:defRPr sz="1800">
                <a:latin typeface="Arial"/>
                <a:ea typeface="Arial"/>
                <a:cs typeface="Arial"/>
                <a:sym typeface="Arial"/>
              </a:defRPr>
            </a:pPr>
            <a:r>
              <a:t>This module has been all about transformers. Some takeaways are</a:t>
            </a:r>
          </a:p>
          <a:p>
            <a:pPr>
              <a:defRPr sz="2800"/>
            </a:pPr>
          </a:p>
          <a:p>
            <a:pPr>
              <a:buSzPct val="100000"/>
              <a:buFont typeface="Arial"/>
              <a:buChar char="•"/>
              <a:defRPr sz="1800">
                <a:latin typeface="Arial"/>
                <a:ea typeface="Arial"/>
                <a:cs typeface="Arial"/>
                <a:sym typeface="Arial"/>
              </a:defRPr>
            </a:pPr>
            <a:r>
              <a:t>The Transformer architecture solved all of the significant challenges we had with RNNs for sequence models </a:t>
            </a:r>
          </a:p>
          <a:p>
            <a:pPr>
              <a:buSzPct val="100000"/>
              <a:buFont typeface="Arial"/>
              <a:buChar char="•"/>
              <a:defRPr sz="1800">
                <a:latin typeface="Arial"/>
                <a:ea typeface="Arial"/>
                <a:cs typeface="Arial"/>
                <a:sym typeface="Arial"/>
              </a:defRPr>
            </a:pPr>
            <a:r>
              <a:t>With HuggingFace, now it is most straightforward than ever just to grab a checkpoint from someone and finetune it to your needs</a:t>
            </a:r>
          </a:p>
          <a:p>
            <a:pPr>
              <a:buSzPct val="100000"/>
              <a:buFont typeface="Arial"/>
              <a:buChar char="•"/>
              <a:defRPr sz="1800">
                <a:latin typeface="Arial"/>
                <a:ea typeface="Arial"/>
                <a:cs typeface="Arial"/>
                <a:sym typeface="Arial"/>
              </a:defRPr>
            </a:pPr>
            <a:r>
              <a:t>Some models like T5 can perform on multiple tasks because that’s how they were trained and we can leverage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Shape 665"/>
          <p:cNvSpPr/>
          <p:nvPr>
            <p:ph type="sldImg"/>
          </p:nvPr>
        </p:nvSpPr>
        <p:spPr>
          <a:prstGeom prst="rect">
            <a:avLst/>
          </a:prstGeom>
        </p:spPr>
        <p:txBody>
          <a:bodyPr/>
          <a:lstStyle/>
          <a:p>
            <a:pPr/>
          </a:p>
        </p:txBody>
      </p:sp>
      <p:sp>
        <p:nvSpPr>
          <p:cNvPr id="666" name="Shape 666"/>
          <p:cNvSpPr/>
          <p:nvPr>
            <p:ph type="body" sz="quarter" idx="1"/>
          </p:nvPr>
        </p:nvSpPr>
        <p:spPr>
          <a:prstGeom prst="rect">
            <a:avLst/>
          </a:prstGeom>
        </p:spPr>
        <p:txBody>
          <a:bodyPr/>
          <a:lstStyle/>
          <a:p>
            <a:pPr>
              <a:defRPr sz="1800">
                <a:latin typeface="Arial"/>
                <a:ea typeface="Arial"/>
                <a:cs typeface="Arial"/>
                <a:sym typeface="Arial"/>
              </a:defRPr>
            </a:pPr>
            <a:r>
              <a:t>So, in summary:</a:t>
            </a:r>
          </a:p>
          <a:p>
            <a:pPr/>
            <a:br>
              <a:rPr sz="1800">
                <a:latin typeface="Arial"/>
                <a:ea typeface="Arial"/>
                <a:cs typeface="Arial"/>
                <a:sym typeface="Arial"/>
              </a:rPr>
            </a:br>
            <a:r>
              <a:rPr>
                <a:latin typeface="Arial"/>
                <a:ea typeface="Arial"/>
                <a:cs typeface="Arial"/>
                <a:sym typeface="Arial"/>
              </a:rPr>
              <a:t>Multi-Head Attention is a vital component within Transformers. It enhances the model's ability to capture different types of relationships within the input sentence. By employing multiple attention heads, the model can attend to different parts of the input simultaneously.</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Shape 676"/>
          <p:cNvSpPr/>
          <p:nvPr>
            <p:ph type="sldImg"/>
          </p:nvPr>
        </p:nvSpPr>
        <p:spPr>
          <a:prstGeom prst="rect">
            <a:avLst/>
          </a:prstGeom>
        </p:spPr>
        <p:txBody>
          <a:bodyPr/>
          <a:lstStyle/>
          <a:p>
            <a:pPr/>
          </a:p>
        </p:txBody>
      </p:sp>
      <p:sp>
        <p:nvSpPr>
          <p:cNvPr id="677" name="Shape 677"/>
          <p:cNvSpPr/>
          <p:nvPr>
            <p:ph type="body" sz="quarter" idx="1"/>
          </p:nvPr>
        </p:nvSpPr>
        <p:spPr>
          <a:prstGeom prst="rect">
            <a:avLst/>
          </a:prstGeom>
        </p:spPr>
        <p:txBody>
          <a:bodyPr/>
          <a:lstStyle/>
          <a:p>
            <a:pPr>
              <a:defRPr>
                <a:latin typeface="Arial"/>
                <a:ea typeface="Arial"/>
                <a:cs typeface="Arial"/>
                <a:sym typeface="Arial"/>
              </a:defRPr>
            </a:pPr>
            <a:r>
              <a:t>As an example, In sentiment analysis, the Multi-Head Attention mechanism enables the model to understand the sentiment-bearing words in a sentence, providing a more nuanced understanding of the sentiment expressed like:</a:t>
            </a:r>
          </a:p>
          <a:p>
            <a:pPr/>
            <a:br>
              <a:rPr>
                <a:latin typeface="Arial"/>
                <a:ea typeface="Arial"/>
                <a:cs typeface="Arial"/>
                <a:sym typeface="Arial"/>
              </a:rPr>
            </a:br>
            <a:r>
              <a:rPr>
                <a:latin typeface="Arial"/>
                <a:ea typeface="Arial"/>
                <a:cs typeface="Arial"/>
                <a:sym typeface="Arial"/>
              </a:rPr>
              <a:t>I loved the restaurant even though the pasta was mediocre   -&gt; positive</a:t>
            </a:r>
            <a:endParaRPr>
              <a:latin typeface="Arial"/>
              <a:ea typeface="Arial"/>
              <a:cs typeface="Arial"/>
              <a:sym typeface="Arial"/>
            </a:endParaRPr>
          </a:p>
          <a:p>
            <a:pPr>
              <a:defRPr>
                <a:latin typeface="Arial"/>
                <a:ea typeface="Arial"/>
                <a:cs typeface="Arial"/>
                <a:sym typeface="Arial"/>
              </a:defRPr>
            </a:pPr>
            <a:r>
              <a:t>I hate this place even though it has fantastic steak -&gt; negative</a:t>
            </a:r>
          </a:p>
          <a:p>
            <a:pPr>
              <a:spcBef>
                <a:spcPts val="1000"/>
              </a:spcBef>
            </a:pPr>
            <a:br>
              <a:rPr>
                <a:latin typeface="Arial"/>
                <a:ea typeface="Arial"/>
                <a:cs typeface="Arial"/>
                <a:sym typeface="Arial"/>
              </a:rPr>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1" name="Shape 681"/>
          <p:cNvSpPr/>
          <p:nvPr>
            <p:ph type="sldImg"/>
          </p:nvPr>
        </p:nvSpPr>
        <p:spPr>
          <a:prstGeom prst="rect">
            <a:avLst/>
          </a:prstGeom>
        </p:spPr>
        <p:txBody>
          <a:bodyPr/>
          <a:lstStyle/>
          <a:p>
            <a:pPr/>
          </a:p>
        </p:txBody>
      </p:sp>
      <p:sp>
        <p:nvSpPr>
          <p:cNvPr id="682" name="Shape 682"/>
          <p:cNvSpPr/>
          <p:nvPr>
            <p:ph type="body" sz="quarter" idx="1"/>
          </p:nvPr>
        </p:nvSpPr>
        <p:spPr>
          <a:prstGeom prst="rect">
            <a:avLst/>
          </a:prstGeom>
        </p:spPr>
        <p:txBody>
          <a:bodyPr/>
          <a:lstStyle/>
          <a:p>
            <a:pPr>
              <a:defRPr sz="1800">
                <a:latin typeface="Arial"/>
                <a:ea typeface="Arial"/>
                <a:cs typeface="Arial"/>
                <a:sym typeface="Arial"/>
              </a:defRPr>
            </a:pPr>
            <a:r>
              <a:t>The other important concept in Transformers is positional encoding:</a:t>
            </a:r>
          </a:p>
          <a:p>
            <a:pPr/>
            <a:br>
              <a:rPr sz="1800">
                <a:latin typeface="Arial"/>
                <a:ea typeface="Arial"/>
                <a:cs typeface="Arial"/>
                <a:sym typeface="Arial"/>
              </a:rPr>
            </a:br>
            <a:r>
              <a:rPr sz="1800">
                <a:latin typeface="Arial"/>
                <a:ea typeface="Arial"/>
                <a:cs typeface="Arial"/>
                <a:sym typeface="Arial"/>
              </a:rPr>
              <a:t>As Transformers don't have inherent sequential information, positional encoding is employed to inject positional information into the input representations. It enables the model to understand the order of words within a sentence. For example”</a:t>
            </a:r>
            <a:endParaRPr sz="1800">
              <a:latin typeface="Arial"/>
              <a:ea typeface="Arial"/>
              <a:cs typeface="Arial"/>
              <a:sym typeface="Arial"/>
            </a:endParaRPr>
          </a:p>
          <a:p>
            <a:pPr/>
            <a:br>
              <a:rPr sz="1800">
                <a:latin typeface="Arial"/>
                <a:ea typeface="Arial"/>
                <a:cs typeface="Arial"/>
                <a:sym typeface="Arial"/>
              </a:rPr>
            </a:br>
            <a:r>
              <a:rPr sz="1800">
                <a:latin typeface="Arial"/>
                <a:ea typeface="Arial"/>
                <a:cs typeface="Arial"/>
                <a:sym typeface="Arial"/>
              </a:rPr>
              <a:t>I ate an apple while coding an Apple computer</a:t>
            </a:r>
            <a:endParaRPr sz="1800">
              <a:latin typeface="Arial"/>
              <a:ea typeface="Arial"/>
              <a:cs typeface="Arial"/>
              <a:sym typeface="Arial"/>
            </a:endParaRPr>
          </a:p>
          <a:p>
            <a:pPr/>
            <a:br>
              <a:rPr sz="1800">
                <a:latin typeface="Arial"/>
                <a:ea typeface="Arial"/>
                <a:cs typeface="Arial"/>
                <a:sym typeface="Arial"/>
              </a:rPr>
            </a:br>
            <a:r>
              <a:rPr sz="1800">
                <a:latin typeface="Arial"/>
                <a:ea typeface="Arial"/>
                <a:cs typeface="Arial"/>
                <a:sym typeface="Arial"/>
              </a:rPr>
              <a:t>Without positional encoding, with self-attention the model wouldn’t recognise that the first and second apple references are completely different. With positional encoding, what happens is the following:</a:t>
            </a:r>
            <a:endParaRPr sz="1800">
              <a:latin typeface="Arial"/>
              <a:ea typeface="Arial"/>
              <a:cs typeface="Arial"/>
              <a:sym typeface="Arial"/>
            </a:endParaRPr>
          </a:p>
          <a:p>
            <a:pPr>
              <a:defRPr sz="1800">
                <a:latin typeface="Arial"/>
                <a:ea typeface="Arial"/>
                <a:cs typeface="Arial"/>
                <a:sym typeface="Arial"/>
              </a:defRPr>
            </a:pPr>
          </a:p>
          <a:p>
            <a:pPr>
              <a:defRPr sz="1800">
                <a:latin typeface="Arial"/>
                <a:ea typeface="Arial"/>
                <a:cs typeface="Arial"/>
                <a:sym typeface="Arial"/>
              </a:defRPr>
            </a:pPr>
            <a:r>
              <a:t>We basically add to the normal embedding a positional function to distinguish the order of words.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p>
            <a:pPr>
              <a:defRPr sz="1800">
                <a:latin typeface="Arial"/>
                <a:ea typeface="Arial"/>
                <a:cs typeface="Arial"/>
                <a:sym typeface="Arial"/>
              </a:defRPr>
            </a:pPr>
            <a:r>
              <a:t>Now yes, let's get into the Transformer:</a:t>
            </a:r>
          </a:p>
          <a:p>
            <a:pPr>
              <a:defRPr sz="1800">
                <a:latin typeface="Arial"/>
                <a:ea typeface="Arial"/>
                <a:cs typeface="Arial"/>
                <a:sym typeface="Arial"/>
              </a:defRPr>
            </a:pPr>
            <a:r>
              <a:t>I know it sounds daunting, but believe me, we will unravel it piece by piece, and later you will implement it in pure Keras as if you wrote the paper!~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Shape 691"/>
          <p:cNvSpPr/>
          <p:nvPr>
            <p:ph type="sldImg"/>
          </p:nvPr>
        </p:nvSpPr>
        <p:spPr>
          <a:prstGeom prst="rect">
            <a:avLst/>
          </a:prstGeom>
        </p:spPr>
        <p:txBody>
          <a:bodyPr/>
          <a:lstStyle/>
          <a:p>
            <a:pPr/>
          </a:p>
        </p:txBody>
      </p:sp>
      <p:sp>
        <p:nvSpPr>
          <p:cNvPr id="692" name="Shape 692"/>
          <p:cNvSpPr/>
          <p:nvPr>
            <p:ph type="body" sz="quarter" idx="1"/>
          </p:nvPr>
        </p:nvSpPr>
        <p:spPr>
          <a:prstGeom prst="rect">
            <a:avLst/>
          </a:prstGeom>
        </p:spPr>
        <p:txBody>
          <a:bodyPr/>
          <a:lstStyle/>
          <a:p>
            <a:pPr>
              <a:defRPr sz="1800">
                <a:latin typeface="Arial"/>
                <a:ea typeface="Arial"/>
                <a:cs typeface="Arial"/>
                <a:sym typeface="Arial"/>
              </a:defRPr>
            </a:pPr>
            <a:r>
              <a:t>So first let’s look at the inputs and outputs: </a:t>
            </a:r>
          </a:p>
          <a:p>
            <a:pPr/>
          </a:p>
          <a:p>
            <a:pPr>
              <a:defRPr sz="1800">
                <a:latin typeface="Arial"/>
                <a:ea typeface="Arial"/>
                <a:cs typeface="Arial"/>
                <a:sym typeface="Arial"/>
              </a:defRPr>
            </a:pPr>
            <a:r>
              <a:t>The first part is actually transforming those tensors of Ids into embedded tensors with the meaning of the order; this means that we apply the positional encoding to both input and output. Notice the embedding between input and output may differ, since for example, the language may differ!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Shape 696"/>
          <p:cNvSpPr/>
          <p:nvPr>
            <p:ph type="sldImg"/>
          </p:nvPr>
        </p:nvSpPr>
        <p:spPr>
          <a:prstGeom prst="rect">
            <a:avLst/>
          </a:prstGeom>
        </p:spPr>
        <p:txBody>
          <a:bodyPr/>
          <a:lstStyle/>
          <a:p>
            <a:pPr/>
          </a:p>
        </p:txBody>
      </p:sp>
      <p:sp>
        <p:nvSpPr>
          <p:cNvPr id="697" name="Shape 697"/>
          <p:cNvSpPr/>
          <p:nvPr>
            <p:ph type="body" sz="quarter" idx="1"/>
          </p:nvPr>
        </p:nvSpPr>
        <p:spPr>
          <a:prstGeom prst="rect">
            <a:avLst/>
          </a:prstGeom>
        </p:spPr>
        <p:txBody>
          <a:bodyPr/>
          <a:lstStyle/>
          <a:p>
            <a:pPr>
              <a:defRPr sz="1800">
                <a:latin typeface="Arial"/>
                <a:ea typeface="Arial"/>
                <a:cs typeface="Arial"/>
                <a:sym typeface="Arial"/>
              </a:defRPr>
            </a:pPr>
            <a:r>
              <a:t>After that, we enter into the encoder:</a:t>
            </a:r>
          </a:p>
          <a:p>
            <a:pPr/>
          </a:p>
          <a:p>
            <a:pPr>
              <a:defRPr sz="1800">
                <a:latin typeface="Arial"/>
                <a:ea typeface="Arial"/>
                <a:cs typeface="Arial"/>
                <a:sym typeface="Arial"/>
              </a:defRPr>
            </a:pPr>
            <a:r>
              <a:t>First, we run multi-headed attention, where the number of heads is a hyperparameter, and then we add the input of that layer with the output, having a residual connection. We normalise after that to speed up training. This adding and normalise will be very repetitive across the whole architecture, because it works to remember stuff about the past!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 name="Shape 701"/>
          <p:cNvSpPr/>
          <p:nvPr>
            <p:ph type="sldImg"/>
          </p:nvPr>
        </p:nvSpPr>
        <p:spPr>
          <a:prstGeom prst="rect">
            <a:avLst/>
          </a:prstGeom>
        </p:spPr>
        <p:txBody>
          <a:bodyPr/>
          <a:lstStyle/>
          <a:p>
            <a:pPr/>
          </a:p>
        </p:txBody>
      </p:sp>
      <p:sp>
        <p:nvSpPr>
          <p:cNvPr id="702" name="Shape 702"/>
          <p:cNvSpPr/>
          <p:nvPr>
            <p:ph type="body" sz="quarter" idx="1"/>
          </p:nvPr>
        </p:nvSpPr>
        <p:spPr>
          <a:prstGeom prst="rect">
            <a:avLst/>
          </a:prstGeom>
        </p:spPr>
        <p:txBody>
          <a:bodyPr/>
          <a:lstStyle/>
          <a:p>
            <a:pPr>
              <a:defRPr sz="1800">
                <a:latin typeface="Arial"/>
                <a:ea typeface="Arial"/>
                <a:cs typeface="Arial"/>
                <a:sym typeface="Arial"/>
              </a:defRPr>
            </a:pPr>
            <a:r>
              <a:t>Later, we have</a:t>
            </a:r>
          </a:p>
          <a:p>
            <a:pPr/>
          </a:p>
          <a:p>
            <a:pPr>
              <a:defRPr sz="1800">
                <a:latin typeface="Arial"/>
                <a:ea typeface="Arial"/>
                <a:cs typeface="Arial"/>
                <a:sym typeface="Arial"/>
              </a:defRPr>
            </a:pPr>
            <a:r>
              <a:t>The feed-forward, which is a normal dense layer, and then again residual connection and normalise! That is our encoder. This encoder can be repeated any number of times, what is important is that the output of the last encoder will be input to each decoder, remember that.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apositiva de título">
    <p:spTree>
      <p:nvGrpSpPr>
        <p:cNvPr id="1" name=""/>
        <p:cNvGrpSpPr/>
        <p:nvPr/>
      </p:nvGrpSpPr>
      <p:grpSpPr>
        <a:xfrm>
          <a:off x="0" y="0"/>
          <a:ext cx="0" cy="0"/>
          <a:chOff x="0" y="0"/>
          <a:chExt cx="0" cy="0"/>
        </a:xfrm>
      </p:grpSpPr>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Diseño personalizado">
    <p:spTree>
      <p:nvGrpSpPr>
        <p:cNvPr id="1" name=""/>
        <p:cNvGrpSpPr/>
        <p:nvPr/>
      </p:nvGrpSpPr>
      <p:grpSpPr>
        <a:xfrm>
          <a:off x="0" y="0"/>
          <a:ext cx="0" cy="0"/>
          <a:chOff x="0" y="0"/>
          <a:chExt cx="0" cy="0"/>
        </a:xfrm>
      </p:grpSpPr>
      <p:grpSp>
        <p:nvGrpSpPr>
          <p:cNvPr id="319" name="Gráfico 7"/>
          <p:cNvGrpSpPr/>
          <p:nvPr/>
        </p:nvGrpSpPr>
        <p:grpSpPr>
          <a:xfrm>
            <a:off x="9874717" y="265386"/>
            <a:ext cx="2047152" cy="377230"/>
            <a:chOff x="0" y="0"/>
            <a:chExt cx="2047151" cy="377228"/>
          </a:xfrm>
        </p:grpSpPr>
        <p:sp>
          <p:nvSpPr>
            <p:cNvPr id="30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20"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321" name="Forma libre: forma 2"/>
          <p:cNvSpPr/>
          <p:nvPr/>
        </p:nvSpPr>
        <p:spPr>
          <a:xfrm>
            <a:off x="519695" y="3317002"/>
            <a:ext cx="243048" cy="243048"/>
          </a:xfrm>
          <a:prstGeom prst="ellipse">
            <a:avLst/>
          </a:prstGeom>
          <a:solidFill>
            <a:srgbClr val="58D7B4"/>
          </a:solidFill>
          <a:ln w="12700">
            <a:miter lim="400000"/>
          </a:ln>
        </p:spPr>
        <p:txBody>
          <a:bodyPr lIns="45719" rIns="45719" anchor="ctr"/>
          <a:lstStyle/>
          <a:p>
            <a:pPr/>
          </a:p>
        </p:txBody>
      </p:sp>
      <p:sp>
        <p:nvSpPr>
          <p:cNvPr id="322" name="Forma libre: forma 3"/>
          <p:cNvSpPr/>
          <p:nvPr/>
        </p:nvSpPr>
        <p:spPr>
          <a:xfrm>
            <a:off x="519695" y="3763042"/>
            <a:ext cx="243048" cy="243047"/>
          </a:xfrm>
          <a:prstGeom prst="ellipse">
            <a:avLst/>
          </a:prstGeom>
          <a:solidFill>
            <a:srgbClr val="16C0A3"/>
          </a:solidFill>
          <a:ln w="12700">
            <a:miter lim="400000"/>
          </a:ln>
        </p:spPr>
        <p:txBody>
          <a:bodyPr lIns="45719" rIns="45719" anchor="ctr"/>
          <a:lstStyle/>
          <a:p>
            <a:pPr/>
          </a:p>
        </p:txBody>
      </p:sp>
      <p:sp>
        <p:nvSpPr>
          <p:cNvPr id="323" name="Forma libre: forma 23"/>
          <p:cNvSpPr/>
          <p:nvPr/>
        </p:nvSpPr>
        <p:spPr>
          <a:xfrm>
            <a:off x="519695" y="4221298"/>
            <a:ext cx="243048" cy="243047"/>
          </a:xfrm>
          <a:prstGeom prst="ellipse">
            <a:avLst/>
          </a:prstGeom>
          <a:solidFill>
            <a:srgbClr val="13A28B"/>
          </a:solidFill>
          <a:ln w="12700">
            <a:miter lim="400000"/>
          </a:ln>
        </p:spPr>
        <p:txBody>
          <a:bodyPr lIns="45719" rIns="45719" anchor="ctr"/>
          <a:lstStyle/>
          <a:p>
            <a:pPr/>
          </a:p>
        </p:txBody>
      </p:sp>
      <p:sp>
        <p:nvSpPr>
          <p:cNvPr id="324" name="Forma libre: forma 24"/>
          <p:cNvSpPr/>
          <p:nvPr/>
        </p:nvSpPr>
        <p:spPr>
          <a:xfrm>
            <a:off x="519695" y="4676864"/>
            <a:ext cx="243048" cy="243047"/>
          </a:xfrm>
          <a:prstGeom prst="ellipse">
            <a:avLst/>
          </a:prstGeom>
          <a:solidFill>
            <a:srgbClr val="087379"/>
          </a:solidFill>
          <a:ln w="12700">
            <a:miter lim="400000"/>
          </a:ln>
        </p:spPr>
        <p:txBody>
          <a:bodyPr lIns="45719" rIns="45719" anchor="ctr"/>
          <a:lstStyle/>
          <a:p>
            <a:pPr/>
          </a:p>
        </p:txBody>
      </p:sp>
      <p:sp>
        <p:nvSpPr>
          <p:cNvPr id="325" name="Forma libre: forma 25"/>
          <p:cNvSpPr/>
          <p:nvPr/>
        </p:nvSpPr>
        <p:spPr>
          <a:xfrm>
            <a:off x="519695" y="5125596"/>
            <a:ext cx="243048" cy="243047"/>
          </a:xfrm>
          <a:prstGeom prst="ellipse">
            <a:avLst/>
          </a:prstGeom>
          <a:solidFill>
            <a:srgbClr val="056169"/>
          </a:solidFill>
          <a:ln w="12700">
            <a:miter lim="400000"/>
          </a:ln>
        </p:spPr>
        <p:txBody>
          <a:bodyPr lIns="45719" rIns="45719" anchor="ctr"/>
          <a:lstStyle/>
          <a:p>
            <a:pPr/>
          </a:p>
        </p:txBody>
      </p:sp>
      <p:sp>
        <p:nvSpPr>
          <p:cNvPr id="326"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27" name="Body Level One…"/>
          <p:cNvSpPr txBox="1"/>
          <p:nvPr>
            <p:ph type="body" sz="quarter" idx="1" hasCustomPrompt="1"/>
          </p:nvPr>
        </p:nvSpPr>
        <p:spPr>
          <a:xfrm>
            <a:off x="409724" y="1808653"/>
            <a:ext cx="4948239" cy="984423"/>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5 Parameters are key to configure at the cluster, broker and topic level the reliability we prefer:</a:t>
            </a:r>
          </a:p>
          <a:p>
            <a:pPr lvl="1"/>
            <a:r>
              <a:t/>
            </a:r>
          </a:p>
          <a:p>
            <a:pPr lvl="2"/>
            <a:r>
              <a:t/>
            </a:r>
          </a:p>
          <a:p>
            <a:pPr lvl="3"/>
            <a:r>
              <a:t/>
            </a:r>
          </a:p>
          <a:p>
            <a:pPr lvl="4"/>
            <a:r>
              <a:t/>
            </a:r>
          </a:p>
        </p:txBody>
      </p:sp>
      <p:sp>
        <p:nvSpPr>
          <p:cNvPr id="328" name="Marcador de texto 42"/>
          <p:cNvSpPr/>
          <p:nvPr>
            <p:ph type="body" sz="quarter" idx="21" hasCustomPrompt="1"/>
          </p:nvPr>
        </p:nvSpPr>
        <p:spPr>
          <a:xfrm>
            <a:off x="905024" y="3132771"/>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1…​</a:t>
            </a:r>
          </a:p>
        </p:txBody>
      </p:sp>
      <p:sp>
        <p:nvSpPr>
          <p:cNvPr id="329" name="Marcador de texto 42"/>
          <p:cNvSpPr/>
          <p:nvPr>
            <p:ph type="body" sz="quarter" idx="22" hasCustomPrompt="1"/>
          </p:nvPr>
        </p:nvSpPr>
        <p:spPr>
          <a:xfrm>
            <a:off x="905024" y="3589959"/>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2…​</a:t>
            </a:r>
          </a:p>
        </p:txBody>
      </p:sp>
      <p:sp>
        <p:nvSpPr>
          <p:cNvPr id="330" name="Marcador de texto 42"/>
          <p:cNvSpPr/>
          <p:nvPr>
            <p:ph type="body" sz="quarter" idx="23" hasCustomPrompt="1"/>
          </p:nvPr>
        </p:nvSpPr>
        <p:spPr>
          <a:xfrm>
            <a:off x="905024" y="403883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3…​</a:t>
            </a:r>
          </a:p>
        </p:txBody>
      </p:sp>
      <p:sp>
        <p:nvSpPr>
          <p:cNvPr id="331" name="Marcador de texto 42"/>
          <p:cNvSpPr/>
          <p:nvPr>
            <p:ph type="body" sz="quarter" idx="24" hasCustomPrompt="1"/>
          </p:nvPr>
        </p:nvSpPr>
        <p:spPr>
          <a:xfrm>
            <a:off x="905024" y="4500946"/>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4…​</a:t>
            </a:r>
          </a:p>
        </p:txBody>
      </p:sp>
      <p:sp>
        <p:nvSpPr>
          <p:cNvPr id="332" name="Marcador de texto 42"/>
          <p:cNvSpPr/>
          <p:nvPr>
            <p:ph type="body" sz="quarter" idx="25" hasCustomPrompt="1"/>
          </p:nvPr>
        </p:nvSpPr>
        <p:spPr>
          <a:xfrm>
            <a:off x="905022" y="495816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5…​</a:t>
            </a:r>
          </a:p>
        </p:txBody>
      </p:sp>
      <p:sp>
        <p:nvSpPr>
          <p:cNvPr id="333" name="Marcador de texto 48"/>
          <p:cNvSpPr/>
          <p:nvPr>
            <p:ph type="body" sz="quarter" idx="26" hasCustomPrompt="1"/>
          </p:nvPr>
        </p:nvSpPr>
        <p:spPr>
          <a:xfrm>
            <a:off x="8584889" y="3394014"/>
            <a:ext cx="3450042" cy="3586164"/>
          </a:xfrm>
          <a:prstGeom prst="rect">
            <a:avLst/>
          </a:prstGeom>
        </p:spPr>
        <p:txBody>
          <a:bodyPr>
            <a:normAutofit fontScale="100000" lnSpcReduction="0"/>
          </a:bodyPr>
          <a:lstStyle>
            <a:lvl1pPr marL="0" indent="0">
              <a:buSzTx/>
              <a:buFontTx/>
              <a:buNone/>
              <a:defRPr sz="2400">
                <a:solidFill>
                  <a:srgbClr val="00425F"/>
                </a:solidFill>
                <a:latin typeface="Arial Black"/>
                <a:ea typeface="Arial Black"/>
                <a:cs typeface="Arial Black"/>
                <a:sym typeface="Arial Black"/>
              </a:defRPr>
            </a:lvl1pPr>
          </a:lstStyle>
          <a:p>
            <a:pPr/>
            <a:r>
              <a:t>Notice we can set a default reliability at there cluster level and then some topics configure them for maximum reliability to be cost effective</a:t>
            </a:r>
          </a:p>
        </p:txBody>
      </p:sp>
      <p:sp>
        <p:nvSpPr>
          <p:cNvPr id="3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Diseño personalizado">
    <p:spTree>
      <p:nvGrpSpPr>
        <p:cNvPr id="1" name=""/>
        <p:cNvGrpSpPr/>
        <p:nvPr/>
      </p:nvGrpSpPr>
      <p:grpSpPr>
        <a:xfrm>
          <a:off x="0" y="0"/>
          <a:ext cx="0" cy="0"/>
          <a:chOff x="0" y="0"/>
          <a:chExt cx="0" cy="0"/>
        </a:xfrm>
      </p:grpSpPr>
      <p:grpSp>
        <p:nvGrpSpPr>
          <p:cNvPr id="359" name="Gráfico 7"/>
          <p:cNvGrpSpPr/>
          <p:nvPr/>
        </p:nvGrpSpPr>
        <p:grpSpPr>
          <a:xfrm>
            <a:off x="9874717" y="265386"/>
            <a:ext cx="2047152" cy="377230"/>
            <a:chOff x="0" y="0"/>
            <a:chExt cx="2047151" cy="377228"/>
          </a:xfrm>
        </p:grpSpPr>
        <p:sp>
          <p:nvSpPr>
            <p:cNvPr id="34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Diseño personalizado">
    <p:spTree>
      <p:nvGrpSpPr>
        <p:cNvPr id="1" name=""/>
        <p:cNvGrpSpPr/>
        <p:nvPr/>
      </p:nvGrpSpPr>
      <p:grpSpPr>
        <a:xfrm>
          <a:off x="0" y="0"/>
          <a:ext cx="0" cy="0"/>
          <a:chOff x="0" y="0"/>
          <a:chExt cx="0" cy="0"/>
        </a:xfrm>
      </p:grpSpPr>
      <p:grpSp>
        <p:nvGrpSpPr>
          <p:cNvPr id="385" name="Gráfico 7"/>
          <p:cNvGrpSpPr/>
          <p:nvPr/>
        </p:nvGrpSpPr>
        <p:grpSpPr>
          <a:xfrm>
            <a:off x="9874717" y="265386"/>
            <a:ext cx="2047152" cy="377230"/>
            <a:chOff x="0" y="0"/>
            <a:chExt cx="2047151" cy="377228"/>
          </a:xfrm>
        </p:grpSpPr>
        <p:sp>
          <p:nvSpPr>
            <p:cNvPr id="36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86" name="Forma libre: forma 2"/>
          <p:cNvSpPr/>
          <p:nvPr/>
        </p:nvSpPr>
        <p:spPr>
          <a:xfrm>
            <a:off x="3056861" y="3648254"/>
            <a:ext cx="7830919" cy="1073931"/>
          </a:xfrm>
          <a:prstGeom prst="rect">
            <a:avLst/>
          </a:prstGeom>
          <a:solidFill>
            <a:srgbClr val="01AD8B">
              <a:alpha val="12000"/>
            </a:srgbClr>
          </a:solidFill>
          <a:ln w="12700">
            <a:miter lim="400000"/>
          </a:ln>
        </p:spPr>
        <p:txBody>
          <a:bodyPr lIns="45719" rIns="45719" anchor="ctr"/>
          <a:lstStyle/>
          <a:p>
            <a:pPr/>
          </a:p>
        </p:txBody>
      </p:sp>
      <p:sp>
        <p:nvSpPr>
          <p:cNvPr id="387" name="Forma libre: forma 3"/>
          <p:cNvSpPr/>
          <p:nvPr/>
        </p:nvSpPr>
        <p:spPr>
          <a:xfrm>
            <a:off x="472221" y="3648254"/>
            <a:ext cx="3303298"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044"/>
                </a:moveTo>
                <a:lnTo>
                  <a:pt x="17585" y="21600"/>
                </a:lnTo>
                <a:lnTo>
                  <a:pt x="0" y="21600"/>
                </a:lnTo>
                <a:lnTo>
                  <a:pt x="0" y="0"/>
                </a:lnTo>
                <a:lnTo>
                  <a:pt x="17585" y="0"/>
                </a:lnTo>
                <a:lnTo>
                  <a:pt x="21600" y="10044"/>
                </a:lnTo>
                <a:close/>
              </a:path>
            </a:pathLst>
          </a:custGeom>
          <a:solidFill>
            <a:srgbClr val="00425F"/>
          </a:solidFill>
          <a:ln w="12700">
            <a:miter lim="400000"/>
          </a:ln>
        </p:spPr>
        <p:txBody>
          <a:bodyPr lIns="45719" rIns="45719" anchor="ctr"/>
          <a:lstStyle/>
          <a:p>
            <a:pPr/>
          </a:p>
        </p:txBody>
      </p:sp>
      <p:sp>
        <p:nvSpPr>
          <p:cNvPr id="388" name="Forma libre: forma 23"/>
          <p:cNvSpPr/>
          <p:nvPr/>
        </p:nvSpPr>
        <p:spPr>
          <a:xfrm>
            <a:off x="3059048" y="2415051"/>
            <a:ext cx="7828733" cy="1073931"/>
          </a:xfrm>
          <a:prstGeom prst="rect">
            <a:avLst/>
          </a:prstGeom>
          <a:solidFill>
            <a:srgbClr val="01AD8B">
              <a:alpha val="12000"/>
            </a:srgbClr>
          </a:solidFill>
          <a:ln w="12700">
            <a:miter lim="400000"/>
          </a:ln>
        </p:spPr>
        <p:txBody>
          <a:bodyPr lIns="45719" rIns="45719" anchor="ctr"/>
          <a:lstStyle/>
          <a:p>
            <a:pPr/>
          </a:p>
        </p:txBody>
      </p:sp>
      <p:sp>
        <p:nvSpPr>
          <p:cNvPr id="389" name="Forma libre: forma 24"/>
          <p:cNvSpPr/>
          <p:nvPr/>
        </p:nvSpPr>
        <p:spPr>
          <a:xfrm>
            <a:off x="474344" y="2415051"/>
            <a:ext cx="3303297"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7"/>
                </a:moveTo>
                <a:lnTo>
                  <a:pt x="17455" y="21600"/>
                </a:lnTo>
                <a:lnTo>
                  <a:pt x="0" y="21600"/>
                </a:lnTo>
                <a:lnTo>
                  <a:pt x="0" y="0"/>
                </a:lnTo>
                <a:lnTo>
                  <a:pt x="17455" y="0"/>
                </a:lnTo>
                <a:lnTo>
                  <a:pt x="21600" y="10217"/>
                </a:lnTo>
                <a:close/>
              </a:path>
            </a:pathLst>
          </a:custGeom>
          <a:solidFill>
            <a:srgbClr val="00425F"/>
          </a:solidFill>
          <a:ln w="12700">
            <a:miter lim="400000"/>
          </a:ln>
        </p:spPr>
        <p:txBody>
          <a:bodyPr lIns="45719" rIns="45719" anchor="ctr"/>
          <a:lstStyle/>
          <a:p>
            <a:pPr/>
          </a:p>
        </p:txBody>
      </p:sp>
      <p:sp>
        <p:nvSpPr>
          <p:cNvPr id="390" name="Forma libre: forma 25"/>
          <p:cNvSpPr/>
          <p:nvPr/>
        </p:nvSpPr>
        <p:spPr>
          <a:xfrm>
            <a:off x="2225826" y="5433121"/>
            <a:ext cx="108391" cy="17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87"/>
                </a:lnTo>
                <a:lnTo>
                  <a:pt x="0" y="21600"/>
                </a:lnTo>
                <a:lnTo>
                  <a:pt x="0" y="0"/>
                </a:lnTo>
                <a:close/>
              </a:path>
            </a:pathLst>
          </a:custGeom>
          <a:solidFill>
            <a:srgbClr val="00425F"/>
          </a:solidFill>
          <a:ln w="12700">
            <a:miter lim="400000"/>
          </a:ln>
        </p:spPr>
        <p:txBody>
          <a:bodyPr lIns="45719" rIns="45719" anchor="ctr"/>
          <a:lstStyle/>
          <a:p>
            <a:pPr/>
          </a:p>
        </p:txBody>
      </p:sp>
      <p:sp>
        <p:nvSpPr>
          <p:cNvPr id="391"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92" name="Body Level One…"/>
          <p:cNvSpPr txBox="1"/>
          <p:nvPr>
            <p:ph type="body" sz="quarter" idx="1" hasCustomPrompt="1"/>
          </p:nvPr>
        </p:nvSpPr>
        <p:spPr>
          <a:xfrm>
            <a:off x="647241" y="3997605"/>
            <a:ext cx="7115176" cy="400051"/>
          </a:xfrm>
          <a:prstGeom prst="rect">
            <a:avLst/>
          </a:prstGeom>
        </p:spPr>
        <p:txBody>
          <a:bodyPr>
            <a:normAutofit fontScale="100000" lnSpcReduction="0"/>
          </a:bodyPr>
          <a:lstStyle>
            <a:lvl1pPr marL="0" indent="0">
              <a:buSzTx/>
              <a:buFontTx/>
              <a:buNone/>
              <a:defRPr sz="2000">
                <a:solidFill>
                  <a:srgbClr val="FFFFFF"/>
                </a:solidFill>
              </a:defRPr>
            </a:lvl1pPr>
            <a:lvl2pPr marL="0" indent="457200">
              <a:buSzTx/>
              <a:buFontTx/>
              <a:buNone/>
              <a:defRPr sz="2000">
                <a:solidFill>
                  <a:srgbClr val="FFFFFF"/>
                </a:solidFill>
              </a:defRPr>
            </a:lvl2pPr>
            <a:lvl3pPr marL="0" indent="914400">
              <a:buSzTx/>
              <a:buFontTx/>
              <a:buNone/>
              <a:defRPr sz="2000">
                <a:solidFill>
                  <a:srgbClr val="FFFFFF"/>
                </a:solidFill>
              </a:defRPr>
            </a:lvl3pPr>
            <a:lvl4pPr marL="0" indent="1371600">
              <a:buSzTx/>
              <a:buFontTx/>
              <a:buNone/>
              <a:defRPr sz="2000">
                <a:solidFill>
                  <a:srgbClr val="FFFFFF"/>
                </a:solidFill>
              </a:defRPr>
            </a:lvl4pPr>
            <a:lvl5pPr marL="0" indent="1828800">
              <a:buSzTx/>
              <a:buFontTx/>
              <a:buNone/>
              <a:defRPr sz="2000">
                <a:solidFill>
                  <a:srgbClr val="FFFFFF"/>
                </a:solidFill>
              </a:defRPr>
            </a:lvl5pPr>
          </a:lstStyle>
          <a:p>
            <a:pPr/>
            <a:r>
              <a:t>Objeto dentro de dibujo</a:t>
            </a:r>
          </a:p>
          <a:p>
            <a:pPr lvl="1"/>
            <a:r>
              <a:t/>
            </a:r>
          </a:p>
          <a:p>
            <a:pPr lvl="2"/>
            <a:r>
              <a:t/>
            </a:r>
          </a:p>
          <a:p>
            <a:pPr lvl="3"/>
            <a:r>
              <a:t/>
            </a:r>
          </a:p>
          <a:p>
            <a:pPr lvl="4"/>
            <a:r>
              <a:t/>
            </a:r>
          </a:p>
        </p:txBody>
      </p:sp>
      <p:sp>
        <p:nvSpPr>
          <p:cNvPr id="3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Diseño personalizado">
    <p:spTree>
      <p:nvGrpSpPr>
        <p:cNvPr id="1" name=""/>
        <p:cNvGrpSpPr/>
        <p:nvPr/>
      </p:nvGrpSpPr>
      <p:grpSpPr>
        <a:xfrm>
          <a:off x="0" y="0"/>
          <a:ext cx="0" cy="0"/>
          <a:chOff x="0" y="0"/>
          <a:chExt cx="0" cy="0"/>
        </a:xfrm>
      </p:grpSpPr>
      <p:grpSp>
        <p:nvGrpSpPr>
          <p:cNvPr id="418" name="Gráfico 7"/>
          <p:cNvGrpSpPr/>
          <p:nvPr/>
        </p:nvGrpSpPr>
        <p:grpSpPr>
          <a:xfrm>
            <a:off x="9874717" y="265386"/>
            <a:ext cx="2047152" cy="377230"/>
            <a:chOff x="0" y="0"/>
            <a:chExt cx="2047151" cy="377228"/>
          </a:xfrm>
        </p:grpSpPr>
        <p:sp>
          <p:nvSpPr>
            <p:cNvPr id="40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19" name="Forma libre: forma 3"/>
          <p:cNvSpPr/>
          <p:nvPr/>
        </p:nvSpPr>
        <p:spPr>
          <a:xfrm>
            <a:off x="1323024" y="2994480"/>
            <a:ext cx="8877808" cy="2099751"/>
          </a:xfrm>
          <a:prstGeom prst="rect">
            <a:avLst/>
          </a:prstGeom>
          <a:solidFill>
            <a:srgbClr val="00425F"/>
          </a:solidFill>
          <a:ln w="12700">
            <a:miter lim="400000"/>
          </a:ln>
        </p:spPr>
        <p:txBody>
          <a:bodyPr lIns="45719" rIns="45719" anchor="ctr"/>
          <a:lstStyle/>
          <a:p>
            <a:pPr/>
          </a:p>
        </p:txBody>
      </p:sp>
      <p:sp>
        <p:nvSpPr>
          <p:cNvPr id="420" name="Forma libre: forma 23"/>
          <p:cNvSpPr/>
          <p:nvPr/>
        </p:nvSpPr>
        <p:spPr>
          <a:xfrm>
            <a:off x="10200830" y="2994480"/>
            <a:ext cx="609343" cy="2099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8"/>
                </a:moveTo>
                <a:lnTo>
                  <a:pt x="0" y="21600"/>
                </a:lnTo>
                <a:lnTo>
                  <a:pt x="0" y="0"/>
                </a:lnTo>
                <a:lnTo>
                  <a:pt x="21600" y="10218"/>
                </a:lnTo>
                <a:close/>
              </a:path>
            </a:pathLst>
          </a:custGeom>
          <a:solidFill>
            <a:srgbClr val="00425F"/>
          </a:solidFill>
          <a:ln w="12700">
            <a:miter lim="400000"/>
          </a:ln>
        </p:spPr>
        <p:txBody>
          <a:bodyPr lIns="45719" rIns="45719" anchor="ctr"/>
          <a:lstStyle/>
          <a:p>
            <a:pPr/>
          </a:p>
        </p:txBody>
      </p:sp>
      <p:sp>
        <p:nvSpPr>
          <p:cNvPr id="42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2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Diseño personalizado">
    <p:spTree>
      <p:nvGrpSpPr>
        <p:cNvPr id="1" name=""/>
        <p:cNvGrpSpPr/>
        <p:nvPr/>
      </p:nvGrpSpPr>
      <p:grpSpPr>
        <a:xfrm>
          <a:off x="0" y="0"/>
          <a:ext cx="0" cy="0"/>
          <a:chOff x="0" y="0"/>
          <a:chExt cx="0" cy="0"/>
        </a:xfrm>
      </p:grpSpPr>
      <p:grpSp>
        <p:nvGrpSpPr>
          <p:cNvPr id="448" name="Gráfico 7"/>
          <p:cNvGrpSpPr/>
          <p:nvPr/>
        </p:nvGrpSpPr>
        <p:grpSpPr>
          <a:xfrm>
            <a:off x="9874717" y="265386"/>
            <a:ext cx="2047152" cy="377230"/>
            <a:chOff x="0" y="0"/>
            <a:chExt cx="2047151" cy="377228"/>
          </a:xfrm>
        </p:grpSpPr>
        <p:sp>
          <p:nvSpPr>
            <p:cNvPr id="43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49" name="Forma libre: forma 3"/>
          <p:cNvSpPr/>
          <p:nvPr/>
        </p:nvSpPr>
        <p:spPr>
          <a:xfrm>
            <a:off x="1288264" y="2128935"/>
            <a:ext cx="7922573" cy="1597237"/>
          </a:xfrm>
          <a:prstGeom prst="rect">
            <a:avLst/>
          </a:prstGeom>
          <a:solidFill>
            <a:srgbClr val="0B908C"/>
          </a:solidFill>
          <a:ln w="12700">
            <a:miter lim="400000"/>
          </a:ln>
        </p:spPr>
        <p:txBody>
          <a:bodyPr lIns="45719" rIns="45719" anchor="ctr"/>
          <a:lstStyle/>
          <a:p>
            <a:pPr/>
          </a:p>
        </p:txBody>
      </p:sp>
      <p:sp>
        <p:nvSpPr>
          <p:cNvPr id="450" name="Forma libre: forma 23"/>
          <p:cNvSpPr/>
          <p:nvPr/>
        </p:nvSpPr>
        <p:spPr>
          <a:xfrm>
            <a:off x="3168981" y="3967426"/>
            <a:ext cx="7922573" cy="1597236"/>
          </a:xfrm>
          <a:prstGeom prst="rect">
            <a:avLst/>
          </a:prstGeom>
          <a:solidFill>
            <a:srgbClr val="0B908C"/>
          </a:solidFill>
          <a:ln w="12700">
            <a:miter lim="400000"/>
          </a:ln>
        </p:spPr>
        <p:txBody>
          <a:bodyPr lIns="45719" rIns="45719" anchor="ctr"/>
          <a:lstStyle/>
          <a:p>
            <a:pPr/>
          </a:p>
        </p:txBody>
      </p:sp>
      <p:sp>
        <p:nvSpPr>
          <p:cNvPr id="45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5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53" name="Marcador de texto 28"/>
          <p:cNvSpPr/>
          <p:nvPr>
            <p:ph type="body" sz="quarter" idx="21"/>
          </p:nvPr>
        </p:nvSpPr>
        <p:spPr>
          <a:xfrm>
            <a:off x="7453779" y="6108841"/>
            <a:ext cx="4841876" cy="400051"/>
          </a:xfrm>
          <a:prstGeom prst="rect">
            <a:avLst/>
          </a:prstGeom>
        </p:spPr>
        <p:txBody>
          <a:bodyPr>
            <a:normAutofit fontScale="100000" lnSpcReduction="0"/>
          </a:bodyPr>
          <a:lstStyle/>
          <a:p>
            <a:pPr marL="0" indent="0">
              <a:buSzTx/>
              <a:buFontTx/>
              <a:buNone/>
              <a:defRPr sz="2000"/>
            </a:pPr>
          </a:p>
        </p:txBody>
      </p:sp>
      <p:sp>
        <p:nvSpPr>
          <p:cNvPr id="4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Diseño personalizado">
    <p:spTree>
      <p:nvGrpSpPr>
        <p:cNvPr id="1" name=""/>
        <p:cNvGrpSpPr/>
        <p:nvPr/>
      </p:nvGrpSpPr>
      <p:grpSpPr>
        <a:xfrm>
          <a:off x="0" y="0"/>
          <a:ext cx="0" cy="0"/>
          <a:chOff x="0" y="0"/>
          <a:chExt cx="0" cy="0"/>
        </a:xfrm>
      </p:grpSpPr>
      <p:sp>
        <p:nvSpPr>
          <p:cNvPr id="461"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480" name="Gráfico 7"/>
          <p:cNvGrpSpPr/>
          <p:nvPr/>
        </p:nvGrpSpPr>
        <p:grpSpPr>
          <a:xfrm>
            <a:off x="9874717" y="265386"/>
            <a:ext cx="2047152" cy="377230"/>
            <a:chOff x="0" y="0"/>
            <a:chExt cx="2047151" cy="377228"/>
          </a:xfrm>
        </p:grpSpPr>
        <p:sp>
          <p:nvSpPr>
            <p:cNvPr id="462"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3"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4"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5"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6"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7"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8"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9"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0"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1"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2"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3"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4"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5"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6"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7"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8"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9"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Diseño personalizado">
    <p:spTree>
      <p:nvGrpSpPr>
        <p:cNvPr id="1" name=""/>
        <p:cNvGrpSpPr/>
        <p:nvPr/>
      </p:nvGrpSpPr>
      <p:grpSpPr>
        <a:xfrm>
          <a:off x="0" y="0"/>
          <a:ext cx="0" cy="0"/>
          <a:chOff x="0" y="0"/>
          <a:chExt cx="0" cy="0"/>
        </a:xfrm>
      </p:grpSpPr>
      <p:sp>
        <p:nvSpPr>
          <p:cNvPr id="488"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507" name="Gráfico 7"/>
          <p:cNvGrpSpPr/>
          <p:nvPr/>
        </p:nvGrpSpPr>
        <p:grpSpPr>
          <a:xfrm>
            <a:off x="9874717" y="265386"/>
            <a:ext cx="2047152" cy="377230"/>
            <a:chOff x="0" y="0"/>
            <a:chExt cx="2047151" cy="377228"/>
          </a:xfrm>
        </p:grpSpPr>
        <p:sp>
          <p:nvSpPr>
            <p:cNvPr id="489"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0"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1"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2"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3"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4"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5"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6"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7"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8"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9"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0"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1"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2"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3"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4"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5"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6"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50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09" name="Body Level One…"/>
          <p:cNvSpPr txBox="1"/>
          <p:nvPr>
            <p:ph type="body" sz="quarter" idx="1"/>
          </p:nvPr>
        </p:nvSpPr>
        <p:spPr>
          <a:xfrm>
            <a:off x="-70372" y="6141770"/>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Diseño personalizado">
    <p:spTree>
      <p:nvGrpSpPr>
        <p:cNvPr id="1" name=""/>
        <p:cNvGrpSpPr/>
        <p:nvPr/>
      </p:nvGrpSpPr>
      <p:grpSpPr>
        <a:xfrm>
          <a:off x="0" y="0"/>
          <a:ext cx="0" cy="0"/>
          <a:chOff x="0" y="0"/>
          <a:chExt cx="0" cy="0"/>
        </a:xfrm>
      </p:grpSpPr>
      <p:pic>
        <p:nvPicPr>
          <p:cNvPr id="517" name="Gráfico 22" descr="Gráfico 22"/>
          <p:cNvPicPr>
            <a:picLocks noChangeAspect="1"/>
          </p:cNvPicPr>
          <p:nvPr/>
        </p:nvPicPr>
        <p:blipFill>
          <a:blip r:embed="rId2">
            <a:extLst/>
          </a:blip>
          <a:stretch>
            <a:fillRect/>
          </a:stretch>
        </p:blipFill>
        <p:spPr>
          <a:xfrm>
            <a:off x="0" y="0"/>
            <a:ext cx="12192000" cy="2082800"/>
          </a:xfrm>
          <a:prstGeom prst="rect">
            <a:avLst/>
          </a:prstGeom>
          <a:ln w="12700">
            <a:miter lim="400000"/>
          </a:ln>
        </p:spPr>
      </p:pic>
      <p:sp>
        <p:nvSpPr>
          <p:cNvPr id="51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519" name="Body Level One…"/>
          <p:cNvSpPr txBox="1"/>
          <p:nvPr>
            <p:ph type="body" sz="quarter" idx="1"/>
          </p:nvPr>
        </p:nvSpPr>
        <p:spPr>
          <a:xfrm>
            <a:off x="943780" y="1208574"/>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20" name="Rectángulo 1"/>
          <p:cNvSpPr/>
          <p:nvPr/>
        </p:nvSpPr>
        <p:spPr>
          <a:xfrm>
            <a:off x="11706045" y="1535502"/>
            <a:ext cx="336431" cy="400051"/>
          </a:xfrm>
          <a:prstGeom prst="rect">
            <a:avLst/>
          </a:prstGeom>
          <a:solidFill>
            <a:srgbClr val="00425F"/>
          </a:solidFill>
          <a:ln w="12700">
            <a:miter lim="400000"/>
          </a:ln>
        </p:spPr>
        <p:txBody>
          <a:bodyPr lIns="45719" rIns="45719" anchor="ctr"/>
          <a:lstStyle/>
          <a:p>
            <a:pPr algn="ctr">
              <a:defRPr>
                <a:solidFill>
                  <a:srgbClr val="FFFFFF"/>
                </a:solidFill>
              </a:defRPr>
            </a:pPr>
          </a:p>
        </p:txBody>
      </p:sp>
      <p:sp>
        <p:nvSpPr>
          <p:cNvPr id="5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Diseño personalizado">
    <p:spTree>
      <p:nvGrpSpPr>
        <p:cNvPr id="1" name=""/>
        <p:cNvGrpSpPr/>
        <p:nvPr/>
      </p:nvGrpSpPr>
      <p:grpSpPr>
        <a:xfrm>
          <a:off x="0" y="0"/>
          <a:ext cx="0" cy="0"/>
          <a:chOff x="0" y="0"/>
          <a:chExt cx="0" cy="0"/>
        </a:xfrm>
      </p:grpSpPr>
      <p:grpSp>
        <p:nvGrpSpPr>
          <p:cNvPr id="546" name="Gráfico 7"/>
          <p:cNvGrpSpPr/>
          <p:nvPr/>
        </p:nvGrpSpPr>
        <p:grpSpPr>
          <a:xfrm>
            <a:off x="9874717" y="265386"/>
            <a:ext cx="2047152" cy="377230"/>
            <a:chOff x="0" y="0"/>
            <a:chExt cx="2047151" cy="377228"/>
          </a:xfrm>
        </p:grpSpPr>
        <p:sp>
          <p:nvSpPr>
            <p:cNvPr id="528"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29"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0"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1"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2"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3"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4"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5"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6"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7"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8"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9"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0"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1"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2"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3"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4"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5"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547" name="Gráfico 21" descr="Gráfico 21"/>
          <p:cNvPicPr>
            <a:picLocks noChangeAspect="1"/>
          </p:cNvPicPr>
          <p:nvPr/>
        </p:nvPicPr>
        <p:blipFill>
          <a:blip r:embed="rId2">
            <a:extLst/>
          </a:blip>
          <a:stretch>
            <a:fillRect/>
          </a:stretch>
        </p:blipFill>
        <p:spPr>
          <a:xfrm>
            <a:off x="9583570" y="2030707"/>
            <a:ext cx="2608430" cy="4867276"/>
          </a:xfrm>
          <a:prstGeom prst="rect">
            <a:avLst/>
          </a:prstGeom>
          <a:ln w="12700">
            <a:miter lim="400000"/>
          </a:ln>
        </p:spPr>
      </p:pic>
      <p:sp>
        <p:nvSpPr>
          <p:cNvPr id="54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Diseño personalizado">
    <p:spTree>
      <p:nvGrpSpPr>
        <p:cNvPr id="1" name=""/>
        <p:cNvGrpSpPr/>
        <p:nvPr/>
      </p:nvGrpSpPr>
      <p:grpSpPr>
        <a:xfrm>
          <a:off x="0" y="0"/>
          <a:ext cx="0" cy="0"/>
          <a:chOff x="0" y="0"/>
          <a:chExt cx="0" cy="0"/>
        </a:xfrm>
      </p:grpSpPr>
      <p:sp>
        <p:nvSpPr>
          <p:cNvPr id="556" name="Rectángulo 24"/>
          <p:cNvSpPr/>
          <p:nvPr/>
        </p:nvSpPr>
        <p:spPr>
          <a:xfrm>
            <a:off x="3942272" y="0"/>
            <a:ext cx="8249729" cy="6858000"/>
          </a:xfrm>
          <a:prstGeom prst="rect">
            <a:avLst/>
          </a:prstGeom>
          <a:solidFill>
            <a:srgbClr val="00425F"/>
          </a:solidFill>
          <a:ln w="12700">
            <a:miter lim="400000"/>
          </a:ln>
        </p:spPr>
        <p:txBody>
          <a:bodyPr lIns="45719" rIns="45719" anchor="ctr"/>
          <a:lstStyle/>
          <a:p>
            <a:pPr algn="ctr">
              <a:defRPr>
                <a:solidFill>
                  <a:srgbClr val="FFFFFF"/>
                </a:solidFill>
              </a:defRPr>
            </a:pPr>
          </a:p>
        </p:txBody>
      </p:sp>
      <p:grpSp>
        <p:nvGrpSpPr>
          <p:cNvPr id="575" name="Gráfico 7"/>
          <p:cNvGrpSpPr/>
          <p:nvPr/>
        </p:nvGrpSpPr>
        <p:grpSpPr>
          <a:xfrm>
            <a:off x="9874717" y="265386"/>
            <a:ext cx="2047152" cy="377230"/>
            <a:chOff x="0" y="0"/>
            <a:chExt cx="2047151" cy="377228"/>
          </a:xfrm>
        </p:grpSpPr>
        <p:sp>
          <p:nvSpPr>
            <p:cNvPr id="557"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8"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9"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0"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1"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2"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3"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4"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5"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6"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7"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8"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9"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0"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1"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2"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3"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4"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grpSp>
      <p:sp>
        <p:nvSpPr>
          <p:cNvPr id="576" name="In code"/>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In code</a:t>
            </a:r>
          </a:p>
        </p:txBody>
      </p:sp>
      <p:sp>
        <p:nvSpPr>
          <p:cNvPr id="5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Diapositiva de título">
    <p:spTree>
      <p:nvGrpSpPr>
        <p:cNvPr id="1" name=""/>
        <p:cNvGrpSpPr/>
        <p:nvPr/>
      </p:nvGrpSpPr>
      <p:grpSpPr>
        <a:xfrm>
          <a:off x="0" y="0"/>
          <a:ext cx="0" cy="0"/>
          <a:chOff x="0" y="0"/>
          <a:chExt cx="0" cy="0"/>
        </a:xfrm>
      </p:grpSpPr>
      <p:grpSp>
        <p:nvGrpSpPr>
          <p:cNvPr id="63" name="Gráfico 4"/>
          <p:cNvGrpSpPr/>
          <p:nvPr/>
        </p:nvGrpSpPr>
        <p:grpSpPr>
          <a:xfrm>
            <a:off x="6994636" y="4763145"/>
            <a:ext cx="2812162" cy="518163"/>
            <a:chOff x="0" y="0"/>
            <a:chExt cx="2812161" cy="518162"/>
          </a:xfrm>
        </p:grpSpPr>
        <p:sp>
          <p:nvSpPr>
            <p:cNvPr id="45" name="Forma libre: forma 31"/>
            <p:cNvSpPr/>
            <p:nvPr/>
          </p:nvSpPr>
          <p:spPr>
            <a:xfrm>
              <a:off x="3456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6" name="Forma libre: forma 32"/>
            <p:cNvSpPr/>
            <p:nvPr/>
          </p:nvSpPr>
          <p:spPr>
            <a:xfrm>
              <a:off x="602105" y="96332"/>
              <a:ext cx="205614" cy="32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69" y="10193"/>
                  </a:moveTo>
                  <a:lnTo>
                    <a:pt x="21600" y="10193"/>
                  </a:lnTo>
                  <a:lnTo>
                    <a:pt x="21600" y="14933"/>
                  </a:lnTo>
                  <a:cubicBezTo>
                    <a:pt x="21600" y="18455"/>
                    <a:pt x="18358" y="21600"/>
                    <a:pt x="10853" y="21600"/>
                  </a:cubicBezTo>
                  <a:cubicBezTo>
                    <a:pt x="3349" y="21600"/>
                    <a:pt x="0" y="18484"/>
                    <a:pt x="0" y="14895"/>
                  </a:cubicBezTo>
                  <a:lnTo>
                    <a:pt x="0" y="0"/>
                  </a:lnTo>
                  <a:lnTo>
                    <a:pt x="6911" y="0"/>
                  </a:lnTo>
                  <a:lnTo>
                    <a:pt x="6911" y="4505"/>
                  </a:lnTo>
                  <a:lnTo>
                    <a:pt x="21593" y="4505"/>
                  </a:lnTo>
                  <a:lnTo>
                    <a:pt x="21593" y="7621"/>
                  </a:lnTo>
                  <a:lnTo>
                    <a:pt x="6911" y="7621"/>
                  </a:lnTo>
                  <a:lnTo>
                    <a:pt x="6911" y="14460"/>
                  </a:lnTo>
                  <a:cubicBezTo>
                    <a:pt x="6911" y="16560"/>
                    <a:pt x="8098" y="17777"/>
                    <a:pt x="10960" y="17777"/>
                  </a:cubicBezTo>
                  <a:cubicBezTo>
                    <a:pt x="13822" y="17777"/>
                    <a:pt x="15063" y="16593"/>
                    <a:pt x="15063" y="14527"/>
                  </a:cubicBezTo>
                  <a:lnTo>
                    <a:pt x="15063" y="10193"/>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7" name="Forma libre: forma 33"/>
            <p:cNvSpPr/>
            <p:nvPr/>
          </p:nvSpPr>
          <p:spPr>
            <a:xfrm>
              <a:off x="8282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8" name="Forma libre: forma 34"/>
            <p:cNvSpPr/>
            <p:nvPr/>
          </p:nvSpPr>
          <p:spPr>
            <a:xfrm>
              <a:off x="1145856" y="76330"/>
              <a:ext cx="277560" cy="34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01" y="21600"/>
                  </a:moveTo>
                  <a:lnTo>
                    <a:pt x="8001" y="3774"/>
                  </a:lnTo>
                  <a:lnTo>
                    <a:pt x="0" y="3774"/>
                  </a:lnTo>
                  <a:lnTo>
                    <a:pt x="0" y="0"/>
                  </a:lnTo>
                  <a:lnTo>
                    <a:pt x="21600" y="0"/>
                  </a:lnTo>
                  <a:lnTo>
                    <a:pt x="21600" y="3774"/>
                  </a:lnTo>
                  <a:lnTo>
                    <a:pt x="13560" y="3774"/>
                  </a:lnTo>
                  <a:lnTo>
                    <a:pt x="13560" y="21600"/>
                  </a:lnTo>
                  <a:lnTo>
                    <a:pt x="8001"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9" name="Forma libre: forma 35"/>
            <p:cNvSpPr/>
            <p:nvPr/>
          </p:nvSpPr>
          <p:spPr>
            <a:xfrm>
              <a:off x="1415223" y="157990"/>
              <a:ext cx="146495"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0" name="Forma libre: forma 36"/>
            <p:cNvSpPr/>
            <p:nvPr/>
          </p:nvSpPr>
          <p:spPr>
            <a:xfrm>
              <a:off x="1561209"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1"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62"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6"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1" name="Forma libre: forma 37"/>
            <p:cNvSpPr/>
            <p:nvPr/>
          </p:nvSpPr>
          <p:spPr>
            <a:xfrm>
              <a:off x="1819211" y="72265"/>
              <a:ext cx="66803" cy="345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6"/>
                  </a:lnTo>
                  <a:lnTo>
                    <a:pt x="21600" y="5786"/>
                  </a:lnTo>
                  <a:lnTo>
                    <a:pt x="21600" y="21600"/>
                  </a:lnTo>
                  <a:lnTo>
                    <a:pt x="0"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2" name="Forma libre: forma 38"/>
            <p:cNvSpPr/>
            <p:nvPr/>
          </p:nvSpPr>
          <p:spPr>
            <a:xfrm>
              <a:off x="1916365" y="158054"/>
              <a:ext cx="229236" cy="25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2" y="21600"/>
                  </a:moveTo>
                  <a:lnTo>
                    <a:pt x="15252" y="8853"/>
                  </a:lnTo>
                  <a:cubicBezTo>
                    <a:pt x="15252" y="5602"/>
                    <a:pt x="14187" y="4704"/>
                    <a:pt x="11183" y="4704"/>
                  </a:cubicBezTo>
                  <a:cubicBezTo>
                    <a:pt x="7892" y="4704"/>
                    <a:pt x="6294" y="6332"/>
                    <a:pt x="6294" y="9539"/>
                  </a:cubicBezTo>
                  <a:lnTo>
                    <a:pt x="6294" y="21600"/>
                  </a:lnTo>
                  <a:lnTo>
                    <a:pt x="0" y="21600"/>
                  </a:lnTo>
                  <a:lnTo>
                    <a:pt x="0" y="555"/>
                  </a:lnTo>
                  <a:lnTo>
                    <a:pt x="6007" y="555"/>
                  </a:lnTo>
                  <a:lnTo>
                    <a:pt x="6007" y="3636"/>
                  </a:lnTo>
                  <a:cubicBezTo>
                    <a:pt x="7461" y="1284"/>
                    <a:pt x="9879" y="0"/>
                    <a:pt x="13708" y="0"/>
                  </a:cubicBezTo>
                  <a:cubicBezTo>
                    <a:pt x="18261" y="0"/>
                    <a:pt x="21600" y="2436"/>
                    <a:pt x="21600" y="7013"/>
                  </a:cubicBezTo>
                  <a:lnTo>
                    <a:pt x="21600" y="21600"/>
                  </a:lnTo>
                  <a:lnTo>
                    <a:pt x="15258"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3" name="Forma libre: forma 39"/>
            <p:cNvSpPr/>
            <p:nvPr/>
          </p:nvSpPr>
          <p:spPr>
            <a:xfrm>
              <a:off x="2169223" y="158118"/>
              <a:ext cx="241047" cy="26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6" y="12212"/>
                  </a:moveTo>
                  <a:cubicBezTo>
                    <a:pt x="6168" y="15298"/>
                    <a:pt x="8103" y="17303"/>
                    <a:pt x="11050" y="17303"/>
                  </a:cubicBezTo>
                  <a:cubicBezTo>
                    <a:pt x="12985" y="17303"/>
                    <a:pt x="14686" y="16427"/>
                    <a:pt x="15102" y="15010"/>
                  </a:cubicBezTo>
                  <a:lnTo>
                    <a:pt x="21276" y="15010"/>
                  </a:lnTo>
                  <a:cubicBezTo>
                    <a:pt x="19893" y="19219"/>
                    <a:pt x="16166" y="21600"/>
                    <a:pt x="11329" y="21600"/>
                  </a:cubicBezTo>
                  <a:cubicBezTo>
                    <a:pt x="3778" y="21600"/>
                    <a:pt x="0" y="17844"/>
                    <a:pt x="0" y="10424"/>
                  </a:cubicBezTo>
                  <a:cubicBezTo>
                    <a:pt x="0" y="4086"/>
                    <a:pt x="4006" y="0"/>
                    <a:pt x="10959" y="0"/>
                  </a:cubicBezTo>
                  <a:cubicBezTo>
                    <a:pt x="17913" y="0"/>
                    <a:pt x="21600" y="4086"/>
                    <a:pt x="21600" y="12217"/>
                  </a:cubicBezTo>
                  <a:lnTo>
                    <a:pt x="5986" y="12217"/>
                  </a:lnTo>
                  <a:close/>
                  <a:moveTo>
                    <a:pt x="15426" y="8790"/>
                  </a:moveTo>
                  <a:cubicBezTo>
                    <a:pt x="15335" y="5745"/>
                    <a:pt x="13122" y="4287"/>
                    <a:pt x="10777" y="4287"/>
                  </a:cubicBezTo>
                  <a:cubicBezTo>
                    <a:pt x="8433" y="4287"/>
                    <a:pt x="6402" y="5956"/>
                    <a:pt x="6174" y="8790"/>
                  </a:cubicBezTo>
                  <a:lnTo>
                    <a:pt x="15432" y="879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4" name="Forma libre: forma 40"/>
            <p:cNvSpPr/>
            <p:nvPr/>
          </p:nvSpPr>
          <p:spPr>
            <a:xfrm>
              <a:off x="2433383" y="157990"/>
              <a:ext cx="146496"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5" name="Forma libre: forma 41"/>
            <p:cNvSpPr/>
            <p:nvPr/>
          </p:nvSpPr>
          <p:spPr>
            <a:xfrm>
              <a:off x="2579877" y="158054"/>
              <a:ext cx="232285"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7" y="6755"/>
                  </a:moveTo>
                  <a:cubicBezTo>
                    <a:pt x="14620" y="4756"/>
                    <a:pt x="13380" y="4045"/>
                    <a:pt x="10558" y="4045"/>
                  </a:cubicBezTo>
                  <a:cubicBezTo>
                    <a:pt x="8214" y="4045"/>
                    <a:pt x="6879" y="4545"/>
                    <a:pt x="6879" y="5755"/>
                  </a:cubicBezTo>
                  <a:cubicBezTo>
                    <a:pt x="6879" y="6966"/>
                    <a:pt x="8166" y="7466"/>
                    <a:pt x="10700" y="8090"/>
                  </a:cubicBezTo>
                  <a:cubicBezTo>
                    <a:pt x="13375" y="8754"/>
                    <a:pt x="15908" y="9218"/>
                    <a:pt x="17726" y="9842"/>
                  </a:cubicBezTo>
                  <a:cubicBezTo>
                    <a:pt x="20212" y="10718"/>
                    <a:pt x="21600" y="12135"/>
                    <a:pt x="21600" y="14804"/>
                  </a:cubicBezTo>
                  <a:cubicBezTo>
                    <a:pt x="21600" y="19060"/>
                    <a:pt x="18016" y="21600"/>
                    <a:pt x="11326" y="21600"/>
                  </a:cubicBezTo>
                  <a:cubicBezTo>
                    <a:pt x="4110" y="21600"/>
                    <a:pt x="94" y="18637"/>
                    <a:pt x="0" y="14469"/>
                  </a:cubicBezTo>
                  <a:lnTo>
                    <a:pt x="6407" y="14469"/>
                  </a:lnTo>
                  <a:cubicBezTo>
                    <a:pt x="6407" y="16385"/>
                    <a:pt x="8273" y="17514"/>
                    <a:pt x="11284" y="17514"/>
                  </a:cubicBezTo>
                  <a:cubicBezTo>
                    <a:pt x="13481" y="17514"/>
                    <a:pt x="15441" y="16932"/>
                    <a:pt x="15441" y="15386"/>
                  </a:cubicBezTo>
                  <a:cubicBezTo>
                    <a:pt x="15441" y="13928"/>
                    <a:pt x="13670" y="13469"/>
                    <a:pt x="11668" y="13052"/>
                  </a:cubicBezTo>
                  <a:cubicBezTo>
                    <a:pt x="7700" y="12217"/>
                    <a:pt x="5503" y="11635"/>
                    <a:pt x="3832" y="10718"/>
                  </a:cubicBezTo>
                  <a:cubicBezTo>
                    <a:pt x="1636" y="9507"/>
                    <a:pt x="868" y="7925"/>
                    <a:pt x="868" y="6090"/>
                  </a:cubicBezTo>
                  <a:cubicBezTo>
                    <a:pt x="868" y="2628"/>
                    <a:pt x="3590" y="0"/>
                    <a:pt x="10759" y="0"/>
                  </a:cubicBezTo>
                  <a:cubicBezTo>
                    <a:pt x="17543" y="0"/>
                    <a:pt x="20602" y="2334"/>
                    <a:pt x="20939" y="6755"/>
                  </a:cubicBezTo>
                  <a:lnTo>
                    <a:pt x="14963" y="675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6" name="Forma libre: forma 42"/>
            <p:cNvSpPr/>
            <p:nvPr/>
          </p:nvSpPr>
          <p:spPr>
            <a:xfrm>
              <a:off x="14350" y="0"/>
              <a:ext cx="303658" cy="432438"/>
            </a:xfrm>
            <a:custGeom>
              <a:avLst/>
              <a:gdLst/>
              <a:ahLst/>
              <a:cxnLst>
                <a:cxn ang="0">
                  <a:pos x="wd2" y="hd2"/>
                </a:cxn>
                <a:cxn ang="5400000">
                  <a:pos x="wd2" y="hd2"/>
                </a:cxn>
                <a:cxn ang="10800000">
                  <a:pos x="wd2" y="hd2"/>
                </a:cxn>
                <a:cxn ang="16200000">
                  <a:pos x="wd2" y="hd2"/>
                </a:cxn>
              </a:cxnLst>
              <a:rect l="0" t="0" r="r" b="b"/>
              <a:pathLst>
                <a:path w="21600" h="20727" fill="norm" stroke="1" extrusionOk="0">
                  <a:moveTo>
                    <a:pt x="145" y="119"/>
                  </a:moveTo>
                  <a:lnTo>
                    <a:pt x="0" y="20727"/>
                  </a:lnTo>
                  <a:lnTo>
                    <a:pt x="12521" y="20727"/>
                  </a:lnTo>
                  <a:cubicBezTo>
                    <a:pt x="18565" y="18688"/>
                    <a:pt x="21600" y="14101"/>
                    <a:pt x="21600" y="10808"/>
                  </a:cubicBezTo>
                  <a:cubicBezTo>
                    <a:pt x="21600" y="4365"/>
                    <a:pt x="13515" y="-873"/>
                    <a:pt x="149" y="122"/>
                  </a:cubicBezTo>
                  <a:close/>
                  <a:moveTo>
                    <a:pt x="12259" y="8650"/>
                  </a:moveTo>
                  <a:cubicBezTo>
                    <a:pt x="11852" y="8115"/>
                    <a:pt x="11319" y="7625"/>
                    <a:pt x="10651" y="7198"/>
                  </a:cubicBezTo>
                  <a:cubicBezTo>
                    <a:pt x="10140" y="6876"/>
                    <a:pt x="9553" y="6587"/>
                    <a:pt x="8935" y="6355"/>
                  </a:cubicBezTo>
                  <a:cubicBezTo>
                    <a:pt x="7665" y="5887"/>
                    <a:pt x="6224" y="5634"/>
                    <a:pt x="4756" y="5634"/>
                  </a:cubicBezTo>
                  <a:cubicBezTo>
                    <a:pt x="4219" y="5634"/>
                    <a:pt x="3785" y="5345"/>
                    <a:pt x="3785" y="4980"/>
                  </a:cubicBezTo>
                  <a:cubicBezTo>
                    <a:pt x="3785" y="4615"/>
                    <a:pt x="4223" y="4325"/>
                    <a:pt x="4756" y="4325"/>
                  </a:cubicBezTo>
                  <a:cubicBezTo>
                    <a:pt x="6559" y="4325"/>
                    <a:pt x="8325" y="4630"/>
                    <a:pt x="9865" y="5202"/>
                  </a:cubicBezTo>
                  <a:cubicBezTo>
                    <a:pt x="10642" y="5488"/>
                    <a:pt x="11360" y="5841"/>
                    <a:pt x="11997" y="6252"/>
                  </a:cubicBezTo>
                  <a:cubicBezTo>
                    <a:pt x="12819" y="6775"/>
                    <a:pt x="13492" y="7387"/>
                    <a:pt x="13993" y="8054"/>
                  </a:cubicBezTo>
                  <a:cubicBezTo>
                    <a:pt x="14675" y="8958"/>
                    <a:pt x="15019" y="9925"/>
                    <a:pt x="15019" y="10933"/>
                  </a:cubicBezTo>
                  <a:cubicBezTo>
                    <a:pt x="15019" y="11940"/>
                    <a:pt x="14689" y="12881"/>
                    <a:pt x="14030" y="13769"/>
                  </a:cubicBezTo>
                  <a:cubicBezTo>
                    <a:pt x="13867" y="13995"/>
                    <a:pt x="13519" y="14132"/>
                    <a:pt x="13158" y="14132"/>
                  </a:cubicBezTo>
                  <a:cubicBezTo>
                    <a:pt x="13018" y="14132"/>
                    <a:pt x="12869" y="14107"/>
                    <a:pt x="12729" y="14059"/>
                  </a:cubicBezTo>
                  <a:cubicBezTo>
                    <a:pt x="12254" y="13897"/>
                    <a:pt x="12051" y="13508"/>
                    <a:pt x="12291" y="13182"/>
                  </a:cubicBezTo>
                  <a:cubicBezTo>
                    <a:pt x="12815" y="12476"/>
                    <a:pt x="13077" y="11718"/>
                    <a:pt x="13077" y="10930"/>
                  </a:cubicBezTo>
                  <a:cubicBezTo>
                    <a:pt x="13077" y="10142"/>
                    <a:pt x="12801" y="9362"/>
                    <a:pt x="12259" y="8641"/>
                  </a:cubicBezTo>
                  <a:close/>
                  <a:moveTo>
                    <a:pt x="5235" y="12248"/>
                  </a:moveTo>
                  <a:cubicBezTo>
                    <a:pt x="4115" y="12248"/>
                    <a:pt x="3202" y="11633"/>
                    <a:pt x="3202" y="10872"/>
                  </a:cubicBezTo>
                  <a:cubicBezTo>
                    <a:pt x="3202" y="10111"/>
                    <a:pt x="4115" y="9499"/>
                    <a:pt x="5235" y="9499"/>
                  </a:cubicBezTo>
                  <a:cubicBezTo>
                    <a:pt x="6355" y="9499"/>
                    <a:pt x="7277" y="10111"/>
                    <a:pt x="7277" y="10872"/>
                  </a:cubicBezTo>
                  <a:cubicBezTo>
                    <a:pt x="7277" y="11633"/>
                    <a:pt x="6360" y="12248"/>
                    <a:pt x="5235" y="12248"/>
                  </a:cubicBezTo>
                  <a:close/>
                  <a:moveTo>
                    <a:pt x="9436" y="10982"/>
                  </a:moveTo>
                  <a:cubicBezTo>
                    <a:pt x="9513" y="10610"/>
                    <a:pt x="9531" y="9679"/>
                    <a:pt x="8270" y="8906"/>
                  </a:cubicBezTo>
                  <a:cubicBezTo>
                    <a:pt x="7290" y="8300"/>
                    <a:pt x="6270" y="8032"/>
                    <a:pt x="4946" y="8032"/>
                  </a:cubicBezTo>
                  <a:cubicBezTo>
                    <a:pt x="4580" y="8032"/>
                    <a:pt x="4278" y="7822"/>
                    <a:pt x="4278" y="7564"/>
                  </a:cubicBezTo>
                  <a:cubicBezTo>
                    <a:pt x="4278" y="7305"/>
                    <a:pt x="4580" y="7095"/>
                    <a:pt x="4946" y="7095"/>
                  </a:cubicBezTo>
                  <a:cubicBezTo>
                    <a:pt x="6590" y="7095"/>
                    <a:pt x="7927" y="7451"/>
                    <a:pt x="9156" y="8203"/>
                  </a:cubicBezTo>
                  <a:cubicBezTo>
                    <a:pt x="10904" y="9271"/>
                    <a:pt x="10859" y="10586"/>
                    <a:pt x="10764" y="11106"/>
                  </a:cubicBezTo>
                  <a:cubicBezTo>
                    <a:pt x="10714" y="11341"/>
                    <a:pt x="10434" y="11511"/>
                    <a:pt x="10100" y="11511"/>
                  </a:cubicBezTo>
                  <a:cubicBezTo>
                    <a:pt x="10068" y="11511"/>
                    <a:pt x="10046" y="11511"/>
                    <a:pt x="10005" y="11505"/>
                  </a:cubicBezTo>
                  <a:cubicBezTo>
                    <a:pt x="9644" y="11469"/>
                    <a:pt x="9382" y="11237"/>
                    <a:pt x="9431" y="10982"/>
                  </a:cubicBezTo>
                  <a:close/>
                  <a:moveTo>
                    <a:pt x="11125" y="15821"/>
                  </a:moveTo>
                  <a:cubicBezTo>
                    <a:pt x="10524" y="15821"/>
                    <a:pt x="10037" y="15504"/>
                    <a:pt x="10037" y="15121"/>
                  </a:cubicBezTo>
                  <a:cubicBezTo>
                    <a:pt x="10037" y="14737"/>
                    <a:pt x="10524" y="14430"/>
                    <a:pt x="11125" y="14430"/>
                  </a:cubicBezTo>
                  <a:cubicBezTo>
                    <a:pt x="11726" y="14430"/>
                    <a:pt x="12205" y="14740"/>
                    <a:pt x="12205" y="15121"/>
                  </a:cubicBezTo>
                  <a:cubicBezTo>
                    <a:pt x="12205" y="15501"/>
                    <a:pt x="11717" y="15821"/>
                    <a:pt x="11125" y="15821"/>
                  </a:cubicBezTo>
                  <a:close/>
                  <a:moveTo>
                    <a:pt x="13515" y="18119"/>
                  </a:moveTo>
                  <a:cubicBezTo>
                    <a:pt x="13171" y="18304"/>
                    <a:pt x="12593" y="18259"/>
                    <a:pt x="12304" y="18003"/>
                  </a:cubicBezTo>
                  <a:cubicBezTo>
                    <a:pt x="12164" y="17878"/>
                    <a:pt x="12105" y="17726"/>
                    <a:pt x="12137" y="17568"/>
                  </a:cubicBezTo>
                  <a:cubicBezTo>
                    <a:pt x="12173" y="17413"/>
                    <a:pt x="12295" y="17279"/>
                    <a:pt x="12480" y="17184"/>
                  </a:cubicBezTo>
                  <a:cubicBezTo>
                    <a:pt x="13998" y="16426"/>
                    <a:pt x="15245" y="15431"/>
                    <a:pt x="16094" y="14308"/>
                  </a:cubicBezTo>
                  <a:cubicBezTo>
                    <a:pt x="16907" y="13212"/>
                    <a:pt x="17318" y="12041"/>
                    <a:pt x="17318" y="10826"/>
                  </a:cubicBezTo>
                  <a:cubicBezTo>
                    <a:pt x="17318" y="10151"/>
                    <a:pt x="17187" y="9478"/>
                    <a:pt x="16925" y="8821"/>
                  </a:cubicBezTo>
                  <a:cubicBezTo>
                    <a:pt x="16365" y="7421"/>
                    <a:pt x="15222" y="6142"/>
                    <a:pt x="13628" y="5123"/>
                  </a:cubicBezTo>
                  <a:cubicBezTo>
                    <a:pt x="12950" y="4688"/>
                    <a:pt x="12200" y="4304"/>
                    <a:pt x="11396" y="3981"/>
                  </a:cubicBezTo>
                  <a:lnTo>
                    <a:pt x="11301" y="3945"/>
                  </a:lnTo>
                  <a:lnTo>
                    <a:pt x="11206" y="3981"/>
                  </a:lnTo>
                  <a:cubicBezTo>
                    <a:pt x="10981" y="4064"/>
                    <a:pt x="10728" y="4109"/>
                    <a:pt x="10475" y="4109"/>
                  </a:cubicBezTo>
                  <a:cubicBezTo>
                    <a:pt x="9743" y="4109"/>
                    <a:pt x="9129" y="3775"/>
                    <a:pt x="8984" y="3291"/>
                  </a:cubicBezTo>
                  <a:lnTo>
                    <a:pt x="8962" y="3221"/>
                  </a:lnTo>
                  <a:lnTo>
                    <a:pt x="8862" y="3199"/>
                  </a:lnTo>
                  <a:cubicBezTo>
                    <a:pt x="7516" y="2895"/>
                    <a:pt x="6098" y="2740"/>
                    <a:pt x="4657" y="2740"/>
                  </a:cubicBezTo>
                  <a:cubicBezTo>
                    <a:pt x="4178" y="2740"/>
                    <a:pt x="3790" y="2478"/>
                    <a:pt x="3790" y="2158"/>
                  </a:cubicBezTo>
                  <a:cubicBezTo>
                    <a:pt x="3790" y="1839"/>
                    <a:pt x="4178" y="1574"/>
                    <a:pt x="4657" y="1574"/>
                  </a:cubicBezTo>
                  <a:cubicBezTo>
                    <a:pt x="6405" y="1574"/>
                    <a:pt x="8099" y="1772"/>
                    <a:pt x="9693" y="2161"/>
                  </a:cubicBezTo>
                  <a:lnTo>
                    <a:pt x="9770" y="2180"/>
                  </a:lnTo>
                  <a:lnTo>
                    <a:pt x="9842" y="2158"/>
                  </a:lnTo>
                  <a:cubicBezTo>
                    <a:pt x="10028" y="2094"/>
                    <a:pt x="10253" y="2064"/>
                    <a:pt x="10484" y="2064"/>
                  </a:cubicBezTo>
                  <a:cubicBezTo>
                    <a:pt x="11170" y="2064"/>
                    <a:pt x="11762" y="2362"/>
                    <a:pt x="11947" y="2807"/>
                  </a:cubicBezTo>
                  <a:lnTo>
                    <a:pt x="11965" y="2855"/>
                  </a:lnTo>
                  <a:lnTo>
                    <a:pt x="12033" y="2880"/>
                  </a:lnTo>
                  <a:cubicBezTo>
                    <a:pt x="13045" y="3269"/>
                    <a:pt x="13984" y="3741"/>
                    <a:pt x="14820" y="4274"/>
                  </a:cubicBezTo>
                  <a:cubicBezTo>
                    <a:pt x="15741" y="4864"/>
                    <a:pt x="16527" y="5528"/>
                    <a:pt x="17164" y="6240"/>
                  </a:cubicBezTo>
                  <a:cubicBezTo>
                    <a:pt x="17801" y="6955"/>
                    <a:pt x="18289" y="7719"/>
                    <a:pt x="18605" y="8516"/>
                  </a:cubicBezTo>
                  <a:cubicBezTo>
                    <a:pt x="18908" y="9289"/>
                    <a:pt x="19061" y="10065"/>
                    <a:pt x="19061" y="10826"/>
                  </a:cubicBezTo>
                  <a:cubicBezTo>
                    <a:pt x="19061" y="12226"/>
                    <a:pt x="18583" y="13575"/>
                    <a:pt x="17639" y="14835"/>
                  </a:cubicBezTo>
                  <a:cubicBezTo>
                    <a:pt x="16677" y="16122"/>
                    <a:pt x="15249" y="17257"/>
                    <a:pt x="13519" y="18122"/>
                  </a:cubicBez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7" name="Forma libre: forma 43"/>
            <p:cNvSpPr/>
            <p:nvPr/>
          </p:nvSpPr>
          <p:spPr>
            <a:xfrm>
              <a:off x="-1" y="488889"/>
              <a:ext cx="2280032"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28" y="0"/>
                  </a:moveTo>
                  <a:cubicBezTo>
                    <a:pt x="21568" y="0"/>
                    <a:pt x="21600" y="2496"/>
                    <a:pt x="21600" y="5576"/>
                  </a:cubicBezTo>
                  <a:lnTo>
                    <a:pt x="21600" y="16025"/>
                  </a:lnTo>
                  <a:cubicBezTo>
                    <a:pt x="21600" y="19104"/>
                    <a:pt x="21568" y="21600"/>
                    <a:pt x="21528" y="21600"/>
                  </a:cubicBezTo>
                  <a:lnTo>
                    <a:pt x="72" y="21600"/>
                  </a:lnTo>
                  <a:cubicBezTo>
                    <a:pt x="32" y="21600"/>
                    <a:pt x="0" y="19104"/>
                    <a:pt x="0" y="16025"/>
                  </a:cubicBezTo>
                  <a:lnTo>
                    <a:pt x="0" y="5576"/>
                  </a:lnTo>
                  <a:cubicBezTo>
                    <a:pt x="0" y="2496"/>
                    <a:pt x="32" y="0"/>
                    <a:pt x="72"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8" name="Forma libre: forma 44"/>
            <p:cNvSpPr/>
            <p:nvPr/>
          </p:nvSpPr>
          <p:spPr>
            <a:xfrm>
              <a:off x="2304414" y="488889"/>
              <a:ext cx="159068"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4" y="0"/>
                  </a:moveTo>
                  <a:cubicBezTo>
                    <a:pt x="21141" y="0"/>
                    <a:pt x="21600" y="2496"/>
                    <a:pt x="21600" y="5576"/>
                  </a:cubicBezTo>
                  <a:lnTo>
                    <a:pt x="21600" y="16025"/>
                  </a:lnTo>
                  <a:cubicBezTo>
                    <a:pt x="21600" y="19104"/>
                    <a:pt x="21141" y="21600"/>
                    <a:pt x="20574" y="21600"/>
                  </a:cubicBezTo>
                  <a:lnTo>
                    <a:pt x="1026" y="21600"/>
                  </a:lnTo>
                  <a:cubicBezTo>
                    <a:pt x="459" y="21600"/>
                    <a:pt x="0" y="19104"/>
                    <a:pt x="0" y="16025"/>
                  </a:cubicBezTo>
                  <a:lnTo>
                    <a:pt x="0" y="5576"/>
                  </a:lnTo>
                  <a:cubicBezTo>
                    <a:pt x="0" y="2496"/>
                    <a:pt x="460" y="0"/>
                    <a:pt x="1026"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9" name="Forma libre: forma 45"/>
            <p:cNvSpPr/>
            <p:nvPr/>
          </p:nvSpPr>
          <p:spPr>
            <a:xfrm>
              <a:off x="2615946" y="488889"/>
              <a:ext cx="192659"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53" y="0"/>
                  </a:moveTo>
                  <a:cubicBezTo>
                    <a:pt x="21221" y="0"/>
                    <a:pt x="21600" y="2496"/>
                    <a:pt x="21600" y="5576"/>
                  </a:cubicBezTo>
                  <a:lnTo>
                    <a:pt x="21600" y="16025"/>
                  </a:lnTo>
                  <a:cubicBezTo>
                    <a:pt x="21600" y="19104"/>
                    <a:pt x="21221" y="21600"/>
                    <a:pt x="20753" y="21600"/>
                  </a:cubicBezTo>
                  <a:lnTo>
                    <a:pt x="847" y="21600"/>
                  </a:lnTo>
                  <a:cubicBezTo>
                    <a:pt x="379" y="21600"/>
                    <a:pt x="0" y="19104"/>
                    <a:pt x="0" y="16025"/>
                  </a:cubicBezTo>
                  <a:lnTo>
                    <a:pt x="0" y="5576"/>
                  </a:lnTo>
                  <a:cubicBezTo>
                    <a:pt x="0" y="2496"/>
                    <a:pt x="379" y="0"/>
                    <a:pt x="847"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0" name="Forma libre: forma 46"/>
            <p:cNvSpPr/>
            <p:nvPr/>
          </p:nvSpPr>
          <p:spPr>
            <a:xfrm>
              <a:off x="2487802"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1" name="Forma libre: forma 47"/>
            <p:cNvSpPr/>
            <p:nvPr/>
          </p:nvSpPr>
          <p:spPr>
            <a:xfrm>
              <a:off x="2549779"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2" name="Forma libre: forma 48"/>
            <p:cNvSpPr/>
            <p:nvPr/>
          </p:nvSpPr>
          <p:spPr>
            <a:xfrm>
              <a:off x="59307" y="198122"/>
              <a:ext cx="57278" cy="5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cubicBezTo>
                    <a:pt x="4837" y="21600"/>
                    <a:pt x="0" y="16768"/>
                    <a:pt x="0" y="10788"/>
                  </a:cubicBezTo>
                  <a:cubicBezTo>
                    <a:pt x="0" y="4808"/>
                    <a:pt x="4837" y="0"/>
                    <a:pt x="10776" y="0"/>
                  </a:cubicBezTo>
                  <a:cubicBezTo>
                    <a:pt x="16715" y="0"/>
                    <a:pt x="21600" y="4808"/>
                    <a:pt x="21600" y="10788"/>
                  </a:cubicBezTo>
                  <a:cubicBezTo>
                    <a:pt x="21600" y="16768"/>
                    <a:pt x="16739" y="21600"/>
                    <a:pt x="10776" y="2160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grpSp>
      <p:sp>
        <p:nvSpPr>
          <p:cNvPr id="64" name="Forma libre: forma 49"/>
          <p:cNvSpPr/>
          <p:nvPr/>
        </p:nvSpPr>
        <p:spPr>
          <a:xfrm>
            <a:off x="6614351" y="4628832"/>
            <a:ext cx="46165" cy="782208"/>
          </a:xfrm>
          <a:prstGeom prst="rect">
            <a:avLst/>
          </a:prstGeom>
          <a:solidFill>
            <a:srgbClr val="1D0000"/>
          </a:solidFill>
          <a:ln w="12700">
            <a:miter lim="400000"/>
          </a:ln>
        </p:spPr>
        <p:txBody>
          <a:bodyPr lIns="45719" rIns="45719" anchor="ctr"/>
          <a:lstStyle/>
          <a:p>
            <a:pPr/>
          </a:p>
        </p:txBody>
      </p:sp>
      <p:sp>
        <p:nvSpPr>
          <p:cNvPr id="65" name="Título título título título título"/>
          <p:cNvSpPr txBox="1"/>
          <p:nvPr>
            <p:ph type="title" hasCustomPrompt="1"/>
          </p:nvPr>
        </p:nvSpPr>
        <p:spPr>
          <a:xfrm>
            <a:off x="2457547" y="4653819"/>
            <a:ext cx="3987194" cy="321565"/>
          </a:xfrm>
          <a:prstGeom prst="rect">
            <a:avLst/>
          </a:prstGeom>
        </p:spPr>
        <p:txBody>
          <a:bodyPr anchor="t">
            <a:normAutofit fontScale="100000" lnSpcReduction="0"/>
          </a:bodyPr>
          <a:lstStyle>
            <a:lvl1pPr>
              <a:defRPr sz="2400"/>
            </a:lvl1pPr>
          </a:lstStyle>
          <a:p>
            <a:pPr/>
            <a:r>
              <a:t>Título título título título título</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Diseño personalizado">
    <p:spTree>
      <p:nvGrpSpPr>
        <p:cNvPr id="1" name=""/>
        <p:cNvGrpSpPr/>
        <p:nvPr/>
      </p:nvGrpSpPr>
      <p:grpSpPr>
        <a:xfrm>
          <a:off x="0" y="0"/>
          <a:ext cx="0" cy="0"/>
          <a:chOff x="0" y="0"/>
          <a:chExt cx="0" cy="0"/>
        </a:xfrm>
      </p:grpSpPr>
      <p:grpSp>
        <p:nvGrpSpPr>
          <p:cNvPr id="602" name="Gráfico 7"/>
          <p:cNvGrpSpPr/>
          <p:nvPr/>
        </p:nvGrpSpPr>
        <p:grpSpPr>
          <a:xfrm>
            <a:off x="9874717" y="265386"/>
            <a:ext cx="2047152" cy="377230"/>
            <a:chOff x="0" y="0"/>
            <a:chExt cx="2047151" cy="377228"/>
          </a:xfrm>
        </p:grpSpPr>
        <p:sp>
          <p:nvSpPr>
            <p:cNvPr id="584"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5"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6"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7"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8"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9"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0"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1"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2"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3"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4"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5"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6"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7"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8"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9"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0"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1"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03"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Diseño personalizado">
    <p:spTree>
      <p:nvGrpSpPr>
        <p:cNvPr id="1" name=""/>
        <p:cNvGrpSpPr/>
        <p:nvPr/>
      </p:nvGrpSpPr>
      <p:grpSpPr>
        <a:xfrm>
          <a:off x="0" y="0"/>
          <a:ext cx="0" cy="0"/>
          <a:chOff x="0" y="0"/>
          <a:chExt cx="0" cy="0"/>
        </a:xfrm>
      </p:grpSpPr>
      <p:grpSp>
        <p:nvGrpSpPr>
          <p:cNvPr id="629" name="Gráfico 7"/>
          <p:cNvGrpSpPr/>
          <p:nvPr/>
        </p:nvGrpSpPr>
        <p:grpSpPr>
          <a:xfrm>
            <a:off x="9874717" y="265386"/>
            <a:ext cx="2047152" cy="377230"/>
            <a:chOff x="0" y="0"/>
            <a:chExt cx="2047151" cy="377228"/>
          </a:xfrm>
        </p:grpSpPr>
        <p:sp>
          <p:nvSpPr>
            <p:cNvPr id="611"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2"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3"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4"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5"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6"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7"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8"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9"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0"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1"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2"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3"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4"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5"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6"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7"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8"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30"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3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632" name="Body Level One…"/>
          <p:cNvSpPr txBox="1"/>
          <p:nvPr>
            <p:ph type="body" sz="quarter" idx="1" hasCustomPrompt="1"/>
          </p:nvPr>
        </p:nvSpPr>
        <p:spPr>
          <a:xfrm>
            <a:off x="1106487" y="2890838"/>
            <a:ext cx="7138988" cy="1076326"/>
          </a:xfrm>
          <a:prstGeom prst="rect">
            <a:avLst/>
          </a:prstGeom>
        </p:spPr>
        <p:txBody>
          <a:bodyPr>
            <a:normAutofit fontScale="100000" lnSpcReduction="0"/>
          </a:bodyPr>
          <a:lstStyle>
            <a:lvl1pPr marL="0" indent="0">
              <a:buSzTx/>
              <a:buFontTx/>
              <a:buNone/>
              <a:defRPr sz="3200">
                <a:solidFill>
                  <a:srgbClr val="FFFFFF"/>
                </a:solidFill>
                <a:latin typeface="Arial Black"/>
                <a:ea typeface="Arial Black"/>
                <a:cs typeface="Arial Black"/>
                <a:sym typeface="Arial Black"/>
              </a:defRPr>
            </a:lvl1pPr>
            <a:lvl2pPr marL="0" indent="457200">
              <a:buSzTx/>
              <a:buFontTx/>
              <a:buNone/>
              <a:defRPr sz="3200">
                <a:solidFill>
                  <a:srgbClr val="FFFFFF"/>
                </a:solidFill>
                <a:latin typeface="Arial Black"/>
                <a:ea typeface="Arial Black"/>
                <a:cs typeface="Arial Black"/>
                <a:sym typeface="Arial Black"/>
              </a:defRPr>
            </a:lvl2pPr>
            <a:lvl3pPr marL="0" indent="914400">
              <a:buSzTx/>
              <a:buFontTx/>
              <a:buNone/>
              <a:defRPr sz="3200">
                <a:solidFill>
                  <a:srgbClr val="FFFFFF"/>
                </a:solidFill>
                <a:latin typeface="Arial Black"/>
                <a:ea typeface="Arial Black"/>
                <a:cs typeface="Arial Black"/>
                <a:sym typeface="Arial Black"/>
              </a:defRPr>
            </a:lvl3pPr>
            <a:lvl4pPr marL="0" indent="1371600">
              <a:buSzTx/>
              <a:buFontTx/>
              <a:buNone/>
              <a:defRPr sz="3200">
                <a:solidFill>
                  <a:srgbClr val="FFFFFF"/>
                </a:solidFill>
                <a:latin typeface="Arial Black"/>
                <a:ea typeface="Arial Black"/>
                <a:cs typeface="Arial Black"/>
                <a:sym typeface="Arial Black"/>
              </a:defRPr>
            </a:lvl4pPr>
            <a:lvl5pPr marL="0" indent="1828800">
              <a:buSzTx/>
              <a:buFontTx/>
              <a:buNone/>
              <a:defRPr sz="3200">
                <a:solidFill>
                  <a:srgbClr val="FFFFFF"/>
                </a:solidFill>
                <a:latin typeface="Arial Black"/>
                <a:ea typeface="Arial Black"/>
                <a:cs typeface="Arial Black"/>
                <a:sym typeface="Arial Black"/>
              </a:defRPr>
            </a:lvl5pPr>
          </a:lstStyle>
          <a:p>
            <a:pPr/>
            <a:r>
              <a:t>Haga clic para modificar eltexto principal</a:t>
            </a:r>
          </a:p>
          <a:p>
            <a:pPr lvl="1"/>
            <a:r>
              <a:t/>
            </a:r>
          </a:p>
          <a:p>
            <a:pPr lvl="2"/>
            <a:r>
              <a:t/>
            </a:r>
          </a:p>
          <a:p>
            <a:pPr lvl="3"/>
            <a:r>
              <a:t/>
            </a:r>
          </a:p>
          <a:p>
            <a:pPr lvl="4"/>
            <a:r>
              <a:t/>
            </a:r>
          </a:p>
        </p:txBody>
      </p:sp>
      <p:sp>
        <p:nvSpPr>
          <p:cNvPr id="6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Diseño personalizado">
    <p:spTree>
      <p:nvGrpSpPr>
        <p:cNvPr id="1" name=""/>
        <p:cNvGrpSpPr/>
        <p:nvPr/>
      </p:nvGrpSpPr>
      <p:grpSpPr>
        <a:xfrm>
          <a:off x="0" y="0"/>
          <a:ext cx="0" cy="0"/>
          <a:chOff x="0" y="0"/>
          <a:chExt cx="0" cy="0"/>
        </a:xfrm>
      </p:grpSpPr>
      <p:pic>
        <p:nvPicPr>
          <p:cNvPr id="640" name="Gráfico 22" descr="Gráfico 22"/>
          <p:cNvPicPr>
            <a:picLocks noChangeAspect="1"/>
          </p:cNvPicPr>
          <p:nvPr/>
        </p:nvPicPr>
        <p:blipFill>
          <a:blip r:embed="rId2">
            <a:extLst/>
          </a:blip>
          <a:stretch>
            <a:fillRect/>
          </a:stretch>
        </p:blipFill>
        <p:spPr>
          <a:xfrm>
            <a:off x="0" y="0"/>
            <a:ext cx="12192000" cy="2082800"/>
          </a:xfrm>
          <a:prstGeom prst="rect">
            <a:avLst/>
          </a:prstGeom>
          <a:ln w="12700">
            <a:miter lim="400000"/>
          </a:ln>
        </p:spPr>
      </p:pic>
      <p:sp>
        <p:nvSpPr>
          <p:cNvPr id="64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642" name="Body Level One…"/>
          <p:cNvSpPr txBox="1"/>
          <p:nvPr>
            <p:ph type="body" sz="quarter" idx="1"/>
          </p:nvPr>
        </p:nvSpPr>
        <p:spPr>
          <a:xfrm>
            <a:off x="943780" y="1208574"/>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iseño personalizado">
    <p:spTree>
      <p:nvGrpSpPr>
        <p:cNvPr id="1" name=""/>
        <p:cNvGrpSpPr/>
        <p:nvPr/>
      </p:nvGrpSpPr>
      <p:grpSpPr>
        <a:xfrm>
          <a:off x="0" y="0"/>
          <a:ext cx="0" cy="0"/>
          <a:chOff x="0" y="0"/>
          <a:chExt cx="0" cy="0"/>
        </a:xfrm>
      </p:grpSpPr>
      <p:sp>
        <p:nvSpPr>
          <p:cNvPr id="73"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74"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93" name="Gráfico 7"/>
          <p:cNvGrpSpPr/>
          <p:nvPr/>
        </p:nvGrpSpPr>
        <p:grpSpPr>
          <a:xfrm>
            <a:off x="9874717" y="265386"/>
            <a:ext cx="2047152" cy="377230"/>
            <a:chOff x="0" y="0"/>
            <a:chExt cx="2047151" cy="377228"/>
          </a:xfrm>
        </p:grpSpPr>
        <p:sp>
          <p:nvSpPr>
            <p:cNvPr id="7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Diseño personalizado">
    <p:spTree>
      <p:nvGrpSpPr>
        <p:cNvPr id="1" name=""/>
        <p:cNvGrpSpPr/>
        <p:nvPr/>
      </p:nvGrpSpPr>
      <p:grpSpPr>
        <a:xfrm>
          <a:off x="0" y="0"/>
          <a:ext cx="0" cy="0"/>
          <a:chOff x="0" y="0"/>
          <a:chExt cx="0" cy="0"/>
        </a:xfrm>
      </p:grpSpPr>
      <p:sp>
        <p:nvSpPr>
          <p:cNvPr id="101"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02"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21" name="Gráfico 7"/>
          <p:cNvGrpSpPr/>
          <p:nvPr/>
        </p:nvGrpSpPr>
        <p:grpSpPr>
          <a:xfrm>
            <a:off x="9874717" y="265386"/>
            <a:ext cx="2047152" cy="377230"/>
            <a:chOff x="0" y="0"/>
            <a:chExt cx="2047151" cy="377228"/>
          </a:xfrm>
        </p:grpSpPr>
        <p:sp>
          <p:nvSpPr>
            <p:cNvPr id="103"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4"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5"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6"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7"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8"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9"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0"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1"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2"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3"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4"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5"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6"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7"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8"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9"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20"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22" name="Forma libre: forma 1"/>
          <p:cNvSpPr/>
          <p:nvPr/>
        </p:nvSpPr>
        <p:spPr>
          <a:xfrm>
            <a:off x="877294" y="2750547"/>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2B490"/>
          </a:solidFill>
          <a:ln w="12700">
            <a:miter lim="400000"/>
          </a:ln>
        </p:spPr>
        <p:txBody>
          <a:bodyPr lIns="45719" rIns="45719" anchor="ctr"/>
          <a:lstStyle/>
          <a:p>
            <a:pPr/>
          </a:p>
        </p:txBody>
      </p:sp>
      <p:sp>
        <p:nvSpPr>
          <p:cNvPr id="123" name="CuadroTexto 24"/>
          <p:cNvSpPr txBox="1"/>
          <p:nvPr/>
        </p:nvSpPr>
        <p:spPr>
          <a:xfrm>
            <a:off x="9448462" y="5774039"/>
            <a:ext cx="127001"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7" sz="5000">
                <a:latin typeface="Effra Bold"/>
                <a:ea typeface="Effra Bold"/>
                <a:cs typeface="Effra Bold"/>
                <a:sym typeface="Effra Bold"/>
              </a:defRPr>
            </a:lvl1pPr>
          </a:lstStyle>
          <a:p>
            <a:pPr/>
            <a:r>
              <a:t>​</a:t>
            </a:r>
          </a:p>
        </p:txBody>
      </p:sp>
      <p:sp>
        <p:nvSpPr>
          <p:cNvPr id="124" name="Forma libre: forma 26"/>
          <p:cNvSpPr/>
          <p:nvPr/>
        </p:nvSpPr>
        <p:spPr>
          <a:xfrm>
            <a:off x="889670" y="4247770"/>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425F"/>
          </a:solidFill>
          <a:ln w="12700">
            <a:miter lim="400000"/>
          </a:ln>
        </p:spPr>
        <p:txBody>
          <a:bodyPr lIns="45719" rIns="45719" anchor="ctr"/>
          <a:lstStyle/>
          <a:p>
            <a:pPr/>
          </a:p>
        </p:txBody>
      </p:sp>
      <p:sp>
        <p:nvSpPr>
          <p:cNvPr id="125" name="Forma libre: forma 27"/>
          <p:cNvSpPr/>
          <p:nvPr/>
        </p:nvSpPr>
        <p:spPr>
          <a:xfrm>
            <a:off x="877294" y="5266285"/>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11E2E"/>
          </a:solidFill>
          <a:ln w="12700">
            <a:miter lim="400000"/>
          </a:ln>
        </p:spPr>
        <p:txBody>
          <a:bodyPr lIns="45719" rIns="45719" anchor="ctr"/>
          <a:lstStyle/>
          <a:p>
            <a:pPr/>
          </a:p>
        </p:txBody>
      </p:sp>
      <p:sp>
        <p:nvSpPr>
          <p:cNvPr id="126" name="Forma libre: forma 28"/>
          <p:cNvSpPr/>
          <p:nvPr/>
        </p:nvSpPr>
        <p:spPr>
          <a:xfrm>
            <a:off x="889670" y="5972261"/>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0000"/>
          </a:solidFill>
          <a:ln w="12700">
            <a:miter lim="400000"/>
          </a:ln>
        </p:spPr>
        <p:txBody>
          <a:bodyPr lIns="45719" rIns="45719" anchor="ctr"/>
          <a:lstStyle/>
          <a:p>
            <a:pPr/>
          </a:p>
        </p:txBody>
      </p:sp>
      <p:sp>
        <p:nvSpPr>
          <p:cNvPr id="127" name="CuadroTexto 30"/>
          <p:cNvSpPr txBox="1"/>
          <p:nvPr/>
        </p:nvSpPr>
        <p:spPr>
          <a:xfrm>
            <a:off x="597840" y="260251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1</a:t>
            </a:r>
          </a:p>
        </p:txBody>
      </p:sp>
      <p:sp>
        <p:nvSpPr>
          <p:cNvPr id="128" name="CuadroTexto 31"/>
          <p:cNvSpPr txBox="1"/>
          <p:nvPr/>
        </p:nvSpPr>
        <p:spPr>
          <a:xfrm>
            <a:off x="601165" y="410609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2</a:t>
            </a:r>
          </a:p>
        </p:txBody>
      </p:sp>
      <p:sp>
        <p:nvSpPr>
          <p:cNvPr id="129" name="CuadroTexto 32"/>
          <p:cNvSpPr txBox="1"/>
          <p:nvPr/>
        </p:nvSpPr>
        <p:spPr>
          <a:xfrm>
            <a:off x="597839" y="511337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3</a:t>
            </a:r>
          </a:p>
        </p:txBody>
      </p:sp>
      <p:sp>
        <p:nvSpPr>
          <p:cNvPr id="130" name="CuadroTexto 33"/>
          <p:cNvSpPr txBox="1"/>
          <p:nvPr/>
        </p:nvSpPr>
        <p:spPr>
          <a:xfrm>
            <a:off x="597838" y="582845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4</a:t>
            </a:r>
          </a:p>
        </p:txBody>
      </p:sp>
      <p:sp>
        <p:nvSpPr>
          <p:cNvPr id="131" name="CuadroTexto 36"/>
          <p:cNvSpPr txBox="1"/>
          <p:nvPr/>
        </p:nvSpPr>
        <p:spPr>
          <a:xfrm>
            <a:off x="1204638" y="5108478"/>
            <a:ext cx="10729212"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a:t>
            </a:r>
          </a:p>
        </p:txBody>
      </p:sp>
      <p:sp>
        <p:nvSpPr>
          <p:cNvPr id="132" name="Título Título Título Título"/>
          <p:cNvSpPr txBox="1"/>
          <p:nvPr>
            <p:ph type="title" hasCustomPrompt="1"/>
          </p:nvPr>
        </p:nvSpPr>
        <p:spPr>
          <a:xfrm>
            <a:off x="409723" y="664095"/>
            <a:ext cx="4361782"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33" name="Body Level One…"/>
          <p:cNvSpPr txBox="1"/>
          <p:nvPr>
            <p:ph type="body" sz="quarter" idx="1" hasCustomPrompt="1"/>
          </p:nvPr>
        </p:nvSpPr>
        <p:spPr>
          <a:xfrm>
            <a:off x="409724" y="1401802"/>
            <a:ext cx="10233026" cy="823516"/>
          </a:xfrm>
          <a:prstGeom prst="rect">
            <a:avLst/>
          </a:prstGeom>
        </p:spPr>
        <p:txBody>
          <a:bodyPr>
            <a:normAutofit fontScale="100000" lnSpcReduction="0"/>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Let’s list the main Kafka guarantees over which we can build reliable systems (think ACID-like in databases)</a:t>
            </a:r>
          </a:p>
          <a:p>
            <a:pPr lvl="1"/>
            <a:r>
              <a:t/>
            </a:r>
          </a:p>
          <a:p>
            <a:pPr lvl="2"/>
            <a:r>
              <a:t/>
            </a:r>
          </a:p>
          <a:p>
            <a:pPr lvl="3"/>
            <a:r>
              <a:t/>
            </a:r>
          </a:p>
          <a:p>
            <a:pPr lvl="4"/>
            <a:r>
              <a:t/>
            </a:r>
          </a:p>
        </p:txBody>
      </p:sp>
      <p:sp>
        <p:nvSpPr>
          <p:cNvPr id="134" name="Marcador de texto 67"/>
          <p:cNvSpPr/>
          <p:nvPr>
            <p:ph type="body" sz="quarter" idx="21" hasCustomPrompt="1"/>
          </p:nvPr>
        </p:nvSpPr>
        <p:spPr>
          <a:xfrm>
            <a:off x="1241550" y="2608178"/>
            <a:ext cx="9463089" cy="950913"/>
          </a:xfrm>
          <a:prstGeom prst="rect">
            <a:avLst/>
          </a:prstGeom>
        </p:spPr>
        <p:txBody>
          <a:bodyPr>
            <a:normAutofit fontScale="100000" lnSpcReduction="0"/>
          </a:bodyPr>
          <a:lstStyle>
            <a:lvl1pPr marL="0" indent="0">
              <a:buSzTx/>
              <a:buFontTx/>
              <a:buNone/>
              <a:defRPr sz="2000"/>
            </a:lvl1pPr>
          </a:lstStyle>
          <a:p>
            <a:pPr/>
            <a:r>
              <a:t>If message B is written after message A by the same producer to the same partition, then offset B &gt; offset A (order guarantee per partition per producer).</a:t>
            </a:r>
          </a:p>
        </p:txBody>
      </p:sp>
      <p:sp>
        <p:nvSpPr>
          <p:cNvPr id="135" name="Marcador de texto 67"/>
          <p:cNvSpPr/>
          <p:nvPr>
            <p:ph type="body" sz="quarter" idx="22" hasCustomPrompt="1"/>
          </p:nvPr>
        </p:nvSpPr>
        <p:spPr>
          <a:xfrm>
            <a:off x="1191611" y="4099976"/>
            <a:ext cx="9463089" cy="705354"/>
          </a:xfrm>
          <a:prstGeom prst="rect">
            <a:avLst/>
          </a:prstGeom>
        </p:spPr>
        <p:txBody>
          <a:bodyPr>
            <a:normAutofit fontScale="100000" lnSpcReduction="0"/>
          </a:bodyPr>
          <a:lstStyle>
            <a:lvl1pPr marL="0" indent="0">
              <a:buSzTx/>
              <a:buFontTx/>
              <a:buNone/>
              <a:defRPr sz="2000"/>
            </a:lvl1pPr>
          </a:lstStyle>
          <a:p>
            <a:pPr/>
            <a:r>
              <a:t>Produced messages are considered committed once all in-sync replicas wrote that message (But not necessarily flushed to disk).  </a:t>
            </a:r>
          </a:p>
        </p:txBody>
      </p:sp>
      <p:sp>
        <p:nvSpPr>
          <p:cNvPr id="136" name="Marcador de texto 67"/>
          <p:cNvSpPr/>
          <p:nvPr>
            <p:ph type="body" sz="quarter" idx="23" hasCustomPrompt="1"/>
          </p:nvPr>
        </p:nvSpPr>
        <p:spPr>
          <a:xfrm>
            <a:off x="1179661" y="5174050"/>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Consumers only read committed messages.</a:t>
            </a:r>
          </a:p>
        </p:txBody>
      </p:sp>
      <p:sp>
        <p:nvSpPr>
          <p:cNvPr id="137" name="Marcador de texto 67"/>
          <p:cNvSpPr/>
          <p:nvPr>
            <p:ph type="body" sz="quarter" idx="24" hasCustomPrompt="1"/>
          </p:nvPr>
        </p:nvSpPr>
        <p:spPr>
          <a:xfrm>
            <a:off x="1191610" y="5821991"/>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If at least one in-sync replica lives, messages will not be lost​.</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Diseño personalizado">
    <p:spTree>
      <p:nvGrpSpPr>
        <p:cNvPr id="1" name=""/>
        <p:cNvGrpSpPr/>
        <p:nvPr/>
      </p:nvGrpSpPr>
      <p:grpSpPr>
        <a:xfrm>
          <a:off x="0" y="0"/>
          <a:ext cx="0" cy="0"/>
          <a:chOff x="0" y="0"/>
          <a:chExt cx="0" cy="0"/>
        </a:xfrm>
      </p:grpSpPr>
      <p:sp>
        <p:nvSpPr>
          <p:cNvPr id="145"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46"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65" name="Gráfico 7"/>
          <p:cNvGrpSpPr/>
          <p:nvPr/>
        </p:nvGrpSpPr>
        <p:grpSpPr>
          <a:xfrm>
            <a:off x="9874717" y="265386"/>
            <a:ext cx="2047152" cy="377230"/>
            <a:chOff x="0" y="0"/>
            <a:chExt cx="2047151" cy="377228"/>
          </a:xfrm>
        </p:grpSpPr>
        <p:sp>
          <p:nvSpPr>
            <p:cNvPr id="14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66" name="Forma libre: forma 24"/>
          <p:cNvSpPr/>
          <p:nvPr/>
        </p:nvSpPr>
        <p:spPr>
          <a:xfrm>
            <a:off x="885269" y="1990942"/>
            <a:ext cx="2824117" cy="3905047"/>
          </a:xfrm>
          <a:prstGeom prst="rect">
            <a:avLst/>
          </a:prstGeom>
          <a:solidFill>
            <a:srgbClr val="056978"/>
          </a:solidFill>
          <a:ln w="12700">
            <a:miter lim="400000"/>
          </a:ln>
        </p:spPr>
        <p:txBody>
          <a:bodyPr lIns="45719" rIns="45719" anchor="ctr"/>
          <a:lstStyle/>
          <a:p>
            <a:pPr/>
          </a:p>
        </p:txBody>
      </p:sp>
      <p:sp>
        <p:nvSpPr>
          <p:cNvPr id="167" name="Forma libre: forma 25"/>
          <p:cNvSpPr/>
          <p:nvPr/>
        </p:nvSpPr>
        <p:spPr>
          <a:xfrm>
            <a:off x="3948102" y="1990942"/>
            <a:ext cx="6178050" cy="3024779"/>
          </a:xfrm>
          <a:prstGeom prst="rect">
            <a:avLst/>
          </a:prstGeom>
          <a:solidFill>
            <a:srgbClr val="00425F"/>
          </a:solidFill>
          <a:ln w="12700">
            <a:miter lim="400000"/>
          </a:ln>
        </p:spPr>
        <p:txBody>
          <a:bodyPr lIns="45719" rIns="45719" anchor="ctr"/>
          <a:lstStyle/>
          <a:p>
            <a:pPr/>
          </a:p>
        </p:txBody>
      </p:sp>
      <p:sp>
        <p:nvSpPr>
          <p:cNvPr id="168" name="Forma libre: forma 26"/>
          <p:cNvSpPr/>
          <p:nvPr/>
        </p:nvSpPr>
        <p:spPr>
          <a:xfrm>
            <a:off x="3938637" y="5201461"/>
            <a:ext cx="3626303" cy="694594"/>
          </a:xfrm>
          <a:prstGeom prst="rect">
            <a:avLst/>
          </a:prstGeom>
          <a:solidFill>
            <a:srgbClr val="01AD8B"/>
          </a:solidFill>
          <a:ln w="12700">
            <a:miter lim="400000"/>
          </a:ln>
        </p:spPr>
        <p:txBody>
          <a:bodyPr lIns="45719" rIns="45719" anchor="ctr"/>
          <a:lstStyle/>
          <a:p>
            <a:pPr/>
          </a:p>
        </p:txBody>
      </p:sp>
      <p:pic>
        <p:nvPicPr>
          <p:cNvPr id="169" name="Gráfico 30" descr="Gráfico 30"/>
          <p:cNvPicPr>
            <a:picLocks noChangeAspect="1"/>
          </p:cNvPicPr>
          <p:nvPr/>
        </p:nvPicPr>
        <p:blipFill>
          <a:blip r:embed="rId2">
            <a:extLst/>
          </a:blip>
          <a:stretch>
            <a:fillRect/>
          </a:stretch>
        </p:blipFill>
        <p:spPr>
          <a:xfrm>
            <a:off x="4144198" y="5429284"/>
            <a:ext cx="180976" cy="276226"/>
          </a:xfrm>
          <a:prstGeom prst="rect">
            <a:avLst/>
          </a:prstGeom>
          <a:ln w="12700">
            <a:miter lim="400000"/>
          </a:ln>
        </p:spPr>
      </p:pic>
      <p:sp>
        <p:nvSpPr>
          <p:cNvPr id="17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7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Diseño personalizado">
    <p:spTree>
      <p:nvGrpSpPr>
        <p:cNvPr id="1" name=""/>
        <p:cNvGrpSpPr/>
        <p:nvPr/>
      </p:nvGrpSpPr>
      <p:grpSpPr>
        <a:xfrm>
          <a:off x="0" y="0"/>
          <a:ext cx="0" cy="0"/>
          <a:chOff x="0" y="0"/>
          <a:chExt cx="0" cy="0"/>
        </a:xfrm>
      </p:grpSpPr>
      <p:sp>
        <p:nvSpPr>
          <p:cNvPr id="179"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80"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99" name="Gráfico 7"/>
          <p:cNvGrpSpPr/>
          <p:nvPr/>
        </p:nvGrpSpPr>
        <p:grpSpPr>
          <a:xfrm>
            <a:off x="9874717" y="265386"/>
            <a:ext cx="2047152" cy="377230"/>
            <a:chOff x="0" y="0"/>
            <a:chExt cx="2047151" cy="377228"/>
          </a:xfrm>
        </p:grpSpPr>
        <p:sp>
          <p:nvSpPr>
            <p:cNvPr id="18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0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0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02" name="Forma libre: forma 27"/>
          <p:cNvSpPr/>
          <p:nvPr/>
        </p:nvSpPr>
        <p:spPr>
          <a:xfrm>
            <a:off x="542726" y="2303640"/>
            <a:ext cx="3407847" cy="2927700"/>
          </a:xfrm>
          <a:prstGeom prst="rect">
            <a:avLst/>
          </a:prstGeom>
          <a:solidFill>
            <a:srgbClr val="00425F"/>
          </a:solidFill>
          <a:ln w="12700">
            <a:miter lim="400000"/>
          </a:ln>
        </p:spPr>
        <p:txBody>
          <a:bodyPr lIns="45719" rIns="45719" anchor="ctr"/>
          <a:lstStyle/>
          <a:p>
            <a:pPr/>
          </a:p>
        </p:txBody>
      </p:sp>
      <p:sp>
        <p:nvSpPr>
          <p:cNvPr id="203" name="Forma libre: forma 28"/>
          <p:cNvSpPr/>
          <p:nvPr/>
        </p:nvSpPr>
        <p:spPr>
          <a:xfrm>
            <a:off x="4137185" y="2303640"/>
            <a:ext cx="3407846" cy="1444386"/>
          </a:xfrm>
          <a:prstGeom prst="rect">
            <a:avLst/>
          </a:prstGeom>
          <a:solidFill>
            <a:srgbClr val="056978"/>
          </a:solidFill>
          <a:ln w="12700">
            <a:miter lim="400000"/>
          </a:ln>
        </p:spPr>
        <p:txBody>
          <a:bodyPr lIns="45719" rIns="45719" anchor="ctr"/>
          <a:lstStyle/>
          <a:p>
            <a:pPr/>
          </a:p>
        </p:txBody>
      </p:sp>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Diseño personalizado">
    <p:spTree>
      <p:nvGrpSpPr>
        <p:cNvPr id="1" name=""/>
        <p:cNvGrpSpPr/>
        <p:nvPr/>
      </p:nvGrpSpPr>
      <p:grpSpPr>
        <a:xfrm>
          <a:off x="0" y="0"/>
          <a:ext cx="0" cy="0"/>
          <a:chOff x="0" y="0"/>
          <a:chExt cx="0" cy="0"/>
        </a:xfrm>
      </p:grpSpPr>
      <p:sp>
        <p:nvSpPr>
          <p:cNvPr id="211" name="Forma libre: forma 1"/>
          <p:cNvSpPr/>
          <p:nvPr/>
        </p:nvSpPr>
        <p:spPr>
          <a:xfrm>
            <a:off x="942827" y="5056890"/>
            <a:ext cx="3624436" cy="1259011"/>
          </a:xfrm>
          <a:prstGeom prst="rect">
            <a:avLst/>
          </a:prstGeom>
          <a:solidFill>
            <a:srgbClr val="01AD8B"/>
          </a:solidFill>
          <a:ln w="12700">
            <a:miter lim="400000"/>
          </a:ln>
        </p:spPr>
        <p:txBody>
          <a:bodyPr lIns="45719" rIns="45719" anchor="ctr"/>
          <a:lstStyle/>
          <a:p>
            <a:pPr/>
          </a:p>
        </p:txBody>
      </p:sp>
      <p:sp>
        <p:nvSpPr>
          <p:cNvPr id="212" name="Forma libre: forma 23"/>
          <p:cNvSpPr/>
          <p:nvPr/>
        </p:nvSpPr>
        <p:spPr>
          <a:xfrm>
            <a:off x="942827" y="2013334"/>
            <a:ext cx="8930875" cy="1259011"/>
          </a:xfrm>
          <a:prstGeom prst="rect">
            <a:avLst/>
          </a:prstGeom>
          <a:solidFill>
            <a:srgbClr val="00425F"/>
          </a:solidFill>
          <a:ln w="12700">
            <a:miter lim="400000"/>
          </a:ln>
        </p:spPr>
        <p:txBody>
          <a:bodyPr lIns="45719" rIns="45719" anchor="ctr"/>
          <a:lstStyle/>
          <a:p>
            <a:pPr/>
          </a:p>
        </p:txBody>
      </p:sp>
      <p:sp>
        <p:nvSpPr>
          <p:cNvPr id="213" name="Forma libre: forma 27"/>
          <p:cNvSpPr/>
          <p:nvPr/>
        </p:nvSpPr>
        <p:spPr>
          <a:xfrm>
            <a:off x="942827" y="3535078"/>
            <a:ext cx="8930875" cy="1259079"/>
          </a:xfrm>
          <a:prstGeom prst="rect">
            <a:avLst/>
          </a:prstGeom>
          <a:solidFill>
            <a:srgbClr val="056978"/>
          </a:solidFill>
          <a:ln w="12700">
            <a:miter lim="400000"/>
          </a:ln>
        </p:spPr>
        <p:txBody>
          <a:bodyPr lIns="45719" rIns="45719" anchor="ctr"/>
          <a:lstStyle/>
          <a:p>
            <a:pPr/>
          </a:p>
        </p:txBody>
      </p:sp>
      <p:grpSp>
        <p:nvGrpSpPr>
          <p:cNvPr id="232" name="Gráfico 7"/>
          <p:cNvGrpSpPr/>
          <p:nvPr/>
        </p:nvGrpSpPr>
        <p:grpSpPr>
          <a:xfrm>
            <a:off x="9874717" y="265386"/>
            <a:ext cx="2047152" cy="377230"/>
            <a:chOff x="0" y="0"/>
            <a:chExt cx="2047151" cy="377228"/>
          </a:xfrm>
        </p:grpSpPr>
        <p:sp>
          <p:nvSpPr>
            <p:cNvPr id="21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33"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34"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Diseño personalizado">
    <p:spTree>
      <p:nvGrpSpPr>
        <p:cNvPr id="1" name=""/>
        <p:cNvGrpSpPr/>
        <p:nvPr/>
      </p:nvGrpSpPr>
      <p:grpSpPr>
        <a:xfrm>
          <a:off x="0" y="0"/>
          <a:ext cx="0" cy="0"/>
          <a:chOff x="0" y="0"/>
          <a:chExt cx="0" cy="0"/>
        </a:xfrm>
      </p:grpSpPr>
      <p:sp>
        <p:nvSpPr>
          <p:cNvPr id="242" name="Forma libre: forma 3"/>
          <p:cNvSpPr/>
          <p:nvPr/>
        </p:nvSpPr>
        <p:spPr>
          <a:xfrm>
            <a:off x="535363" y="2040375"/>
            <a:ext cx="3095770" cy="2497049"/>
          </a:xfrm>
          <a:prstGeom prst="rect">
            <a:avLst/>
          </a:prstGeom>
          <a:solidFill>
            <a:srgbClr val="00425F"/>
          </a:solidFill>
          <a:ln w="12700">
            <a:miter lim="400000"/>
          </a:ln>
        </p:spPr>
        <p:txBody>
          <a:bodyPr lIns="45719" rIns="45719" anchor="ctr"/>
          <a:lstStyle/>
          <a:p>
            <a:pPr/>
          </a:p>
        </p:txBody>
      </p:sp>
      <p:sp>
        <p:nvSpPr>
          <p:cNvPr id="243" name="Forma libre: forma 24"/>
          <p:cNvSpPr/>
          <p:nvPr/>
        </p:nvSpPr>
        <p:spPr>
          <a:xfrm>
            <a:off x="7639176" y="4721433"/>
            <a:ext cx="2909021" cy="761407"/>
          </a:xfrm>
          <a:prstGeom prst="rect">
            <a:avLst/>
          </a:prstGeom>
          <a:solidFill>
            <a:srgbClr val="01AD8B"/>
          </a:solidFill>
          <a:ln w="12700">
            <a:miter lim="400000"/>
          </a:ln>
        </p:spPr>
        <p:txBody>
          <a:bodyPr lIns="45719" rIns="45719" anchor="ctr"/>
          <a:lstStyle/>
          <a:p>
            <a:pPr/>
          </a:p>
        </p:txBody>
      </p:sp>
      <p:sp>
        <p:nvSpPr>
          <p:cNvPr id="244" name="Forma libre: forma 25"/>
          <p:cNvSpPr/>
          <p:nvPr/>
        </p:nvSpPr>
        <p:spPr>
          <a:xfrm>
            <a:off x="3789493" y="2040375"/>
            <a:ext cx="6758703" cy="2521040"/>
          </a:xfrm>
          <a:prstGeom prst="rect">
            <a:avLst/>
          </a:prstGeom>
          <a:solidFill>
            <a:srgbClr val="056978"/>
          </a:solidFill>
          <a:ln w="12700">
            <a:miter lim="400000"/>
          </a:ln>
        </p:spPr>
        <p:txBody>
          <a:bodyPr lIns="45719" rIns="45719" anchor="ctr"/>
          <a:lstStyle/>
          <a:p>
            <a:pPr/>
          </a:p>
        </p:txBody>
      </p:sp>
      <p:grpSp>
        <p:nvGrpSpPr>
          <p:cNvPr id="263" name="Gráfico 7"/>
          <p:cNvGrpSpPr/>
          <p:nvPr/>
        </p:nvGrpSpPr>
        <p:grpSpPr>
          <a:xfrm>
            <a:off x="9874717" y="265386"/>
            <a:ext cx="2047152" cy="377230"/>
            <a:chOff x="0" y="0"/>
            <a:chExt cx="2047151" cy="377228"/>
          </a:xfrm>
        </p:grpSpPr>
        <p:sp>
          <p:nvSpPr>
            <p:cNvPr id="24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64"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65"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Subtítulo…</a:t>
            </a:r>
          </a:p>
          <a:p>
            <a:pPr lvl="1"/>
            <a:r>
              <a:t/>
            </a:r>
          </a:p>
          <a:p>
            <a:pPr lvl="2"/>
            <a:r>
              <a:t/>
            </a:r>
          </a:p>
          <a:p>
            <a:pPr lvl="3"/>
            <a:r>
              <a:t/>
            </a:r>
          </a:p>
          <a:p>
            <a:pPr lvl="4"/>
            <a:r>
              <a:t/>
            </a:r>
          </a:p>
        </p:txBody>
      </p:sp>
      <p:sp>
        <p:nvSpPr>
          <p:cNvPr id="266" name="Forma libre: forma 29"/>
          <p:cNvSpPr/>
          <p:nvPr/>
        </p:nvSpPr>
        <p:spPr>
          <a:xfrm>
            <a:off x="6907586" y="6038527"/>
            <a:ext cx="121403" cy="198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79"/>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0800000"/>
          </a:gradFill>
          <a:ln w="12700">
            <a:miter lim="400000"/>
          </a:ln>
        </p:spPr>
        <p:txBody>
          <a:bodyPr lIns="45719" rIns="45719" anchor="ctr"/>
          <a:lstStyle/>
          <a:p>
            <a:pP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iseño personalizado">
    <p:spTree>
      <p:nvGrpSpPr>
        <p:cNvPr id="1" name=""/>
        <p:cNvGrpSpPr/>
        <p:nvPr/>
      </p:nvGrpSpPr>
      <p:grpSpPr>
        <a:xfrm>
          <a:off x="0" y="0"/>
          <a:ext cx="0" cy="0"/>
          <a:chOff x="0" y="0"/>
          <a:chExt cx="0" cy="0"/>
        </a:xfrm>
      </p:grpSpPr>
      <p:grpSp>
        <p:nvGrpSpPr>
          <p:cNvPr id="292" name="Gráfico 7"/>
          <p:cNvGrpSpPr/>
          <p:nvPr/>
        </p:nvGrpSpPr>
        <p:grpSpPr>
          <a:xfrm>
            <a:off x="9874717" y="265386"/>
            <a:ext cx="2047152" cy="377230"/>
            <a:chOff x="0" y="0"/>
            <a:chExt cx="2047151" cy="377228"/>
          </a:xfrm>
        </p:grpSpPr>
        <p:sp>
          <p:nvSpPr>
            <p:cNvPr id="27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93"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rma libre: forma 1"/>
          <p:cNvSpPr/>
          <p:nvPr/>
        </p:nvSpPr>
        <p:spPr>
          <a:xfrm>
            <a:off x="9872535" y="981773"/>
            <a:ext cx="1548576"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738" y="0"/>
                </a:lnTo>
                <a:lnTo>
                  <a:pt x="2160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3" name="Forma libre: forma 2"/>
          <p:cNvSpPr/>
          <p:nvPr/>
        </p:nvSpPr>
        <p:spPr>
          <a:xfrm>
            <a:off x="340486" y="1119821"/>
            <a:ext cx="814070" cy="530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43"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4" name="Forma libre: forma 3"/>
          <p:cNvSpPr/>
          <p:nvPr/>
        </p:nvSpPr>
        <p:spPr>
          <a:xfrm>
            <a:off x="-796" y="1910335"/>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5" name="Forma libre: forma 4"/>
          <p:cNvSpPr/>
          <p:nvPr/>
        </p:nvSpPr>
        <p:spPr>
          <a:xfrm>
            <a:off x="-796" y="2889631"/>
            <a:ext cx="760796" cy="1020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6" name="Forma libre: forma 5"/>
          <p:cNvSpPr/>
          <p:nvPr/>
        </p:nvSpPr>
        <p:spPr>
          <a:xfrm>
            <a:off x="-796" y="3910203"/>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solidFill>
            <a:srgbClr val="011E2E"/>
          </a:solidFill>
          <a:ln w="12700">
            <a:miter lim="400000"/>
          </a:ln>
        </p:spPr>
        <p:txBody>
          <a:bodyPr lIns="45719" rIns="45719" anchor="ctr"/>
          <a:lstStyle/>
          <a:p>
            <a:pPr/>
          </a:p>
        </p:txBody>
      </p:sp>
      <p:sp>
        <p:nvSpPr>
          <p:cNvPr id="7" name="Forma libre: forma 6"/>
          <p:cNvSpPr/>
          <p:nvPr/>
        </p:nvSpPr>
        <p:spPr>
          <a:xfrm>
            <a:off x="549909" y="3780471"/>
            <a:ext cx="884873" cy="575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2" y="0"/>
                </a:lnTo>
                <a:lnTo>
                  <a:pt x="21600" y="21600"/>
                </a:lnTo>
                <a:lnTo>
                  <a:pt x="0" y="21600"/>
                </a:lnTo>
                <a:close/>
              </a:path>
            </a:pathLst>
          </a:custGeom>
          <a:solidFill>
            <a:srgbClr val="02B490"/>
          </a:solidFill>
          <a:ln w="12700">
            <a:miter lim="400000"/>
          </a:ln>
        </p:spPr>
        <p:txBody>
          <a:bodyPr lIns="45719" rIns="45719" anchor="ctr"/>
          <a:lstStyle/>
          <a:p>
            <a:pPr/>
          </a:p>
        </p:txBody>
      </p:sp>
      <p:sp>
        <p:nvSpPr>
          <p:cNvPr id="8" name="Forma libre: forma 7"/>
          <p:cNvSpPr/>
          <p:nvPr/>
        </p:nvSpPr>
        <p:spPr>
          <a:xfrm>
            <a:off x="1069021" y="3394011"/>
            <a:ext cx="525083" cy="321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5"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9" name="Forma libre: forma 8"/>
          <p:cNvSpPr/>
          <p:nvPr/>
        </p:nvSpPr>
        <p:spPr>
          <a:xfrm>
            <a:off x="-13273" y="5880608"/>
            <a:ext cx="778639"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6200000"/>
          </a:gradFill>
          <a:ln w="12700">
            <a:miter lim="400000"/>
          </a:ln>
        </p:spPr>
        <p:txBody>
          <a:bodyPr lIns="45719" rIns="45719" anchor="ctr"/>
          <a:lstStyle/>
          <a:p>
            <a:pPr/>
          </a:p>
        </p:txBody>
      </p:sp>
      <p:sp>
        <p:nvSpPr>
          <p:cNvPr id="10" name="Forma libre: forma 9"/>
          <p:cNvSpPr/>
          <p:nvPr/>
        </p:nvSpPr>
        <p:spPr>
          <a:xfrm>
            <a:off x="765365" y="5880608"/>
            <a:ext cx="1533653"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11" name="Forma libre: forma 10"/>
          <p:cNvSpPr/>
          <p:nvPr/>
        </p:nvSpPr>
        <p:spPr>
          <a:xfrm>
            <a:off x="765365" y="4889500"/>
            <a:ext cx="1533653"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0"/>
                </a:moveTo>
                <a:lnTo>
                  <a:pt x="0" y="21600"/>
                </a:lnTo>
                <a:lnTo>
                  <a:pt x="21600" y="21600"/>
                </a:lnTo>
                <a:lnTo>
                  <a:pt x="10965" y="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2" name="Forma libre: forma 11"/>
          <p:cNvSpPr/>
          <p:nvPr/>
        </p:nvSpPr>
        <p:spPr>
          <a:xfrm>
            <a:off x="1543938" y="5880608"/>
            <a:ext cx="1522032"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716" y="0"/>
                </a:lnTo>
                <a:lnTo>
                  <a:pt x="0" y="2160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3" name="Forma libre: forma 12"/>
          <p:cNvSpPr/>
          <p:nvPr/>
        </p:nvSpPr>
        <p:spPr>
          <a:xfrm>
            <a:off x="2753296" y="6181471"/>
            <a:ext cx="899669" cy="578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lnTo>
                  <a:pt x="0" y="0"/>
                </a:lnTo>
                <a:close/>
              </a:path>
            </a:pathLst>
          </a:custGeom>
          <a:solidFill>
            <a:srgbClr val="00AD8B"/>
          </a:solidFill>
          <a:ln w="12700">
            <a:miter lim="400000"/>
          </a:ln>
        </p:spPr>
        <p:txBody>
          <a:bodyPr lIns="45719" rIns="45719" anchor="ctr"/>
          <a:lstStyle/>
          <a:p>
            <a:pPr/>
          </a:p>
        </p:txBody>
      </p:sp>
      <p:sp>
        <p:nvSpPr>
          <p:cNvPr id="14" name="Forma libre: forma 13"/>
          <p:cNvSpPr/>
          <p:nvPr/>
        </p:nvSpPr>
        <p:spPr>
          <a:xfrm>
            <a:off x="8200008" y="598297"/>
            <a:ext cx="849567" cy="54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9" y="0"/>
                </a:moveTo>
                <a:lnTo>
                  <a:pt x="0" y="21600"/>
                </a:lnTo>
                <a:lnTo>
                  <a:pt x="21600" y="21600"/>
                </a:lnTo>
                <a:lnTo>
                  <a:pt x="10949" y="0"/>
                </a:lnTo>
                <a:close/>
              </a:path>
            </a:pathLst>
          </a:custGeom>
          <a:solidFill>
            <a:srgbClr val="01AD8B"/>
          </a:solidFill>
          <a:ln w="12700">
            <a:miter lim="400000"/>
          </a:ln>
        </p:spPr>
        <p:txBody>
          <a:bodyPr lIns="45719" rIns="45719" anchor="ctr"/>
          <a:lstStyle/>
          <a:p>
            <a:pPr/>
          </a:p>
        </p:txBody>
      </p:sp>
      <p:sp>
        <p:nvSpPr>
          <p:cNvPr id="15" name="Forma libre: forma 14"/>
          <p:cNvSpPr/>
          <p:nvPr/>
        </p:nvSpPr>
        <p:spPr>
          <a:xfrm>
            <a:off x="10642344" y="0"/>
            <a:ext cx="1549656"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870" y="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6" name="Forma libre: forma 15"/>
          <p:cNvSpPr/>
          <p:nvPr/>
        </p:nvSpPr>
        <p:spPr>
          <a:xfrm>
            <a:off x="11421109" y="0"/>
            <a:ext cx="770891"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21600" y="21600"/>
                </a:lnTo>
                <a:lnTo>
                  <a:pt x="2160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5400000"/>
          </a:gradFill>
          <a:ln w="12700">
            <a:miter lim="400000"/>
          </a:ln>
        </p:spPr>
        <p:txBody>
          <a:bodyPr lIns="45719" rIns="45719" anchor="ctr"/>
          <a:lstStyle/>
          <a:p>
            <a:pPr/>
          </a:p>
        </p:txBody>
      </p:sp>
      <p:sp>
        <p:nvSpPr>
          <p:cNvPr id="17" name="Forma libre: forma 16"/>
          <p:cNvSpPr/>
          <p:nvPr/>
        </p:nvSpPr>
        <p:spPr>
          <a:xfrm>
            <a:off x="9102660" y="981773"/>
            <a:ext cx="1539685"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800" y="21600"/>
                </a:lnTo>
                <a:lnTo>
                  <a:pt x="21600" y="0"/>
                </a:lnTo>
                <a:close/>
              </a:path>
            </a:pathLst>
          </a:custGeom>
          <a:solidFill>
            <a:srgbClr val="0D3648"/>
          </a:solidFill>
          <a:ln w="12700">
            <a:miter lim="400000"/>
          </a:ln>
        </p:spPr>
        <p:txBody>
          <a:bodyPr lIns="45719" rIns="45719" anchor="ctr"/>
          <a:lstStyle/>
          <a:p>
            <a:pPr/>
          </a:p>
        </p:txBody>
      </p:sp>
      <p:sp>
        <p:nvSpPr>
          <p:cNvPr id="18" name="Forma libre: forma 17"/>
          <p:cNvSpPr/>
          <p:nvPr/>
        </p:nvSpPr>
        <p:spPr>
          <a:xfrm>
            <a:off x="9872535" y="1969897"/>
            <a:ext cx="1548576" cy="9903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668" y="21600"/>
                </a:lnTo>
                <a:lnTo>
                  <a:pt x="0" y="0"/>
                </a:lnTo>
                <a:close/>
              </a:path>
            </a:pathLst>
          </a:custGeom>
          <a:solidFill>
            <a:srgbClr val="043E5D"/>
          </a:solidFill>
          <a:ln w="12700">
            <a:miter lim="400000"/>
          </a:ln>
        </p:spPr>
        <p:txBody>
          <a:bodyPr lIns="45719" rIns="45719" anchor="ctr"/>
          <a:lstStyle/>
          <a:p>
            <a:pPr/>
          </a:p>
        </p:txBody>
      </p:sp>
      <p:sp>
        <p:nvSpPr>
          <p:cNvPr id="19" name="Forma libre: forma 18"/>
          <p:cNvSpPr/>
          <p:nvPr/>
        </p:nvSpPr>
        <p:spPr>
          <a:xfrm>
            <a:off x="9420352" y="3384358"/>
            <a:ext cx="921195" cy="584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31" y="21600"/>
                </a:lnTo>
                <a:lnTo>
                  <a:pt x="0" y="0"/>
                </a:lnTo>
                <a:close/>
              </a:path>
            </a:pathLst>
          </a:custGeom>
          <a:solidFill>
            <a:srgbClr val="03A888"/>
          </a:solidFill>
          <a:ln w="12700">
            <a:miter lim="400000"/>
          </a:ln>
        </p:spPr>
        <p:txBody>
          <a:bodyPr lIns="45719" rIns="45719" anchor="ctr"/>
          <a:lstStyle/>
          <a:p>
            <a:pPr/>
          </a:p>
        </p:txBody>
      </p:sp>
      <p:sp>
        <p:nvSpPr>
          <p:cNvPr id="20" name="Forma libre: forma 19"/>
          <p:cNvSpPr/>
          <p:nvPr/>
        </p:nvSpPr>
        <p:spPr>
          <a:xfrm>
            <a:off x="11416093" y="2951670"/>
            <a:ext cx="773685" cy="1017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solidFill>
            <a:srgbClr val="011D30"/>
          </a:solidFill>
          <a:ln w="12700">
            <a:miter lim="400000"/>
          </a:ln>
        </p:spPr>
        <p:txBody>
          <a:bodyPr lIns="45719" rIns="45719" anchor="ctr"/>
          <a:lstStyle/>
          <a:p>
            <a:pPr/>
          </a:p>
        </p:txBody>
      </p:sp>
      <p:sp>
        <p:nvSpPr>
          <p:cNvPr id="21" name="Forma libre: forma 20"/>
          <p:cNvSpPr/>
          <p:nvPr/>
        </p:nvSpPr>
        <p:spPr>
          <a:xfrm>
            <a:off x="11416093" y="3968813"/>
            <a:ext cx="773685" cy="1017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16200000"/>
          </a:gradFill>
          <a:ln w="12700">
            <a:miter lim="400000"/>
          </a:ln>
        </p:spPr>
        <p:txBody>
          <a:bodyPr lIns="45719" rIns="45719" anchor="ctr"/>
          <a:lstStyle/>
          <a:p>
            <a:pPr/>
          </a:p>
        </p:txBody>
      </p:sp>
      <p:sp>
        <p:nvSpPr>
          <p:cNvPr id="22" name="Forma libre: forma 21"/>
          <p:cNvSpPr/>
          <p:nvPr/>
        </p:nvSpPr>
        <p:spPr>
          <a:xfrm>
            <a:off x="11429935" y="4985956"/>
            <a:ext cx="759842" cy="963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23" name="Forma libre: forma 22"/>
          <p:cNvSpPr/>
          <p:nvPr/>
        </p:nvSpPr>
        <p:spPr>
          <a:xfrm>
            <a:off x="11022900" y="6190869"/>
            <a:ext cx="819977" cy="525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99"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24" name="Forma libre: forma 23"/>
          <p:cNvSpPr/>
          <p:nvPr/>
        </p:nvSpPr>
        <p:spPr>
          <a:xfrm>
            <a:off x="10223" y="4889500"/>
            <a:ext cx="1533716"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35" y="21600"/>
                </a:moveTo>
                <a:lnTo>
                  <a:pt x="21600" y="0"/>
                </a:lnTo>
                <a:lnTo>
                  <a:pt x="0" y="0"/>
                </a:lnTo>
                <a:lnTo>
                  <a:pt x="10635" y="21600"/>
                </a:lnTo>
                <a:close/>
              </a:path>
            </a:pathLst>
          </a:custGeom>
          <a:solidFill>
            <a:srgbClr val="011E2E"/>
          </a:solidFill>
          <a:ln w="12700">
            <a:miter lim="400000"/>
          </a:ln>
        </p:spPr>
        <p:txBody>
          <a:bodyPr lIns="45719" rIns="45719" anchor="ctr"/>
          <a:lstStyle/>
          <a:p>
            <a:pPr/>
          </a:p>
        </p:txBody>
      </p:sp>
      <p:sp>
        <p:nvSpPr>
          <p:cNvPr id="25" name="Forma libre: forma 24"/>
          <p:cNvSpPr/>
          <p:nvPr/>
        </p:nvSpPr>
        <p:spPr>
          <a:xfrm>
            <a:off x="9909950" y="-8573"/>
            <a:ext cx="1527938"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591" y="21600"/>
                </a:lnTo>
                <a:lnTo>
                  <a:pt x="21600" y="0"/>
                </a:lnTo>
                <a:lnTo>
                  <a:pt x="0" y="0"/>
                </a:lnTo>
                <a:close/>
              </a:path>
            </a:pathLst>
          </a:custGeom>
          <a:solidFill>
            <a:srgbClr val="0D3648"/>
          </a:solidFill>
          <a:ln w="12700">
            <a:miter lim="400000"/>
          </a:ln>
        </p:spPr>
        <p:txBody>
          <a:bodyPr lIns="45719" rIns="45719" anchor="ctr"/>
          <a:lstStyle/>
          <a:p>
            <a:pPr/>
          </a:p>
        </p:txBody>
      </p:sp>
      <p:sp>
        <p:nvSpPr>
          <p:cNvPr id="26" name="Forma libre: forma 25"/>
          <p:cNvSpPr/>
          <p:nvPr/>
        </p:nvSpPr>
        <p:spPr>
          <a:xfrm>
            <a:off x="11418886" y="981773"/>
            <a:ext cx="773114"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478"/>
                </a:lnTo>
                <a:lnTo>
                  <a:pt x="21600" y="0"/>
                </a:lnTo>
                <a:lnTo>
                  <a:pt x="21600" y="21600"/>
                </a:lnTo>
                <a:close/>
              </a:path>
            </a:pathLst>
          </a:custGeom>
          <a:solidFill>
            <a:srgbClr val="04A081"/>
          </a:solidFill>
          <a:ln w="12700">
            <a:miter lim="400000"/>
          </a:ln>
        </p:spPr>
        <p:txBody>
          <a:bodyPr lIns="45719" rIns="45719" anchor="ctr"/>
          <a:lstStyle/>
          <a:p>
            <a:pPr/>
          </a:p>
        </p:txBody>
      </p:sp>
      <p:sp>
        <p:nvSpPr>
          <p:cNvPr id="27" name="Forma libre: forma 26"/>
          <p:cNvSpPr/>
          <p:nvPr/>
        </p:nvSpPr>
        <p:spPr>
          <a:xfrm>
            <a:off x="10636947" y="1961507"/>
            <a:ext cx="1547433"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946" y="0"/>
                </a:lnTo>
                <a:lnTo>
                  <a:pt x="21600" y="21600"/>
                </a:lnTo>
                <a:close/>
              </a:path>
            </a:pathLst>
          </a:custGeom>
          <a:solidFill>
            <a:srgbClr val="0D3648"/>
          </a:solidFill>
          <a:ln w="12700">
            <a:miter lim="400000"/>
          </a:ln>
        </p:spPr>
        <p:txBody>
          <a:bodyPr lIns="45719" rIns="45719" anchor="ctr"/>
          <a:lstStyle/>
          <a:p>
            <a:pPr/>
          </a:p>
        </p:txBody>
      </p:sp>
      <p:sp>
        <p:nvSpPr>
          <p:cNvPr id="28" name="Forma libre: forma 27"/>
          <p:cNvSpPr/>
          <p:nvPr/>
        </p:nvSpPr>
        <p:spPr>
          <a:xfrm>
            <a:off x="9880981" y="3968813"/>
            <a:ext cx="1533716"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29"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0"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Título 1"/>
          <p:cNvSpPr txBox="1"/>
          <p:nvPr>
            <p:ph type="title"/>
          </p:nvPr>
        </p:nvSpPr>
        <p:spPr>
          <a:prstGeom prst="rect">
            <a:avLst/>
          </a:prstGeom>
        </p:spPr>
        <p:txBody>
          <a:bodyPr/>
          <a:lstStyle>
            <a:lvl1pPr defTabSz="493776">
              <a:defRPr sz="1296">
                <a:latin typeface="Arial Black"/>
                <a:ea typeface="Arial Black"/>
                <a:cs typeface="Arial Black"/>
                <a:sym typeface="Arial Black"/>
              </a:defRPr>
            </a:lvl1pPr>
          </a:lstStyle>
          <a:p>
            <a:pPr/>
            <a:r>
              <a:t>Hands on Generative AI</a:t>
            </a:r>
          </a:p>
        </p:txBody>
      </p:sp>
      <p:sp>
        <p:nvSpPr>
          <p:cNvPr id="653" name="CuadroTexto 4"/>
          <p:cNvSpPr txBox="1"/>
          <p:nvPr/>
        </p:nvSpPr>
        <p:spPr>
          <a:xfrm>
            <a:off x="2503267" y="4975383"/>
            <a:ext cx="273711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Transforming NLP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4" name="Imagen 2" descr="Imagen 2"/>
          <p:cNvPicPr>
            <a:picLocks noChangeAspect="1"/>
          </p:cNvPicPr>
          <p:nvPr/>
        </p:nvPicPr>
        <p:blipFill>
          <a:blip r:embed="rId3">
            <a:extLst/>
          </a:blip>
          <a:stretch>
            <a:fillRect/>
          </a:stretch>
        </p:blipFill>
        <p:spPr>
          <a:xfrm>
            <a:off x="2372804" y="0"/>
            <a:ext cx="7446390" cy="6858000"/>
          </a:xfrm>
          <a:prstGeom prst="rect">
            <a:avLst/>
          </a:prstGeom>
          <a:ln w="12700">
            <a:miter lim="400000"/>
          </a:ln>
        </p:spPr>
      </p:pic>
      <p:sp>
        <p:nvSpPr>
          <p:cNvPr id="705"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9" name="Imagen 2" descr="Imagen 2"/>
          <p:cNvPicPr>
            <a:picLocks noChangeAspect="1"/>
          </p:cNvPicPr>
          <p:nvPr/>
        </p:nvPicPr>
        <p:blipFill>
          <a:blip r:embed="rId3">
            <a:extLst/>
          </a:blip>
          <a:stretch>
            <a:fillRect/>
          </a:stretch>
        </p:blipFill>
        <p:spPr>
          <a:xfrm>
            <a:off x="2370609" y="0"/>
            <a:ext cx="7450781" cy="6862044"/>
          </a:xfrm>
          <a:prstGeom prst="rect">
            <a:avLst/>
          </a:prstGeom>
          <a:ln w="12700">
            <a:miter lim="400000"/>
          </a:ln>
        </p:spPr>
      </p:pic>
      <p:sp>
        <p:nvSpPr>
          <p:cNvPr id="710"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4" name="Imagen 2" descr="Imagen 2"/>
          <p:cNvPicPr>
            <a:picLocks noChangeAspect="1"/>
          </p:cNvPicPr>
          <p:nvPr/>
        </p:nvPicPr>
        <p:blipFill>
          <a:blip r:embed="rId3">
            <a:extLst/>
          </a:blip>
          <a:stretch>
            <a:fillRect/>
          </a:stretch>
        </p:blipFill>
        <p:spPr>
          <a:xfrm>
            <a:off x="2871285" y="0"/>
            <a:ext cx="5657380" cy="6858000"/>
          </a:xfrm>
          <a:prstGeom prst="rect">
            <a:avLst/>
          </a:prstGeom>
          <a:ln w="12700">
            <a:miter lim="400000"/>
          </a:ln>
        </p:spPr>
      </p:pic>
      <p:sp>
        <p:nvSpPr>
          <p:cNvPr id="715"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Why do we need it?</a:t>
            </a:r>
          </a:p>
        </p:txBody>
      </p:sp>
      <p:sp>
        <p:nvSpPr>
          <p:cNvPr id="720" name="CuadroTexto 1"/>
          <p:cNvSpPr txBox="1"/>
          <p:nvPr/>
        </p:nvSpPr>
        <p:spPr>
          <a:xfrm>
            <a:off x="9799319" y="633939"/>
            <a:ext cx="218313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grpSp>
        <p:nvGrpSpPr>
          <p:cNvPr id="723" name="Grupo 2"/>
          <p:cNvGrpSpPr/>
          <p:nvPr/>
        </p:nvGrpSpPr>
        <p:grpSpPr>
          <a:xfrm>
            <a:off x="523556" y="2521501"/>
            <a:ext cx="8162700" cy="809227"/>
            <a:chOff x="0" y="0"/>
            <a:chExt cx="8162698" cy="809225"/>
          </a:xfrm>
        </p:grpSpPr>
        <p:sp>
          <p:nvSpPr>
            <p:cNvPr id="721" name="CuadroTexto 3"/>
            <p:cNvSpPr txBox="1"/>
            <p:nvPr/>
          </p:nvSpPr>
          <p:spPr>
            <a:xfrm>
              <a:off x="169857" y="0"/>
              <a:ext cx="7992842"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Transformers can parallelise computations across a GPU, which RNNs cannot</a:t>
              </a:r>
            </a:p>
          </p:txBody>
        </p:sp>
        <p:sp>
          <p:nvSpPr>
            <p:cNvPr id="722" name="Forma libre: forma 4"/>
            <p:cNvSpPr/>
            <p:nvPr/>
          </p:nvSpPr>
          <p:spPr>
            <a:xfrm rot="5400000">
              <a:off x="-33420" y="223663"/>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726" name="Grupo 6"/>
          <p:cNvGrpSpPr/>
          <p:nvPr/>
        </p:nvGrpSpPr>
        <p:grpSpPr>
          <a:xfrm>
            <a:off x="515937" y="3955276"/>
            <a:ext cx="7962403" cy="391340"/>
            <a:chOff x="0" y="0"/>
            <a:chExt cx="7962402" cy="391339"/>
          </a:xfrm>
        </p:grpSpPr>
        <p:sp>
          <p:nvSpPr>
            <p:cNvPr id="724" name="CuadroTexto 8"/>
            <p:cNvSpPr txBox="1"/>
            <p:nvPr/>
          </p:nvSpPr>
          <p:spPr>
            <a:xfrm>
              <a:off x="172699" y="0"/>
              <a:ext cx="7789704"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Transformers do not have the informational bottleneck</a:t>
              </a:r>
            </a:p>
          </p:txBody>
        </p:sp>
        <p:sp>
          <p:nvSpPr>
            <p:cNvPr id="725" name="Forma libre: forma 9"/>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729" name="Grupo 19"/>
          <p:cNvGrpSpPr/>
          <p:nvPr/>
        </p:nvGrpSpPr>
        <p:grpSpPr>
          <a:xfrm>
            <a:off x="523555" y="5022088"/>
            <a:ext cx="7962403" cy="809226"/>
            <a:chOff x="0" y="0"/>
            <a:chExt cx="7962402" cy="809225"/>
          </a:xfrm>
        </p:grpSpPr>
        <p:sp>
          <p:nvSpPr>
            <p:cNvPr id="727" name="CuadroTexto 20"/>
            <p:cNvSpPr txBox="1"/>
            <p:nvPr/>
          </p:nvSpPr>
          <p:spPr>
            <a:xfrm>
              <a:off x="172699" y="0"/>
              <a:ext cx="7789704"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And Transformers have much fewer parameters for the same size of architecture than an RNN</a:t>
              </a:r>
            </a:p>
          </p:txBody>
        </p:sp>
        <p:sp>
          <p:nvSpPr>
            <p:cNvPr id="728" name="Forma libre: forma 21"/>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23"/>
                                        </p:tgtEl>
                                        <p:attrNameLst>
                                          <p:attrName>style.visibility</p:attrName>
                                        </p:attrNameLst>
                                      </p:cBhvr>
                                      <p:to>
                                        <p:strVal val="visible"/>
                                      </p:to>
                                    </p:set>
                                    <p:anim calcmode="lin" valueType="num">
                                      <p:cBhvr>
                                        <p:cTn id="7" dur="500" fill="hold"/>
                                        <p:tgtEl>
                                          <p:spTgt spid="723"/>
                                        </p:tgtEl>
                                        <p:attrNameLst>
                                          <p:attrName>ppt_x</p:attrName>
                                        </p:attrNameLst>
                                      </p:cBhvr>
                                      <p:tavLst>
                                        <p:tav tm="0">
                                          <p:val>
                                            <p:strVal val="#ppt_x"/>
                                          </p:val>
                                        </p:tav>
                                        <p:tav tm="100000">
                                          <p:val>
                                            <p:strVal val="#ppt_x"/>
                                          </p:val>
                                        </p:tav>
                                      </p:tavLst>
                                    </p:anim>
                                    <p:anim calcmode="lin" valueType="num">
                                      <p:cBhvr>
                                        <p:cTn id="8" dur="500" fill="hold"/>
                                        <p:tgtEl>
                                          <p:spTgt spid="7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726"/>
                                        </p:tgtEl>
                                        <p:attrNameLst>
                                          <p:attrName>style.visibility</p:attrName>
                                        </p:attrNameLst>
                                      </p:cBhvr>
                                      <p:to>
                                        <p:strVal val="visible"/>
                                      </p:to>
                                    </p:set>
                                    <p:anim calcmode="lin" valueType="num">
                                      <p:cBhvr>
                                        <p:cTn id="13" dur="500" fill="hold"/>
                                        <p:tgtEl>
                                          <p:spTgt spid="726"/>
                                        </p:tgtEl>
                                        <p:attrNameLst>
                                          <p:attrName>ppt_x</p:attrName>
                                        </p:attrNameLst>
                                      </p:cBhvr>
                                      <p:tavLst>
                                        <p:tav tm="0">
                                          <p:val>
                                            <p:strVal val="#ppt_x"/>
                                          </p:val>
                                        </p:tav>
                                        <p:tav tm="100000">
                                          <p:val>
                                            <p:strVal val="#ppt_x"/>
                                          </p:val>
                                        </p:tav>
                                      </p:tavLst>
                                    </p:anim>
                                    <p:anim calcmode="lin" valueType="num">
                                      <p:cBhvr>
                                        <p:cTn id="14"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729"/>
                                        </p:tgtEl>
                                        <p:attrNameLst>
                                          <p:attrName>style.visibility</p:attrName>
                                        </p:attrNameLst>
                                      </p:cBhvr>
                                      <p:to>
                                        <p:strVal val="visible"/>
                                      </p:to>
                                    </p:set>
                                    <p:anim calcmode="lin" valueType="num">
                                      <p:cBhvr>
                                        <p:cTn id="19" dur="500" fill="hold"/>
                                        <p:tgtEl>
                                          <p:spTgt spid="729"/>
                                        </p:tgtEl>
                                        <p:attrNameLst>
                                          <p:attrName>ppt_x</p:attrName>
                                        </p:attrNameLst>
                                      </p:cBhvr>
                                      <p:tavLst>
                                        <p:tav tm="0">
                                          <p:val>
                                            <p:strVal val="#ppt_x"/>
                                          </p:val>
                                        </p:tav>
                                        <p:tav tm="100000">
                                          <p:val>
                                            <p:strVal val="#ppt_x"/>
                                          </p:val>
                                        </p:tav>
                                      </p:tavLst>
                                    </p:anim>
                                    <p:anim calcmode="lin" valueType="num">
                                      <p:cBhvr>
                                        <p:cTn id="20" dur="500" fill="hold"/>
                                        <p:tgtEl>
                                          <p:spTgt spid="7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9" grpId="3"/>
      <p:bldP build="whole" bldLvl="1" animBg="1" rev="0" advAuto="0" spid="723" grpId="1"/>
      <p:bldP build="whole" bldLvl="1" animBg="1" rev="0" advAuto="0" spid="726"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3"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736" name="Grupo 6"/>
          <p:cNvGrpSpPr/>
          <p:nvPr/>
        </p:nvGrpSpPr>
        <p:grpSpPr>
          <a:xfrm>
            <a:off x="515937" y="2966840"/>
            <a:ext cx="5164308" cy="389228"/>
            <a:chOff x="0" y="0"/>
            <a:chExt cx="5164306" cy="389227"/>
          </a:xfrm>
        </p:grpSpPr>
        <p:sp>
          <p:nvSpPr>
            <p:cNvPr id="734" name="CuadroTexto 2"/>
            <p:cNvSpPr txBox="1"/>
            <p:nvPr/>
          </p:nvSpPr>
          <p:spPr>
            <a:xfrm>
              <a:off x="147818" y="0"/>
              <a:ext cx="5016489"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Our first transformer</a:t>
              </a:r>
            </a:p>
          </p:txBody>
        </p:sp>
        <p:sp>
          <p:nvSpPr>
            <p:cNvPr id="735"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737"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738"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39"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36"/>
                                        </p:tgtEl>
                                        <p:attrNameLst>
                                          <p:attrName>style.visibility</p:attrName>
                                        </p:attrNameLst>
                                      </p:cBhvr>
                                      <p:to>
                                        <p:strVal val="visible"/>
                                      </p:to>
                                    </p:set>
                                    <p:anim calcmode="lin" valueType="num">
                                      <p:cBhvr>
                                        <p:cTn id="7" dur="1000" fill="hold"/>
                                        <p:tgtEl>
                                          <p:spTgt spid="736"/>
                                        </p:tgtEl>
                                        <p:attrNameLst>
                                          <p:attrName>ppt_x</p:attrName>
                                        </p:attrNameLst>
                                      </p:cBhvr>
                                      <p:tavLst>
                                        <p:tav tm="0">
                                          <p:val>
                                            <p:strVal val="#ppt_x"/>
                                          </p:val>
                                        </p:tav>
                                        <p:tav tm="100000">
                                          <p:val>
                                            <p:strVal val="#ppt_x"/>
                                          </p:val>
                                        </p:tav>
                                      </p:tavLst>
                                    </p:anim>
                                    <p:anim calcmode="lin" valueType="num">
                                      <p:cBhvr>
                                        <p:cTn id="8" dur="1000" fill="hold"/>
                                        <p:tgtEl>
                                          <p:spTgt spid="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6"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3" name="Título 2"/>
          <p:cNvSpPr txBox="1"/>
          <p:nvPr>
            <p:ph type="title"/>
          </p:nvPr>
        </p:nvSpPr>
        <p:spPr>
          <a:xfrm>
            <a:off x="2945767" y="3201302"/>
            <a:ext cx="6300468" cy="455397"/>
          </a:xfrm>
          <a:prstGeom prst="rect">
            <a:avLst/>
          </a:prstGeom>
        </p:spPr>
        <p:txBody>
          <a:bodyPr/>
          <a:lstStyle>
            <a:lvl1pPr algn="ctr" defTabSz="795527">
              <a:defRPr sz="2088"/>
            </a:lvl1pPr>
          </a:lstStyle>
          <a:p>
            <a:pPr/>
            <a:r>
              <a:t>Introducing Hugging Face</a:t>
            </a:r>
          </a:p>
        </p:txBody>
      </p:sp>
      <p:sp>
        <p:nvSpPr>
          <p:cNvPr id="744" name="CuadroTexto 3"/>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Hugging Face</a:t>
            </a:r>
          </a:p>
        </p:txBody>
      </p:sp>
      <p:sp>
        <p:nvSpPr>
          <p:cNvPr id="749" name="CuadroTexto 1"/>
          <p:cNvSpPr txBox="1"/>
          <p:nvPr/>
        </p:nvSpPr>
        <p:spPr>
          <a:xfrm>
            <a:off x="9414351" y="633939"/>
            <a:ext cx="256810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50"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grpSp>
        <p:nvGrpSpPr>
          <p:cNvPr id="753" name="Grupo 9"/>
          <p:cNvGrpSpPr/>
          <p:nvPr/>
        </p:nvGrpSpPr>
        <p:grpSpPr>
          <a:xfrm>
            <a:off x="515937" y="2718836"/>
            <a:ext cx="5164308" cy="1243222"/>
            <a:chOff x="0" y="0"/>
            <a:chExt cx="5164306" cy="1243220"/>
          </a:xfrm>
        </p:grpSpPr>
        <p:sp>
          <p:nvSpPr>
            <p:cNvPr id="751" name="CuadroTexto 11"/>
            <p:cNvSpPr txBox="1"/>
            <p:nvPr/>
          </p:nvSpPr>
          <p:spPr>
            <a:xfrm>
              <a:off x="147818" y="0"/>
              <a:ext cx="5016489" cy="124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Hugging Face is an open-source library and plataforma that provides a wide range of tolos and models for NLP tasks.</a:t>
              </a:r>
            </a:p>
          </p:txBody>
        </p:sp>
        <p:sp>
          <p:nvSpPr>
            <p:cNvPr id="752" name="Forma libre: forma 12"/>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754" name="Marcador de contenido 4" descr="Marcador de contenido 4"/>
          <p:cNvPicPr>
            <a:picLocks noChangeAspect="1"/>
          </p:cNvPicPr>
          <p:nvPr/>
        </p:nvPicPr>
        <p:blipFill>
          <a:blip r:embed="rId3">
            <a:extLst/>
          </a:blip>
          <a:stretch>
            <a:fillRect/>
          </a:stretch>
        </p:blipFill>
        <p:spPr>
          <a:xfrm>
            <a:off x="7794667" y="2373664"/>
            <a:ext cx="4202661" cy="42026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53"/>
                                        </p:tgtEl>
                                        <p:attrNameLst>
                                          <p:attrName>style.visibility</p:attrName>
                                        </p:attrNameLst>
                                      </p:cBhvr>
                                      <p:to>
                                        <p:strVal val="visible"/>
                                      </p:to>
                                    </p:set>
                                    <p:anim calcmode="lin" valueType="num">
                                      <p:cBhvr>
                                        <p:cTn id="7" dur="1000" fill="hold"/>
                                        <p:tgtEl>
                                          <p:spTgt spid="753"/>
                                        </p:tgtEl>
                                        <p:attrNameLst>
                                          <p:attrName>ppt_x</p:attrName>
                                        </p:attrNameLst>
                                      </p:cBhvr>
                                      <p:tavLst>
                                        <p:tav tm="0">
                                          <p:val>
                                            <p:strVal val="#ppt_x"/>
                                          </p:val>
                                        </p:tav>
                                        <p:tav tm="100000">
                                          <p:val>
                                            <p:strVal val="#ppt_x"/>
                                          </p:val>
                                        </p:tav>
                                      </p:tavLst>
                                    </p:anim>
                                    <p:anim calcmode="lin" valueType="num">
                                      <p:cBhvr>
                                        <p:cTn id="8" dur="1000" fill="hold"/>
                                        <p:tgtEl>
                                          <p:spTgt spid="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3"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Título 34"/>
          <p:cNvSpPr txBox="1"/>
          <p:nvPr>
            <p:ph type="title"/>
          </p:nvPr>
        </p:nvSpPr>
        <p:spPr>
          <a:xfrm>
            <a:off x="409723" y="716229"/>
            <a:ext cx="7367031" cy="361716"/>
          </a:xfrm>
          <a:prstGeom prst="rect">
            <a:avLst/>
          </a:prstGeom>
        </p:spPr>
        <p:txBody>
          <a:bodyPr/>
          <a:lstStyle>
            <a:lvl1pPr defTabSz="566927">
              <a:defRPr sz="1488"/>
            </a:lvl1pPr>
          </a:lstStyle>
          <a:p>
            <a:pPr/>
            <a:r>
              <a:t>Features</a:t>
            </a:r>
          </a:p>
        </p:txBody>
      </p:sp>
      <p:grpSp>
        <p:nvGrpSpPr>
          <p:cNvPr id="761" name="Grupo 3"/>
          <p:cNvGrpSpPr/>
          <p:nvPr/>
        </p:nvGrpSpPr>
        <p:grpSpPr>
          <a:xfrm>
            <a:off x="515937" y="2101240"/>
            <a:ext cx="7226661" cy="1243222"/>
            <a:chOff x="0" y="0"/>
            <a:chExt cx="7226660" cy="1243220"/>
          </a:xfrm>
        </p:grpSpPr>
        <p:sp>
          <p:nvSpPr>
            <p:cNvPr id="759" name="CuadroTexto 4"/>
            <p:cNvSpPr txBox="1"/>
            <p:nvPr/>
          </p:nvSpPr>
          <p:spPr>
            <a:xfrm>
              <a:off x="182204" y="0"/>
              <a:ext cx="7044457" cy="124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chemeClr val="accent4"/>
                  </a:solidFill>
                </a:defRPr>
              </a:pPr>
              <a:r>
                <a:t>Pretrained Models: </a:t>
              </a:r>
              <a:r>
                <a:rPr b="0">
                  <a:solidFill>
                    <a:srgbClr val="000000"/>
                  </a:solidFill>
                </a:rPr>
                <a:t>Hugging Face provides a vast collection of pretrained models, including popular architectures like BERT, GPT and many more.</a:t>
              </a:r>
            </a:p>
          </p:txBody>
        </p:sp>
        <p:sp>
          <p:nvSpPr>
            <p:cNvPr id="760" name="Forma libre: forma 5"/>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lnSpc>
                  <a:spcPct val="150000"/>
                </a:lnSpc>
                <a:defRPr sz="2000"/>
              </a:pPr>
            </a:p>
          </p:txBody>
        </p:sp>
      </p:grpSp>
      <p:sp>
        <p:nvSpPr>
          <p:cNvPr id="762" name="CuadroTexto 9"/>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grpSp>
        <p:nvGrpSpPr>
          <p:cNvPr id="765" name="Grupo 16"/>
          <p:cNvGrpSpPr/>
          <p:nvPr/>
        </p:nvGrpSpPr>
        <p:grpSpPr>
          <a:xfrm>
            <a:off x="515937" y="3694862"/>
            <a:ext cx="7226661" cy="809227"/>
            <a:chOff x="0" y="0"/>
            <a:chExt cx="7226660" cy="809225"/>
          </a:xfrm>
        </p:grpSpPr>
        <p:sp>
          <p:nvSpPr>
            <p:cNvPr id="763" name="CuadroTexto 20"/>
            <p:cNvSpPr txBox="1"/>
            <p:nvPr/>
          </p:nvSpPr>
          <p:spPr>
            <a:xfrm>
              <a:off x="182204" y="0"/>
              <a:ext cx="7044457"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chemeClr val="accent4"/>
                  </a:solidFill>
                </a:defRPr>
              </a:pPr>
              <a:r>
                <a:t>Transformers Library: </a:t>
              </a:r>
              <a:r>
                <a:rPr b="0">
                  <a:solidFill>
                    <a:srgbClr val="000000"/>
                  </a:solidFill>
                </a:rPr>
                <a:t>The Transformers Library, developed by Hugging Face, is a go-to resource for NLP practitioners.</a:t>
              </a:r>
            </a:p>
          </p:txBody>
        </p:sp>
        <p:sp>
          <p:nvSpPr>
            <p:cNvPr id="764" name="Forma libre: forma 21"/>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lnSpc>
                  <a:spcPct val="150000"/>
                </a:lnSpc>
                <a:defRPr sz="2000"/>
              </a:pPr>
            </a:p>
          </p:txBody>
        </p:sp>
      </p:grpSp>
      <p:grpSp>
        <p:nvGrpSpPr>
          <p:cNvPr id="768" name="Grupo 22"/>
          <p:cNvGrpSpPr/>
          <p:nvPr/>
        </p:nvGrpSpPr>
        <p:grpSpPr>
          <a:xfrm>
            <a:off x="515937" y="4826818"/>
            <a:ext cx="7226661" cy="1677217"/>
            <a:chOff x="0" y="0"/>
            <a:chExt cx="7226660" cy="1677216"/>
          </a:xfrm>
        </p:grpSpPr>
        <p:sp>
          <p:nvSpPr>
            <p:cNvPr id="766" name="CuadroTexto 23"/>
            <p:cNvSpPr txBox="1"/>
            <p:nvPr/>
          </p:nvSpPr>
          <p:spPr>
            <a:xfrm>
              <a:off x="182204" y="0"/>
              <a:ext cx="7044457" cy="16772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chemeClr val="accent4"/>
                  </a:solidFill>
                </a:defRPr>
              </a:pPr>
              <a:r>
                <a:t>Datasets library: </a:t>
              </a:r>
              <a:r>
                <a:rPr b="0">
                  <a:solidFill>
                    <a:srgbClr val="000000"/>
                  </a:solidFill>
                </a:rPr>
                <a:t>At your disposal, you have the datasets library to download tons of famous datasets along with their metrics to compare your models with the current state of the art.</a:t>
              </a:r>
            </a:p>
          </p:txBody>
        </p:sp>
        <p:sp>
          <p:nvSpPr>
            <p:cNvPr id="767" name="Forma libre: forma 24"/>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lnSpc>
                  <a:spcPct val="150000"/>
                </a:lnSpc>
                <a:defRPr sz="2000"/>
              </a:pPr>
            </a:p>
          </p:txBody>
        </p:sp>
      </p:grpSp>
      <p:pic>
        <p:nvPicPr>
          <p:cNvPr id="769" name="Marcador de contenido 4" descr="Marcador de contenido 4"/>
          <p:cNvPicPr>
            <a:picLocks noChangeAspect="1"/>
          </p:cNvPicPr>
          <p:nvPr/>
        </p:nvPicPr>
        <p:blipFill>
          <a:blip r:embed="rId3">
            <a:extLst/>
          </a:blip>
          <a:stretch>
            <a:fillRect/>
          </a:stretch>
        </p:blipFill>
        <p:spPr>
          <a:xfrm>
            <a:off x="7794667" y="2373664"/>
            <a:ext cx="4202661" cy="42026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61"/>
                                        </p:tgtEl>
                                        <p:attrNameLst>
                                          <p:attrName>style.visibility</p:attrName>
                                        </p:attrNameLst>
                                      </p:cBhvr>
                                      <p:to>
                                        <p:strVal val="visible"/>
                                      </p:to>
                                    </p:set>
                                    <p:anim calcmode="lin" valueType="num">
                                      <p:cBhvr>
                                        <p:cTn id="7" dur="500" fill="hold"/>
                                        <p:tgtEl>
                                          <p:spTgt spid="761"/>
                                        </p:tgtEl>
                                        <p:attrNameLst>
                                          <p:attrName>ppt_x</p:attrName>
                                        </p:attrNameLst>
                                      </p:cBhvr>
                                      <p:tavLst>
                                        <p:tav tm="0">
                                          <p:val>
                                            <p:strVal val="#ppt_x"/>
                                          </p:val>
                                        </p:tav>
                                        <p:tav tm="100000">
                                          <p:val>
                                            <p:strVal val="#ppt_x"/>
                                          </p:val>
                                        </p:tav>
                                      </p:tavLst>
                                    </p:anim>
                                    <p:anim calcmode="lin" valueType="num">
                                      <p:cBhvr>
                                        <p:cTn id="8" dur="500" fill="hold"/>
                                        <p:tgtEl>
                                          <p:spTgt spid="7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765"/>
                                        </p:tgtEl>
                                        <p:attrNameLst>
                                          <p:attrName>style.visibility</p:attrName>
                                        </p:attrNameLst>
                                      </p:cBhvr>
                                      <p:to>
                                        <p:strVal val="visible"/>
                                      </p:to>
                                    </p:set>
                                    <p:anim calcmode="lin" valueType="num">
                                      <p:cBhvr>
                                        <p:cTn id="13" dur="500" fill="hold"/>
                                        <p:tgtEl>
                                          <p:spTgt spid="765"/>
                                        </p:tgtEl>
                                        <p:attrNameLst>
                                          <p:attrName>ppt_x</p:attrName>
                                        </p:attrNameLst>
                                      </p:cBhvr>
                                      <p:tavLst>
                                        <p:tav tm="0">
                                          <p:val>
                                            <p:strVal val="#ppt_x"/>
                                          </p:val>
                                        </p:tav>
                                        <p:tav tm="100000">
                                          <p:val>
                                            <p:strVal val="#ppt_x"/>
                                          </p:val>
                                        </p:tav>
                                      </p:tavLst>
                                    </p:anim>
                                    <p:anim calcmode="lin" valueType="num">
                                      <p:cBhvr>
                                        <p:cTn id="14" dur="500" fill="hold"/>
                                        <p:tgtEl>
                                          <p:spTgt spid="7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768"/>
                                        </p:tgtEl>
                                        <p:attrNameLst>
                                          <p:attrName>style.visibility</p:attrName>
                                        </p:attrNameLst>
                                      </p:cBhvr>
                                      <p:to>
                                        <p:strVal val="visible"/>
                                      </p:to>
                                    </p:set>
                                    <p:anim calcmode="lin" valueType="num">
                                      <p:cBhvr>
                                        <p:cTn id="19" dur="500" fill="hold"/>
                                        <p:tgtEl>
                                          <p:spTgt spid="768"/>
                                        </p:tgtEl>
                                        <p:attrNameLst>
                                          <p:attrName>ppt_x</p:attrName>
                                        </p:attrNameLst>
                                      </p:cBhvr>
                                      <p:tavLst>
                                        <p:tav tm="0">
                                          <p:val>
                                            <p:strVal val="#ppt_x"/>
                                          </p:val>
                                        </p:tav>
                                        <p:tav tm="100000">
                                          <p:val>
                                            <p:strVal val="#ppt_x"/>
                                          </p:val>
                                        </p:tav>
                                      </p:tavLst>
                                    </p:anim>
                                    <p:anim calcmode="lin" valueType="num">
                                      <p:cBhvr>
                                        <p:cTn id="20" dur="500" fill="hold"/>
                                        <p:tgtEl>
                                          <p:spTgt spid="7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8" grpId="3"/>
      <p:bldP build="whole" bldLvl="1" animBg="1" rev="0" advAuto="0" spid="765" grpId="2"/>
      <p:bldP build="whole" bldLvl="1" animBg="1" rev="0" advAuto="0" spid="761"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3"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74"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TFAutoModelForSequenceClassification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TFAutoModelForSequenceClassification.from_pretrained(model_name,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
        <p:nvSpPr>
          <p:cNvPr id="775" name="CuadroTexto 3"/>
          <p:cNvSpPr txBox="1"/>
          <p:nvPr/>
        </p:nvSpPr>
        <p:spPr>
          <a:xfrm>
            <a:off x="525144" y="2551837"/>
            <a:ext cx="3226437" cy="237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1. Download and load the tokenizer and model</a:t>
            </a:r>
          </a:p>
        </p:txBody>
      </p:sp>
      <p:sp>
        <p:nvSpPr>
          <p:cNvPr id="776"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77"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78" name="Rectángulo: esquinas redondeadas 4"/>
          <p:cNvSpPr/>
          <p:nvPr/>
        </p:nvSpPr>
        <p:spPr>
          <a:xfrm>
            <a:off x="3982730" y="2145315"/>
            <a:ext cx="7729846" cy="1262001"/>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81"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TFAutoModelForSequenceClassification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TFAutoModelForSequenceClassification.from_pretrained(model_name,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
        <p:nvSpPr>
          <p:cNvPr id="782" name="CuadroTexto 3"/>
          <p:cNvSpPr txBox="1"/>
          <p:nvPr/>
        </p:nvSpPr>
        <p:spPr>
          <a:xfrm>
            <a:off x="525144" y="2551837"/>
            <a:ext cx="3411866" cy="294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2. Load the IMDB dataset from Hugging Face datasets library</a:t>
            </a:r>
          </a:p>
        </p:txBody>
      </p:sp>
      <p:sp>
        <p:nvSpPr>
          <p:cNvPr id="783"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84"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85" name="Rectángulo: esquinas redondeadas 4"/>
          <p:cNvSpPr/>
          <p:nvPr/>
        </p:nvSpPr>
        <p:spPr>
          <a:xfrm flipH="1" rot="10800000">
            <a:off x="3982730" y="3505524"/>
            <a:ext cx="7729846" cy="652563"/>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CuadroTexto 211"/>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58" name="Picture 2" descr="Picture 2"/>
          <p:cNvPicPr>
            <a:picLocks noChangeAspect="1"/>
          </p:cNvPicPr>
          <p:nvPr/>
        </p:nvPicPr>
        <p:blipFill>
          <a:blip r:embed="rId3">
            <a:extLst/>
          </a:blip>
          <a:stretch>
            <a:fillRect/>
          </a:stretch>
        </p:blipFill>
        <p:spPr>
          <a:xfrm>
            <a:off x="515937" y="1003271"/>
            <a:ext cx="11430777" cy="539259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88"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TFAutoModelForSequenceClassification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TFAutoModelForSequenceClassification.from_pretrained(model_name,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
        <p:nvSpPr>
          <p:cNvPr id="789" name="CuadroTexto 3"/>
          <p:cNvSpPr txBox="1"/>
          <p:nvPr/>
        </p:nvSpPr>
        <p:spPr>
          <a:xfrm>
            <a:off x="525144" y="2551837"/>
            <a:ext cx="3411866" cy="237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2. Split the dataset into training and testing sets</a:t>
            </a:r>
          </a:p>
        </p:txBody>
      </p:sp>
      <p:sp>
        <p:nvSpPr>
          <p:cNvPr id="790"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91"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92" name="Rectángulo: esquinas redondeadas 4"/>
          <p:cNvSpPr/>
          <p:nvPr/>
        </p:nvSpPr>
        <p:spPr>
          <a:xfrm>
            <a:off x="3996759" y="4270325"/>
            <a:ext cx="7729847" cy="850902"/>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95"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TFAutoModelForSequenceClassification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TFAutoModelForSequenceClassification.from_pretrained(model_name,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
        <p:nvSpPr>
          <p:cNvPr id="796" name="CuadroTexto 3"/>
          <p:cNvSpPr txBox="1"/>
          <p:nvPr/>
        </p:nvSpPr>
        <p:spPr>
          <a:xfrm>
            <a:off x="525144" y="2551837"/>
            <a:ext cx="341186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4. Tokenize the datasets</a:t>
            </a:r>
          </a:p>
        </p:txBody>
      </p:sp>
      <p:sp>
        <p:nvSpPr>
          <p:cNvPr id="797"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98"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99" name="Rectángulo: esquinas redondeadas 4"/>
          <p:cNvSpPr/>
          <p:nvPr/>
        </p:nvSpPr>
        <p:spPr>
          <a:xfrm flipH="1" rot="10800000">
            <a:off x="3870490" y="5079136"/>
            <a:ext cx="7729847" cy="2120098"/>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1"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802" name="CuadroTexto 2"/>
          <p:cNvSpPr txBox="1"/>
          <p:nvPr/>
        </p:nvSpPr>
        <p:spPr>
          <a:xfrm>
            <a:off x="4130050" y="1229115"/>
            <a:ext cx="8452486" cy="515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chemeClr val="accent6"/>
                </a:solidFill>
                <a:latin typeface="Roboto Mono"/>
                <a:ea typeface="Roboto Mono"/>
                <a:cs typeface="Roboto Mono"/>
                <a:sym typeface="Roboto Mono"/>
              </a:defRPr>
            </a:pPr>
            <a:r>
              <a:t># Create TensorFlow datasets</a:t>
            </a:r>
            <a:br/>
            <a:r>
              <a:rPr>
                <a:solidFill>
                  <a:srgbClr val="FFFFFF"/>
                </a:solidFill>
              </a:rPr>
              <a:t>train_dataset = tf.data.Dataset.from_tensor_slices((dict(train_encodings), train_labels)).batch(</a:t>
            </a:r>
            <a:r>
              <a:rPr>
                <a:solidFill>
                  <a:srgbClr val="FFC000"/>
                </a:solidFill>
              </a:rPr>
              <a:t>16</a:t>
            </a:r>
            <a:r>
              <a:rPr>
                <a:solidFill>
                  <a:srgbClr val="FFFFFF"/>
                </a:solidFill>
              </a:rPr>
              <a:t>)</a:t>
            </a:r>
            <a:br>
              <a:rPr>
                <a:solidFill>
                  <a:srgbClr val="FFFFFF"/>
                </a:solidFill>
              </a:rPr>
            </a:br>
            <a:r>
              <a:rPr>
                <a:solidFill>
                  <a:srgbClr val="FFFFFF"/>
                </a:solidFill>
              </a:rPr>
              <a:t>test_dataset = tf.data.Dataset.from_tensor_slices((dict(test_encodings), test_labels)).batch(</a:t>
            </a:r>
            <a:r>
              <a:rPr>
                <a:solidFill>
                  <a:srgbClr val="FFC000"/>
                </a:solidFill>
              </a:rPr>
              <a:t>16</a:t>
            </a:r>
            <a:r>
              <a:rPr>
                <a:solidFill>
                  <a:srgbClr val="FFFFFF"/>
                </a:solidFill>
              </a:rPr>
              <a:t>)</a:t>
            </a:r>
            <a:br>
              <a:rPr>
                <a:solidFill>
                  <a:srgbClr val="FFFFFF"/>
                </a:solidFill>
              </a:rPr>
            </a:br>
            <a:endParaRPr>
              <a:solidFill>
                <a:srgbClr val="FFFFFF"/>
              </a:solidFill>
            </a:endParaRPr>
          </a:p>
          <a:p>
            <a:pPr>
              <a:defRPr sz="1400">
                <a:solidFill>
                  <a:srgbClr val="FFFFFF"/>
                </a:solidFill>
                <a:latin typeface="Roboto Mono"/>
                <a:ea typeface="Roboto Mono"/>
                <a:cs typeface="Roboto Mono"/>
                <a:sym typeface="Roboto Mono"/>
              </a:defRPr>
            </a:pPr>
            <a:br/>
            <a:r>
              <a:rPr>
                <a:solidFill>
                  <a:schemeClr val="accent6"/>
                </a:solidFill>
              </a:rPr>
              <a:t># Configure training parameters</a:t>
            </a:r>
            <a:br>
              <a:rPr>
                <a:solidFill>
                  <a:schemeClr val="accent6"/>
                </a:solidFill>
              </a:rPr>
            </a:br>
            <a:r>
              <a:t>optimizer = tf.keras.optimizers.Adam(learning_rate=</a:t>
            </a:r>
            <a:r>
              <a:rPr>
                <a:solidFill>
                  <a:srgbClr val="FFC000"/>
                </a:solidFill>
              </a:rPr>
              <a:t>1e-5</a:t>
            </a:r>
            <a:r>
              <a:t>)</a:t>
            </a:r>
            <a:br/>
            <a:r>
              <a:t>loss = tf.keras.losses.SparseCategoricalCrossentropy(from_logits=</a:t>
            </a:r>
            <a:r>
              <a:rPr>
                <a:solidFill>
                  <a:srgbClr val="FFC000"/>
                </a:solidFill>
              </a:rPr>
              <a:t>True</a:t>
            </a:r>
            <a:r>
              <a:t>)</a:t>
            </a:r>
            <a:br/>
            <a:r>
              <a:t>model.compile(optimizer=optimizer, loss=loss, metrics=[</a:t>
            </a:r>
            <a:r>
              <a:rPr>
                <a:solidFill>
                  <a:schemeClr val="accent5"/>
                </a:solidFill>
              </a:rPr>
              <a:t>"accuracy"</a:t>
            </a:r>
            <a:r>
              <a:t>])</a:t>
            </a:r>
            <a:br/>
          </a:p>
          <a:p>
            <a:pPr>
              <a:defRPr sz="1400">
                <a:solidFill>
                  <a:srgbClr val="FFFFFF"/>
                </a:solidFill>
                <a:latin typeface="Roboto Mono"/>
                <a:ea typeface="Roboto Mono"/>
                <a:cs typeface="Roboto Mono"/>
                <a:sym typeface="Roboto Mono"/>
              </a:defRPr>
            </a:pPr>
            <a:br/>
            <a:r>
              <a:rPr>
                <a:solidFill>
                  <a:schemeClr val="accent6"/>
                </a:solidFill>
              </a:rPr>
              <a:t># Train the model</a:t>
            </a:r>
            <a:br>
              <a:rPr>
                <a:solidFill>
                  <a:schemeClr val="accent6"/>
                </a:solidFill>
              </a:rPr>
            </a:br>
            <a:r>
              <a:t>model.fit(train_dataset, epochs=</a:t>
            </a:r>
            <a:r>
              <a:rPr>
                <a:solidFill>
                  <a:srgbClr val="FFC000"/>
                </a:solidFill>
              </a:rPr>
              <a:t>3</a:t>
            </a:r>
            <a:r>
              <a:t>)</a:t>
            </a:r>
            <a:br/>
          </a:p>
          <a:p>
            <a:pPr>
              <a:defRPr sz="1400">
                <a:solidFill>
                  <a:srgbClr val="FFFFFF"/>
                </a:solidFill>
                <a:latin typeface="Roboto Mono"/>
                <a:ea typeface="Roboto Mono"/>
                <a:cs typeface="Roboto Mono"/>
                <a:sym typeface="Roboto Mono"/>
              </a:defRPr>
            </a:pPr>
            <a:br/>
            <a:r>
              <a:rPr>
                <a:solidFill>
                  <a:schemeClr val="accent6"/>
                </a:solidFill>
              </a:rPr>
              <a:t># Evaluate the model</a:t>
            </a:r>
            <a:br>
              <a:rPr>
                <a:solidFill>
                  <a:schemeClr val="accent6"/>
                </a:solidFill>
              </a:rPr>
            </a:br>
            <a:r>
              <a:rPr>
                <a:solidFill>
                  <a:srgbClr val="DFE3E5"/>
                </a:solidFill>
              </a:rPr>
              <a:t>results</a:t>
            </a:r>
            <a:r>
              <a:t> = model.evaluate(test_dataset)</a:t>
            </a:r>
            <a:br/>
            <a:r>
              <a:t>print(</a:t>
            </a:r>
            <a:r>
              <a:rPr>
                <a:solidFill>
                  <a:schemeClr val="accent5"/>
                </a:solidFill>
              </a:rPr>
              <a:t>"Test Loss:"</a:t>
            </a:r>
            <a:r>
              <a:t>, results[</a:t>
            </a:r>
            <a:r>
              <a:rPr>
                <a:solidFill>
                  <a:srgbClr val="FFC000"/>
                </a:solidFill>
              </a:rPr>
              <a:t>0</a:t>
            </a:r>
            <a:r>
              <a:t>])</a:t>
            </a:r>
            <a:br/>
            <a:r>
              <a:t>print(</a:t>
            </a:r>
            <a:r>
              <a:rPr>
                <a:solidFill>
                  <a:schemeClr val="accent5"/>
                </a:solidFill>
              </a:rPr>
              <a:t>"Test Accuracy:"</a:t>
            </a:r>
            <a:r>
              <a:t>, results[</a:t>
            </a:r>
            <a:r>
              <a:rPr>
                <a:solidFill>
                  <a:srgbClr val="FFC000"/>
                </a:solidFill>
              </a:rPr>
              <a:t>1</a:t>
            </a:r>
            <a:r>
              <a:t>])</a:t>
            </a:r>
          </a:p>
        </p:txBody>
      </p:sp>
      <p:sp>
        <p:nvSpPr>
          <p:cNvPr id="803" name="CuadroTexto 3"/>
          <p:cNvSpPr txBox="1"/>
          <p:nvPr/>
        </p:nvSpPr>
        <p:spPr>
          <a:xfrm>
            <a:off x="525144" y="2551837"/>
            <a:ext cx="3411866" cy="180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Create TensorFlow datasets</a:t>
            </a:r>
          </a:p>
        </p:txBody>
      </p:sp>
      <p:sp>
        <p:nvSpPr>
          <p:cNvPr id="804"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05"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806" name="Rectángulo: esquinas redondeadas 4"/>
          <p:cNvSpPr/>
          <p:nvPr/>
        </p:nvSpPr>
        <p:spPr>
          <a:xfrm flipV="1">
            <a:off x="4033530" y="1148092"/>
            <a:ext cx="8045448" cy="1403744"/>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809" name="CuadroTexto 2"/>
          <p:cNvSpPr txBox="1"/>
          <p:nvPr/>
        </p:nvSpPr>
        <p:spPr>
          <a:xfrm>
            <a:off x="4130050" y="1229115"/>
            <a:ext cx="8452486" cy="515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chemeClr val="accent6"/>
                </a:solidFill>
                <a:latin typeface="Roboto Mono"/>
                <a:ea typeface="Roboto Mono"/>
                <a:cs typeface="Roboto Mono"/>
                <a:sym typeface="Roboto Mono"/>
              </a:defRPr>
            </a:pPr>
            <a:r>
              <a:t># Create TensorFlow datasets</a:t>
            </a:r>
            <a:br/>
            <a:r>
              <a:rPr>
                <a:solidFill>
                  <a:srgbClr val="FFFFFF"/>
                </a:solidFill>
              </a:rPr>
              <a:t>train_dataset = tf.data.Dataset.from_tensor_slices((dict(train_encodings), train_labels)).batch(</a:t>
            </a:r>
            <a:r>
              <a:rPr>
                <a:solidFill>
                  <a:srgbClr val="FFC000"/>
                </a:solidFill>
              </a:rPr>
              <a:t>16</a:t>
            </a:r>
            <a:r>
              <a:rPr>
                <a:solidFill>
                  <a:srgbClr val="FFFFFF"/>
                </a:solidFill>
              </a:rPr>
              <a:t>)</a:t>
            </a:r>
            <a:br>
              <a:rPr>
                <a:solidFill>
                  <a:srgbClr val="FFFFFF"/>
                </a:solidFill>
              </a:rPr>
            </a:br>
            <a:r>
              <a:rPr>
                <a:solidFill>
                  <a:srgbClr val="FFFFFF"/>
                </a:solidFill>
              </a:rPr>
              <a:t>test_dataset = tf.data.Dataset.from_tensor_slices((dict(test_encodings), test_labels)).batch(</a:t>
            </a:r>
            <a:r>
              <a:rPr>
                <a:solidFill>
                  <a:srgbClr val="FFC000"/>
                </a:solidFill>
              </a:rPr>
              <a:t>16</a:t>
            </a:r>
            <a:r>
              <a:rPr>
                <a:solidFill>
                  <a:srgbClr val="FFFFFF"/>
                </a:solidFill>
              </a:rPr>
              <a:t>)</a:t>
            </a:r>
            <a:br>
              <a:rPr>
                <a:solidFill>
                  <a:srgbClr val="FFFFFF"/>
                </a:solidFill>
              </a:rPr>
            </a:br>
            <a:endParaRPr>
              <a:solidFill>
                <a:srgbClr val="FFFFFF"/>
              </a:solidFill>
            </a:endParaRPr>
          </a:p>
          <a:p>
            <a:pPr>
              <a:defRPr sz="1400">
                <a:solidFill>
                  <a:srgbClr val="FFFFFF"/>
                </a:solidFill>
                <a:latin typeface="Roboto Mono"/>
                <a:ea typeface="Roboto Mono"/>
                <a:cs typeface="Roboto Mono"/>
                <a:sym typeface="Roboto Mono"/>
              </a:defRPr>
            </a:pPr>
            <a:br/>
            <a:r>
              <a:rPr>
                <a:solidFill>
                  <a:schemeClr val="accent6"/>
                </a:solidFill>
              </a:rPr>
              <a:t># Configure training parameters</a:t>
            </a:r>
            <a:br>
              <a:rPr>
                <a:solidFill>
                  <a:schemeClr val="accent6"/>
                </a:solidFill>
              </a:rPr>
            </a:br>
            <a:r>
              <a:t>optimizer = tf.keras.optimizers.Adam(learning_rate=</a:t>
            </a:r>
            <a:r>
              <a:rPr>
                <a:solidFill>
                  <a:srgbClr val="FFC000"/>
                </a:solidFill>
              </a:rPr>
              <a:t>1e-5</a:t>
            </a:r>
            <a:r>
              <a:t>)</a:t>
            </a:r>
            <a:br/>
            <a:r>
              <a:t>loss = tf.keras.losses.SparseCategoricalCrossentropy(from_logits=</a:t>
            </a:r>
            <a:r>
              <a:rPr>
                <a:solidFill>
                  <a:srgbClr val="FFC000"/>
                </a:solidFill>
              </a:rPr>
              <a:t>True</a:t>
            </a:r>
            <a:r>
              <a:t>)</a:t>
            </a:r>
            <a:br/>
            <a:r>
              <a:t>model.compile(optimizer=optimizer, loss=loss, metrics=[</a:t>
            </a:r>
            <a:r>
              <a:rPr>
                <a:solidFill>
                  <a:schemeClr val="accent5"/>
                </a:solidFill>
              </a:rPr>
              <a:t>"accuracy"</a:t>
            </a:r>
            <a:r>
              <a:t>])</a:t>
            </a:r>
            <a:br/>
          </a:p>
          <a:p>
            <a:pPr>
              <a:defRPr sz="1400">
                <a:solidFill>
                  <a:srgbClr val="FFFFFF"/>
                </a:solidFill>
                <a:latin typeface="Roboto Mono"/>
                <a:ea typeface="Roboto Mono"/>
                <a:cs typeface="Roboto Mono"/>
                <a:sym typeface="Roboto Mono"/>
              </a:defRPr>
            </a:pPr>
            <a:br/>
            <a:r>
              <a:rPr>
                <a:solidFill>
                  <a:schemeClr val="accent6"/>
                </a:solidFill>
              </a:rPr>
              <a:t># Train the model</a:t>
            </a:r>
            <a:br>
              <a:rPr>
                <a:solidFill>
                  <a:schemeClr val="accent6"/>
                </a:solidFill>
              </a:rPr>
            </a:br>
            <a:r>
              <a:t>model.fit(train_dataset, epochs=</a:t>
            </a:r>
            <a:r>
              <a:rPr>
                <a:solidFill>
                  <a:srgbClr val="FFC000"/>
                </a:solidFill>
              </a:rPr>
              <a:t>3</a:t>
            </a:r>
            <a:r>
              <a:t>)</a:t>
            </a:r>
            <a:br/>
          </a:p>
          <a:p>
            <a:pPr>
              <a:defRPr sz="1400">
                <a:solidFill>
                  <a:srgbClr val="FFFFFF"/>
                </a:solidFill>
                <a:latin typeface="Roboto Mono"/>
                <a:ea typeface="Roboto Mono"/>
                <a:cs typeface="Roboto Mono"/>
                <a:sym typeface="Roboto Mono"/>
              </a:defRPr>
            </a:pPr>
            <a:br/>
            <a:r>
              <a:rPr>
                <a:solidFill>
                  <a:schemeClr val="accent6"/>
                </a:solidFill>
              </a:rPr>
              <a:t># Evaluate the model</a:t>
            </a:r>
            <a:br>
              <a:rPr>
                <a:solidFill>
                  <a:schemeClr val="accent6"/>
                </a:solidFill>
              </a:rPr>
            </a:br>
            <a:r>
              <a:rPr>
                <a:solidFill>
                  <a:srgbClr val="DFE3E5"/>
                </a:solidFill>
              </a:rPr>
              <a:t>results</a:t>
            </a:r>
            <a:r>
              <a:t> = model.evaluate(test_dataset)</a:t>
            </a:r>
            <a:br/>
            <a:r>
              <a:t>print(</a:t>
            </a:r>
            <a:r>
              <a:rPr>
                <a:solidFill>
                  <a:schemeClr val="accent5"/>
                </a:solidFill>
              </a:rPr>
              <a:t>"Test Loss:"</a:t>
            </a:r>
            <a:r>
              <a:t>, results[</a:t>
            </a:r>
            <a:r>
              <a:rPr>
                <a:solidFill>
                  <a:srgbClr val="FFC000"/>
                </a:solidFill>
              </a:rPr>
              <a:t>0</a:t>
            </a:r>
            <a:r>
              <a:t>])</a:t>
            </a:r>
            <a:br/>
            <a:r>
              <a:t>print(</a:t>
            </a:r>
            <a:r>
              <a:rPr>
                <a:solidFill>
                  <a:schemeClr val="accent5"/>
                </a:solidFill>
              </a:rPr>
              <a:t>"Test Accuracy:"</a:t>
            </a:r>
            <a:r>
              <a:t>, results[</a:t>
            </a:r>
            <a:r>
              <a:rPr>
                <a:solidFill>
                  <a:srgbClr val="FFC000"/>
                </a:solidFill>
              </a:rPr>
              <a:t>1</a:t>
            </a:r>
            <a:r>
              <a:t>])</a:t>
            </a:r>
          </a:p>
        </p:txBody>
      </p:sp>
      <p:sp>
        <p:nvSpPr>
          <p:cNvPr id="810" name="CuadroTexto 3"/>
          <p:cNvSpPr txBox="1"/>
          <p:nvPr/>
        </p:nvSpPr>
        <p:spPr>
          <a:xfrm>
            <a:off x="525144" y="2551837"/>
            <a:ext cx="3411866" cy="180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Configure training parameters</a:t>
            </a:r>
          </a:p>
        </p:txBody>
      </p:sp>
      <p:sp>
        <p:nvSpPr>
          <p:cNvPr id="811"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12"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813" name="Rectángulo: esquinas redondeadas 4"/>
          <p:cNvSpPr/>
          <p:nvPr/>
        </p:nvSpPr>
        <p:spPr>
          <a:xfrm>
            <a:off x="4044412" y="2761817"/>
            <a:ext cx="8045448" cy="1334366"/>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816" name="CuadroTexto 2"/>
          <p:cNvSpPr txBox="1"/>
          <p:nvPr/>
        </p:nvSpPr>
        <p:spPr>
          <a:xfrm>
            <a:off x="4130050" y="1229115"/>
            <a:ext cx="8452486" cy="515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chemeClr val="accent6"/>
                </a:solidFill>
                <a:latin typeface="Roboto Mono"/>
                <a:ea typeface="Roboto Mono"/>
                <a:cs typeface="Roboto Mono"/>
                <a:sym typeface="Roboto Mono"/>
              </a:defRPr>
            </a:pPr>
            <a:r>
              <a:t># Create TensorFlow datasets</a:t>
            </a:r>
            <a:br/>
            <a:r>
              <a:rPr>
                <a:solidFill>
                  <a:srgbClr val="FFFFFF"/>
                </a:solidFill>
              </a:rPr>
              <a:t>train_dataset = tf.data.Dataset.from_tensor_slices((dict(train_encodings), train_labels)).batch(</a:t>
            </a:r>
            <a:r>
              <a:rPr>
                <a:solidFill>
                  <a:srgbClr val="FFC000"/>
                </a:solidFill>
              </a:rPr>
              <a:t>16</a:t>
            </a:r>
            <a:r>
              <a:rPr>
                <a:solidFill>
                  <a:srgbClr val="FFFFFF"/>
                </a:solidFill>
              </a:rPr>
              <a:t>)</a:t>
            </a:r>
            <a:br>
              <a:rPr>
                <a:solidFill>
                  <a:srgbClr val="FFFFFF"/>
                </a:solidFill>
              </a:rPr>
            </a:br>
            <a:r>
              <a:rPr>
                <a:solidFill>
                  <a:srgbClr val="FFFFFF"/>
                </a:solidFill>
              </a:rPr>
              <a:t>test_dataset = tf.data.Dataset.from_tensor_slices((dict(test_encodings), test_labels)).batch(</a:t>
            </a:r>
            <a:r>
              <a:rPr>
                <a:solidFill>
                  <a:srgbClr val="FFC000"/>
                </a:solidFill>
              </a:rPr>
              <a:t>16</a:t>
            </a:r>
            <a:r>
              <a:rPr>
                <a:solidFill>
                  <a:srgbClr val="FFFFFF"/>
                </a:solidFill>
              </a:rPr>
              <a:t>)</a:t>
            </a:r>
            <a:br>
              <a:rPr>
                <a:solidFill>
                  <a:srgbClr val="FFFFFF"/>
                </a:solidFill>
              </a:rPr>
            </a:br>
            <a:endParaRPr>
              <a:solidFill>
                <a:srgbClr val="FFFFFF"/>
              </a:solidFill>
            </a:endParaRPr>
          </a:p>
          <a:p>
            <a:pPr>
              <a:defRPr sz="1400">
                <a:solidFill>
                  <a:srgbClr val="FFFFFF"/>
                </a:solidFill>
                <a:latin typeface="Roboto Mono"/>
                <a:ea typeface="Roboto Mono"/>
                <a:cs typeface="Roboto Mono"/>
                <a:sym typeface="Roboto Mono"/>
              </a:defRPr>
            </a:pPr>
            <a:br/>
            <a:r>
              <a:rPr>
                <a:solidFill>
                  <a:schemeClr val="accent6"/>
                </a:solidFill>
              </a:rPr>
              <a:t># Configure training parameters</a:t>
            </a:r>
            <a:br>
              <a:rPr>
                <a:solidFill>
                  <a:schemeClr val="accent6"/>
                </a:solidFill>
              </a:rPr>
            </a:br>
            <a:r>
              <a:t>optimizer = tf.keras.optimizers.Adam(learning_rate=</a:t>
            </a:r>
            <a:r>
              <a:rPr>
                <a:solidFill>
                  <a:srgbClr val="FFC000"/>
                </a:solidFill>
              </a:rPr>
              <a:t>1e-5</a:t>
            </a:r>
            <a:r>
              <a:t>)</a:t>
            </a:r>
            <a:br/>
            <a:r>
              <a:t>loss = tf.keras.losses.SparseCategoricalCrossentropy(from_logits=</a:t>
            </a:r>
            <a:r>
              <a:rPr>
                <a:solidFill>
                  <a:srgbClr val="FFC000"/>
                </a:solidFill>
              </a:rPr>
              <a:t>True</a:t>
            </a:r>
            <a:r>
              <a:t>)</a:t>
            </a:r>
            <a:br/>
            <a:r>
              <a:t>model.compile(optimizer=optimizer, loss=loss, metrics=[</a:t>
            </a:r>
            <a:r>
              <a:rPr>
                <a:solidFill>
                  <a:schemeClr val="accent5"/>
                </a:solidFill>
              </a:rPr>
              <a:t>"accuracy"</a:t>
            </a:r>
            <a:r>
              <a:t>])</a:t>
            </a:r>
            <a:br/>
          </a:p>
          <a:p>
            <a:pPr>
              <a:defRPr sz="1400">
                <a:solidFill>
                  <a:srgbClr val="FFFFFF"/>
                </a:solidFill>
                <a:latin typeface="Roboto Mono"/>
                <a:ea typeface="Roboto Mono"/>
                <a:cs typeface="Roboto Mono"/>
                <a:sym typeface="Roboto Mono"/>
              </a:defRPr>
            </a:pPr>
            <a:br/>
            <a:r>
              <a:rPr>
                <a:solidFill>
                  <a:schemeClr val="accent6"/>
                </a:solidFill>
              </a:rPr>
              <a:t># Train the model</a:t>
            </a:r>
            <a:br>
              <a:rPr>
                <a:solidFill>
                  <a:schemeClr val="accent6"/>
                </a:solidFill>
              </a:rPr>
            </a:br>
            <a:r>
              <a:t>model.fit(train_dataset, epochs=</a:t>
            </a:r>
            <a:r>
              <a:rPr>
                <a:solidFill>
                  <a:srgbClr val="FFC000"/>
                </a:solidFill>
              </a:rPr>
              <a:t>3</a:t>
            </a:r>
            <a:r>
              <a:t>)</a:t>
            </a:r>
            <a:br/>
          </a:p>
          <a:p>
            <a:pPr>
              <a:defRPr sz="1400">
                <a:solidFill>
                  <a:srgbClr val="FFFFFF"/>
                </a:solidFill>
                <a:latin typeface="Roboto Mono"/>
                <a:ea typeface="Roboto Mono"/>
                <a:cs typeface="Roboto Mono"/>
                <a:sym typeface="Roboto Mono"/>
              </a:defRPr>
            </a:pPr>
            <a:br/>
            <a:r>
              <a:rPr>
                <a:solidFill>
                  <a:schemeClr val="accent6"/>
                </a:solidFill>
              </a:rPr>
              <a:t># Evaluate the model</a:t>
            </a:r>
            <a:br>
              <a:rPr>
                <a:solidFill>
                  <a:schemeClr val="accent6"/>
                </a:solidFill>
              </a:rPr>
            </a:br>
            <a:r>
              <a:rPr>
                <a:solidFill>
                  <a:srgbClr val="DFE3E5"/>
                </a:solidFill>
              </a:rPr>
              <a:t>results</a:t>
            </a:r>
            <a:r>
              <a:t> = model.evaluate(test_dataset)</a:t>
            </a:r>
            <a:br/>
            <a:r>
              <a:t>print(</a:t>
            </a:r>
            <a:r>
              <a:rPr>
                <a:solidFill>
                  <a:schemeClr val="accent5"/>
                </a:solidFill>
              </a:rPr>
              <a:t>"Test Loss:"</a:t>
            </a:r>
            <a:r>
              <a:t>, results[</a:t>
            </a:r>
            <a:r>
              <a:rPr>
                <a:solidFill>
                  <a:srgbClr val="FFC000"/>
                </a:solidFill>
              </a:rPr>
              <a:t>0</a:t>
            </a:r>
            <a:r>
              <a:t>])</a:t>
            </a:r>
            <a:br/>
            <a:r>
              <a:t>print(</a:t>
            </a:r>
            <a:r>
              <a:rPr>
                <a:solidFill>
                  <a:schemeClr val="accent5"/>
                </a:solidFill>
              </a:rPr>
              <a:t>"Test Accuracy:"</a:t>
            </a:r>
            <a:r>
              <a:t>, results[</a:t>
            </a:r>
            <a:r>
              <a:rPr>
                <a:solidFill>
                  <a:srgbClr val="FFC000"/>
                </a:solidFill>
              </a:rPr>
              <a:t>1</a:t>
            </a:r>
            <a:r>
              <a:t>])</a:t>
            </a:r>
          </a:p>
        </p:txBody>
      </p:sp>
      <p:sp>
        <p:nvSpPr>
          <p:cNvPr id="817" name="CuadroTexto 3"/>
          <p:cNvSpPr txBox="1"/>
          <p:nvPr/>
        </p:nvSpPr>
        <p:spPr>
          <a:xfrm>
            <a:off x="525144" y="2551837"/>
            <a:ext cx="341186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Train the model</a:t>
            </a:r>
          </a:p>
        </p:txBody>
      </p:sp>
      <p:sp>
        <p:nvSpPr>
          <p:cNvPr id="818"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19"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820" name="Rectángulo: esquinas redondeadas 4"/>
          <p:cNvSpPr/>
          <p:nvPr/>
        </p:nvSpPr>
        <p:spPr>
          <a:xfrm flipH="1" rot="10800000">
            <a:off x="4044412" y="4222917"/>
            <a:ext cx="8045448" cy="762002"/>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2"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823" name="CuadroTexto 2"/>
          <p:cNvSpPr txBox="1"/>
          <p:nvPr/>
        </p:nvSpPr>
        <p:spPr>
          <a:xfrm>
            <a:off x="4130050" y="1229115"/>
            <a:ext cx="8452486" cy="515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chemeClr val="accent6"/>
                </a:solidFill>
                <a:latin typeface="Roboto Mono"/>
                <a:ea typeface="Roboto Mono"/>
                <a:cs typeface="Roboto Mono"/>
                <a:sym typeface="Roboto Mono"/>
              </a:defRPr>
            </a:pPr>
            <a:r>
              <a:t># Create TensorFlow datasets</a:t>
            </a:r>
            <a:br/>
            <a:r>
              <a:rPr>
                <a:solidFill>
                  <a:srgbClr val="FFFFFF"/>
                </a:solidFill>
              </a:rPr>
              <a:t>train_dataset = tf.data.Dataset.from_tensor_slices((dict(train_encodings), train_labels)).batch(</a:t>
            </a:r>
            <a:r>
              <a:rPr>
                <a:solidFill>
                  <a:srgbClr val="FFC000"/>
                </a:solidFill>
              </a:rPr>
              <a:t>16</a:t>
            </a:r>
            <a:r>
              <a:rPr>
                <a:solidFill>
                  <a:srgbClr val="FFFFFF"/>
                </a:solidFill>
              </a:rPr>
              <a:t>)</a:t>
            </a:r>
            <a:br>
              <a:rPr>
                <a:solidFill>
                  <a:srgbClr val="FFFFFF"/>
                </a:solidFill>
              </a:rPr>
            </a:br>
            <a:r>
              <a:rPr>
                <a:solidFill>
                  <a:srgbClr val="FFFFFF"/>
                </a:solidFill>
              </a:rPr>
              <a:t>test_dataset = tf.data.Dataset.from_tensor_slices((dict(test_encodings), test_labels)).batch(</a:t>
            </a:r>
            <a:r>
              <a:rPr>
                <a:solidFill>
                  <a:srgbClr val="FFC000"/>
                </a:solidFill>
              </a:rPr>
              <a:t>16</a:t>
            </a:r>
            <a:r>
              <a:rPr>
                <a:solidFill>
                  <a:srgbClr val="FFFFFF"/>
                </a:solidFill>
              </a:rPr>
              <a:t>)</a:t>
            </a:r>
            <a:br>
              <a:rPr>
                <a:solidFill>
                  <a:srgbClr val="FFFFFF"/>
                </a:solidFill>
              </a:rPr>
            </a:br>
            <a:endParaRPr>
              <a:solidFill>
                <a:srgbClr val="FFFFFF"/>
              </a:solidFill>
            </a:endParaRPr>
          </a:p>
          <a:p>
            <a:pPr>
              <a:defRPr sz="1400">
                <a:solidFill>
                  <a:srgbClr val="FFFFFF"/>
                </a:solidFill>
                <a:latin typeface="Roboto Mono"/>
                <a:ea typeface="Roboto Mono"/>
                <a:cs typeface="Roboto Mono"/>
                <a:sym typeface="Roboto Mono"/>
              </a:defRPr>
            </a:pPr>
            <a:br/>
            <a:r>
              <a:rPr>
                <a:solidFill>
                  <a:schemeClr val="accent6"/>
                </a:solidFill>
              </a:rPr>
              <a:t># Configure training parameters</a:t>
            </a:r>
            <a:br>
              <a:rPr>
                <a:solidFill>
                  <a:schemeClr val="accent6"/>
                </a:solidFill>
              </a:rPr>
            </a:br>
            <a:r>
              <a:t>optimizer = tf.keras.optimizers.Adam(learning_rate=</a:t>
            </a:r>
            <a:r>
              <a:rPr>
                <a:solidFill>
                  <a:srgbClr val="FFC000"/>
                </a:solidFill>
              </a:rPr>
              <a:t>1e-5</a:t>
            </a:r>
            <a:r>
              <a:t>)</a:t>
            </a:r>
            <a:br/>
            <a:r>
              <a:t>loss = tf.keras.losses.SparseCategoricalCrossentropy(from_logits=</a:t>
            </a:r>
            <a:r>
              <a:rPr>
                <a:solidFill>
                  <a:srgbClr val="FFC000"/>
                </a:solidFill>
              </a:rPr>
              <a:t>True</a:t>
            </a:r>
            <a:r>
              <a:t>)</a:t>
            </a:r>
            <a:br/>
            <a:r>
              <a:t>model.compile(optimizer=optimizer, loss=loss, metrics=[</a:t>
            </a:r>
            <a:r>
              <a:rPr>
                <a:solidFill>
                  <a:schemeClr val="accent5"/>
                </a:solidFill>
              </a:rPr>
              <a:t>"accuracy"</a:t>
            </a:r>
            <a:r>
              <a:t>])</a:t>
            </a:r>
            <a:br/>
          </a:p>
          <a:p>
            <a:pPr>
              <a:defRPr sz="1400">
                <a:solidFill>
                  <a:srgbClr val="FFFFFF"/>
                </a:solidFill>
                <a:latin typeface="Roboto Mono"/>
                <a:ea typeface="Roboto Mono"/>
                <a:cs typeface="Roboto Mono"/>
                <a:sym typeface="Roboto Mono"/>
              </a:defRPr>
            </a:pPr>
            <a:br/>
            <a:r>
              <a:rPr>
                <a:solidFill>
                  <a:schemeClr val="accent6"/>
                </a:solidFill>
              </a:rPr>
              <a:t># Train the model</a:t>
            </a:r>
            <a:br>
              <a:rPr>
                <a:solidFill>
                  <a:schemeClr val="accent6"/>
                </a:solidFill>
              </a:rPr>
            </a:br>
            <a:r>
              <a:t>model.fit(train_dataset, epochs=</a:t>
            </a:r>
            <a:r>
              <a:rPr>
                <a:solidFill>
                  <a:srgbClr val="FFC000"/>
                </a:solidFill>
              </a:rPr>
              <a:t>3</a:t>
            </a:r>
            <a:r>
              <a:t>)</a:t>
            </a:r>
            <a:br/>
          </a:p>
          <a:p>
            <a:pPr>
              <a:defRPr sz="1400">
                <a:solidFill>
                  <a:srgbClr val="FFFFFF"/>
                </a:solidFill>
                <a:latin typeface="Roboto Mono"/>
                <a:ea typeface="Roboto Mono"/>
                <a:cs typeface="Roboto Mono"/>
                <a:sym typeface="Roboto Mono"/>
              </a:defRPr>
            </a:pPr>
            <a:br/>
            <a:r>
              <a:rPr>
                <a:solidFill>
                  <a:schemeClr val="accent6"/>
                </a:solidFill>
              </a:rPr>
              <a:t># Evaluate the model</a:t>
            </a:r>
            <a:br>
              <a:rPr>
                <a:solidFill>
                  <a:schemeClr val="accent6"/>
                </a:solidFill>
              </a:rPr>
            </a:br>
            <a:r>
              <a:rPr>
                <a:solidFill>
                  <a:srgbClr val="DFE3E5"/>
                </a:solidFill>
              </a:rPr>
              <a:t>results</a:t>
            </a:r>
            <a:r>
              <a:t> = model.evaluate(test_dataset)</a:t>
            </a:r>
            <a:br/>
            <a:r>
              <a:t>print(</a:t>
            </a:r>
            <a:r>
              <a:rPr>
                <a:solidFill>
                  <a:schemeClr val="accent5"/>
                </a:solidFill>
              </a:rPr>
              <a:t>"Test Loss:"</a:t>
            </a:r>
            <a:r>
              <a:t>, results[</a:t>
            </a:r>
            <a:r>
              <a:rPr>
                <a:solidFill>
                  <a:srgbClr val="FFC000"/>
                </a:solidFill>
              </a:rPr>
              <a:t>0</a:t>
            </a:r>
            <a:r>
              <a:t>])</a:t>
            </a:r>
            <a:br/>
            <a:r>
              <a:t>print(</a:t>
            </a:r>
            <a:r>
              <a:rPr>
                <a:solidFill>
                  <a:schemeClr val="accent5"/>
                </a:solidFill>
              </a:rPr>
              <a:t>"Test Accuracy:"</a:t>
            </a:r>
            <a:r>
              <a:t>, results[</a:t>
            </a:r>
            <a:r>
              <a:rPr>
                <a:solidFill>
                  <a:srgbClr val="FFC000"/>
                </a:solidFill>
              </a:rPr>
              <a:t>1</a:t>
            </a:r>
            <a:r>
              <a:t>])</a:t>
            </a:r>
          </a:p>
        </p:txBody>
      </p:sp>
      <p:sp>
        <p:nvSpPr>
          <p:cNvPr id="824" name="CuadroTexto 3"/>
          <p:cNvSpPr txBox="1"/>
          <p:nvPr/>
        </p:nvSpPr>
        <p:spPr>
          <a:xfrm>
            <a:off x="525144" y="2551837"/>
            <a:ext cx="341186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Evaluate the model</a:t>
            </a:r>
          </a:p>
        </p:txBody>
      </p:sp>
      <p:sp>
        <p:nvSpPr>
          <p:cNvPr id="825"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26"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827" name="Rectángulo: esquinas redondeadas 4"/>
          <p:cNvSpPr/>
          <p:nvPr/>
        </p:nvSpPr>
        <p:spPr>
          <a:xfrm>
            <a:off x="4044412" y="5309665"/>
            <a:ext cx="8045448" cy="1083266"/>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9"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Demo</a:t>
            </a:r>
          </a:p>
        </p:txBody>
      </p:sp>
      <p:grpSp>
        <p:nvGrpSpPr>
          <p:cNvPr id="832" name="Grupo 6"/>
          <p:cNvGrpSpPr/>
          <p:nvPr/>
        </p:nvGrpSpPr>
        <p:grpSpPr>
          <a:xfrm>
            <a:off x="515937" y="2966840"/>
            <a:ext cx="5164308" cy="389228"/>
            <a:chOff x="0" y="0"/>
            <a:chExt cx="5164306" cy="389227"/>
          </a:xfrm>
        </p:grpSpPr>
        <p:sp>
          <p:nvSpPr>
            <p:cNvPr id="830" name="CuadroTexto 2"/>
            <p:cNvSpPr/>
            <p:nvPr/>
          </p:nvSpPr>
          <p:spPr>
            <a:xfrm>
              <a:off x="147818" y="0"/>
              <a:ext cx="501648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Prompt Engineering with Flan-t5</a:t>
              </a:r>
            </a:p>
          </p:txBody>
        </p:sp>
        <p:sp>
          <p:nvSpPr>
            <p:cNvPr id="831"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33"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34"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35"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32"/>
                                        </p:tgtEl>
                                        <p:attrNameLst>
                                          <p:attrName>style.visibility</p:attrName>
                                        </p:attrNameLst>
                                      </p:cBhvr>
                                      <p:to>
                                        <p:strVal val="visible"/>
                                      </p:to>
                                    </p:set>
                                    <p:anim calcmode="lin" valueType="num">
                                      <p:cBhvr>
                                        <p:cTn id="7" dur="1000" fill="hold"/>
                                        <p:tgtEl>
                                          <p:spTgt spid="832"/>
                                        </p:tgtEl>
                                        <p:attrNameLst>
                                          <p:attrName>ppt_x</p:attrName>
                                        </p:attrNameLst>
                                      </p:cBhvr>
                                      <p:tavLst>
                                        <p:tav tm="0">
                                          <p:val>
                                            <p:strVal val="#ppt_x"/>
                                          </p:val>
                                        </p:tav>
                                        <p:tav tm="100000">
                                          <p:val>
                                            <p:strVal val="#ppt_x"/>
                                          </p:val>
                                        </p:tav>
                                      </p:tavLst>
                                    </p:anim>
                                    <p:anim calcmode="lin" valueType="num">
                                      <p:cBhvr>
                                        <p:cTn id="8" dur="1000" fill="hold"/>
                                        <p:tgtEl>
                                          <p:spTgt spid="8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2"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9"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Demo</a:t>
            </a:r>
          </a:p>
        </p:txBody>
      </p:sp>
      <p:grpSp>
        <p:nvGrpSpPr>
          <p:cNvPr id="842" name="Grupo 6"/>
          <p:cNvGrpSpPr/>
          <p:nvPr/>
        </p:nvGrpSpPr>
        <p:grpSpPr>
          <a:xfrm>
            <a:off x="515937" y="2966840"/>
            <a:ext cx="5164308" cy="809226"/>
            <a:chOff x="0" y="0"/>
            <a:chExt cx="5164306" cy="809225"/>
          </a:xfrm>
        </p:grpSpPr>
        <p:sp>
          <p:nvSpPr>
            <p:cNvPr id="840" name="CuadroTexto 2"/>
            <p:cNvSpPr txBox="1"/>
            <p:nvPr/>
          </p:nvSpPr>
          <p:spPr>
            <a:xfrm>
              <a:off x="147818" y="0"/>
              <a:ext cx="50164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Transfer learning on Transformers with Hugging Face</a:t>
              </a:r>
            </a:p>
          </p:txBody>
        </p:sp>
        <p:sp>
          <p:nvSpPr>
            <p:cNvPr id="841"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43"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44"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45"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42"/>
                                        </p:tgtEl>
                                        <p:attrNameLst>
                                          <p:attrName>style.visibility</p:attrName>
                                        </p:attrNameLst>
                                      </p:cBhvr>
                                      <p:to>
                                        <p:strVal val="visible"/>
                                      </p:to>
                                    </p:set>
                                    <p:anim calcmode="lin" valueType="num">
                                      <p:cBhvr>
                                        <p:cTn id="7" dur="1000" fill="hold"/>
                                        <p:tgtEl>
                                          <p:spTgt spid="842"/>
                                        </p:tgtEl>
                                        <p:attrNameLst>
                                          <p:attrName>ppt_x</p:attrName>
                                        </p:attrNameLst>
                                      </p:cBhvr>
                                      <p:tavLst>
                                        <p:tav tm="0">
                                          <p:val>
                                            <p:strVal val="#ppt_x"/>
                                          </p:val>
                                        </p:tav>
                                        <p:tav tm="100000">
                                          <p:val>
                                            <p:strVal val="#ppt_x"/>
                                          </p:val>
                                        </p:tav>
                                      </p:tavLst>
                                    </p:anim>
                                    <p:anim calcmode="lin" valueType="num">
                                      <p:cBhvr>
                                        <p:cTn id="8" dur="1000" fill="hold"/>
                                        <p:tgtEl>
                                          <p:spTgt spid="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2"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9" name="Título 34"/>
          <p:cNvSpPr txBox="1"/>
          <p:nvPr>
            <p:ph type="title"/>
          </p:nvPr>
        </p:nvSpPr>
        <p:spPr>
          <a:xfrm>
            <a:off x="409723" y="716229"/>
            <a:ext cx="7367031" cy="361716"/>
          </a:xfrm>
          <a:prstGeom prst="rect">
            <a:avLst/>
          </a:prstGeom>
        </p:spPr>
        <p:txBody>
          <a:bodyPr/>
          <a:lstStyle>
            <a:lvl1pPr defTabSz="566927">
              <a:defRPr sz="1488"/>
            </a:lvl1pPr>
          </a:lstStyle>
          <a:p>
            <a:pPr/>
            <a:r>
              <a:t>Summary</a:t>
            </a:r>
          </a:p>
        </p:txBody>
      </p:sp>
      <p:grpSp>
        <p:nvGrpSpPr>
          <p:cNvPr id="852" name="Grupo 3"/>
          <p:cNvGrpSpPr/>
          <p:nvPr/>
        </p:nvGrpSpPr>
        <p:grpSpPr>
          <a:xfrm>
            <a:off x="515937" y="2725054"/>
            <a:ext cx="7215098" cy="746973"/>
            <a:chOff x="0" y="0"/>
            <a:chExt cx="7215096" cy="746972"/>
          </a:xfrm>
        </p:grpSpPr>
        <p:sp>
          <p:nvSpPr>
            <p:cNvPr id="850" name="CuadroTexto 4"/>
            <p:cNvSpPr txBox="1"/>
            <p:nvPr/>
          </p:nvSpPr>
          <p:spPr>
            <a:xfrm>
              <a:off x="182205" y="0"/>
              <a:ext cx="7032892"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The Transformer architecture solved all of the significant challenges we had with RNNs for sequence models</a:t>
              </a:r>
            </a:p>
          </p:txBody>
        </p:sp>
        <p:sp>
          <p:nvSpPr>
            <p:cNvPr id="851" name="Forma libre: forma 5"/>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55" name="Grupo 10"/>
          <p:cNvGrpSpPr/>
          <p:nvPr/>
        </p:nvGrpSpPr>
        <p:grpSpPr>
          <a:xfrm>
            <a:off x="515937" y="3853010"/>
            <a:ext cx="7439342" cy="746974"/>
            <a:chOff x="0" y="0"/>
            <a:chExt cx="7439341" cy="746972"/>
          </a:xfrm>
        </p:grpSpPr>
        <p:sp>
          <p:nvSpPr>
            <p:cNvPr id="853" name="CuadroTexto 11"/>
            <p:cNvSpPr txBox="1"/>
            <p:nvPr/>
          </p:nvSpPr>
          <p:spPr>
            <a:xfrm>
              <a:off x="182203" y="0"/>
              <a:ext cx="7257139"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With Hugging Face, now it most straightforward tan ever just to graba checkpoint from someone and finetune it to your needs</a:t>
              </a:r>
            </a:p>
          </p:txBody>
        </p:sp>
        <p:sp>
          <p:nvSpPr>
            <p:cNvPr id="854" name="Forma libre: forma 12"/>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58" name="Grupo 17"/>
          <p:cNvGrpSpPr/>
          <p:nvPr/>
        </p:nvGrpSpPr>
        <p:grpSpPr>
          <a:xfrm>
            <a:off x="515937" y="4980966"/>
            <a:ext cx="7215097" cy="746973"/>
            <a:chOff x="0" y="0"/>
            <a:chExt cx="7215095" cy="746972"/>
          </a:xfrm>
        </p:grpSpPr>
        <p:sp>
          <p:nvSpPr>
            <p:cNvPr id="856" name="CuadroTexto 18"/>
            <p:cNvSpPr txBox="1"/>
            <p:nvPr/>
          </p:nvSpPr>
          <p:spPr>
            <a:xfrm>
              <a:off x="182205" y="0"/>
              <a:ext cx="7032891"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Some models like T5 can perform on multiple task because that’s how they were trained and we can leverage it</a:t>
              </a:r>
            </a:p>
          </p:txBody>
        </p:sp>
        <p:sp>
          <p:nvSpPr>
            <p:cNvPr id="857" name="Forma libre: forma 19"/>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sp>
        <p:nvSpPr>
          <p:cNvPr id="859" name="CuadroTexto 9"/>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pic>
        <p:nvPicPr>
          <p:cNvPr id="860" name="Gráfico 1" descr="Gráfico 1"/>
          <p:cNvPicPr>
            <a:picLocks noChangeAspect="1"/>
          </p:cNvPicPr>
          <p:nvPr/>
        </p:nvPicPr>
        <p:blipFill>
          <a:blip r:embed="rId3">
            <a:extLst/>
          </a:blip>
          <a:stretch>
            <a:fillRect/>
          </a:stretch>
        </p:blipFill>
        <p:spPr>
          <a:xfrm>
            <a:off x="7416624" y="1593871"/>
            <a:ext cx="5415230" cy="54152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52"/>
                                        </p:tgtEl>
                                        <p:attrNameLst>
                                          <p:attrName>style.visibility</p:attrName>
                                        </p:attrNameLst>
                                      </p:cBhvr>
                                      <p:to>
                                        <p:strVal val="visible"/>
                                      </p:to>
                                    </p:set>
                                    <p:anim calcmode="lin" valueType="num">
                                      <p:cBhvr>
                                        <p:cTn id="7" dur="500" fill="hold"/>
                                        <p:tgtEl>
                                          <p:spTgt spid="852"/>
                                        </p:tgtEl>
                                        <p:attrNameLst>
                                          <p:attrName>ppt_x</p:attrName>
                                        </p:attrNameLst>
                                      </p:cBhvr>
                                      <p:tavLst>
                                        <p:tav tm="0">
                                          <p:val>
                                            <p:strVal val="#ppt_x"/>
                                          </p:val>
                                        </p:tav>
                                        <p:tav tm="100000">
                                          <p:val>
                                            <p:strVal val="#ppt_x"/>
                                          </p:val>
                                        </p:tav>
                                      </p:tavLst>
                                    </p:anim>
                                    <p:anim calcmode="lin" valueType="num">
                                      <p:cBhvr>
                                        <p:cTn id="8" dur="500" fill="hold"/>
                                        <p:tgtEl>
                                          <p:spTgt spid="8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55"/>
                                        </p:tgtEl>
                                        <p:attrNameLst>
                                          <p:attrName>style.visibility</p:attrName>
                                        </p:attrNameLst>
                                      </p:cBhvr>
                                      <p:to>
                                        <p:strVal val="visible"/>
                                      </p:to>
                                    </p:set>
                                    <p:anim calcmode="lin" valueType="num">
                                      <p:cBhvr>
                                        <p:cTn id="13" dur="500" fill="hold"/>
                                        <p:tgtEl>
                                          <p:spTgt spid="855"/>
                                        </p:tgtEl>
                                        <p:attrNameLst>
                                          <p:attrName>ppt_x</p:attrName>
                                        </p:attrNameLst>
                                      </p:cBhvr>
                                      <p:tavLst>
                                        <p:tav tm="0">
                                          <p:val>
                                            <p:strVal val="#ppt_x"/>
                                          </p:val>
                                        </p:tav>
                                        <p:tav tm="100000">
                                          <p:val>
                                            <p:strVal val="#ppt_x"/>
                                          </p:val>
                                        </p:tav>
                                      </p:tavLst>
                                    </p:anim>
                                    <p:anim calcmode="lin" valueType="num">
                                      <p:cBhvr>
                                        <p:cTn id="14" dur="500" fill="hold"/>
                                        <p:tgtEl>
                                          <p:spTgt spid="8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858"/>
                                        </p:tgtEl>
                                        <p:attrNameLst>
                                          <p:attrName>style.visibility</p:attrName>
                                        </p:attrNameLst>
                                      </p:cBhvr>
                                      <p:to>
                                        <p:strVal val="visible"/>
                                      </p:to>
                                    </p:set>
                                    <p:anim calcmode="lin" valueType="num">
                                      <p:cBhvr>
                                        <p:cTn id="19" dur="500" fill="hold"/>
                                        <p:tgtEl>
                                          <p:spTgt spid="858"/>
                                        </p:tgtEl>
                                        <p:attrNameLst>
                                          <p:attrName>ppt_x</p:attrName>
                                        </p:attrNameLst>
                                      </p:cBhvr>
                                      <p:tavLst>
                                        <p:tav tm="0">
                                          <p:val>
                                            <p:strVal val="#ppt_x"/>
                                          </p:val>
                                        </p:tav>
                                        <p:tav tm="100000">
                                          <p:val>
                                            <p:strVal val="#ppt_x"/>
                                          </p:val>
                                        </p:tav>
                                      </p:tavLst>
                                    </p:anim>
                                    <p:anim calcmode="lin" valueType="num">
                                      <p:cBhvr>
                                        <p:cTn id="20" dur="500" fill="hold"/>
                                        <p:tgtEl>
                                          <p:spTgt spid="8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5" grpId="2"/>
      <p:bldP build="whole" bldLvl="1" animBg="1" rev="0" advAuto="0" spid="858" grpId="3"/>
      <p:bldP build="whole" bldLvl="1" animBg="1" rev="0" advAuto="0" spid="852"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Título 4"/>
          <p:cNvSpPr txBox="1"/>
          <p:nvPr>
            <p:ph type="title"/>
          </p:nvPr>
        </p:nvSpPr>
        <p:spPr>
          <a:xfrm>
            <a:off x="409722" y="716229"/>
            <a:ext cx="4361783" cy="361716"/>
          </a:xfrm>
          <a:prstGeom prst="rect">
            <a:avLst/>
          </a:prstGeom>
        </p:spPr>
        <p:txBody>
          <a:bodyPr/>
          <a:lstStyle>
            <a:lvl1pPr defTabSz="566927">
              <a:defRPr sz="1488"/>
            </a:lvl1pPr>
          </a:lstStyle>
          <a:p>
            <a:pPr/>
            <a:r>
              <a:t>In summary:</a:t>
            </a:r>
          </a:p>
        </p:txBody>
      </p:sp>
      <p:sp>
        <p:nvSpPr>
          <p:cNvPr id="663" name="Marcador de contenido 5"/>
          <p:cNvSpPr txBox="1"/>
          <p:nvPr>
            <p:ph type="body" sz="quarter" idx="1"/>
          </p:nvPr>
        </p:nvSpPr>
        <p:spPr>
          <a:xfrm>
            <a:off x="1106487" y="2890838"/>
            <a:ext cx="7138987" cy="1076326"/>
          </a:xfrm>
          <a:prstGeom prst="rect">
            <a:avLst/>
          </a:prstGeom>
        </p:spPr>
        <p:txBody>
          <a:bodyPr/>
          <a:lstStyle>
            <a:lvl1pPr defTabSz="841247">
              <a:spcBef>
                <a:spcPts val="900"/>
              </a:spcBef>
              <a:defRPr sz="2944"/>
            </a:lvl1pPr>
          </a:lstStyle>
          <a:p>
            <a:pPr/>
            <a:r>
              <a:t>Multi-Head Attention is a vital component within Transformers.</a:t>
            </a:r>
          </a:p>
        </p:txBody>
      </p:sp>
      <p:sp>
        <p:nvSpPr>
          <p:cNvPr id="664" name="CuadroTexto 6"/>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9CB1AD"/>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8"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An example:</a:t>
            </a:r>
          </a:p>
        </p:txBody>
      </p:sp>
      <p:sp>
        <p:nvSpPr>
          <p:cNvPr id="669" name="CuadroTexto 1"/>
          <p:cNvSpPr txBox="1"/>
          <p:nvPr/>
        </p:nvSpPr>
        <p:spPr>
          <a:xfrm>
            <a:off x="9269729" y="633939"/>
            <a:ext cx="271272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grpSp>
        <p:nvGrpSpPr>
          <p:cNvPr id="672" name="Grupo 2"/>
          <p:cNvGrpSpPr/>
          <p:nvPr/>
        </p:nvGrpSpPr>
        <p:grpSpPr>
          <a:xfrm>
            <a:off x="515937" y="2445842"/>
            <a:ext cx="9953943" cy="871065"/>
            <a:chOff x="0" y="0"/>
            <a:chExt cx="9953942" cy="871063"/>
          </a:xfrm>
        </p:grpSpPr>
        <p:sp>
          <p:nvSpPr>
            <p:cNvPr id="670" name="CuadroTexto 4"/>
            <p:cNvSpPr txBox="1"/>
            <p:nvPr/>
          </p:nvSpPr>
          <p:spPr>
            <a:xfrm>
              <a:off x="172699" y="0"/>
              <a:ext cx="9781244" cy="8710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rgbClr val="25CAA8"/>
                  </a:solidFill>
                </a:defRPr>
              </a:pPr>
              <a:r>
                <a:t>Positive:</a:t>
              </a:r>
            </a:p>
            <a:p>
              <a:pPr>
                <a:defRPr sz="2400"/>
              </a:pPr>
              <a:r>
                <a:t>I loved the restaurant even though the pasta was mediocre</a:t>
              </a:r>
            </a:p>
          </p:txBody>
        </p:sp>
        <p:sp>
          <p:nvSpPr>
            <p:cNvPr id="671" name="Forma libre: forma 6"/>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675" name="Grupo 12"/>
          <p:cNvGrpSpPr/>
          <p:nvPr/>
        </p:nvGrpSpPr>
        <p:grpSpPr>
          <a:xfrm>
            <a:off x="515937" y="4401642"/>
            <a:ext cx="9953943" cy="871065"/>
            <a:chOff x="0" y="0"/>
            <a:chExt cx="9953942" cy="871063"/>
          </a:xfrm>
        </p:grpSpPr>
        <p:sp>
          <p:nvSpPr>
            <p:cNvPr id="673" name="CuadroTexto 13"/>
            <p:cNvSpPr txBox="1"/>
            <p:nvPr/>
          </p:nvSpPr>
          <p:spPr>
            <a:xfrm>
              <a:off x="172699" y="0"/>
              <a:ext cx="9781244" cy="8710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rgbClr val="C00000"/>
                  </a:solidFill>
                </a:defRPr>
              </a:pPr>
              <a:r>
                <a:t>Negative:</a:t>
              </a:r>
            </a:p>
            <a:p>
              <a:pPr>
                <a:defRPr sz="2400"/>
              </a:pPr>
              <a:r>
                <a:t>I hate this place even though it has fantastic steak</a:t>
              </a:r>
            </a:p>
          </p:txBody>
        </p:sp>
        <p:sp>
          <p:nvSpPr>
            <p:cNvPr id="674" name="Forma libre: forma 14"/>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72"/>
                                        </p:tgtEl>
                                        <p:attrNameLst>
                                          <p:attrName>style.visibility</p:attrName>
                                        </p:attrNameLst>
                                      </p:cBhvr>
                                      <p:to>
                                        <p:strVal val="visible"/>
                                      </p:to>
                                    </p:set>
                                    <p:anim calcmode="lin" valueType="num">
                                      <p:cBhvr>
                                        <p:cTn id="7" dur="500" fill="hold"/>
                                        <p:tgtEl>
                                          <p:spTgt spid="672"/>
                                        </p:tgtEl>
                                        <p:attrNameLst>
                                          <p:attrName>ppt_x</p:attrName>
                                        </p:attrNameLst>
                                      </p:cBhvr>
                                      <p:tavLst>
                                        <p:tav tm="0">
                                          <p:val>
                                            <p:strVal val="#ppt_x"/>
                                          </p:val>
                                        </p:tav>
                                        <p:tav tm="100000">
                                          <p:val>
                                            <p:strVal val="#ppt_x"/>
                                          </p:val>
                                        </p:tav>
                                      </p:tavLst>
                                    </p:anim>
                                    <p:anim calcmode="lin" valueType="num">
                                      <p:cBhvr>
                                        <p:cTn id="8" dur="500" fill="hold"/>
                                        <p:tgtEl>
                                          <p:spTgt spid="6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675"/>
                                        </p:tgtEl>
                                        <p:attrNameLst>
                                          <p:attrName>style.visibility</p:attrName>
                                        </p:attrNameLst>
                                      </p:cBhvr>
                                      <p:to>
                                        <p:strVal val="visible"/>
                                      </p:to>
                                    </p:set>
                                    <p:anim calcmode="lin" valueType="num">
                                      <p:cBhvr>
                                        <p:cTn id="13" dur="500" fill="hold"/>
                                        <p:tgtEl>
                                          <p:spTgt spid="675"/>
                                        </p:tgtEl>
                                        <p:attrNameLst>
                                          <p:attrName>ppt_x</p:attrName>
                                        </p:attrNameLst>
                                      </p:cBhvr>
                                      <p:tavLst>
                                        <p:tav tm="0">
                                          <p:val>
                                            <p:strVal val="#ppt_x"/>
                                          </p:val>
                                        </p:tav>
                                        <p:tav tm="100000">
                                          <p:val>
                                            <p:strVal val="#ppt_x"/>
                                          </p:val>
                                        </p:tav>
                                      </p:tavLst>
                                    </p:anim>
                                    <p:anim calcmode="lin" valueType="num">
                                      <p:cBhvr>
                                        <p:cTn id="14" dur="500" fill="hold"/>
                                        <p:tgtEl>
                                          <p:spTgt spid="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2" grpId="1"/>
      <p:bldP build="whole" bldLvl="1" animBg="1" rev="0" advAuto="0" spid="675"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80" name="Picture 2" descr="Picture 2"/>
          <p:cNvPicPr>
            <a:picLocks noChangeAspect="1"/>
          </p:cNvPicPr>
          <p:nvPr/>
        </p:nvPicPr>
        <p:blipFill>
          <a:blip r:embed="rId3">
            <a:extLst/>
          </a:blip>
          <a:stretch>
            <a:fillRect/>
          </a:stretch>
        </p:blipFill>
        <p:spPr>
          <a:xfrm>
            <a:off x="1137666" y="633939"/>
            <a:ext cx="8270283" cy="582491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85" name="Imagen 2" descr="Imagen 2"/>
          <p:cNvPicPr>
            <a:picLocks noChangeAspect="1"/>
          </p:cNvPicPr>
          <p:nvPr/>
        </p:nvPicPr>
        <p:blipFill>
          <a:blip r:embed="rId3">
            <a:extLst/>
          </a:blip>
          <a:stretch>
            <a:fillRect/>
          </a:stretch>
        </p:blipFill>
        <p:spPr>
          <a:xfrm>
            <a:off x="2834669" y="281727"/>
            <a:ext cx="5657381" cy="657627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90" name="Imagen 4" descr="Imagen 4"/>
          <p:cNvPicPr>
            <a:picLocks noChangeAspect="1"/>
          </p:cNvPicPr>
          <p:nvPr/>
        </p:nvPicPr>
        <p:blipFill>
          <a:blip r:embed="rId3">
            <a:extLst/>
          </a:blip>
          <a:srcRect l="0" t="0" r="0" b="5108"/>
          <a:stretch>
            <a:fillRect/>
          </a:stretch>
        </p:blipFill>
        <p:spPr>
          <a:xfrm>
            <a:off x="1058718" y="1016000"/>
            <a:ext cx="10074564" cy="584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94" name="Imagen 2" descr="Imagen 2"/>
          <p:cNvPicPr>
            <a:picLocks noChangeAspect="1"/>
          </p:cNvPicPr>
          <p:nvPr/>
        </p:nvPicPr>
        <p:blipFill>
          <a:blip r:embed="rId3">
            <a:extLst/>
          </a:blip>
          <a:stretch>
            <a:fillRect/>
          </a:stretch>
        </p:blipFill>
        <p:spPr>
          <a:xfrm>
            <a:off x="2372122" y="0"/>
            <a:ext cx="7447757" cy="6859259"/>
          </a:xfrm>
          <a:prstGeom prst="rect">
            <a:avLst/>
          </a:prstGeom>
          <a:ln w="12700">
            <a:miter lim="400000"/>
          </a:ln>
        </p:spPr>
      </p:pic>
      <p:sp>
        <p:nvSpPr>
          <p:cNvPr id="695"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700" name="Imagen 2" descr="Imagen 2"/>
          <p:cNvPicPr>
            <a:picLocks noChangeAspect="1"/>
          </p:cNvPicPr>
          <p:nvPr/>
        </p:nvPicPr>
        <p:blipFill>
          <a:blip r:embed="rId3">
            <a:extLst/>
          </a:blip>
          <a:stretch>
            <a:fillRect/>
          </a:stretch>
        </p:blipFill>
        <p:spPr>
          <a:xfrm>
            <a:off x="2372122" y="-1259"/>
            <a:ext cx="7447757" cy="685925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