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handoutMasterIdLst>
    <p:handoutMasterId r:id="rId37"/>
  </p:handoutMasterIdLst>
  <p:sldIdLst>
    <p:sldId id="256" r:id="rId2"/>
    <p:sldId id="429" r:id="rId3"/>
    <p:sldId id="426" r:id="rId4"/>
    <p:sldId id="434" r:id="rId5"/>
    <p:sldId id="427" r:id="rId6"/>
    <p:sldId id="433" r:id="rId7"/>
    <p:sldId id="454" r:id="rId8"/>
    <p:sldId id="430" r:id="rId9"/>
    <p:sldId id="444" r:id="rId10"/>
    <p:sldId id="453" r:id="rId11"/>
    <p:sldId id="449" r:id="rId12"/>
    <p:sldId id="460" r:id="rId13"/>
    <p:sldId id="447" r:id="rId14"/>
    <p:sldId id="435" r:id="rId15"/>
    <p:sldId id="455" r:id="rId16"/>
    <p:sldId id="451" r:id="rId17"/>
    <p:sldId id="462" r:id="rId18"/>
    <p:sldId id="463" r:id="rId19"/>
    <p:sldId id="464" r:id="rId20"/>
    <p:sldId id="465" r:id="rId21"/>
    <p:sldId id="466" r:id="rId22"/>
    <p:sldId id="452" r:id="rId23"/>
    <p:sldId id="467" r:id="rId24"/>
    <p:sldId id="468" r:id="rId25"/>
    <p:sldId id="461" r:id="rId26"/>
    <p:sldId id="469" r:id="rId27"/>
    <p:sldId id="459" r:id="rId28"/>
    <p:sldId id="448" r:id="rId29"/>
    <p:sldId id="442" r:id="rId30"/>
    <p:sldId id="456" r:id="rId31"/>
    <p:sldId id="457" r:id="rId32"/>
    <p:sldId id="470" r:id="rId33"/>
    <p:sldId id="458" r:id="rId34"/>
    <p:sldId id="431" r:id="rId35"/>
  </p:sldIdLst>
  <p:sldSz cx="12192000" cy="6858000"/>
  <p:notesSz cx="10234613" cy="7099300"/>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shya Bhetwal" initials="RB" lastIdx="2" clrIdx="0">
    <p:extLst>
      <p:ext uri="{19B8F6BF-5375-455C-9EA6-DF929625EA0E}">
        <p15:presenceInfo xmlns="" xmlns:p15="http://schemas.microsoft.com/office/powerpoint/2012/main" userId="77b0f8a2792e8e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D3475"/>
    <a:srgbClr val="BBAC7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9187" autoAdjust="0"/>
    <p:restoredTop sz="83718" autoAdjust="0"/>
  </p:normalViewPr>
  <p:slideViewPr>
    <p:cSldViewPr snapToGrid="0" snapToObjects="1">
      <p:cViewPr varScale="1">
        <p:scale>
          <a:sx n="98" d="100"/>
          <a:sy n="98" d="100"/>
        </p:scale>
        <p:origin x="-90" y="-168"/>
      </p:cViewPr>
      <p:guideLst>
        <p:guide orient="horz" pos="2160"/>
        <p:guide pos="3840"/>
      </p:guideLst>
    </p:cSldViewPr>
  </p:slideViewPr>
  <p:outlineViewPr>
    <p:cViewPr>
      <p:scale>
        <a:sx n="33" d="100"/>
        <a:sy n="33" d="100"/>
      </p:scale>
      <p:origin x="0" y="-24872"/>
    </p:cViewPr>
  </p:outlineViewPr>
  <p:notesTextViewPr>
    <p:cViewPr>
      <p:scale>
        <a:sx n="3" d="2"/>
        <a:sy n="3" d="2"/>
      </p:scale>
      <p:origin x="0" y="0"/>
    </p:cViewPr>
  </p:notesTextViewPr>
  <p:sorterViewPr>
    <p:cViewPr varScale="1">
      <p:scale>
        <a:sx n="1" d="1"/>
        <a:sy n="1" d="1"/>
      </p:scale>
      <p:origin x="0" y="-558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5444" cy="355670"/>
          </a:xfrm>
          <a:prstGeom prst="rect">
            <a:avLst/>
          </a:prstGeom>
        </p:spPr>
        <p:txBody>
          <a:bodyPr vert="horz" lIns="92931" tIns="46466" rIns="92931" bIns="46466" rtlCol="0"/>
          <a:lstStyle>
            <a:lvl1pPr algn="l">
              <a:defRPr sz="1200"/>
            </a:lvl1pPr>
          </a:lstStyle>
          <a:p>
            <a:endParaRPr lang="en-US"/>
          </a:p>
        </p:txBody>
      </p:sp>
      <p:sp>
        <p:nvSpPr>
          <p:cNvPr id="3" name="Date Placeholder 2"/>
          <p:cNvSpPr>
            <a:spLocks noGrp="1"/>
          </p:cNvSpPr>
          <p:nvPr>
            <p:ph type="dt" sz="quarter" idx="1"/>
          </p:nvPr>
        </p:nvSpPr>
        <p:spPr>
          <a:xfrm>
            <a:off x="5796952" y="0"/>
            <a:ext cx="4435444" cy="355670"/>
          </a:xfrm>
          <a:prstGeom prst="rect">
            <a:avLst/>
          </a:prstGeom>
        </p:spPr>
        <p:txBody>
          <a:bodyPr vert="horz" lIns="92931" tIns="46466" rIns="92931" bIns="46466" rtlCol="0"/>
          <a:lstStyle>
            <a:lvl1pPr algn="r">
              <a:defRPr sz="1200"/>
            </a:lvl1pPr>
          </a:lstStyle>
          <a:p>
            <a:fld id="{F88CB950-2B61-400D-8AEF-EAA4B085AEC3}" type="datetimeFigureOut">
              <a:rPr lang="en-US" smtClean="0"/>
              <a:pPr/>
              <a:t>9/18/2022</a:t>
            </a:fld>
            <a:endParaRPr lang="en-US"/>
          </a:p>
        </p:txBody>
      </p:sp>
      <p:sp>
        <p:nvSpPr>
          <p:cNvPr id="4" name="Footer Placeholder 3"/>
          <p:cNvSpPr>
            <a:spLocks noGrp="1"/>
          </p:cNvSpPr>
          <p:nvPr>
            <p:ph type="ftr" sz="quarter" idx="2"/>
          </p:nvPr>
        </p:nvSpPr>
        <p:spPr>
          <a:xfrm>
            <a:off x="1" y="6743636"/>
            <a:ext cx="4435444" cy="355669"/>
          </a:xfrm>
          <a:prstGeom prst="rect">
            <a:avLst/>
          </a:prstGeom>
        </p:spPr>
        <p:txBody>
          <a:bodyPr vert="horz" lIns="92931" tIns="46466" rIns="92931" bIns="46466" rtlCol="0" anchor="b"/>
          <a:lstStyle>
            <a:lvl1pPr algn="l">
              <a:defRPr sz="1200"/>
            </a:lvl1pPr>
          </a:lstStyle>
          <a:p>
            <a:endParaRPr lang="en-US"/>
          </a:p>
        </p:txBody>
      </p:sp>
      <p:sp>
        <p:nvSpPr>
          <p:cNvPr id="5" name="Slide Number Placeholder 4"/>
          <p:cNvSpPr>
            <a:spLocks noGrp="1"/>
          </p:cNvSpPr>
          <p:nvPr>
            <p:ph type="sldNum" sz="quarter" idx="3"/>
          </p:nvPr>
        </p:nvSpPr>
        <p:spPr>
          <a:xfrm>
            <a:off x="5796952" y="6743636"/>
            <a:ext cx="4435444" cy="355669"/>
          </a:xfrm>
          <a:prstGeom prst="rect">
            <a:avLst/>
          </a:prstGeom>
        </p:spPr>
        <p:txBody>
          <a:bodyPr vert="horz" lIns="92931" tIns="46466" rIns="92931" bIns="46466" rtlCol="0" anchor="b"/>
          <a:lstStyle>
            <a:lvl1pPr algn="r">
              <a:defRPr sz="1200"/>
            </a:lvl1pPr>
          </a:lstStyle>
          <a:p>
            <a:fld id="{EE939C36-CA42-47F8-B2C4-B9BA1D94129A}" type="slidenum">
              <a:rPr lang="en-US" smtClean="0"/>
              <a:pPr/>
              <a:t>‹#›</a:t>
            </a:fld>
            <a:endParaRPr lang="en-US"/>
          </a:p>
        </p:txBody>
      </p:sp>
    </p:spTree>
    <p:extLst>
      <p:ext uri="{BB962C8B-B14F-4D97-AF65-F5344CB8AC3E}">
        <p14:creationId xmlns="" xmlns:p14="http://schemas.microsoft.com/office/powerpoint/2010/main" val="42782238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434999" cy="356197"/>
          </a:xfrm>
          <a:prstGeom prst="rect">
            <a:avLst/>
          </a:prstGeom>
        </p:spPr>
        <p:txBody>
          <a:bodyPr vert="horz" lIns="98237" tIns="49119" rIns="98237" bIns="49119" rtlCol="0"/>
          <a:lstStyle>
            <a:lvl1pPr algn="l">
              <a:defRPr sz="1300"/>
            </a:lvl1pPr>
          </a:lstStyle>
          <a:p>
            <a:endParaRPr lang="en-US"/>
          </a:p>
        </p:txBody>
      </p:sp>
      <p:sp>
        <p:nvSpPr>
          <p:cNvPr id="3" name="Date Placeholder 2"/>
          <p:cNvSpPr>
            <a:spLocks noGrp="1"/>
          </p:cNvSpPr>
          <p:nvPr>
            <p:ph type="dt" idx="1"/>
          </p:nvPr>
        </p:nvSpPr>
        <p:spPr>
          <a:xfrm>
            <a:off x="5797246" y="2"/>
            <a:ext cx="4434999" cy="356197"/>
          </a:xfrm>
          <a:prstGeom prst="rect">
            <a:avLst/>
          </a:prstGeom>
        </p:spPr>
        <p:txBody>
          <a:bodyPr vert="horz" lIns="98237" tIns="49119" rIns="98237" bIns="49119" rtlCol="0"/>
          <a:lstStyle>
            <a:lvl1pPr algn="r">
              <a:defRPr sz="1300"/>
            </a:lvl1pPr>
          </a:lstStyle>
          <a:p>
            <a:fld id="{1F131371-5B6D-49EB-95CF-CEBE74D1F8E6}" type="datetimeFigureOut">
              <a:rPr lang="en-US" smtClean="0"/>
              <a:pPr/>
              <a:t>9/18/2022</a:t>
            </a:fld>
            <a:endParaRPr lang="en-US"/>
          </a:p>
        </p:txBody>
      </p:sp>
      <p:sp>
        <p:nvSpPr>
          <p:cNvPr id="4" name="Slide Image Placeholder 3"/>
          <p:cNvSpPr>
            <a:spLocks noGrp="1" noRot="1" noChangeAspect="1"/>
          </p:cNvSpPr>
          <p:nvPr>
            <p:ph type="sldImg" idx="2"/>
          </p:nvPr>
        </p:nvSpPr>
        <p:spPr>
          <a:xfrm>
            <a:off x="2987675" y="887413"/>
            <a:ext cx="4259263" cy="2395537"/>
          </a:xfrm>
          <a:prstGeom prst="rect">
            <a:avLst/>
          </a:prstGeom>
          <a:noFill/>
          <a:ln w="12700">
            <a:solidFill>
              <a:prstClr val="black"/>
            </a:solidFill>
          </a:ln>
        </p:spPr>
        <p:txBody>
          <a:bodyPr vert="horz" lIns="98237" tIns="49119" rIns="98237" bIns="49119" rtlCol="0" anchor="ctr"/>
          <a:lstStyle/>
          <a:p>
            <a:endParaRPr lang="en-US"/>
          </a:p>
        </p:txBody>
      </p:sp>
      <p:sp>
        <p:nvSpPr>
          <p:cNvPr id="5" name="Notes Placeholder 4"/>
          <p:cNvSpPr>
            <a:spLocks noGrp="1"/>
          </p:cNvSpPr>
          <p:nvPr>
            <p:ph type="body" sz="quarter" idx="3"/>
          </p:nvPr>
        </p:nvSpPr>
        <p:spPr>
          <a:xfrm>
            <a:off x="1023462" y="3416540"/>
            <a:ext cx="8187690" cy="2795349"/>
          </a:xfrm>
          <a:prstGeom prst="rect">
            <a:avLst/>
          </a:prstGeom>
        </p:spPr>
        <p:txBody>
          <a:bodyPr vert="horz" lIns="98237" tIns="49119" rIns="98237" bIns="491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3106"/>
            <a:ext cx="4434999" cy="356196"/>
          </a:xfrm>
          <a:prstGeom prst="rect">
            <a:avLst/>
          </a:prstGeom>
        </p:spPr>
        <p:txBody>
          <a:bodyPr vert="horz" lIns="98237" tIns="49119" rIns="98237" bIns="49119" rtlCol="0" anchor="b"/>
          <a:lstStyle>
            <a:lvl1pPr algn="l">
              <a:defRPr sz="1300"/>
            </a:lvl1pPr>
          </a:lstStyle>
          <a:p>
            <a:endParaRPr lang="en-US"/>
          </a:p>
        </p:txBody>
      </p:sp>
      <p:sp>
        <p:nvSpPr>
          <p:cNvPr id="7" name="Slide Number Placeholder 6"/>
          <p:cNvSpPr>
            <a:spLocks noGrp="1"/>
          </p:cNvSpPr>
          <p:nvPr>
            <p:ph type="sldNum" sz="quarter" idx="5"/>
          </p:nvPr>
        </p:nvSpPr>
        <p:spPr>
          <a:xfrm>
            <a:off x="5797246" y="6743106"/>
            <a:ext cx="4434999" cy="356196"/>
          </a:xfrm>
          <a:prstGeom prst="rect">
            <a:avLst/>
          </a:prstGeom>
        </p:spPr>
        <p:txBody>
          <a:bodyPr vert="horz" lIns="98237" tIns="49119" rIns="98237" bIns="49119" rtlCol="0" anchor="b"/>
          <a:lstStyle>
            <a:lvl1pPr algn="r">
              <a:defRPr sz="1300"/>
            </a:lvl1pPr>
          </a:lstStyle>
          <a:p>
            <a:fld id="{CC94B5DE-7E50-41F6-AD76-0C11F090C6B2}" type="slidenum">
              <a:rPr lang="en-US" smtClean="0"/>
              <a:pPr/>
              <a:t>‹#›</a:t>
            </a:fld>
            <a:endParaRPr lang="en-US"/>
          </a:p>
        </p:txBody>
      </p:sp>
    </p:spTree>
    <p:extLst>
      <p:ext uri="{BB962C8B-B14F-4D97-AF65-F5344CB8AC3E}">
        <p14:creationId xmlns="" xmlns:p14="http://schemas.microsoft.com/office/powerpoint/2010/main" val="69216096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94B5DE-7E50-41F6-AD76-0C11F090C6B2}" type="slidenum">
              <a:rPr lang="en-US" smtClean="0"/>
              <a:pPr/>
              <a:t>1</a:t>
            </a:fld>
            <a:endParaRPr lang="en-US"/>
          </a:p>
        </p:txBody>
      </p:sp>
    </p:spTree>
    <p:extLst>
      <p:ext uri="{BB962C8B-B14F-4D97-AF65-F5344CB8AC3E}">
        <p14:creationId xmlns="" xmlns:p14="http://schemas.microsoft.com/office/powerpoint/2010/main" val="3785098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11</a:t>
            </a:fld>
            <a:endParaRPr lang="en-US"/>
          </a:p>
        </p:txBody>
      </p:sp>
    </p:spTree>
    <p:extLst>
      <p:ext uri="{BB962C8B-B14F-4D97-AF65-F5344CB8AC3E}">
        <p14:creationId xmlns="" xmlns:p14="http://schemas.microsoft.com/office/powerpoint/2010/main" val="3287929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12</a:t>
            </a:fld>
            <a:endParaRPr lang="en-US"/>
          </a:p>
        </p:txBody>
      </p:sp>
    </p:spTree>
    <p:extLst>
      <p:ext uri="{BB962C8B-B14F-4D97-AF65-F5344CB8AC3E}">
        <p14:creationId xmlns="" xmlns:p14="http://schemas.microsoft.com/office/powerpoint/2010/main" val="4086383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13</a:t>
            </a:fld>
            <a:endParaRPr lang="en-US"/>
          </a:p>
        </p:txBody>
      </p:sp>
    </p:spTree>
    <p:extLst>
      <p:ext uri="{BB962C8B-B14F-4D97-AF65-F5344CB8AC3E}">
        <p14:creationId xmlns="" xmlns:p14="http://schemas.microsoft.com/office/powerpoint/2010/main" val="3135377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14</a:t>
            </a:fld>
            <a:endParaRPr lang="en-US"/>
          </a:p>
        </p:txBody>
      </p:sp>
    </p:spTree>
    <p:extLst>
      <p:ext uri="{BB962C8B-B14F-4D97-AF65-F5344CB8AC3E}">
        <p14:creationId xmlns="" xmlns:p14="http://schemas.microsoft.com/office/powerpoint/2010/main" val="799981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15</a:t>
            </a:fld>
            <a:endParaRPr lang="en-US"/>
          </a:p>
        </p:txBody>
      </p:sp>
    </p:spTree>
    <p:extLst>
      <p:ext uri="{BB962C8B-B14F-4D97-AF65-F5344CB8AC3E}">
        <p14:creationId xmlns="" xmlns:p14="http://schemas.microsoft.com/office/powerpoint/2010/main" val="2081201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16</a:t>
            </a:fld>
            <a:endParaRPr lang="en-US"/>
          </a:p>
        </p:txBody>
      </p:sp>
    </p:spTree>
    <p:extLst>
      <p:ext uri="{BB962C8B-B14F-4D97-AF65-F5344CB8AC3E}">
        <p14:creationId xmlns="" xmlns:p14="http://schemas.microsoft.com/office/powerpoint/2010/main" val="3359196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a:t>
            </a:r>
            <a:r>
              <a:rPr lang="en-US" baseline="0" dirty="0" smtClean="0"/>
              <a:t> max (</a:t>
            </a:r>
            <a:r>
              <a:rPr lang="en-US" baseline="0" dirty="0" err="1" smtClean="0"/>
              <a:t>e^ln</a:t>
            </a:r>
            <a:r>
              <a:rPr lang="en-US" baseline="0" dirty="0" smtClean="0"/>
              <a:t>/</a:t>
            </a:r>
            <a:r>
              <a:rPr lang="en-US" baseline="0" dirty="0" err="1" smtClean="0"/>
              <a:t>mod|e^l</a:t>
            </a:r>
            <a:r>
              <a:rPr lang="en-US" baseline="0" dirty="0" smtClean="0"/>
              <a:t>)--</a:t>
            </a:r>
            <a:r>
              <a:rPr lang="en-US" baseline="0" dirty="0" smtClean="0">
                <a:sym typeface="Wingdings" pitchFamily="2" charset="2"/>
              </a:rPr>
              <a:t>0 or 1</a:t>
            </a:r>
          </a:p>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17</a:t>
            </a:fld>
            <a:endParaRPr lang="en-US"/>
          </a:p>
        </p:txBody>
      </p:sp>
    </p:spTree>
    <p:extLst>
      <p:ext uri="{BB962C8B-B14F-4D97-AF65-F5344CB8AC3E}">
        <p14:creationId xmlns="" xmlns:p14="http://schemas.microsoft.com/office/powerpoint/2010/main" val="1511048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sz="1200" b="0" i="0" kern="1200" dirty="0" smtClean="0">
                <a:solidFill>
                  <a:schemeClr val="tx1"/>
                </a:solidFill>
                <a:latin typeface="+mn-lt"/>
                <a:ea typeface="+mn-ea"/>
                <a:cs typeface="+mn-cs"/>
              </a:rPr>
              <a:t> </a:t>
            </a:r>
            <a:r>
              <a:rPr lang="pt-BR" sz="1200" b="1" i="0" kern="1200" dirty="0" smtClean="0">
                <a:solidFill>
                  <a:schemeClr val="tx1"/>
                </a:solidFill>
                <a:latin typeface="+mn-lt"/>
                <a:ea typeface="+mn-ea"/>
                <a:cs typeface="+mn-cs"/>
              </a:rPr>
              <a:t>H(P, Q) = – sum x in X P(x) * log(Q(x))</a:t>
            </a:r>
          </a:p>
          <a:p>
            <a:r>
              <a:rPr lang="pt-BR" sz="1200" b="1" i="0" kern="1200" dirty="0" smtClean="0">
                <a:solidFill>
                  <a:schemeClr val="tx1"/>
                </a:solidFill>
                <a:latin typeface="+mn-lt"/>
                <a:ea typeface="+mn-ea"/>
                <a:cs typeface="+mn-cs"/>
              </a:rPr>
              <a:t>Crossentropy</a:t>
            </a:r>
          </a:p>
          <a:p>
            <a:endParaRPr lang="pt-BR" sz="1200" b="1" i="0" kern="1200" dirty="0" smtClean="0">
              <a:solidFill>
                <a:schemeClr val="tx1"/>
              </a:solidFill>
              <a:latin typeface="+mn-lt"/>
              <a:ea typeface="+mn-ea"/>
              <a:cs typeface="+mn-cs"/>
            </a:endParaRPr>
          </a:p>
          <a:p>
            <a:r>
              <a:rPr lang="pt-BR" sz="1200" b="1" i="0" kern="1200" dirty="0" smtClean="0">
                <a:solidFill>
                  <a:schemeClr val="tx1"/>
                </a:solidFill>
                <a:latin typeface="+mn-lt"/>
                <a:ea typeface="+mn-ea"/>
                <a:cs typeface="+mn-cs"/>
              </a:rPr>
              <a:t>Y=g(sum</a:t>
            </a:r>
            <a:r>
              <a:rPr lang="en-US" sz="1200" b="1" i="0" kern="1200" dirty="0" smtClean="0">
                <a:solidFill>
                  <a:schemeClr val="tx1"/>
                </a:solidFill>
                <a:latin typeface="+mn-lt"/>
                <a:ea typeface="+mn-ea"/>
                <a:cs typeface="+mn-cs"/>
              </a:rPr>
              <a:t>(</a:t>
            </a:r>
            <a:r>
              <a:rPr lang="en-US" sz="1200" b="1" i="0" kern="1200" dirty="0" err="1" smtClean="0">
                <a:solidFill>
                  <a:schemeClr val="tx1"/>
                </a:solidFill>
                <a:latin typeface="+mn-lt"/>
                <a:ea typeface="+mn-ea"/>
                <a:cs typeface="+mn-cs"/>
              </a:rPr>
              <a:t>i</a:t>
            </a:r>
            <a:r>
              <a:rPr lang="en-US" sz="1200" b="1" i="0" kern="1200" dirty="0" smtClean="0">
                <a:solidFill>
                  <a:schemeClr val="tx1"/>
                </a:solidFill>
                <a:latin typeface="+mn-lt"/>
                <a:ea typeface="+mn-ea"/>
                <a:cs typeface="+mn-cs"/>
              </a:rPr>
              <a:t>=1)to m (</a:t>
            </a:r>
            <a:r>
              <a:rPr lang="en-US" sz="1200" b="1" i="0" kern="1200" dirty="0" err="1" smtClean="0">
                <a:solidFill>
                  <a:schemeClr val="tx1"/>
                </a:solidFill>
                <a:latin typeface="+mn-lt"/>
                <a:ea typeface="+mn-ea"/>
                <a:cs typeface="+mn-cs"/>
              </a:rPr>
              <a:t>xiwi</a:t>
            </a:r>
            <a:r>
              <a:rPr lang="en-US" sz="1200" b="1" i="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b="1" i="0" kern="1200" dirty="0" smtClean="0">
                <a:solidFill>
                  <a:schemeClr val="tx1"/>
                </a:solidFill>
                <a:latin typeface="+mn-lt"/>
                <a:ea typeface="+mn-ea"/>
                <a:cs typeface="+mn-cs"/>
              </a:rPr>
              <a:t>Y=g(w0+sum</a:t>
            </a:r>
            <a:r>
              <a:rPr lang="en-US" sz="1200" b="1" i="0" kern="1200" dirty="0" smtClean="0">
                <a:solidFill>
                  <a:schemeClr val="tx1"/>
                </a:solidFill>
                <a:latin typeface="+mn-lt"/>
                <a:ea typeface="+mn-ea"/>
                <a:cs typeface="+mn-cs"/>
              </a:rPr>
              <a:t>(</a:t>
            </a:r>
            <a:r>
              <a:rPr lang="en-US" sz="1200" b="1" i="0" kern="1200" dirty="0" err="1" smtClean="0">
                <a:solidFill>
                  <a:schemeClr val="tx1"/>
                </a:solidFill>
                <a:latin typeface="+mn-lt"/>
                <a:ea typeface="+mn-ea"/>
                <a:cs typeface="+mn-cs"/>
              </a:rPr>
              <a:t>i</a:t>
            </a:r>
            <a:r>
              <a:rPr lang="en-US" sz="1200" b="1" i="0" kern="1200" dirty="0" smtClean="0">
                <a:solidFill>
                  <a:schemeClr val="tx1"/>
                </a:solidFill>
                <a:latin typeface="+mn-lt"/>
                <a:ea typeface="+mn-ea"/>
                <a:cs typeface="+mn-cs"/>
              </a:rPr>
              <a:t>=1)to m (</a:t>
            </a:r>
            <a:r>
              <a:rPr lang="en-US" sz="1200" b="1" i="0" kern="1200" dirty="0" err="1" smtClean="0">
                <a:solidFill>
                  <a:schemeClr val="tx1"/>
                </a:solidFill>
                <a:latin typeface="+mn-lt"/>
                <a:ea typeface="+mn-ea"/>
                <a:cs typeface="+mn-cs"/>
              </a:rPr>
              <a:t>xiwi</a:t>
            </a:r>
            <a:r>
              <a:rPr lang="en-US" sz="1200" b="1" i="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pt-BR" sz="1200" b="1" i="0" kern="1200" dirty="0" smtClean="0">
              <a:solidFill>
                <a:schemeClr val="tx1"/>
              </a:solidFill>
              <a:latin typeface="+mn-lt"/>
              <a:ea typeface="+mn-ea"/>
              <a:cs typeface="+mn-cs"/>
            </a:endParaRPr>
          </a:p>
          <a:p>
            <a:endParaRPr lang="pt-BR" sz="1200" b="1"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C94B5DE-7E50-41F6-AD76-0C11F090C6B2}"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21</a:t>
            </a:fld>
            <a:endParaRPr lang="en-US"/>
          </a:p>
        </p:txBody>
      </p:sp>
    </p:spTree>
    <p:extLst>
      <p:ext uri="{BB962C8B-B14F-4D97-AF65-F5344CB8AC3E}">
        <p14:creationId xmlns="" xmlns:p14="http://schemas.microsoft.com/office/powerpoint/2010/main" val="3971406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22</a:t>
            </a:fld>
            <a:endParaRPr lang="en-US"/>
          </a:p>
        </p:txBody>
      </p:sp>
    </p:spTree>
    <p:extLst>
      <p:ext uri="{BB962C8B-B14F-4D97-AF65-F5344CB8AC3E}">
        <p14:creationId xmlns="" xmlns:p14="http://schemas.microsoft.com/office/powerpoint/2010/main" val="2088655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2</a:t>
            </a:fld>
            <a:endParaRPr lang="en-US"/>
          </a:p>
        </p:txBody>
      </p:sp>
    </p:spTree>
    <p:extLst>
      <p:ext uri="{BB962C8B-B14F-4D97-AF65-F5344CB8AC3E}">
        <p14:creationId xmlns="" xmlns:p14="http://schemas.microsoft.com/office/powerpoint/2010/main" val="2676863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25</a:t>
            </a:fld>
            <a:endParaRPr lang="en-US"/>
          </a:p>
        </p:txBody>
      </p:sp>
    </p:spTree>
    <p:extLst>
      <p:ext uri="{BB962C8B-B14F-4D97-AF65-F5344CB8AC3E}">
        <p14:creationId xmlns="" xmlns:p14="http://schemas.microsoft.com/office/powerpoint/2010/main" val="2999091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28</a:t>
            </a:fld>
            <a:endParaRPr lang="en-US"/>
          </a:p>
        </p:txBody>
      </p:sp>
    </p:spTree>
    <p:extLst>
      <p:ext uri="{BB962C8B-B14F-4D97-AF65-F5344CB8AC3E}">
        <p14:creationId xmlns="" xmlns:p14="http://schemas.microsoft.com/office/powerpoint/2010/main" val="3318305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29</a:t>
            </a:fld>
            <a:endParaRPr lang="en-US"/>
          </a:p>
        </p:txBody>
      </p:sp>
    </p:spTree>
    <p:extLst>
      <p:ext uri="{BB962C8B-B14F-4D97-AF65-F5344CB8AC3E}">
        <p14:creationId xmlns="" xmlns:p14="http://schemas.microsoft.com/office/powerpoint/2010/main" val="2037331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30</a:t>
            </a:fld>
            <a:endParaRPr lang="en-US"/>
          </a:p>
        </p:txBody>
      </p:sp>
    </p:spTree>
    <p:extLst>
      <p:ext uri="{BB962C8B-B14F-4D97-AF65-F5344CB8AC3E}">
        <p14:creationId xmlns="" xmlns:p14="http://schemas.microsoft.com/office/powerpoint/2010/main" val="3371719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31</a:t>
            </a:fld>
            <a:endParaRPr lang="en-US"/>
          </a:p>
        </p:txBody>
      </p:sp>
    </p:spTree>
    <p:extLst>
      <p:ext uri="{BB962C8B-B14F-4D97-AF65-F5344CB8AC3E}">
        <p14:creationId xmlns="" xmlns:p14="http://schemas.microsoft.com/office/powerpoint/2010/main" val="2154277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33</a:t>
            </a:fld>
            <a:endParaRPr lang="en-US"/>
          </a:p>
        </p:txBody>
      </p:sp>
    </p:spTree>
    <p:extLst>
      <p:ext uri="{BB962C8B-B14F-4D97-AF65-F5344CB8AC3E}">
        <p14:creationId xmlns="" xmlns:p14="http://schemas.microsoft.com/office/powerpoint/2010/main" val="3899501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87675" y="887413"/>
            <a:ext cx="4259263" cy="2395537"/>
          </a:xfrm>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68C1B013-576D-457E-B290-2FDB12E65909}" type="slidenum">
              <a:rPr lang="en-US" altLang="en-US" smtClean="0"/>
              <a:pPr>
                <a:defRPr/>
              </a:pPr>
              <a:t>34</a:t>
            </a:fld>
            <a:endParaRPr lang="en-US" altLang="en-US"/>
          </a:p>
        </p:txBody>
      </p:sp>
    </p:spTree>
    <p:extLst>
      <p:ext uri="{BB962C8B-B14F-4D97-AF65-F5344CB8AC3E}">
        <p14:creationId xmlns="" xmlns:p14="http://schemas.microsoft.com/office/powerpoint/2010/main" val="271832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3</a:t>
            </a:fld>
            <a:endParaRPr lang="en-US"/>
          </a:p>
        </p:txBody>
      </p:sp>
    </p:spTree>
    <p:extLst>
      <p:ext uri="{BB962C8B-B14F-4D97-AF65-F5344CB8AC3E}">
        <p14:creationId xmlns="" xmlns:p14="http://schemas.microsoft.com/office/powerpoint/2010/main" val="2575729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5</a:t>
            </a:fld>
            <a:endParaRPr lang="en-US"/>
          </a:p>
        </p:txBody>
      </p:sp>
    </p:spTree>
    <p:extLst>
      <p:ext uri="{BB962C8B-B14F-4D97-AF65-F5344CB8AC3E}">
        <p14:creationId xmlns="" xmlns:p14="http://schemas.microsoft.com/office/powerpoint/2010/main" val="2172885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6</a:t>
            </a:fld>
            <a:endParaRPr lang="en-US"/>
          </a:p>
        </p:txBody>
      </p:sp>
    </p:spTree>
    <p:extLst>
      <p:ext uri="{BB962C8B-B14F-4D97-AF65-F5344CB8AC3E}">
        <p14:creationId xmlns="" xmlns:p14="http://schemas.microsoft.com/office/powerpoint/2010/main" val="1008660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7</a:t>
            </a:fld>
            <a:endParaRPr lang="en-US"/>
          </a:p>
        </p:txBody>
      </p:sp>
    </p:spTree>
    <p:extLst>
      <p:ext uri="{BB962C8B-B14F-4D97-AF65-F5344CB8AC3E}">
        <p14:creationId xmlns="" xmlns:p14="http://schemas.microsoft.com/office/powerpoint/2010/main" val="2145841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8</a:t>
            </a:fld>
            <a:endParaRPr lang="en-US"/>
          </a:p>
        </p:txBody>
      </p:sp>
    </p:spTree>
    <p:extLst>
      <p:ext uri="{BB962C8B-B14F-4D97-AF65-F5344CB8AC3E}">
        <p14:creationId xmlns="" xmlns:p14="http://schemas.microsoft.com/office/powerpoint/2010/main" val="244760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9</a:t>
            </a:fld>
            <a:endParaRPr lang="en-US"/>
          </a:p>
        </p:txBody>
      </p:sp>
    </p:spTree>
    <p:extLst>
      <p:ext uri="{BB962C8B-B14F-4D97-AF65-F5344CB8AC3E}">
        <p14:creationId xmlns="" xmlns:p14="http://schemas.microsoft.com/office/powerpoint/2010/main" val="129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4B5DE-7E50-41F6-AD76-0C11F090C6B2}" type="slidenum">
              <a:rPr lang="en-US" smtClean="0"/>
              <a:pPr/>
              <a:t>10</a:t>
            </a:fld>
            <a:endParaRPr lang="en-US"/>
          </a:p>
        </p:txBody>
      </p:sp>
    </p:spTree>
    <p:extLst>
      <p:ext uri="{BB962C8B-B14F-4D97-AF65-F5344CB8AC3E}">
        <p14:creationId xmlns="" xmlns:p14="http://schemas.microsoft.com/office/powerpoint/2010/main" val="1020451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901094"/>
          </a:xfrm>
        </p:spPr>
        <p:txBody>
          <a:bodyPr anchor="t" anchorCtr="0"/>
          <a:lstStyle>
            <a:lvl1pPr>
              <a:defRPr>
                <a:latin typeface="+mj-lt"/>
              </a:defRPr>
            </a:lvl1pPr>
          </a:lstStyle>
          <a:p>
            <a:r>
              <a:rPr lang="nb-NO" dirty="0"/>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a:t>Klikk for å redigere undertittelstil i malen</a:t>
            </a:r>
          </a:p>
        </p:txBody>
      </p:sp>
    </p:spTree>
    <p:extLst>
      <p:ext uri="{BB962C8B-B14F-4D97-AF65-F5344CB8AC3E}">
        <p14:creationId xmlns="" xmlns:p14="http://schemas.microsoft.com/office/powerpoint/2010/main" val="100015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 xmlns:p14="http://schemas.microsoft.com/office/powerpoint/2010/main" val="19838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839200" y="274639"/>
            <a:ext cx="2743200"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lysbildenummer 5"/>
          <p:cNvSpPr txBox="1">
            <a:spLocks/>
          </p:cNvSpPr>
          <p:nvPr userDrawn="1"/>
        </p:nvSpPr>
        <p:spPr>
          <a:xfrm>
            <a:off x="153493" y="6537870"/>
            <a:ext cx="456108" cy="320130"/>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100" b="1" i="0" smtClean="0">
                <a:solidFill>
                  <a:schemeClr val="tx1"/>
                </a:solidFill>
                <a:latin typeface="+mj-lt"/>
                <a:cs typeface="Arial"/>
              </a:rPr>
              <a:pPr algn="ctr"/>
              <a:t>‹#›</a:t>
            </a:fld>
            <a:endParaRPr lang="nb-NO" sz="1100" b="1" i="0">
              <a:solidFill>
                <a:schemeClr val="tx1"/>
              </a:solidFill>
              <a:latin typeface="+mj-lt"/>
              <a:cs typeface="Arial"/>
            </a:endParaRPr>
          </a:p>
        </p:txBody>
      </p:sp>
    </p:spTree>
    <p:extLst>
      <p:ext uri="{BB962C8B-B14F-4D97-AF65-F5344CB8AC3E}">
        <p14:creationId xmlns="" xmlns:p14="http://schemas.microsoft.com/office/powerpoint/2010/main" val="30318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3" name="Plassholder for innhold 2"/>
          <p:cNvSpPr>
            <a:spLocks noGrp="1"/>
          </p:cNvSpPr>
          <p:nvPr>
            <p:ph idx="1" hasCustomPrompt="1"/>
          </p:nvPr>
        </p:nvSpPr>
        <p:spPr>
          <a:xfrm>
            <a:off x="992697" y="1090998"/>
            <a:ext cx="10616597" cy="5035167"/>
          </a:xfrm>
        </p:spPr>
        <p:txBody>
          <a:bodyPr/>
          <a:lstStyle>
            <a:lvl1pPr marL="342900" indent="-342900">
              <a:spcBef>
                <a:spcPts val="600"/>
              </a:spcBef>
              <a:spcAft>
                <a:spcPts val="1200"/>
              </a:spcAft>
              <a:buFont typeface="Wingdings" panose="05000000000000000000" pitchFamily="2" charset="2"/>
              <a:buChar char="§"/>
              <a:defRPr>
                <a:latin typeface="+mj-lt"/>
                <a:cs typeface="Times New Roman" panose="02020603050405020304" pitchFamily="18" charset="0"/>
              </a:defRPr>
            </a:lvl1pPr>
            <a:lvl2pPr marL="742950" indent="-285750">
              <a:spcBef>
                <a:spcPts val="600"/>
              </a:spcBef>
              <a:spcAft>
                <a:spcPts val="1200"/>
              </a:spcAft>
              <a:buFont typeface="Arial" panose="020B0604020202020204" pitchFamily="34" charset="0"/>
              <a:buChar char="•"/>
              <a:defRPr>
                <a:latin typeface="+mj-lt"/>
                <a:cs typeface="Times New Roman" panose="02020603050405020304" pitchFamily="18" charset="0"/>
              </a:defRPr>
            </a:lvl2pPr>
            <a:lvl3pPr marL="1143000" indent="-228600">
              <a:spcBef>
                <a:spcPts val="600"/>
              </a:spcBef>
              <a:spcAft>
                <a:spcPts val="1200"/>
              </a:spcAft>
              <a:buFont typeface="Courier New" panose="02070309020205020404" pitchFamily="49" charset="0"/>
              <a:buChar char="o"/>
              <a:defRPr>
                <a:latin typeface="+mj-lt"/>
                <a:cs typeface="Times New Roman" panose="02020603050405020304" pitchFamily="18" charset="0"/>
              </a:defRPr>
            </a:lvl3pPr>
            <a:lvl4pPr marL="1600200" indent="-228600">
              <a:buFont typeface="Courier New" panose="02070309020205020404" pitchFamily="49" charset="0"/>
              <a:buChar char="o"/>
              <a:defRPr/>
            </a:lvl4pPr>
            <a:lvl5pPr marL="2057400" indent="-228600">
              <a:spcBef>
                <a:spcPts val="600"/>
              </a:spcBef>
              <a:spcAft>
                <a:spcPts val="1200"/>
              </a:spcAft>
              <a:buFont typeface="Courier New" panose="02070309020205020404" pitchFamily="49" charset="0"/>
              <a:buChar char="o"/>
              <a:defRPr/>
            </a:lvl5pPr>
          </a:lstStyle>
          <a:p>
            <a:pPr lvl="0"/>
            <a:r>
              <a:rPr lang="nb-NO" dirty="0"/>
              <a:t>Klikk for å redigere tekststiler i malen</a:t>
            </a:r>
          </a:p>
          <a:p>
            <a:pPr lvl="1"/>
            <a:r>
              <a:rPr lang="nb-NO" dirty="0"/>
              <a:t>Andre nivå</a:t>
            </a:r>
          </a:p>
          <a:p>
            <a:pPr lvl="2"/>
            <a:r>
              <a:rPr lang="nb-NO" dirty="0"/>
              <a:t>Tredje nivå</a:t>
            </a:r>
          </a:p>
          <a:p>
            <a:pPr lvl="0"/>
            <a:r>
              <a:rPr lang="nb-NO"/>
              <a:t>Fjerde </a:t>
            </a:r>
            <a:r>
              <a:rPr lang="nb-NO" dirty="0"/>
              <a:t>nivå</a:t>
            </a:r>
          </a:p>
          <a:p>
            <a:pPr lvl="4"/>
            <a:r>
              <a:rPr lang="nb-NO"/>
              <a:t>Femte nivå</a:t>
            </a:r>
          </a:p>
          <a:p>
            <a:pPr lvl="4"/>
            <a:endParaRPr lang="nb-NO" dirty="0"/>
          </a:p>
        </p:txBody>
      </p:sp>
      <p:sp>
        <p:nvSpPr>
          <p:cNvPr id="14" name="Plassholder for lysbildenummer 5"/>
          <p:cNvSpPr txBox="1">
            <a:spLocks/>
          </p:cNvSpPr>
          <p:nvPr userDrawn="1"/>
        </p:nvSpPr>
        <p:spPr>
          <a:xfrm>
            <a:off x="153493" y="6537870"/>
            <a:ext cx="456108" cy="320130"/>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100" b="1" i="0" smtClean="0">
                <a:solidFill>
                  <a:schemeClr val="tx1"/>
                </a:solidFill>
                <a:latin typeface="+mj-lt"/>
                <a:cs typeface="Arial"/>
              </a:rPr>
              <a:pPr algn="ctr"/>
              <a:t>‹#›</a:t>
            </a:fld>
            <a:endParaRPr lang="nb-NO" sz="1100" b="1" i="0">
              <a:solidFill>
                <a:schemeClr val="tx1"/>
              </a:solidFill>
              <a:latin typeface="+mj-lt"/>
              <a:cs typeface="Arial"/>
            </a:endParaRPr>
          </a:p>
        </p:txBody>
      </p:sp>
      <p:sp>
        <p:nvSpPr>
          <p:cNvPr id="7" name="Plassholder for tittel 1"/>
          <p:cNvSpPr>
            <a:spLocks noGrp="1"/>
          </p:cNvSpPr>
          <p:nvPr>
            <p:ph type="title"/>
          </p:nvPr>
        </p:nvSpPr>
        <p:spPr>
          <a:xfrm>
            <a:off x="992698" y="170329"/>
            <a:ext cx="10616597" cy="681317"/>
          </a:xfrm>
          <a:prstGeom prst="rect">
            <a:avLst/>
          </a:prstGeom>
          <a:solidFill>
            <a:srgbClr val="FFC000"/>
          </a:solidFill>
        </p:spPr>
        <p:txBody>
          <a:bodyPr vert="horz" lIns="91440" tIns="45720" rIns="91440" bIns="45720" rtlCol="0" anchor="ctr">
            <a:noAutofit/>
          </a:bodyPr>
          <a:lstStyle>
            <a:lvl1pPr>
              <a:defRPr>
                <a:latin typeface="+mj-lt"/>
              </a:defRPr>
            </a:lvl1pPr>
          </a:lstStyle>
          <a:p>
            <a:r>
              <a:rPr lang="nb-NO" dirty="0"/>
              <a:t>Klikk for å redigere tittelstil</a:t>
            </a:r>
          </a:p>
        </p:txBody>
      </p:sp>
    </p:spTree>
    <p:extLst>
      <p:ext uri="{BB962C8B-B14F-4D97-AF65-F5344CB8AC3E}">
        <p14:creationId xmlns="" xmlns:p14="http://schemas.microsoft.com/office/powerpoint/2010/main" val="2060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1362075"/>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Tree>
    <p:extLst>
      <p:ext uri="{BB962C8B-B14F-4D97-AF65-F5344CB8AC3E}">
        <p14:creationId xmlns="" xmlns:p14="http://schemas.microsoft.com/office/powerpoint/2010/main" val="29824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innholdsdeler">
    <p:bg>
      <p:bgRef idx="1001">
        <a:schemeClr val="bg1"/>
      </p:bgRef>
    </p:bg>
    <p:spTree>
      <p:nvGrpSpPr>
        <p:cNvPr id="1" name=""/>
        <p:cNvGrpSpPr/>
        <p:nvPr/>
      </p:nvGrpSpPr>
      <p:grpSpPr>
        <a:xfrm>
          <a:off x="0" y="0"/>
          <a:ext cx="0" cy="0"/>
          <a:chOff x="0" y="0"/>
          <a:chExt cx="0" cy="0"/>
        </a:xfrm>
      </p:grpSpPr>
      <p:sp>
        <p:nvSpPr>
          <p:cNvPr id="3" name="Plassholder for innhold 2"/>
          <p:cNvSpPr>
            <a:spLocks noGrp="1"/>
          </p:cNvSpPr>
          <p:nvPr>
            <p:ph sz="half" idx="1"/>
          </p:nvPr>
        </p:nvSpPr>
        <p:spPr>
          <a:xfrm>
            <a:off x="992698" y="1600201"/>
            <a:ext cx="5001702" cy="4525963"/>
          </a:xfrm>
        </p:spPr>
        <p:txBody>
          <a:bodyPr/>
          <a:lstStyle>
            <a:lvl1pPr marL="342900" indent="-342900">
              <a:spcBef>
                <a:spcPts val="1200"/>
              </a:spcBef>
              <a:spcAft>
                <a:spcPts val="600"/>
              </a:spcAft>
              <a:buFont typeface="Wingdings" panose="05000000000000000000" pitchFamily="2" charset="2"/>
              <a:buChar char="§"/>
              <a:defRPr sz="2400"/>
            </a:lvl1pPr>
            <a:lvl2pPr marL="742950" indent="-285750">
              <a:buFont typeface="Arial" panose="020B0604020202020204" pitchFamily="34" charset="0"/>
              <a:buChar char="•"/>
              <a:defRPr sz="2000"/>
            </a:lvl2pPr>
            <a:lvl3pPr marL="1143000" indent="-228600">
              <a:spcBef>
                <a:spcPts val="600"/>
              </a:spcBef>
              <a:spcAft>
                <a:spcPts val="600"/>
              </a:spcAft>
              <a:buFont typeface="Courier New" panose="02070309020205020404" pitchFamily="49" charset="0"/>
              <a:buChar char="o"/>
              <a:defRPr sz="1800"/>
            </a:lvl3pPr>
            <a:lvl4pPr marL="1600200" indent="-228600">
              <a:buFont typeface="Courier New" panose="02070309020205020404" pitchFamily="49" charset="0"/>
              <a:buChar char="o"/>
              <a:defRPr sz="1600"/>
            </a:lvl4pPr>
            <a:lvl5pPr marL="2057400" indent="-228600">
              <a:buFont typeface="Courier New" panose="02070309020205020404" pitchFamily="49" charset="0"/>
              <a:buChar char="o"/>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402730" cy="4525963"/>
          </a:xfrm>
        </p:spPr>
        <p:txBody>
          <a:bodyPr/>
          <a:lstStyle>
            <a:lvl1pPr marL="342900" indent="-342900">
              <a:spcBef>
                <a:spcPts val="1200"/>
              </a:spcBef>
              <a:spcAft>
                <a:spcPts val="600"/>
              </a:spcAft>
              <a:buFont typeface="Wingdings" panose="05000000000000000000" pitchFamily="2" charset="2"/>
              <a:buChar char="§"/>
              <a:defRPr sz="2400"/>
            </a:lvl1pPr>
            <a:lvl2pPr marL="742950" indent="-285750">
              <a:buFont typeface="Arial" panose="020B0604020202020204" pitchFamily="34" charset="0"/>
              <a:buChar char="•"/>
              <a:defRPr sz="2000"/>
            </a:lvl2pPr>
            <a:lvl3pPr marL="1143000" indent="-228600">
              <a:spcBef>
                <a:spcPts val="600"/>
              </a:spcBef>
              <a:spcAft>
                <a:spcPts val="600"/>
              </a:spcAft>
              <a:buFont typeface="Courier New" panose="02070309020205020404" pitchFamily="49" charset="0"/>
              <a:buChar char="o"/>
              <a:defRPr sz="1800"/>
            </a:lvl3pPr>
            <a:lvl4pPr marL="1600200" indent="-228600">
              <a:buFont typeface="Courier New" panose="02070309020205020404" pitchFamily="49" charset="0"/>
              <a:buChar char="o"/>
              <a:defRPr sz="1600"/>
            </a:lvl4pPr>
            <a:lvl5pPr marL="2057400" indent="-228600">
              <a:buFont typeface="Courier New" panose="02070309020205020404" pitchFamily="49" charset="0"/>
              <a:buChar char="o"/>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tittel 1"/>
          <p:cNvSpPr>
            <a:spLocks noGrp="1"/>
          </p:cNvSpPr>
          <p:nvPr>
            <p:ph type="title"/>
          </p:nvPr>
        </p:nvSpPr>
        <p:spPr>
          <a:xfrm>
            <a:off x="992698" y="170329"/>
            <a:ext cx="10616597" cy="681317"/>
          </a:xfrm>
          <a:prstGeom prst="rect">
            <a:avLst/>
          </a:prstGeom>
          <a:solidFill>
            <a:srgbClr val="FFC000"/>
          </a:solidFill>
        </p:spPr>
        <p:txBody>
          <a:bodyPr vert="horz" lIns="91440" tIns="45720" rIns="91440" bIns="45720" rtlCol="0" anchor="ctr">
            <a:noAutofit/>
          </a:bodyPr>
          <a:lstStyle/>
          <a:p>
            <a:r>
              <a:rPr lang="nb-NO" dirty="0"/>
              <a:t>Klikk for å redigere tittelstil</a:t>
            </a:r>
          </a:p>
        </p:txBody>
      </p:sp>
      <p:sp>
        <p:nvSpPr>
          <p:cNvPr id="8" name="Plassholder for lysbildenummer 5"/>
          <p:cNvSpPr txBox="1">
            <a:spLocks/>
          </p:cNvSpPr>
          <p:nvPr userDrawn="1"/>
        </p:nvSpPr>
        <p:spPr>
          <a:xfrm>
            <a:off x="153493" y="6537870"/>
            <a:ext cx="456108" cy="320130"/>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100" b="1" i="0" smtClean="0">
                <a:solidFill>
                  <a:schemeClr val="tx1"/>
                </a:solidFill>
                <a:latin typeface="+mj-lt"/>
                <a:cs typeface="Arial"/>
              </a:rPr>
              <a:pPr algn="ctr"/>
              <a:t>‹#›</a:t>
            </a:fld>
            <a:endParaRPr lang="nb-NO" sz="1100" b="1" i="0">
              <a:solidFill>
                <a:schemeClr val="tx1"/>
              </a:solidFill>
              <a:latin typeface="+mj-lt"/>
              <a:cs typeface="Arial"/>
            </a:endParaRPr>
          </a:p>
        </p:txBody>
      </p:sp>
    </p:spTree>
    <p:extLst>
      <p:ext uri="{BB962C8B-B14F-4D97-AF65-F5344CB8AC3E}">
        <p14:creationId xmlns="" xmlns:p14="http://schemas.microsoft.com/office/powerpoint/2010/main" val="137291424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3" name="Plassholder for tekst 2"/>
          <p:cNvSpPr>
            <a:spLocks noGrp="1"/>
          </p:cNvSpPr>
          <p:nvPr>
            <p:ph type="body" idx="1"/>
          </p:nvPr>
        </p:nvSpPr>
        <p:spPr>
          <a:xfrm>
            <a:off x="609600" y="1535113"/>
            <a:ext cx="5386917"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442822"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442822"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tittel 1"/>
          <p:cNvSpPr>
            <a:spLocks noGrp="1"/>
          </p:cNvSpPr>
          <p:nvPr>
            <p:ph type="title"/>
          </p:nvPr>
        </p:nvSpPr>
        <p:spPr>
          <a:xfrm>
            <a:off x="992698" y="170329"/>
            <a:ext cx="10616597" cy="681317"/>
          </a:xfrm>
          <a:prstGeom prst="rect">
            <a:avLst/>
          </a:prstGeom>
          <a:solidFill>
            <a:srgbClr val="FFC000"/>
          </a:solidFill>
        </p:spPr>
        <p:txBody>
          <a:bodyPr vert="horz" lIns="91440" tIns="45720" rIns="91440" bIns="45720" rtlCol="0" anchor="ctr">
            <a:noAutofit/>
          </a:bodyPr>
          <a:lstStyle>
            <a:lvl1pPr>
              <a:defRPr>
                <a:latin typeface="+mj-lt"/>
              </a:defRPr>
            </a:lvl1pPr>
          </a:lstStyle>
          <a:p>
            <a:r>
              <a:rPr lang="nb-NO" dirty="0"/>
              <a:t>Klikk for å redigere tittelstil</a:t>
            </a:r>
          </a:p>
        </p:txBody>
      </p:sp>
      <p:sp>
        <p:nvSpPr>
          <p:cNvPr id="8" name="Plassholder for lysbildenummer 5"/>
          <p:cNvSpPr txBox="1">
            <a:spLocks/>
          </p:cNvSpPr>
          <p:nvPr userDrawn="1"/>
        </p:nvSpPr>
        <p:spPr>
          <a:xfrm>
            <a:off x="153493" y="6537870"/>
            <a:ext cx="456108" cy="320130"/>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100" b="1" i="0" smtClean="0">
                <a:solidFill>
                  <a:schemeClr val="tx1"/>
                </a:solidFill>
                <a:latin typeface="+mj-lt"/>
                <a:cs typeface="Arial"/>
              </a:rPr>
              <a:pPr algn="ctr"/>
              <a:t>‹#›</a:t>
            </a:fld>
            <a:endParaRPr lang="nb-NO" sz="1100" b="1" i="0">
              <a:solidFill>
                <a:schemeClr val="tx1"/>
              </a:solidFill>
              <a:latin typeface="+mj-lt"/>
              <a:cs typeface="Arial"/>
            </a:endParaRPr>
          </a:p>
        </p:txBody>
      </p:sp>
    </p:spTree>
    <p:extLst>
      <p:ext uri="{BB962C8B-B14F-4D97-AF65-F5344CB8AC3E}">
        <p14:creationId xmlns="" xmlns:p14="http://schemas.microsoft.com/office/powerpoint/2010/main" val="70223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re tittel">
    <p:spTree>
      <p:nvGrpSpPr>
        <p:cNvPr id="1" name=""/>
        <p:cNvGrpSpPr/>
        <p:nvPr/>
      </p:nvGrpSpPr>
      <p:grpSpPr>
        <a:xfrm>
          <a:off x="0" y="0"/>
          <a:ext cx="0" cy="0"/>
          <a:chOff x="0" y="0"/>
          <a:chExt cx="0" cy="0"/>
        </a:xfrm>
      </p:grpSpPr>
      <p:sp>
        <p:nvSpPr>
          <p:cNvPr id="4" name="Plassholder for tittel 1"/>
          <p:cNvSpPr>
            <a:spLocks noGrp="1"/>
          </p:cNvSpPr>
          <p:nvPr>
            <p:ph type="title"/>
          </p:nvPr>
        </p:nvSpPr>
        <p:spPr>
          <a:xfrm>
            <a:off x="992698" y="170329"/>
            <a:ext cx="10616597" cy="681317"/>
          </a:xfrm>
          <a:prstGeom prst="rect">
            <a:avLst/>
          </a:prstGeom>
          <a:solidFill>
            <a:srgbClr val="FFC000"/>
          </a:solidFill>
        </p:spPr>
        <p:txBody>
          <a:bodyPr vert="horz" lIns="91440" tIns="45720" rIns="91440" bIns="45720" rtlCol="0" anchor="ctr">
            <a:noAutofit/>
          </a:bodyPr>
          <a:lstStyle>
            <a:lvl1pPr>
              <a:defRPr>
                <a:latin typeface="+mj-lt"/>
              </a:defRPr>
            </a:lvl1pPr>
          </a:lstStyle>
          <a:p>
            <a:r>
              <a:rPr lang="nb-NO" dirty="0"/>
              <a:t>Klikk for å redigere tittelstil</a:t>
            </a:r>
          </a:p>
        </p:txBody>
      </p:sp>
      <p:sp>
        <p:nvSpPr>
          <p:cNvPr id="5" name="Plassholder for lysbildenummer 5"/>
          <p:cNvSpPr txBox="1">
            <a:spLocks/>
          </p:cNvSpPr>
          <p:nvPr userDrawn="1"/>
        </p:nvSpPr>
        <p:spPr>
          <a:xfrm>
            <a:off x="153493" y="6537870"/>
            <a:ext cx="456108" cy="320130"/>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100" b="1" i="0" smtClean="0">
                <a:solidFill>
                  <a:schemeClr val="tx1"/>
                </a:solidFill>
                <a:latin typeface="+mj-lt"/>
                <a:cs typeface="Arial"/>
              </a:rPr>
              <a:pPr algn="ctr"/>
              <a:t>‹#›</a:t>
            </a:fld>
            <a:endParaRPr lang="nb-NO" sz="1100" b="1" i="0">
              <a:solidFill>
                <a:schemeClr val="tx1"/>
              </a:solidFill>
              <a:latin typeface="+mj-lt"/>
              <a:cs typeface="Arial"/>
            </a:endParaRPr>
          </a:p>
        </p:txBody>
      </p:sp>
    </p:spTree>
    <p:extLst>
      <p:ext uri="{BB962C8B-B14F-4D97-AF65-F5344CB8AC3E}">
        <p14:creationId xmlns="" xmlns:p14="http://schemas.microsoft.com/office/powerpoint/2010/main" val="317224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3" name="Plassholder for lysbildenummer 5"/>
          <p:cNvSpPr txBox="1">
            <a:spLocks/>
          </p:cNvSpPr>
          <p:nvPr userDrawn="1"/>
        </p:nvSpPr>
        <p:spPr>
          <a:xfrm>
            <a:off x="153493" y="6537870"/>
            <a:ext cx="456108" cy="320130"/>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100" b="1" i="0" smtClean="0">
                <a:solidFill>
                  <a:schemeClr val="tx1"/>
                </a:solidFill>
                <a:latin typeface="+mj-lt"/>
                <a:cs typeface="Arial"/>
              </a:rPr>
              <a:pPr algn="ctr"/>
              <a:t>‹#›</a:t>
            </a:fld>
            <a:endParaRPr lang="nb-NO" sz="1100" b="1" i="0">
              <a:solidFill>
                <a:schemeClr val="tx1"/>
              </a:solidFill>
              <a:latin typeface="+mj-lt"/>
              <a:cs typeface="Arial"/>
            </a:endParaRPr>
          </a:p>
        </p:txBody>
      </p:sp>
    </p:spTree>
    <p:extLst>
      <p:ext uri="{BB962C8B-B14F-4D97-AF65-F5344CB8AC3E}">
        <p14:creationId xmlns="" xmlns:p14="http://schemas.microsoft.com/office/powerpoint/2010/main" val="16497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273050"/>
            <a:ext cx="4011084" cy="1162050"/>
          </a:xfrm>
          <a:noFill/>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7" name="Plassholder for lysbildenummer 5"/>
          <p:cNvSpPr txBox="1">
            <a:spLocks/>
          </p:cNvSpPr>
          <p:nvPr userDrawn="1"/>
        </p:nvSpPr>
        <p:spPr>
          <a:xfrm>
            <a:off x="153493" y="6537870"/>
            <a:ext cx="456108" cy="320130"/>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100" b="1" i="0" smtClean="0">
                <a:solidFill>
                  <a:schemeClr val="tx1"/>
                </a:solidFill>
                <a:latin typeface="+mj-lt"/>
                <a:cs typeface="Arial"/>
              </a:rPr>
              <a:pPr algn="ctr"/>
              <a:t>‹#›</a:t>
            </a:fld>
            <a:endParaRPr lang="nb-NO" sz="1100" b="1" i="0">
              <a:solidFill>
                <a:schemeClr val="tx1"/>
              </a:solidFill>
              <a:latin typeface="+mj-lt"/>
              <a:cs typeface="Arial"/>
            </a:endParaRPr>
          </a:p>
        </p:txBody>
      </p:sp>
    </p:spTree>
    <p:extLst>
      <p:ext uri="{BB962C8B-B14F-4D97-AF65-F5344CB8AC3E}">
        <p14:creationId xmlns="" xmlns:p14="http://schemas.microsoft.com/office/powerpoint/2010/main" val="159648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800600"/>
            <a:ext cx="7315200" cy="566738"/>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Tree>
    <p:extLst>
      <p:ext uri="{BB962C8B-B14F-4D97-AF65-F5344CB8AC3E}">
        <p14:creationId xmlns="" xmlns:p14="http://schemas.microsoft.com/office/powerpoint/2010/main" val="3532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992698" y="170329"/>
            <a:ext cx="10616597" cy="681317"/>
          </a:xfrm>
          <a:prstGeom prst="rect">
            <a:avLst/>
          </a:prstGeom>
          <a:solidFill>
            <a:srgbClr val="FFC000"/>
          </a:solidFill>
        </p:spPr>
        <p:txBody>
          <a:bodyPr vert="horz" lIns="91440" tIns="45720" rIns="91440" bIns="45720" rtlCol="0" anchor="ctr">
            <a:noAutofit/>
          </a:bodyPr>
          <a:lstStyle/>
          <a:p>
            <a:r>
              <a:rPr lang="nb-NO" dirty="0"/>
              <a:t>Klikk for å redigere tittelstil</a:t>
            </a:r>
          </a:p>
        </p:txBody>
      </p:sp>
      <p:sp>
        <p:nvSpPr>
          <p:cNvPr id="3" name="Plassholder for tekst 2"/>
          <p:cNvSpPr>
            <a:spLocks noGrp="1"/>
          </p:cNvSpPr>
          <p:nvPr>
            <p:ph type="body" idx="1"/>
          </p:nvPr>
        </p:nvSpPr>
        <p:spPr>
          <a:xfrm>
            <a:off x="965803" y="1090998"/>
            <a:ext cx="10643492" cy="5035167"/>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pic>
        <p:nvPicPr>
          <p:cNvPr id="5" name="Bilde 4" descr="hor_blaa_stripe.jpg"/>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6489700"/>
            <a:ext cx="12192000" cy="359664"/>
          </a:xfrm>
          <a:prstGeom prst="rect">
            <a:avLst/>
          </a:prstGeom>
        </p:spPr>
      </p:pic>
      <p:sp>
        <p:nvSpPr>
          <p:cNvPr id="7" name="TextBox 6"/>
          <p:cNvSpPr txBox="1"/>
          <p:nvPr userDrawn="1"/>
        </p:nvSpPr>
        <p:spPr>
          <a:xfrm>
            <a:off x="0" y="6488668"/>
            <a:ext cx="12192000" cy="369332"/>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0800000" scaled="1"/>
            <a:tileRect/>
          </a:gradFill>
        </p:spPr>
        <p:txBody>
          <a:bodyPr wrap="square" rtlCol="0">
            <a:spAutoFit/>
          </a:bodyPr>
          <a:lstStyle/>
          <a:p>
            <a:pPr algn="r"/>
            <a:r>
              <a:rPr lang="en-US" sz="1800" b="1" kern="1200">
                <a:solidFill>
                  <a:srgbClr val="C00000"/>
                </a:solidFill>
                <a:latin typeface="+mn-lt"/>
                <a:ea typeface="+mn-ea"/>
                <a:cs typeface="+mn-cs"/>
              </a:rPr>
              <a:t>Cosmos College of Management and Technology</a:t>
            </a:r>
            <a:r>
              <a:rPr lang="en-US" sz="2000" b="1" i="1" kern="1200" baseline="-25000">
                <a:solidFill>
                  <a:srgbClr val="C00000"/>
                </a:solidFill>
                <a:latin typeface="+mn-lt"/>
                <a:ea typeface="+mn-ea"/>
                <a:cs typeface="+mn-cs"/>
              </a:rPr>
              <a:t>Since 2001</a:t>
            </a:r>
            <a:endParaRPr lang="en-US" sz="1800" b="1" i="1" kern="1200" baseline="-25000">
              <a:solidFill>
                <a:srgbClr val="C00000"/>
              </a:solidFill>
              <a:latin typeface="+mn-lt"/>
              <a:ea typeface="+mn-ea"/>
              <a:cs typeface="+mn-cs"/>
            </a:endParaRPr>
          </a:p>
        </p:txBody>
      </p:sp>
      <p:pic>
        <p:nvPicPr>
          <p:cNvPr id="8" name="Picture 7"/>
          <p:cNvPicPr>
            <a:picLocks noChangeAspect="1"/>
          </p:cNvPicPr>
          <p:nvPr userDrawn="1"/>
        </p:nvPicPr>
        <p:blipFill rotWithShape="1">
          <a:blip r:embed="rId14">
            <a:extLst>
              <a:ext uri="{28A0092B-C50C-407E-A947-70E740481C1C}">
                <a14:useLocalDpi xmlns="" xmlns:a14="http://schemas.microsoft.com/office/drawing/2010/main" val="0"/>
              </a:ext>
            </a:extLst>
          </a:blip>
          <a:srcRect l="21130" t="6109" r="23439"/>
          <a:stretch/>
        </p:blipFill>
        <p:spPr>
          <a:xfrm>
            <a:off x="105191" y="26261"/>
            <a:ext cx="860612" cy="930088"/>
          </a:xfrm>
          <a:prstGeom prst="rect">
            <a:avLst/>
          </a:prstGeom>
        </p:spPr>
      </p:pic>
    </p:spTree>
    <p:extLst>
      <p:ext uri="{BB962C8B-B14F-4D97-AF65-F5344CB8AC3E}">
        <p14:creationId xmlns="" xmlns:p14="http://schemas.microsoft.com/office/powerpoint/2010/main" val="577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457200" rtl="0" eaLnBrk="1" latinLnBrk="0" hangingPunct="1">
        <a:spcBef>
          <a:spcPct val="0"/>
        </a:spcBef>
        <a:buNone/>
        <a:defRPr sz="3600" b="1" i="0" kern="1200">
          <a:solidFill>
            <a:schemeClr val="tx1"/>
          </a:solidFill>
          <a:latin typeface="+mj-lt"/>
          <a:ea typeface="+mj-ea"/>
          <a:cs typeface="Times New Roman" panose="02020603050405020304" pitchFamily="18" charset="0"/>
        </a:defRPr>
      </a:lvl1pPr>
    </p:titleStyle>
    <p:bodyStyle>
      <a:lvl1pPr marL="342900" indent="-342900" algn="l" defTabSz="457200" rtl="0" eaLnBrk="1" latinLnBrk="0" hangingPunct="1">
        <a:spcBef>
          <a:spcPts val="600"/>
        </a:spcBef>
        <a:spcAft>
          <a:spcPts val="1200"/>
        </a:spcAft>
        <a:buFont typeface="Arial"/>
        <a:buChar char="•"/>
        <a:defRPr sz="2800" kern="1200">
          <a:solidFill>
            <a:schemeClr val="tx1"/>
          </a:solidFill>
          <a:latin typeface="+mj-lt"/>
          <a:ea typeface="+mn-ea"/>
          <a:cs typeface="Times New Roman" panose="02020603050405020304" pitchFamily="18" charset="0"/>
        </a:defRPr>
      </a:lvl1pPr>
      <a:lvl2pPr marL="742950" indent="-285750" algn="l" defTabSz="457200" rtl="0" eaLnBrk="1" latinLnBrk="0" hangingPunct="1">
        <a:spcBef>
          <a:spcPts val="600"/>
        </a:spcBef>
        <a:spcAft>
          <a:spcPts val="1200"/>
        </a:spcAft>
        <a:buFont typeface="Arial"/>
        <a:buChar char="–"/>
        <a:defRPr sz="2400" kern="1200">
          <a:solidFill>
            <a:schemeClr val="tx1"/>
          </a:solidFill>
          <a:latin typeface="+mj-lt"/>
          <a:ea typeface="+mn-ea"/>
          <a:cs typeface="Times New Roman" panose="02020603050405020304" pitchFamily="18" charset="0"/>
        </a:defRPr>
      </a:lvl2pPr>
      <a:lvl3pPr marL="1143000" indent="-228600" algn="l" defTabSz="457200" rtl="0" eaLnBrk="1" latinLnBrk="0" hangingPunct="1">
        <a:spcBef>
          <a:spcPts val="600"/>
        </a:spcBef>
        <a:spcAft>
          <a:spcPts val="1200"/>
        </a:spcAft>
        <a:buFont typeface="Arial"/>
        <a:buChar char="•"/>
        <a:defRPr sz="2000" kern="1200">
          <a:solidFill>
            <a:schemeClr val="tx1"/>
          </a:solidFill>
          <a:latin typeface="+mj-lt"/>
          <a:ea typeface="+mn-ea"/>
          <a:cs typeface="Times New Roman" panose="02020603050405020304" pitchFamily="18" charset="0"/>
        </a:defRPr>
      </a:lvl3pPr>
      <a:lvl4pPr marL="1600200" indent="-228600" algn="l" defTabSz="457200" rtl="0" eaLnBrk="1" latinLnBrk="0" hangingPunct="1">
        <a:spcBef>
          <a:spcPts val="600"/>
        </a:spcBef>
        <a:spcAft>
          <a:spcPts val="1200"/>
        </a:spcAft>
        <a:buFont typeface="Arial"/>
        <a:buChar char="–"/>
        <a:defRPr sz="1600" kern="1200">
          <a:solidFill>
            <a:schemeClr val="tx1"/>
          </a:solidFill>
          <a:latin typeface="+mj-lt"/>
          <a:ea typeface="+mn-ea"/>
          <a:cs typeface="Times New Roman" panose="02020603050405020304" pitchFamily="18" charset="0"/>
        </a:defRPr>
      </a:lvl4pPr>
      <a:lvl5pPr marL="2057400" indent="-228600" algn="l" defTabSz="457200" rtl="0" eaLnBrk="1" latinLnBrk="0" hangingPunct="1">
        <a:spcBef>
          <a:spcPts val="600"/>
        </a:spcBef>
        <a:spcAft>
          <a:spcPts val="1200"/>
        </a:spcAft>
        <a:buFont typeface="Arial"/>
        <a:buChar char="»"/>
        <a:defRPr sz="1400" kern="1200">
          <a:solidFill>
            <a:schemeClr val="tx1"/>
          </a:solidFill>
          <a:latin typeface="+mj-lt"/>
          <a:ea typeface="+mn-ea"/>
          <a:cs typeface="Times New Roman" panose="02020603050405020304" pitchFamily="18"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notesSlide" Target="../notesSlides/notesSlide26.xml"/><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jpeg"/><Relationship Id="rId11" Type="http://schemas.openxmlformats.org/officeDocument/2006/relationships/image" Target="../media/image8.jpeg"/><Relationship Id="rId5" Type="http://schemas.openxmlformats.org/officeDocument/2006/relationships/image" Target="../media/image31.jpeg"/><Relationship Id="rId10" Type="http://schemas.openxmlformats.org/officeDocument/2006/relationships/image" Target="../media/image7.jpeg"/><Relationship Id="rId4" Type="http://schemas.openxmlformats.org/officeDocument/2006/relationships/image" Target="../media/image30.jpeg"/><Relationship Id="rId9"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446314" y="2422035"/>
            <a:ext cx="11125200" cy="828403"/>
          </a:xfrm>
        </p:spPr>
        <p:txBody>
          <a:bodyPr anchor="ctr">
            <a:normAutofit fontScale="90000"/>
          </a:bodyPr>
          <a:lstStyle/>
          <a:p>
            <a:pPr algn="ctr">
              <a:spcBef>
                <a:spcPts val="600"/>
              </a:spcBef>
              <a:spcAft>
                <a:spcPts val="600"/>
              </a:spcAft>
            </a:pPr>
            <a:r>
              <a:rPr lang="en-US" dirty="0"/>
              <a:t>RECOGNITION OF ALPHABETS IN NEPALI SIGN LANGUAGE (NSL)</a:t>
            </a:r>
            <a:endParaRPr lang="nb-NO" dirty="0">
              <a:latin typeface="+mj-lt"/>
              <a:cs typeface="Times New Roman" panose="02020603050405020304" pitchFamily="18" charset="0"/>
            </a:endParaRPr>
          </a:p>
        </p:txBody>
      </p:sp>
      <p:sp>
        <p:nvSpPr>
          <p:cNvPr id="9" name="Rectangle 3"/>
          <p:cNvSpPr>
            <a:spLocks noChangeArrowheads="1"/>
          </p:cNvSpPr>
          <p:nvPr/>
        </p:nvSpPr>
        <p:spPr bwMode="gray">
          <a:xfrm>
            <a:off x="446314" y="3917734"/>
            <a:ext cx="6553200" cy="481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Aft>
                <a:spcPts val="600"/>
              </a:spcAft>
              <a:buClr>
                <a:schemeClr val="tx2"/>
              </a:buClr>
              <a:defRPr/>
            </a:pPr>
            <a:r>
              <a:rPr lang="en-US" altLang="en-US" sz="2400" b="1" u="sng" dirty="0">
                <a:latin typeface="+mj-lt"/>
                <a:cs typeface="Times New Roman" panose="02020603050405020304" pitchFamily="18" charset="0"/>
              </a:rPr>
              <a:t>Project Group</a:t>
            </a:r>
          </a:p>
        </p:txBody>
      </p:sp>
      <p:sp>
        <p:nvSpPr>
          <p:cNvPr id="10" name="TextBox 9"/>
          <p:cNvSpPr txBox="1"/>
          <p:nvPr/>
        </p:nvSpPr>
        <p:spPr>
          <a:xfrm>
            <a:off x="98693" y="6459140"/>
            <a:ext cx="3156857" cy="400110"/>
          </a:xfrm>
          <a:prstGeom prst="rect">
            <a:avLst/>
          </a:prstGeom>
          <a:noFill/>
        </p:spPr>
        <p:txBody>
          <a:bodyPr wrap="square" rtlCol="0">
            <a:spAutoFit/>
          </a:bodyPr>
          <a:lstStyle/>
          <a:p>
            <a:r>
              <a:rPr lang="en-US" sz="2000" b="1" dirty="0" smtClean="0">
                <a:latin typeface="+mj-lt"/>
                <a:cs typeface="Times New Roman" panose="02020603050405020304" pitchFamily="18" charset="0"/>
              </a:rPr>
              <a:t>1</a:t>
            </a:r>
            <a:r>
              <a:rPr lang="en-US" sz="2000" b="1" dirty="0" smtClean="0">
                <a:latin typeface="+mj-lt"/>
                <a:cs typeface="Times New Roman" panose="02020603050405020304" pitchFamily="18" charset="0"/>
              </a:rPr>
              <a:t>8</a:t>
            </a:r>
            <a:r>
              <a:rPr lang="en-US" sz="2000" b="1" baseline="30000" dirty="0" smtClean="0">
                <a:latin typeface="+mj-lt"/>
                <a:cs typeface="Times New Roman" panose="02020603050405020304" pitchFamily="18" charset="0"/>
              </a:rPr>
              <a:t>th</a:t>
            </a:r>
            <a:r>
              <a:rPr lang="en-US" sz="2000" b="1" dirty="0" smtClean="0">
                <a:latin typeface="+mj-lt"/>
                <a:cs typeface="Times New Roman" panose="02020603050405020304" pitchFamily="18" charset="0"/>
              </a:rPr>
              <a:t> September, </a:t>
            </a:r>
            <a:r>
              <a:rPr lang="en-US" sz="2000" b="1" dirty="0">
                <a:latin typeface="+mj-lt"/>
                <a:cs typeface="Times New Roman" panose="02020603050405020304" pitchFamily="18" charset="0"/>
              </a:rPr>
              <a:t>2022</a:t>
            </a:r>
          </a:p>
        </p:txBody>
      </p:sp>
      <p:pic>
        <p:nvPicPr>
          <p:cNvPr id="1026" name="Picture 2" descr="Cosmos College Of Management And Technology"/>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76745" y="146521"/>
            <a:ext cx="8327034" cy="1941871"/>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a:stretch>
            <a:fillRect/>
          </a:stretch>
        </p:blipFill>
        <p:spPr bwMode="auto">
          <a:xfrm>
            <a:off x="535868" y="4405483"/>
            <a:ext cx="1191586" cy="1458686"/>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5"/>
          <a:stretch>
            <a:fillRect/>
          </a:stretch>
        </p:blipFill>
        <p:spPr bwMode="auto">
          <a:xfrm>
            <a:off x="2349988" y="4405483"/>
            <a:ext cx="1278805" cy="1347189"/>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6"/>
          <p:cNvPicPr>
            <a:picLocks noChangeAspect="1" noChangeArrowheads="1"/>
          </p:cNvPicPr>
          <p:nvPr/>
        </p:nvPicPr>
        <p:blipFill rotWithShape="1">
          <a:blip r:embed="rId6"/>
          <a:srcRect l="10092" r="12301"/>
          <a:stretch/>
        </p:blipFill>
        <p:spPr bwMode="auto">
          <a:xfrm>
            <a:off x="4326239" y="4399078"/>
            <a:ext cx="1132041" cy="145868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6"/>
          <p:cNvPicPr>
            <a:picLocks noChangeAspect="1" noChangeArrowheads="1"/>
          </p:cNvPicPr>
          <p:nvPr/>
        </p:nvPicPr>
        <p:blipFill>
          <a:blip r:embed="rId7"/>
          <a:stretch>
            <a:fillRect/>
          </a:stretch>
        </p:blipFill>
        <p:spPr bwMode="auto">
          <a:xfrm>
            <a:off x="6119916" y="4399078"/>
            <a:ext cx="1393372" cy="145868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386189" y="5953897"/>
            <a:ext cx="1341265" cy="584775"/>
          </a:xfrm>
          <a:prstGeom prst="rect">
            <a:avLst/>
          </a:prstGeom>
          <a:noFill/>
        </p:spPr>
        <p:txBody>
          <a:bodyPr wrap="none" rtlCol="0">
            <a:spAutoFit/>
          </a:bodyPr>
          <a:lstStyle/>
          <a:p>
            <a:r>
              <a:rPr lang="en-US" sz="1600" dirty="0">
                <a:latin typeface="LM Roman 10 (Body)"/>
              </a:rPr>
              <a:t>Atul Pokharel </a:t>
            </a:r>
          </a:p>
          <a:p>
            <a:r>
              <a:rPr lang="en-US" sz="1600" dirty="0">
                <a:latin typeface="LM Roman 10 (Body)"/>
              </a:rPr>
              <a:t>   (170308)</a:t>
            </a:r>
          </a:p>
        </p:txBody>
      </p:sp>
      <p:sp>
        <p:nvSpPr>
          <p:cNvPr id="19" name="TextBox 18"/>
          <p:cNvSpPr txBox="1"/>
          <p:nvPr/>
        </p:nvSpPr>
        <p:spPr>
          <a:xfrm>
            <a:off x="2146366" y="5949709"/>
            <a:ext cx="1721818" cy="584775"/>
          </a:xfrm>
          <a:prstGeom prst="rect">
            <a:avLst/>
          </a:prstGeom>
          <a:noFill/>
        </p:spPr>
        <p:txBody>
          <a:bodyPr wrap="none" rtlCol="0">
            <a:spAutoFit/>
          </a:bodyPr>
          <a:lstStyle/>
          <a:p>
            <a:r>
              <a:rPr lang="en-US" sz="1600" dirty="0" err="1">
                <a:latin typeface="LM Roman 10 (Body)"/>
              </a:rPr>
              <a:t>Nabin</a:t>
            </a:r>
            <a:r>
              <a:rPr lang="en-US" sz="1600" dirty="0">
                <a:latin typeface="LM Roman 10 (Body)"/>
              </a:rPr>
              <a:t> Raj </a:t>
            </a:r>
            <a:r>
              <a:rPr lang="en-US" sz="1600" dirty="0" err="1">
                <a:latin typeface="LM Roman 10 (Body)"/>
              </a:rPr>
              <a:t>Dhungel</a:t>
            </a:r>
            <a:endParaRPr lang="en-US" sz="1600" dirty="0">
              <a:latin typeface="LM Roman 10 (Body)"/>
            </a:endParaRPr>
          </a:p>
          <a:p>
            <a:r>
              <a:rPr lang="en-US" sz="1600" dirty="0">
                <a:latin typeface="LM Roman 10 (Body)"/>
              </a:rPr>
              <a:t>        (170322)</a:t>
            </a:r>
          </a:p>
        </p:txBody>
      </p:sp>
      <p:sp>
        <p:nvSpPr>
          <p:cNvPr id="20" name="TextBox 19"/>
          <p:cNvSpPr txBox="1"/>
          <p:nvPr/>
        </p:nvSpPr>
        <p:spPr>
          <a:xfrm>
            <a:off x="4294658" y="5955568"/>
            <a:ext cx="1132041" cy="584775"/>
          </a:xfrm>
          <a:prstGeom prst="rect">
            <a:avLst/>
          </a:prstGeom>
          <a:noFill/>
        </p:spPr>
        <p:txBody>
          <a:bodyPr wrap="none" rtlCol="0">
            <a:spAutoFit/>
          </a:bodyPr>
          <a:lstStyle/>
          <a:p>
            <a:r>
              <a:rPr lang="en-US" sz="1600" dirty="0" err="1">
                <a:latin typeface="LM Roman 10 (Body)"/>
              </a:rPr>
              <a:t>Nabin</a:t>
            </a:r>
            <a:r>
              <a:rPr lang="en-US" sz="1600" dirty="0">
                <a:latin typeface="LM Roman 10 (Body)"/>
              </a:rPr>
              <a:t> Joshi</a:t>
            </a:r>
          </a:p>
          <a:p>
            <a:r>
              <a:rPr lang="en-US" sz="1600" dirty="0">
                <a:latin typeface="LM Roman 10 (Body)"/>
              </a:rPr>
              <a:t>  (170323)</a:t>
            </a:r>
          </a:p>
        </p:txBody>
      </p:sp>
      <p:sp>
        <p:nvSpPr>
          <p:cNvPr id="21" name="TextBox 20"/>
          <p:cNvSpPr txBox="1"/>
          <p:nvPr/>
        </p:nvSpPr>
        <p:spPr>
          <a:xfrm>
            <a:off x="6008914" y="5949709"/>
            <a:ext cx="1629613" cy="584775"/>
          </a:xfrm>
          <a:prstGeom prst="rect">
            <a:avLst/>
          </a:prstGeom>
          <a:noFill/>
        </p:spPr>
        <p:txBody>
          <a:bodyPr wrap="none" rtlCol="0">
            <a:spAutoFit/>
          </a:bodyPr>
          <a:lstStyle/>
          <a:p>
            <a:r>
              <a:rPr lang="en-US" sz="1600" dirty="0">
                <a:latin typeface="LM Roman 10 (Body)"/>
              </a:rPr>
              <a:t>Rakshya Bhetwal </a:t>
            </a:r>
          </a:p>
          <a:p>
            <a:r>
              <a:rPr lang="en-US" sz="1600" dirty="0">
                <a:latin typeface="LM Roman 10 (Body)"/>
              </a:rPr>
              <a:t>       (170334)</a:t>
            </a:r>
          </a:p>
        </p:txBody>
      </p:sp>
      <p:sp>
        <p:nvSpPr>
          <p:cNvPr id="22" name="TextBox 21"/>
          <p:cNvSpPr txBox="1"/>
          <p:nvPr/>
        </p:nvSpPr>
        <p:spPr>
          <a:xfrm>
            <a:off x="446314" y="2015520"/>
            <a:ext cx="2375522" cy="400110"/>
          </a:xfrm>
          <a:prstGeom prst="rect">
            <a:avLst/>
          </a:prstGeom>
          <a:noFill/>
        </p:spPr>
        <p:txBody>
          <a:bodyPr wrap="none" rtlCol="0">
            <a:spAutoFit/>
          </a:bodyPr>
          <a:lstStyle/>
          <a:p>
            <a:r>
              <a:rPr lang="en-US" sz="2000" b="1" i="1" dirty="0"/>
              <a:t>8</a:t>
            </a:r>
            <a:r>
              <a:rPr lang="en-US" sz="2000" b="1" i="1" baseline="30000" dirty="0"/>
              <a:t>th</a:t>
            </a:r>
            <a:r>
              <a:rPr lang="en-US" sz="2000" b="1" i="1" dirty="0"/>
              <a:t> Semester Project:</a:t>
            </a:r>
          </a:p>
        </p:txBody>
      </p:sp>
      <p:pic>
        <p:nvPicPr>
          <p:cNvPr id="16" name="Picture 6">
            <a:extLst>
              <a:ext uri="{FF2B5EF4-FFF2-40B4-BE49-F238E27FC236}">
                <a16:creationId xmlns="" xmlns:a16="http://schemas.microsoft.com/office/drawing/2014/main" id="{C86C8C30-6187-A8FE-299B-3FC996AB2FF9}"/>
              </a:ext>
            </a:extLst>
          </p:cNvPr>
          <p:cNvPicPr>
            <a:picLocks noChangeAspect="1" noChangeArrowheads="1"/>
          </p:cNvPicPr>
          <p:nvPr/>
        </p:nvPicPr>
        <p:blipFill>
          <a:blip r:embed="rId8"/>
          <a:stretch>
            <a:fillRect/>
          </a:stretch>
        </p:blipFill>
        <p:spPr bwMode="auto">
          <a:xfrm>
            <a:off x="4158134" y="4405483"/>
            <a:ext cx="1300146" cy="1458686"/>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TextBox 16">
            <a:extLst>
              <a:ext uri="{FF2B5EF4-FFF2-40B4-BE49-F238E27FC236}">
                <a16:creationId xmlns="" xmlns:a16="http://schemas.microsoft.com/office/drawing/2014/main" id="{E687F0F6-3957-EC38-4EF3-C4443B5ACAEE}"/>
              </a:ext>
            </a:extLst>
          </p:cNvPr>
          <p:cNvSpPr txBox="1"/>
          <p:nvPr/>
        </p:nvSpPr>
        <p:spPr>
          <a:xfrm>
            <a:off x="8028159" y="3917734"/>
            <a:ext cx="3946358" cy="845744"/>
          </a:xfrm>
          <a:prstGeom prst="rect">
            <a:avLst/>
          </a:prstGeom>
          <a:noFill/>
        </p:spPr>
        <p:txBody>
          <a:bodyPr wrap="square">
            <a:spAutoFit/>
          </a:bodyPr>
          <a:lstStyle/>
          <a:p>
            <a:pPr algn="ctr">
              <a:lnSpc>
                <a:spcPct val="120000"/>
              </a:lnSpc>
              <a:spcBef>
                <a:spcPts val="0"/>
              </a:spcBef>
            </a:pPr>
            <a:r>
              <a:rPr lang="en-US" sz="2400" b="1" u="sng" dirty="0">
                <a:solidFill>
                  <a:schemeClr val="tx1"/>
                </a:solidFill>
                <a:latin typeface="+mj-lt"/>
                <a:cs typeface="Times New Roman" panose="02020603050405020304" pitchFamily="18" charset="0"/>
              </a:rPr>
              <a:t>Supervisor</a:t>
            </a:r>
            <a:r>
              <a:rPr lang="en-US" sz="2400" b="1" u="sng" dirty="0">
                <a:solidFill>
                  <a:srgbClr val="0070C0"/>
                </a:solidFill>
                <a:latin typeface="+mj-lt"/>
                <a:cs typeface="Times New Roman" panose="02020603050405020304" pitchFamily="18" charset="0"/>
              </a:rPr>
              <a:t/>
            </a:r>
            <a:br>
              <a:rPr lang="en-US" sz="2400" b="1" u="sng" dirty="0">
                <a:solidFill>
                  <a:srgbClr val="0070C0"/>
                </a:solidFill>
                <a:latin typeface="+mj-lt"/>
                <a:cs typeface="Times New Roman" panose="02020603050405020304" pitchFamily="18" charset="0"/>
              </a:rPr>
            </a:br>
            <a:r>
              <a:rPr lang="en-US" sz="1800" b="1" dirty="0">
                <a:solidFill>
                  <a:srgbClr val="7030A0"/>
                </a:solidFill>
                <a:latin typeface="+mj-lt"/>
                <a:cs typeface="Times New Roman" panose="02020603050405020304" pitchFamily="18" charset="0"/>
              </a:rPr>
              <a:t>Asst. Prof. Ankit Bhattarai </a:t>
            </a:r>
            <a:endParaRPr lang="en-US" dirty="0"/>
          </a:p>
        </p:txBody>
      </p:sp>
    </p:spTree>
    <p:extLst>
      <p:ext uri="{BB962C8B-B14F-4D97-AF65-F5344CB8AC3E}">
        <p14:creationId xmlns="" xmlns:p14="http://schemas.microsoft.com/office/powerpoint/2010/main" val="3243102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8"/>
            <a:ext cx="10616597" cy="624967"/>
          </a:xfrm>
        </p:spPr>
        <p:txBody>
          <a:bodyPr/>
          <a:lstStyle/>
          <a:p>
            <a:r>
              <a:rPr lang="en-US" dirty="0"/>
              <a:t>Methodology </a:t>
            </a:r>
            <a:r>
              <a:rPr lang="en-US" dirty="0" err="1"/>
              <a:t>Contd</a:t>
            </a:r>
            <a:r>
              <a:rPr lang="en-US" dirty="0"/>
              <a:t>…</a:t>
            </a:r>
          </a:p>
        </p:txBody>
      </p:sp>
      <p:sp>
        <p:nvSpPr>
          <p:cNvPr id="3" name="Content Placeholder 2"/>
          <p:cNvSpPr>
            <a:spLocks noGrp="1"/>
          </p:cNvSpPr>
          <p:nvPr>
            <p:ph idx="1"/>
          </p:nvPr>
        </p:nvSpPr>
        <p:spPr/>
        <p:txBody>
          <a:bodyPr/>
          <a:lstStyle/>
          <a:p>
            <a:r>
              <a:rPr lang="en-US" dirty="0"/>
              <a:t>Overall System Architecture</a:t>
            </a:r>
          </a:p>
          <a:p>
            <a:pPr marL="0" indent="0">
              <a:buNone/>
            </a:pPr>
            <a:endParaRPr lang="en-US" dirty="0"/>
          </a:p>
        </p:txBody>
      </p:sp>
      <p:pic>
        <p:nvPicPr>
          <p:cNvPr id="5" name="Picture 4">
            <a:extLst>
              <a:ext uri="{FF2B5EF4-FFF2-40B4-BE49-F238E27FC236}">
                <a16:creationId xmlns="" xmlns:a16="http://schemas.microsoft.com/office/drawing/2014/main" id="{8A368109-5E0D-2845-5F43-11475BECB717}"/>
              </a:ext>
            </a:extLst>
          </p:cNvPr>
          <p:cNvPicPr>
            <a:picLocks noChangeAspect="1"/>
          </p:cNvPicPr>
          <p:nvPr/>
        </p:nvPicPr>
        <p:blipFill>
          <a:blip r:embed="rId3"/>
          <a:stretch>
            <a:fillRect/>
          </a:stretch>
        </p:blipFill>
        <p:spPr>
          <a:xfrm>
            <a:off x="1976382" y="1712673"/>
            <a:ext cx="8742418" cy="4655405"/>
          </a:xfrm>
          <a:prstGeom prst="rect">
            <a:avLst/>
          </a:prstGeom>
        </p:spPr>
      </p:pic>
    </p:spTree>
    <p:extLst>
      <p:ext uri="{BB962C8B-B14F-4D97-AF65-F5344CB8AC3E}">
        <p14:creationId xmlns="" xmlns:p14="http://schemas.microsoft.com/office/powerpoint/2010/main" val="3488239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9"/>
            <a:ext cx="10616597" cy="635852"/>
          </a:xfrm>
        </p:spPr>
        <p:txBody>
          <a:bodyPr/>
          <a:lstStyle/>
          <a:p>
            <a:r>
              <a:rPr lang="en-US" dirty="0"/>
              <a:t>Methodology </a:t>
            </a:r>
            <a:r>
              <a:rPr lang="en-US" dirty="0" err="1"/>
              <a:t>Contd</a:t>
            </a:r>
            <a:r>
              <a:rPr lang="en-US" dirty="0"/>
              <a:t>…</a:t>
            </a:r>
          </a:p>
        </p:txBody>
      </p:sp>
      <p:sp>
        <p:nvSpPr>
          <p:cNvPr id="3" name="Content Placeholder 2"/>
          <p:cNvSpPr>
            <a:spLocks noGrp="1"/>
          </p:cNvSpPr>
          <p:nvPr>
            <p:ph idx="1"/>
          </p:nvPr>
        </p:nvSpPr>
        <p:spPr/>
        <p:txBody>
          <a:bodyPr>
            <a:normAutofit fontScale="92500"/>
          </a:bodyPr>
          <a:lstStyle/>
          <a:p>
            <a:r>
              <a:rPr lang="en-US" dirty="0"/>
              <a:t>Dataset:</a:t>
            </a:r>
          </a:p>
          <a:p>
            <a:pPr lvl="1"/>
            <a:r>
              <a:rPr lang="en-US" dirty="0"/>
              <a:t>OpenCV library was used to capture images through web-cam. </a:t>
            </a:r>
          </a:p>
          <a:p>
            <a:pPr lvl="1"/>
            <a:r>
              <a:rPr lang="en-US" dirty="0"/>
              <a:t>At first labels for each of the alphabets were defined and path for each class folders in which the respective images were going to be stored were defined. </a:t>
            </a:r>
          </a:p>
          <a:p>
            <a:pPr lvl="1"/>
            <a:r>
              <a:rPr lang="en-US" dirty="0"/>
              <a:t>The image path was set inside a folder named ’</a:t>
            </a:r>
            <a:r>
              <a:rPr lang="en-US" dirty="0" err="1"/>
              <a:t>collectedimages</a:t>
            </a:r>
            <a:r>
              <a:rPr lang="en-US" dirty="0"/>
              <a:t>’ in our local computer. </a:t>
            </a:r>
          </a:p>
          <a:p>
            <a:pPr lvl="1"/>
            <a:r>
              <a:rPr lang="en-US" dirty="0"/>
              <a:t>The input image was of 640*480 dimension with file size  27.4 KB of each image with it’s horizontal and vertical resolution both being 120 dpi. </a:t>
            </a:r>
          </a:p>
          <a:p>
            <a:pPr lvl="1"/>
            <a:r>
              <a:rPr lang="en-US" dirty="0"/>
              <a:t>The bit depth of the original image was 124. </a:t>
            </a:r>
          </a:p>
          <a:p>
            <a:pPr lvl="1"/>
            <a:r>
              <a:rPr lang="en-US" dirty="0"/>
              <a:t>Then </a:t>
            </a:r>
            <a:r>
              <a:rPr lang="en-US" dirty="0" smtClean="0"/>
              <a:t>RGB</a:t>
            </a:r>
            <a:r>
              <a:rPr lang="en-US" dirty="0" smtClean="0"/>
              <a:t> normalization </a:t>
            </a:r>
            <a:r>
              <a:rPr lang="en-US" dirty="0"/>
              <a:t>of the </a:t>
            </a:r>
            <a:r>
              <a:rPr lang="en-US" dirty="0" smtClean="0"/>
              <a:t>images was performed. </a:t>
            </a:r>
            <a:endParaRPr lang="en-US" dirty="0"/>
          </a:p>
          <a:p>
            <a:pPr lvl="1"/>
            <a:endParaRPr lang="en-US" dirty="0"/>
          </a:p>
        </p:txBody>
      </p:sp>
    </p:spTree>
    <p:extLst>
      <p:ext uri="{BB962C8B-B14F-4D97-AF65-F5344CB8AC3E}">
        <p14:creationId xmlns="" xmlns:p14="http://schemas.microsoft.com/office/powerpoint/2010/main" val="2765072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9"/>
            <a:ext cx="10616597" cy="635852"/>
          </a:xfrm>
        </p:spPr>
        <p:txBody>
          <a:bodyPr/>
          <a:lstStyle/>
          <a:p>
            <a:r>
              <a:rPr lang="en-US" dirty="0"/>
              <a:t>Methodology </a:t>
            </a:r>
            <a:r>
              <a:rPr lang="en-US" dirty="0" err="1"/>
              <a:t>Contd</a:t>
            </a:r>
            <a:r>
              <a:rPr lang="en-US" dirty="0"/>
              <a:t>…</a:t>
            </a:r>
          </a:p>
        </p:txBody>
      </p:sp>
      <p:sp>
        <p:nvSpPr>
          <p:cNvPr id="3" name="Content Placeholder 2"/>
          <p:cNvSpPr>
            <a:spLocks noGrp="1"/>
          </p:cNvSpPr>
          <p:nvPr>
            <p:ph idx="1"/>
          </p:nvPr>
        </p:nvSpPr>
        <p:spPr/>
        <p:txBody>
          <a:bodyPr>
            <a:normAutofit lnSpcReduction="10000"/>
          </a:bodyPr>
          <a:lstStyle/>
          <a:p>
            <a:r>
              <a:rPr lang="en-US" dirty="0"/>
              <a:t>CNN as an Algorithm:</a:t>
            </a:r>
          </a:p>
          <a:p>
            <a:pPr lvl="1"/>
            <a:r>
              <a:rPr lang="en-US" dirty="0"/>
              <a:t>CNN takes input as images, assigns weights or biases to various aspects of image which helps in distinguishing the images from one another.</a:t>
            </a:r>
            <a:r>
              <a:rPr lang="en-US" dirty="0">
                <a:solidFill>
                  <a:srgbClr val="7030A0"/>
                </a:solidFill>
                <a:latin typeface="+mn-lt"/>
              </a:rPr>
              <a:t>.</a:t>
            </a:r>
          </a:p>
          <a:p>
            <a:pPr lvl="1"/>
            <a:r>
              <a:rPr lang="en-US" b="0" i="0" dirty="0">
                <a:solidFill>
                  <a:schemeClr val="tx1">
                    <a:lumMod val="95000"/>
                    <a:lumOff val="5000"/>
                  </a:schemeClr>
                </a:solidFill>
                <a:effectLst/>
                <a:latin typeface="+mn-lt"/>
              </a:rPr>
              <a:t>They are automatic feature extractors.</a:t>
            </a:r>
            <a:endParaRPr lang="en-US" dirty="0">
              <a:solidFill>
                <a:schemeClr val="tx1">
                  <a:lumMod val="95000"/>
                  <a:lumOff val="5000"/>
                </a:schemeClr>
              </a:solidFill>
              <a:latin typeface="+mn-lt"/>
            </a:endParaRPr>
          </a:p>
          <a:p>
            <a:pPr lvl="1"/>
            <a:r>
              <a:rPr lang="en-US" dirty="0"/>
              <a:t>We have used max pooling to reduce size of image without compromising with image quality. </a:t>
            </a:r>
          </a:p>
          <a:p>
            <a:pPr lvl="1"/>
            <a:r>
              <a:rPr lang="en-US" dirty="0"/>
              <a:t>CNN provides usage of convolutions, which act as feature emphasizer</a:t>
            </a:r>
            <a:r>
              <a:rPr lang="en-US" sz="2400" b="0" i="0" dirty="0">
                <a:effectLst/>
                <a:latin typeface="inherit"/>
                <a:cs typeface="+mn-cs"/>
              </a:rPr>
              <a:t>.</a:t>
            </a:r>
            <a:endParaRPr lang="en-US" dirty="0">
              <a:solidFill>
                <a:srgbClr val="7030A0"/>
              </a:solidFill>
              <a:latin typeface="+mn-lt"/>
            </a:endParaRPr>
          </a:p>
          <a:p>
            <a:pPr marL="0" indent="0" algn="l">
              <a:buNone/>
            </a:pPr>
            <a:r>
              <a:rPr lang="en-US" b="0" i="0" dirty="0">
                <a:solidFill>
                  <a:srgbClr val="1C1E21"/>
                </a:solidFill>
                <a:effectLst/>
                <a:latin typeface="Segoe UI Historic" panose="020B0502040204020203" pitchFamily="34" charset="0"/>
              </a:rPr>
              <a:t/>
            </a:r>
            <a:br>
              <a:rPr lang="en-US" b="0" i="0" dirty="0">
                <a:solidFill>
                  <a:srgbClr val="1C1E21"/>
                </a:solidFill>
                <a:effectLst/>
                <a:latin typeface="Segoe UI Historic" panose="020B0502040204020203" pitchFamily="34" charset="0"/>
              </a:rPr>
            </a:br>
            <a:endParaRPr lang="en-US" dirty="0">
              <a:latin typeface="+mn-lt"/>
            </a:endParaRPr>
          </a:p>
          <a:p>
            <a:pPr marL="0" indent="0">
              <a:buNone/>
            </a:pPr>
            <a:endParaRPr lang="en-US" dirty="0"/>
          </a:p>
          <a:p>
            <a:pPr lvl="1"/>
            <a:endParaRPr lang="en-US" dirty="0"/>
          </a:p>
        </p:txBody>
      </p:sp>
    </p:spTree>
    <p:extLst>
      <p:ext uri="{BB962C8B-B14F-4D97-AF65-F5344CB8AC3E}">
        <p14:creationId xmlns="" xmlns:p14="http://schemas.microsoft.com/office/powerpoint/2010/main" val="1282536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8"/>
            <a:ext cx="10616597" cy="624967"/>
          </a:xfrm>
        </p:spPr>
        <p:txBody>
          <a:bodyPr/>
          <a:lstStyle/>
          <a:p>
            <a:r>
              <a:rPr lang="en-US" dirty="0"/>
              <a:t>Methodology </a:t>
            </a:r>
            <a:r>
              <a:rPr lang="en-US" dirty="0" err="1"/>
              <a:t>Contd</a:t>
            </a:r>
            <a:r>
              <a:rPr lang="en-US" dirty="0"/>
              <a:t>…</a:t>
            </a:r>
          </a:p>
        </p:txBody>
      </p:sp>
      <p:sp>
        <p:nvSpPr>
          <p:cNvPr id="3" name="Content Placeholder 2"/>
          <p:cNvSpPr>
            <a:spLocks noGrp="1"/>
          </p:cNvSpPr>
          <p:nvPr>
            <p:ph idx="1"/>
          </p:nvPr>
        </p:nvSpPr>
        <p:spPr/>
        <p:txBody>
          <a:bodyPr/>
          <a:lstStyle/>
          <a:p>
            <a:r>
              <a:rPr lang="en-US" dirty="0"/>
              <a:t>Workflow Diagram</a:t>
            </a:r>
          </a:p>
          <a:p>
            <a:pPr marL="0" indent="0">
              <a:buNone/>
            </a:pPr>
            <a:endParaRPr lang="en-US" dirty="0"/>
          </a:p>
        </p:txBody>
      </p:sp>
      <p:pic>
        <p:nvPicPr>
          <p:cNvPr id="7" name="Picture 6">
            <a:extLst>
              <a:ext uri="{FF2B5EF4-FFF2-40B4-BE49-F238E27FC236}">
                <a16:creationId xmlns="" xmlns:a16="http://schemas.microsoft.com/office/drawing/2014/main" id="{43923A95-5787-5FEF-F66F-135EA6AAC288}"/>
              </a:ext>
            </a:extLst>
          </p:cNvPr>
          <p:cNvPicPr>
            <a:picLocks noChangeAspect="1"/>
          </p:cNvPicPr>
          <p:nvPr/>
        </p:nvPicPr>
        <p:blipFill>
          <a:blip r:embed="rId3"/>
          <a:stretch>
            <a:fillRect/>
          </a:stretch>
        </p:blipFill>
        <p:spPr>
          <a:xfrm>
            <a:off x="5215498" y="939328"/>
            <a:ext cx="1424230" cy="5536776"/>
          </a:xfrm>
          <a:prstGeom prst="rect">
            <a:avLst/>
          </a:prstGeom>
        </p:spPr>
      </p:pic>
    </p:spTree>
    <p:extLst>
      <p:ext uri="{BB962C8B-B14F-4D97-AF65-F5344CB8AC3E}">
        <p14:creationId xmlns="" xmlns:p14="http://schemas.microsoft.com/office/powerpoint/2010/main" val="3955241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9"/>
            <a:ext cx="10616597" cy="635852"/>
          </a:xfrm>
        </p:spPr>
        <p:txBody>
          <a:bodyPr/>
          <a:lstStyle/>
          <a:p>
            <a:r>
              <a:rPr lang="en-US" dirty="0"/>
              <a:t>Methodology </a:t>
            </a:r>
            <a:r>
              <a:rPr lang="en-US" dirty="0" err="1"/>
              <a:t>Contd</a:t>
            </a:r>
            <a:r>
              <a:rPr lang="en-US" dirty="0"/>
              <a:t>…</a:t>
            </a:r>
          </a:p>
        </p:txBody>
      </p:sp>
      <p:sp>
        <p:nvSpPr>
          <p:cNvPr id="3" name="Content Placeholder 2"/>
          <p:cNvSpPr>
            <a:spLocks noGrp="1"/>
          </p:cNvSpPr>
          <p:nvPr>
            <p:ph idx="1"/>
          </p:nvPr>
        </p:nvSpPr>
        <p:spPr/>
        <p:txBody>
          <a:bodyPr/>
          <a:lstStyle/>
          <a:p>
            <a:r>
              <a:rPr lang="en-US" dirty="0"/>
              <a:t>Use Case Diagram</a:t>
            </a:r>
          </a:p>
          <a:p>
            <a:pPr marL="0" indent="0">
              <a:buNone/>
            </a:pPr>
            <a:endParaRPr lang="en-US" dirty="0"/>
          </a:p>
        </p:txBody>
      </p:sp>
      <p:pic>
        <p:nvPicPr>
          <p:cNvPr id="8" name="Picture 7">
            <a:extLst>
              <a:ext uri="{FF2B5EF4-FFF2-40B4-BE49-F238E27FC236}">
                <a16:creationId xmlns="" xmlns:a16="http://schemas.microsoft.com/office/drawing/2014/main" id="{3A5FC845-0622-5134-F277-93B45D2E5AFD}"/>
              </a:ext>
            </a:extLst>
          </p:cNvPr>
          <p:cNvPicPr>
            <a:picLocks noChangeAspect="1"/>
          </p:cNvPicPr>
          <p:nvPr/>
        </p:nvPicPr>
        <p:blipFill>
          <a:blip r:embed="rId3"/>
          <a:stretch>
            <a:fillRect/>
          </a:stretch>
        </p:blipFill>
        <p:spPr>
          <a:xfrm>
            <a:off x="3370814" y="932815"/>
            <a:ext cx="4514541" cy="5531893"/>
          </a:xfrm>
          <a:prstGeom prst="rect">
            <a:avLst/>
          </a:prstGeom>
        </p:spPr>
      </p:pic>
    </p:spTree>
    <p:extLst>
      <p:ext uri="{BB962C8B-B14F-4D97-AF65-F5344CB8AC3E}">
        <p14:creationId xmlns="" xmlns:p14="http://schemas.microsoft.com/office/powerpoint/2010/main" val="3459078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ACD9C7E7-8ADA-83AE-C9D7-46D7F007770C}"/>
              </a:ext>
            </a:extLst>
          </p:cNvPr>
          <p:cNvPicPr>
            <a:picLocks noChangeAspect="1"/>
          </p:cNvPicPr>
          <p:nvPr/>
        </p:nvPicPr>
        <p:blipFill rotWithShape="1">
          <a:blip r:embed="rId3"/>
          <a:srcRect l="-436" t="266" r="4852" b="5898"/>
          <a:stretch/>
        </p:blipFill>
        <p:spPr>
          <a:xfrm>
            <a:off x="2302934" y="1506371"/>
            <a:ext cx="8280400" cy="5035167"/>
          </a:xfrm>
          <a:prstGeom prst="rect">
            <a:avLst/>
          </a:prstGeom>
        </p:spPr>
      </p:pic>
      <p:sp>
        <p:nvSpPr>
          <p:cNvPr id="2" name="Title 1"/>
          <p:cNvSpPr>
            <a:spLocks noGrp="1"/>
          </p:cNvSpPr>
          <p:nvPr>
            <p:ph type="title"/>
          </p:nvPr>
        </p:nvSpPr>
        <p:spPr>
          <a:xfrm>
            <a:off x="992698" y="224119"/>
            <a:ext cx="10616597" cy="635852"/>
          </a:xfrm>
        </p:spPr>
        <p:txBody>
          <a:bodyPr/>
          <a:lstStyle/>
          <a:p>
            <a:r>
              <a:rPr lang="en-US" dirty="0"/>
              <a:t>Methodology </a:t>
            </a:r>
            <a:r>
              <a:rPr lang="en-US" dirty="0" err="1"/>
              <a:t>Contd</a:t>
            </a:r>
            <a:r>
              <a:rPr lang="en-US" dirty="0"/>
              <a:t>…</a:t>
            </a:r>
          </a:p>
        </p:txBody>
      </p:sp>
      <p:sp>
        <p:nvSpPr>
          <p:cNvPr id="3" name="Content Placeholder 2"/>
          <p:cNvSpPr>
            <a:spLocks noGrp="1"/>
          </p:cNvSpPr>
          <p:nvPr>
            <p:ph idx="1"/>
          </p:nvPr>
        </p:nvSpPr>
        <p:spPr/>
        <p:txBody>
          <a:bodyPr/>
          <a:lstStyle/>
          <a:p>
            <a:r>
              <a:rPr lang="en-US" dirty="0"/>
              <a:t>Sequence Diagram</a:t>
            </a:r>
          </a:p>
          <a:p>
            <a:pPr marL="0" indent="0">
              <a:buNone/>
            </a:pPr>
            <a:endParaRPr lang="en-US" dirty="0"/>
          </a:p>
        </p:txBody>
      </p:sp>
    </p:spTree>
    <p:extLst>
      <p:ext uri="{BB962C8B-B14F-4D97-AF65-F5344CB8AC3E}">
        <p14:creationId xmlns="" xmlns:p14="http://schemas.microsoft.com/office/powerpoint/2010/main" val="3088093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8"/>
            <a:ext cx="10616597" cy="624967"/>
          </a:xfrm>
        </p:spPr>
        <p:txBody>
          <a:bodyPr/>
          <a:lstStyle/>
          <a:p>
            <a:r>
              <a:rPr lang="en-US" dirty="0" err="1"/>
              <a:t>Methdology</a:t>
            </a:r>
            <a:r>
              <a:rPr lang="en-US" dirty="0"/>
              <a:t> </a:t>
            </a:r>
            <a:r>
              <a:rPr lang="en-US" dirty="0" err="1"/>
              <a:t>Contd</a:t>
            </a:r>
            <a:r>
              <a:rPr lang="en-US" dirty="0"/>
              <a:t>…</a:t>
            </a:r>
          </a:p>
        </p:txBody>
      </p:sp>
      <p:sp>
        <p:nvSpPr>
          <p:cNvPr id="3" name="Content Placeholder 2"/>
          <p:cNvSpPr>
            <a:spLocks noGrp="1"/>
          </p:cNvSpPr>
          <p:nvPr>
            <p:ph idx="1"/>
          </p:nvPr>
        </p:nvSpPr>
        <p:spPr/>
        <p:txBody>
          <a:bodyPr/>
          <a:lstStyle/>
          <a:p>
            <a:r>
              <a:rPr lang="en-US" dirty="0"/>
              <a:t>Model Implementation</a:t>
            </a:r>
          </a:p>
          <a:p>
            <a:pPr marL="0" indent="0">
              <a:buNone/>
            </a:pPr>
            <a:endParaRPr lang="en-US" dirty="0"/>
          </a:p>
        </p:txBody>
      </p:sp>
      <p:pic>
        <p:nvPicPr>
          <p:cNvPr id="5" name="Picture 4">
            <a:extLst>
              <a:ext uri="{FF2B5EF4-FFF2-40B4-BE49-F238E27FC236}">
                <a16:creationId xmlns="" xmlns:a16="http://schemas.microsoft.com/office/drawing/2014/main" id="{80AF3ED9-7648-AC08-1CD5-455BD83392D3}"/>
              </a:ext>
            </a:extLst>
          </p:cNvPr>
          <p:cNvPicPr>
            <a:picLocks noChangeAspect="1"/>
          </p:cNvPicPr>
          <p:nvPr/>
        </p:nvPicPr>
        <p:blipFill>
          <a:blip r:embed="rId3"/>
          <a:stretch>
            <a:fillRect/>
          </a:stretch>
        </p:blipFill>
        <p:spPr>
          <a:xfrm>
            <a:off x="837044" y="2218933"/>
            <a:ext cx="10704546" cy="3364286"/>
          </a:xfrm>
          <a:prstGeom prst="rect">
            <a:avLst/>
          </a:prstGeom>
        </p:spPr>
      </p:pic>
    </p:spTree>
    <p:extLst>
      <p:ext uri="{BB962C8B-B14F-4D97-AF65-F5344CB8AC3E}">
        <p14:creationId xmlns="" xmlns:p14="http://schemas.microsoft.com/office/powerpoint/2010/main" val="2283900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5183123E-C34D-F203-C320-6EED3F360494}"/>
              </a:ext>
            </a:extLst>
          </p:cNvPr>
          <p:cNvSpPr>
            <a:spLocks noGrp="1"/>
          </p:cNvSpPr>
          <p:nvPr>
            <p:ph idx="1"/>
          </p:nvPr>
        </p:nvSpPr>
        <p:spPr/>
        <p:txBody>
          <a:bodyPr>
            <a:normAutofit fontScale="85000" lnSpcReduction="20000"/>
          </a:bodyPr>
          <a:lstStyle/>
          <a:p>
            <a:r>
              <a:rPr lang="en-US" dirty="0"/>
              <a:t>Validation Criteria</a:t>
            </a:r>
          </a:p>
          <a:p>
            <a:pPr lvl="1"/>
            <a:r>
              <a:rPr lang="en-US" dirty="0"/>
              <a:t>Confusion Matrix: </a:t>
            </a:r>
            <a:r>
              <a:rPr lang="en-US" b="0" i="0" dirty="0">
                <a:effectLst/>
              </a:rPr>
              <a:t>Confusion Matrix is the visual representation of actual vs predicted value and it help to measure the performance of our Machine Learning mode</a:t>
            </a:r>
          </a:p>
          <a:p>
            <a:pPr lvl="1"/>
            <a:r>
              <a:rPr lang="en-US" dirty="0"/>
              <a:t>Accuracy:  </a:t>
            </a:r>
            <a:r>
              <a:rPr lang="en-US" b="0" i="0" dirty="0">
                <a:effectLst/>
              </a:rPr>
              <a:t>It is the measure of how often the classifier makes the correct prediction.</a:t>
            </a:r>
            <a:r>
              <a:rPr lang="en-US" dirty="0"/>
              <a:t/>
            </a:r>
            <a:br>
              <a:rPr lang="en-US" dirty="0"/>
            </a:br>
            <a:r>
              <a:rPr lang="en-US" b="0" i="0" dirty="0">
                <a:effectLst/>
              </a:rPr>
              <a:t>It is the ratio between the number of correct predictions and the total number of</a:t>
            </a:r>
            <a:r>
              <a:rPr lang="en-US" dirty="0"/>
              <a:t/>
            </a:r>
            <a:br>
              <a:rPr lang="en-US" dirty="0"/>
            </a:br>
            <a:r>
              <a:rPr lang="en-US" b="0" i="0" dirty="0">
                <a:effectLst/>
              </a:rPr>
              <a:t>predictions</a:t>
            </a:r>
            <a:endParaRPr lang="en-US" dirty="0"/>
          </a:p>
          <a:p>
            <a:pPr marL="914400" lvl="2" indent="0">
              <a:buNone/>
            </a:pPr>
            <a:endParaRPr lang="en-US" dirty="0"/>
          </a:p>
          <a:p>
            <a:pPr marL="914400" lvl="2" indent="0">
              <a:buNone/>
            </a:pPr>
            <a:endParaRPr lang="en-US" dirty="0"/>
          </a:p>
          <a:p>
            <a:pPr lvl="1"/>
            <a:r>
              <a:rPr lang="en-US" dirty="0"/>
              <a:t>Precision: </a:t>
            </a:r>
            <a:r>
              <a:rPr lang="en-US" b="0" i="0" dirty="0">
                <a:effectLst/>
              </a:rPr>
              <a:t>Precision checks how many outcomes are actually positive outcomes out</a:t>
            </a:r>
            <a:r>
              <a:rPr lang="en-US" dirty="0"/>
              <a:t/>
            </a:r>
            <a:br>
              <a:rPr lang="en-US" dirty="0"/>
            </a:br>
            <a:r>
              <a:rPr lang="en-US" b="0" i="0" dirty="0">
                <a:effectLst/>
              </a:rPr>
              <a:t>of the total positively predicted outcomes. </a:t>
            </a:r>
            <a:endParaRPr lang="en-US" dirty="0"/>
          </a:p>
          <a:p>
            <a:pPr marL="0" indent="0">
              <a:buNone/>
            </a:pPr>
            <a:endParaRPr lang="en-US" dirty="0"/>
          </a:p>
          <a:p>
            <a:pPr marL="0" indent="0">
              <a:buNone/>
            </a:pPr>
            <a:r>
              <a:rPr lang="en-US" dirty="0"/>
              <a:t>	</a:t>
            </a:r>
          </a:p>
        </p:txBody>
      </p:sp>
      <p:sp>
        <p:nvSpPr>
          <p:cNvPr id="3" name="Title 2">
            <a:extLst>
              <a:ext uri="{FF2B5EF4-FFF2-40B4-BE49-F238E27FC236}">
                <a16:creationId xmlns="" xmlns:a16="http://schemas.microsoft.com/office/drawing/2014/main" id="{E2154B1E-E301-FA64-06D9-AE432B14F246}"/>
              </a:ext>
            </a:extLst>
          </p:cNvPr>
          <p:cNvSpPr>
            <a:spLocks noGrp="1"/>
          </p:cNvSpPr>
          <p:nvPr>
            <p:ph type="title"/>
          </p:nvPr>
        </p:nvSpPr>
        <p:spPr/>
        <p:txBody>
          <a:bodyPr/>
          <a:lstStyle/>
          <a:p>
            <a:r>
              <a:rPr lang="en-US" dirty="0"/>
              <a:t>Methodology Contd..</a:t>
            </a:r>
          </a:p>
        </p:txBody>
      </p:sp>
      <p:pic>
        <p:nvPicPr>
          <p:cNvPr id="5" name="Picture 4">
            <a:extLst>
              <a:ext uri="{FF2B5EF4-FFF2-40B4-BE49-F238E27FC236}">
                <a16:creationId xmlns="" xmlns:a16="http://schemas.microsoft.com/office/drawing/2014/main" id="{4226BEB4-881B-85BE-35DB-D84BA065A8CE}"/>
              </a:ext>
            </a:extLst>
          </p:cNvPr>
          <p:cNvPicPr>
            <a:picLocks noChangeAspect="1"/>
          </p:cNvPicPr>
          <p:nvPr/>
        </p:nvPicPr>
        <p:blipFill>
          <a:blip r:embed="rId3"/>
          <a:stretch>
            <a:fillRect/>
          </a:stretch>
        </p:blipFill>
        <p:spPr>
          <a:xfrm>
            <a:off x="3666621" y="3429000"/>
            <a:ext cx="3024636" cy="592454"/>
          </a:xfrm>
          <a:prstGeom prst="rect">
            <a:avLst/>
          </a:prstGeom>
        </p:spPr>
      </p:pic>
      <p:pic>
        <p:nvPicPr>
          <p:cNvPr id="7" name="Picture 6">
            <a:extLst>
              <a:ext uri="{FF2B5EF4-FFF2-40B4-BE49-F238E27FC236}">
                <a16:creationId xmlns="" xmlns:a16="http://schemas.microsoft.com/office/drawing/2014/main" id="{42AF66CF-4A50-8899-DD60-74F5DAE5DCB0}"/>
              </a:ext>
            </a:extLst>
          </p:cNvPr>
          <p:cNvPicPr>
            <a:picLocks noChangeAspect="1"/>
          </p:cNvPicPr>
          <p:nvPr/>
        </p:nvPicPr>
        <p:blipFill>
          <a:blip r:embed="rId4"/>
          <a:stretch>
            <a:fillRect/>
          </a:stretch>
        </p:blipFill>
        <p:spPr>
          <a:xfrm>
            <a:off x="4059880" y="4952269"/>
            <a:ext cx="2470012" cy="532748"/>
          </a:xfrm>
          <a:prstGeom prst="rect">
            <a:avLst/>
          </a:prstGeom>
        </p:spPr>
      </p:pic>
    </p:spTree>
    <p:extLst>
      <p:ext uri="{BB962C8B-B14F-4D97-AF65-F5344CB8AC3E}">
        <p14:creationId xmlns="" xmlns:p14="http://schemas.microsoft.com/office/powerpoint/2010/main" val="3525328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92EAD665-4DD0-4A0D-7E96-630D987668E6}"/>
              </a:ext>
            </a:extLst>
          </p:cNvPr>
          <p:cNvSpPr>
            <a:spLocks noGrp="1"/>
          </p:cNvSpPr>
          <p:nvPr>
            <p:ph idx="1"/>
          </p:nvPr>
        </p:nvSpPr>
        <p:spPr/>
        <p:txBody>
          <a:bodyPr/>
          <a:lstStyle/>
          <a:p>
            <a:r>
              <a:rPr lang="en-US" dirty="0"/>
              <a:t>Validation Criteria Cont.…</a:t>
            </a:r>
          </a:p>
          <a:p>
            <a:pPr lvl="1"/>
            <a:r>
              <a:rPr lang="en-US" dirty="0"/>
              <a:t>Recall: I</a:t>
            </a:r>
            <a:r>
              <a:rPr lang="en-US" b="0" i="0" dirty="0">
                <a:effectLst/>
              </a:rPr>
              <a:t>t is a measure of actual observations which are predicted correctly. </a:t>
            </a:r>
            <a:r>
              <a:rPr lang="en-US" b="0" i="0" dirty="0" smtClean="0">
                <a:effectLst/>
              </a:rPr>
              <a:t>It</a:t>
            </a:r>
            <a:r>
              <a:rPr lang="en-US" b="0" i="0" dirty="0">
                <a:effectLst/>
              </a:rPr>
              <a:t> </a:t>
            </a:r>
            <a:r>
              <a:rPr lang="en-US" b="0" i="0" dirty="0" smtClean="0">
                <a:effectLst/>
              </a:rPr>
              <a:t>simply </a:t>
            </a:r>
            <a:r>
              <a:rPr lang="en-US" b="0" i="0" dirty="0">
                <a:effectLst/>
              </a:rPr>
              <a:t>evaluates how many positive classes are actually predicted positively.</a:t>
            </a:r>
          </a:p>
          <a:p>
            <a:pPr lvl="1"/>
            <a:endParaRPr lang="en-US" dirty="0"/>
          </a:p>
          <a:p>
            <a:pPr lvl="1"/>
            <a:r>
              <a:rPr lang="en-US" dirty="0"/>
              <a:t>F1 Score: </a:t>
            </a:r>
            <a:r>
              <a:rPr lang="en-US" sz="2200" b="0" i="0" dirty="0">
                <a:solidFill>
                  <a:srgbClr val="000000"/>
                </a:solidFill>
                <a:effectLst/>
              </a:rPr>
              <a:t>F1 score is a number between 0 and 1 and is the harmonic mean </a:t>
            </a:r>
            <a:r>
              <a:rPr lang="en-US" sz="2200" b="0" i="0" dirty="0" smtClean="0">
                <a:solidFill>
                  <a:srgbClr val="000000"/>
                </a:solidFill>
                <a:effectLst/>
              </a:rPr>
              <a:t>of precision </a:t>
            </a:r>
            <a:r>
              <a:rPr lang="en-US" sz="2200" b="0" i="0" dirty="0">
                <a:solidFill>
                  <a:srgbClr val="000000"/>
                </a:solidFill>
                <a:effectLst/>
              </a:rPr>
              <a:t>and recall.F1 score maintains the balance between Precision and Recall.</a:t>
            </a:r>
            <a:r>
              <a:rPr lang="en-US" sz="2200" dirty="0"/>
              <a:t> </a:t>
            </a:r>
            <a:r>
              <a:rPr lang="en-US" dirty="0"/>
              <a:t/>
            </a:r>
            <a:br>
              <a:rPr lang="en-US" dirty="0"/>
            </a:br>
            <a:endParaRPr lang="en-US" dirty="0"/>
          </a:p>
        </p:txBody>
      </p:sp>
      <p:sp>
        <p:nvSpPr>
          <p:cNvPr id="3" name="Title 2">
            <a:extLst>
              <a:ext uri="{FF2B5EF4-FFF2-40B4-BE49-F238E27FC236}">
                <a16:creationId xmlns="" xmlns:a16="http://schemas.microsoft.com/office/drawing/2014/main" id="{D9AAECB7-05D2-6BAD-F42D-7D3EB1384ACB}"/>
              </a:ext>
            </a:extLst>
          </p:cNvPr>
          <p:cNvSpPr>
            <a:spLocks noGrp="1"/>
          </p:cNvSpPr>
          <p:nvPr>
            <p:ph type="title"/>
          </p:nvPr>
        </p:nvSpPr>
        <p:spPr/>
        <p:txBody>
          <a:bodyPr/>
          <a:lstStyle/>
          <a:p>
            <a:r>
              <a:rPr lang="en-US" dirty="0"/>
              <a:t>Methodology </a:t>
            </a:r>
            <a:r>
              <a:rPr lang="en-US" dirty="0" err="1"/>
              <a:t>Contd</a:t>
            </a:r>
            <a:r>
              <a:rPr lang="en-US" dirty="0"/>
              <a:t>…</a:t>
            </a:r>
          </a:p>
        </p:txBody>
      </p:sp>
      <p:pic>
        <p:nvPicPr>
          <p:cNvPr id="1032" name="Picture 8">
            <a:extLst>
              <a:ext uri="{FF2B5EF4-FFF2-40B4-BE49-F238E27FC236}">
                <a16:creationId xmlns="" xmlns:a16="http://schemas.microsoft.com/office/drawing/2014/main" id="{80CFAA84-63A7-02C9-553D-3968BE221D49}"/>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369399" y="3180836"/>
            <a:ext cx="2143620" cy="540371"/>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a:extLst>
              <a:ext uri="{FF2B5EF4-FFF2-40B4-BE49-F238E27FC236}">
                <a16:creationId xmlns="" xmlns:a16="http://schemas.microsoft.com/office/drawing/2014/main" id="{7DDA7BC8-ECFD-6ED6-E1AC-F8A88A51328B}"/>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651209" y="5341732"/>
            <a:ext cx="3800307" cy="5403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42251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80D27498-FEAB-E9E0-4133-7F41FF8E4D97}"/>
              </a:ext>
            </a:extLst>
          </p:cNvPr>
          <p:cNvSpPr>
            <a:spLocks noGrp="1"/>
          </p:cNvSpPr>
          <p:nvPr>
            <p:ph idx="1"/>
          </p:nvPr>
        </p:nvSpPr>
        <p:spPr/>
        <p:txBody>
          <a:bodyPr/>
          <a:lstStyle/>
          <a:p>
            <a:r>
              <a:rPr lang="en-US" dirty="0"/>
              <a:t>We have an evaluation accuracy of 75.297% and a testing accuracy of 99.561% in this project. Because of the similarity of the gesture, the testing accuracy appears to be high.</a:t>
            </a:r>
          </a:p>
        </p:txBody>
      </p:sp>
      <p:sp>
        <p:nvSpPr>
          <p:cNvPr id="3" name="Title 2">
            <a:extLst>
              <a:ext uri="{FF2B5EF4-FFF2-40B4-BE49-F238E27FC236}">
                <a16:creationId xmlns="" xmlns:a16="http://schemas.microsoft.com/office/drawing/2014/main" id="{1255DC04-5F13-0ED6-6E6B-2E0CF838A726}"/>
              </a:ext>
            </a:extLst>
          </p:cNvPr>
          <p:cNvSpPr>
            <a:spLocks noGrp="1"/>
          </p:cNvSpPr>
          <p:nvPr>
            <p:ph type="title"/>
          </p:nvPr>
        </p:nvSpPr>
        <p:spPr/>
        <p:txBody>
          <a:bodyPr/>
          <a:lstStyle/>
          <a:p>
            <a:r>
              <a:rPr lang="en-US" dirty="0"/>
              <a:t>Results, Analysis, and Contributions</a:t>
            </a:r>
          </a:p>
        </p:txBody>
      </p:sp>
      <p:pic>
        <p:nvPicPr>
          <p:cNvPr id="5" name="Picture 4">
            <a:extLst>
              <a:ext uri="{FF2B5EF4-FFF2-40B4-BE49-F238E27FC236}">
                <a16:creationId xmlns="" xmlns:a16="http://schemas.microsoft.com/office/drawing/2014/main" id="{957203E9-1F68-C35F-D237-D642F1B6D0E2}"/>
              </a:ext>
            </a:extLst>
          </p:cNvPr>
          <p:cNvPicPr>
            <a:picLocks noChangeAspect="1"/>
          </p:cNvPicPr>
          <p:nvPr/>
        </p:nvPicPr>
        <p:blipFill>
          <a:blip r:embed="rId2"/>
          <a:stretch>
            <a:fillRect/>
          </a:stretch>
        </p:blipFill>
        <p:spPr>
          <a:xfrm>
            <a:off x="1306719" y="4447041"/>
            <a:ext cx="9181988" cy="1409117"/>
          </a:xfrm>
          <a:prstGeom prst="rect">
            <a:avLst/>
          </a:prstGeom>
        </p:spPr>
      </p:pic>
      <p:pic>
        <p:nvPicPr>
          <p:cNvPr id="7" name="Picture 6">
            <a:extLst>
              <a:ext uri="{FF2B5EF4-FFF2-40B4-BE49-F238E27FC236}">
                <a16:creationId xmlns="" xmlns:a16="http://schemas.microsoft.com/office/drawing/2014/main" id="{540A580C-C182-D3EE-5C24-ABC52721C081}"/>
              </a:ext>
            </a:extLst>
          </p:cNvPr>
          <p:cNvPicPr>
            <a:picLocks noChangeAspect="1"/>
          </p:cNvPicPr>
          <p:nvPr/>
        </p:nvPicPr>
        <p:blipFill>
          <a:blip r:embed="rId3"/>
          <a:stretch>
            <a:fillRect/>
          </a:stretch>
        </p:blipFill>
        <p:spPr>
          <a:xfrm>
            <a:off x="1306719" y="2650310"/>
            <a:ext cx="9211731" cy="1557379"/>
          </a:xfrm>
          <a:prstGeom prst="rect">
            <a:avLst/>
          </a:prstGeom>
        </p:spPr>
      </p:pic>
    </p:spTree>
    <p:extLst>
      <p:ext uri="{BB962C8B-B14F-4D97-AF65-F5344CB8AC3E}">
        <p14:creationId xmlns="" xmlns:p14="http://schemas.microsoft.com/office/powerpoint/2010/main" val="1831123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152400"/>
            <a:ext cx="10616597" cy="751113"/>
          </a:xfrm>
        </p:spPr>
        <p:txBody>
          <a:bodyPr/>
          <a:lstStyle/>
          <a:p>
            <a:r>
              <a:rPr lang="en-US" dirty="0">
                <a:latin typeface="+mj-lt"/>
                <a:cs typeface="Times New Roman" panose="02020603050405020304" pitchFamily="18" charset="0"/>
              </a:rPr>
              <a:t>OUTLINE</a:t>
            </a:r>
          </a:p>
        </p:txBody>
      </p:sp>
      <p:sp>
        <p:nvSpPr>
          <p:cNvPr id="3" name="Content Placeholder 2"/>
          <p:cNvSpPr>
            <a:spLocks noGrp="1"/>
          </p:cNvSpPr>
          <p:nvPr>
            <p:ph idx="1"/>
          </p:nvPr>
        </p:nvSpPr>
        <p:spPr>
          <a:xfrm>
            <a:off x="992698" y="1090998"/>
            <a:ext cx="10616597" cy="5035167"/>
          </a:xfrm>
        </p:spPr>
        <p:txBody>
          <a:bodyPr>
            <a:normAutofit fontScale="92500" lnSpcReduction="20000"/>
          </a:bodyPr>
          <a:lstStyle/>
          <a:p>
            <a:r>
              <a:rPr lang="en-US" dirty="0">
                <a:latin typeface="+mj-lt"/>
              </a:rPr>
              <a:t>Background</a:t>
            </a:r>
          </a:p>
          <a:p>
            <a:r>
              <a:rPr lang="en-US" dirty="0"/>
              <a:t>Objective(s)</a:t>
            </a:r>
          </a:p>
          <a:p>
            <a:r>
              <a:rPr lang="en-US" dirty="0">
                <a:latin typeface="+mj-lt"/>
              </a:rPr>
              <a:t>Significance of the Project</a:t>
            </a:r>
          </a:p>
          <a:p>
            <a:r>
              <a:rPr lang="en-US" dirty="0"/>
              <a:t>Literature Review</a:t>
            </a:r>
          </a:p>
          <a:p>
            <a:r>
              <a:rPr lang="en-US" dirty="0">
                <a:latin typeface="+mj-lt"/>
              </a:rPr>
              <a:t>Methodology</a:t>
            </a:r>
          </a:p>
          <a:p>
            <a:r>
              <a:rPr lang="en-US" dirty="0"/>
              <a:t>Results, Analysis, and Contributions</a:t>
            </a:r>
          </a:p>
          <a:p>
            <a:r>
              <a:rPr lang="en-US" dirty="0"/>
              <a:t>Conclusions and Future Works</a:t>
            </a:r>
          </a:p>
          <a:p>
            <a:r>
              <a:rPr lang="en-US" dirty="0">
                <a:latin typeface="+mj-lt"/>
              </a:rPr>
              <a:t>References</a:t>
            </a:r>
          </a:p>
          <a:p>
            <a:r>
              <a:rPr lang="en-US" dirty="0"/>
              <a:t>Appendix</a:t>
            </a:r>
            <a:endParaRPr lang="en-US" dirty="0">
              <a:latin typeface="+mj-lt"/>
            </a:endParaRPr>
          </a:p>
        </p:txBody>
      </p:sp>
    </p:spTree>
    <p:extLst>
      <p:ext uri="{BB962C8B-B14F-4D97-AF65-F5344CB8AC3E}">
        <p14:creationId xmlns="" xmlns:p14="http://schemas.microsoft.com/office/powerpoint/2010/main" val="14569358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116E1D41-A51F-B690-0F1E-A386C40260CE}"/>
              </a:ext>
            </a:extLst>
          </p:cNvPr>
          <p:cNvPicPr>
            <a:picLocks noGrp="1" noChangeAspect="1"/>
          </p:cNvPicPr>
          <p:nvPr>
            <p:ph idx="1"/>
          </p:nvPr>
        </p:nvPicPr>
        <p:blipFill>
          <a:blip r:embed="rId2"/>
          <a:stretch>
            <a:fillRect/>
          </a:stretch>
        </p:blipFill>
        <p:spPr>
          <a:xfrm>
            <a:off x="3290037" y="892714"/>
            <a:ext cx="6223376" cy="5604905"/>
          </a:xfrm>
        </p:spPr>
      </p:pic>
      <p:sp>
        <p:nvSpPr>
          <p:cNvPr id="3" name="Title 2">
            <a:extLst>
              <a:ext uri="{FF2B5EF4-FFF2-40B4-BE49-F238E27FC236}">
                <a16:creationId xmlns="" xmlns:a16="http://schemas.microsoft.com/office/drawing/2014/main" id="{0B051A47-C6A7-C2FF-C635-EDAC017574C6}"/>
              </a:ext>
            </a:extLst>
          </p:cNvPr>
          <p:cNvSpPr>
            <a:spLocks noGrp="1"/>
          </p:cNvSpPr>
          <p:nvPr>
            <p:ph type="title"/>
          </p:nvPr>
        </p:nvSpPr>
        <p:spPr/>
        <p:txBody>
          <a:bodyPr/>
          <a:lstStyle/>
          <a:p>
            <a:r>
              <a:rPr lang="en-US" dirty="0"/>
              <a:t>Results and Analysis </a:t>
            </a:r>
            <a:r>
              <a:rPr lang="en-US" dirty="0" err="1"/>
              <a:t>Contd</a:t>
            </a:r>
            <a:r>
              <a:rPr lang="en-US" dirty="0"/>
              <a:t>…</a:t>
            </a:r>
          </a:p>
        </p:txBody>
      </p:sp>
    </p:spTree>
    <p:extLst>
      <p:ext uri="{BB962C8B-B14F-4D97-AF65-F5344CB8AC3E}">
        <p14:creationId xmlns="" xmlns:p14="http://schemas.microsoft.com/office/powerpoint/2010/main" val="39338442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D1D5D28E-6316-25E9-399A-A6EFDC9602EE}"/>
              </a:ext>
            </a:extLst>
          </p:cNvPr>
          <p:cNvSpPr>
            <a:spLocks noGrp="1"/>
          </p:cNvSpPr>
          <p:nvPr>
            <p:ph idx="1"/>
          </p:nvPr>
        </p:nvSpPr>
        <p:spPr/>
        <p:txBody>
          <a:bodyPr/>
          <a:lstStyle/>
          <a:p>
            <a:r>
              <a:rPr lang="en-US" dirty="0"/>
              <a:t>From the confusion matrix ,we are getting the anomalies in some classes: SA , SHA, NYA, GYA, GA, SHRA, TA, THA, RA, WA, TRA, YA these classes were predicted wrongly.</a:t>
            </a:r>
          </a:p>
          <a:p>
            <a:r>
              <a:rPr lang="en-US" dirty="0"/>
              <a:t>Performance Metrics</a:t>
            </a:r>
          </a:p>
          <a:p>
            <a:endParaRPr lang="en-US" dirty="0"/>
          </a:p>
        </p:txBody>
      </p:sp>
      <p:sp>
        <p:nvSpPr>
          <p:cNvPr id="3" name="Title 2">
            <a:extLst>
              <a:ext uri="{FF2B5EF4-FFF2-40B4-BE49-F238E27FC236}">
                <a16:creationId xmlns="" xmlns:a16="http://schemas.microsoft.com/office/drawing/2014/main" id="{1C9A3F07-F576-8ED4-6ADE-42BFD0B54F01}"/>
              </a:ext>
            </a:extLst>
          </p:cNvPr>
          <p:cNvSpPr>
            <a:spLocks noGrp="1"/>
          </p:cNvSpPr>
          <p:nvPr>
            <p:ph type="title"/>
          </p:nvPr>
        </p:nvSpPr>
        <p:spPr/>
        <p:txBody>
          <a:bodyPr/>
          <a:lstStyle/>
          <a:p>
            <a:r>
              <a:rPr lang="en-US" dirty="0"/>
              <a:t>Results and Analysis </a:t>
            </a:r>
            <a:r>
              <a:rPr lang="en-US" dirty="0" err="1"/>
              <a:t>Contd</a:t>
            </a:r>
            <a:r>
              <a:rPr lang="en-US" dirty="0"/>
              <a:t>…</a:t>
            </a:r>
          </a:p>
        </p:txBody>
      </p:sp>
      <p:graphicFrame>
        <p:nvGraphicFramePr>
          <p:cNvPr id="4" name="Table 4">
            <a:extLst>
              <a:ext uri="{FF2B5EF4-FFF2-40B4-BE49-F238E27FC236}">
                <a16:creationId xmlns="" xmlns:a16="http://schemas.microsoft.com/office/drawing/2014/main" id="{CBC70E6C-7017-CAAB-79F1-9E97C821A4F4}"/>
              </a:ext>
            </a:extLst>
          </p:cNvPr>
          <p:cNvGraphicFramePr>
            <a:graphicFrameLocks noGrp="1"/>
          </p:cNvGraphicFramePr>
          <p:nvPr>
            <p:extLst>
              <p:ext uri="{D42A27DB-BD31-4B8C-83A1-F6EECF244321}">
                <p14:modId xmlns="" xmlns:p14="http://schemas.microsoft.com/office/powerpoint/2010/main" val="2693536703"/>
              </p:ext>
            </p:extLst>
          </p:nvPr>
        </p:nvGraphicFramePr>
        <p:xfrm>
          <a:off x="1956695" y="3382183"/>
          <a:ext cx="8854740" cy="2287098"/>
        </p:xfrm>
        <a:graphic>
          <a:graphicData uri="http://schemas.openxmlformats.org/drawingml/2006/table">
            <a:tbl>
              <a:tblPr firstRow="1" bandRow="1">
                <a:tableStyleId>{5C22544A-7EE6-4342-B048-85BDC9FD1C3A}</a:tableStyleId>
              </a:tblPr>
              <a:tblGrid>
                <a:gridCol w="2213685">
                  <a:extLst>
                    <a:ext uri="{9D8B030D-6E8A-4147-A177-3AD203B41FA5}">
                      <a16:colId xmlns="" xmlns:a16="http://schemas.microsoft.com/office/drawing/2014/main" val="3274826750"/>
                    </a:ext>
                  </a:extLst>
                </a:gridCol>
                <a:gridCol w="2213685">
                  <a:extLst>
                    <a:ext uri="{9D8B030D-6E8A-4147-A177-3AD203B41FA5}">
                      <a16:colId xmlns="" xmlns:a16="http://schemas.microsoft.com/office/drawing/2014/main" val="2360355786"/>
                    </a:ext>
                  </a:extLst>
                </a:gridCol>
                <a:gridCol w="2213685">
                  <a:extLst>
                    <a:ext uri="{9D8B030D-6E8A-4147-A177-3AD203B41FA5}">
                      <a16:colId xmlns="" xmlns:a16="http://schemas.microsoft.com/office/drawing/2014/main" val="2120455075"/>
                    </a:ext>
                  </a:extLst>
                </a:gridCol>
                <a:gridCol w="2213685">
                  <a:extLst>
                    <a:ext uri="{9D8B030D-6E8A-4147-A177-3AD203B41FA5}">
                      <a16:colId xmlns="" xmlns:a16="http://schemas.microsoft.com/office/drawing/2014/main" val="568416237"/>
                    </a:ext>
                  </a:extLst>
                </a:gridCol>
              </a:tblGrid>
              <a:tr h="755372">
                <a:tc>
                  <a:txBody>
                    <a:bodyPr/>
                    <a:lstStyle/>
                    <a:p>
                      <a:r>
                        <a:rPr lang="en-US" dirty="0"/>
                        <a:t>Accuracy</a:t>
                      </a:r>
                    </a:p>
                  </a:txBody>
                  <a:tcPr/>
                </a:tc>
                <a:tc>
                  <a:txBody>
                    <a:bodyPr/>
                    <a:lstStyle/>
                    <a:p>
                      <a:r>
                        <a:rPr lang="en-US" dirty="0"/>
                        <a:t>Precision </a:t>
                      </a:r>
                    </a:p>
                  </a:txBody>
                  <a:tcPr/>
                </a:tc>
                <a:tc>
                  <a:txBody>
                    <a:bodyPr/>
                    <a:lstStyle/>
                    <a:p>
                      <a:r>
                        <a:rPr lang="en-US" dirty="0"/>
                        <a:t>Recall</a:t>
                      </a:r>
                    </a:p>
                  </a:txBody>
                  <a:tcPr/>
                </a:tc>
                <a:tc>
                  <a:txBody>
                    <a:bodyPr/>
                    <a:lstStyle/>
                    <a:p>
                      <a:r>
                        <a:rPr lang="en-US" dirty="0"/>
                        <a:t>F1 Score</a:t>
                      </a:r>
                    </a:p>
                  </a:txBody>
                  <a:tcPr/>
                </a:tc>
                <a:extLst>
                  <a:ext uri="{0D108BD9-81ED-4DB2-BD59-A6C34878D82A}">
                    <a16:rowId xmlns="" xmlns:a16="http://schemas.microsoft.com/office/drawing/2014/main" val="2584609532"/>
                  </a:ext>
                </a:extLst>
              </a:tr>
              <a:tr h="765863">
                <a:tc>
                  <a:txBody>
                    <a:bodyPr/>
                    <a:lstStyle/>
                    <a:p>
                      <a:r>
                        <a:rPr lang="en-US" dirty="0"/>
                        <a:t>Macro avg</a:t>
                      </a:r>
                    </a:p>
                  </a:txBody>
                  <a:tcPr/>
                </a:tc>
                <a:tc>
                  <a:txBody>
                    <a:bodyPr/>
                    <a:lstStyle/>
                    <a:p>
                      <a:r>
                        <a:rPr lang="en-US" dirty="0"/>
                        <a:t>82%</a:t>
                      </a:r>
                    </a:p>
                  </a:txBody>
                  <a:tcPr/>
                </a:tc>
                <a:tc>
                  <a:txBody>
                    <a:bodyPr/>
                    <a:lstStyle/>
                    <a:p>
                      <a:r>
                        <a:rPr lang="en-US" dirty="0"/>
                        <a:t>76%</a:t>
                      </a:r>
                    </a:p>
                  </a:txBody>
                  <a:tcPr/>
                </a:tc>
                <a:tc>
                  <a:txBody>
                    <a:bodyPr/>
                    <a:lstStyle/>
                    <a:p>
                      <a:r>
                        <a:rPr lang="en-US" dirty="0"/>
                        <a:t>75%</a:t>
                      </a:r>
                    </a:p>
                  </a:txBody>
                  <a:tcPr/>
                </a:tc>
                <a:extLst>
                  <a:ext uri="{0D108BD9-81ED-4DB2-BD59-A6C34878D82A}">
                    <a16:rowId xmlns="" xmlns:a16="http://schemas.microsoft.com/office/drawing/2014/main" val="3968337873"/>
                  </a:ext>
                </a:extLst>
              </a:tr>
              <a:tr h="765863">
                <a:tc>
                  <a:txBody>
                    <a:bodyPr/>
                    <a:lstStyle/>
                    <a:p>
                      <a:r>
                        <a:rPr lang="en-US" dirty="0"/>
                        <a:t>Weighted avg</a:t>
                      </a:r>
                    </a:p>
                  </a:txBody>
                  <a:tcPr/>
                </a:tc>
                <a:tc>
                  <a:txBody>
                    <a:bodyPr/>
                    <a:lstStyle/>
                    <a:p>
                      <a:r>
                        <a:rPr lang="en-US" dirty="0"/>
                        <a:t>81%</a:t>
                      </a:r>
                    </a:p>
                  </a:txBody>
                  <a:tcPr/>
                </a:tc>
                <a:tc>
                  <a:txBody>
                    <a:bodyPr/>
                    <a:lstStyle/>
                    <a:p>
                      <a:r>
                        <a:rPr lang="en-US" dirty="0"/>
                        <a:t>76%</a:t>
                      </a:r>
                    </a:p>
                  </a:txBody>
                  <a:tcPr/>
                </a:tc>
                <a:tc>
                  <a:txBody>
                    <a:bodyPr/>
                    <a:lstStyle/>
                    <a:p>
                      <a:r>
                        <a:rPr lang="en-US" dirty="0"/>
                        <a:t>75%</a:t>
                      </a:r>
                    </a:p>
                  </a:txBody>
                  <a:tcPr/>
                </a:tc>
                <a:extLst>
                  <a:ext uri="{0D108BD9-81ED-4DB2-BD59-A6C34878D82A}">
                    <a16:rowId xmlns="" xmlns:a16="http://schemas.microsoft.com/office/drawing/2014/main" val="534504186"/>
                  </a:ext>
                </a:extLst>
              </a:tr>
            </a:tbl>
          </a:graphicData>
        </a:graphic>
      </p:graphicFrame>
    </p:spTree>
    <p:extLst>
      <p:ext uri="{BB962C8B-B14F-4D97-AF65-F5344CB8AC3E}">
        <p14:creationId xmlns="" xmlns:p14="http://schemas.microsoft.com/office/powerpoint/2010/main" val="19100041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8"/>
            <a:ext cx="10616597" cy="624967"/>
          </a:xfrm>
        </p:spPr>
        <p:txBody>
          <a:bodyPr/>
          <a:lstStyle/>
          <a:p>
            <a:r>
              <a:rPr lang="en-US" dirty="0"/>
              <a:t>Results and Analysis </a:t>
            </a:r>
            <a:r>
              <a:rPr lang="en-US" dirty="0" err="1"/>
              <a:t>Contd</a:t>
            </a:r>
            <a:r>
              <a:rPr lang="en-US" dirty="0"/>
              <a:t>…</a:t>
            </a:r>
          </a:p>
        </p:txBody>
      </p:sp>
      <p:sp>
        <p:nvSpPr>
          <p:cNvPr id="3" name="Content Placeholder 2"/>
          <p:cNvSpPr>
            <a:spLocks noGrp="1"/>
          </p:cNvSpPr>
          <p:nvPr>
            <p:ph idx="1"/>
          </p:nvPr>
        </p:nvSpPr>
        <p:spPr/>
        <p:txBody>
          <a:bodyPr/>
          <a:lstStyle/>
          <a:p>
            <a:r>
              <a:rPr lang="en-US" dirty="0"/>
              <a:t>Experiment with Optimizers</a:t>
            </a:r>
          </a:p>
          <a:p>
            <a:pPr marL="0" indent="0">
              <a:buNone/>
            </a:pPr>
            <a:endParaRPr lang="en-US" dirty="0"/>
          </a:p>
        </p:txBody>
      </p:sp>
      <p:pic>
        <p:nvPicPr>
          <p:cNvPr id="8" name="Picture 7">
            <a:extLst>
              <a:ext uri="{FF2B5EF4-FFF2-40B4-BE49-F238E27FC236}">
                <a16:creationId xmlns="" xmlns:a16="http://schemas.microsoft.com/office/drawing/2014/main" id="{EF84F018-AEAC-7400-83AC-D59F1E028B94}"/>
              </a:ext>
            </a:extLst>
          </p:cNvPr>
          <p:cNvPicPr>
            <a:picLocks noChangeAspect="1"/>
          </p:cNvPicPr>
          <p:nvPr/>
        </p:nvPicPr>
        <p:blipFill>
          <a:blip r:embed="rId3"/>
          <a:srcRect/>
          <a:stretch/>
        </p:blipFill>
        <p:spPr>
          <a:xfrm>
            <a:off x="2171144" y="1906345"/>
            <a:ext cx="8574550" cy="2801122"/>
          </a:xfrm>
          <a:prstGeom prst="rect">
            <a:avLst/>
          </a:prstGeom>
        </p:spPr>
      </p:pic>
    </p:spTree>
    <p:extLst>
      <p:ext uri="{BB962C8B-B14F-4D97-AF65-F5344CB8AC3E}">
        <p14:creationId xmlns="" xmlns:p14="http://schemas.microsoft.com/office/powerpoint/2010/main" val="1299073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23BF0C92-4EF9-A6F5-B055-4E49924150FE}"/>
              </a:ext>
            </a:extLst>
          </p:cNvPr>
          <p:cNvSpPr>
            <a:spLocks noGrp="1"/>
          </p:cNvSpPr>
          <p:nvPr>
            <p:ph idx="1"/>
          </p:nvPr>
        </p:nvSpPr>
        <p:spPr/>
        <p:txBody>
          <a:bodyPr/>
          <a:lstStyle/>
          <a:p>
            <a:r>
              <a:rPr lang="en-US" dirty="0"/>
              <a:t>Discussion</a:t>
            </a:r>
          </a:p>
          <a:p>
            <a:pPr lvl="1"/>
            <a:r>
              <a:rPr lang="en-US" dirty="0"/>
              <a:t>The model appears to have a 75% evaluation accuracy and </a:t>
            </a:r>
            <a:r>
              <a:rPr lang="en-US" dirty="0" smtClean="0"/>
              <a:t>99% testing accuracy, </a:t>
            </a:r>
            <a:r>
              <a:rPr lang="en-US" dirty="0"/>
              <a:t>which could be due to the 64x64 resolution and the use of the same hand gesture for multiple alphabets.</a:t>
            </a:r>
          </a:p>
          <a:p>
            <a:pPr lvl="1"/>
            <a:r>
              <a:rPr lang="en-US" dirty="0"/>
              <a:t>The earlier issue of this project is the model incorrectly predicts the majority of the alphabets in this project, which is addressed by generating a large dataset of 77700 with a static background.</a:t>
            </a:r>
          </a:p>
          <a:p>
            <a:pPr lvl="1"/>
            <a:r>
              <a:rPr lang="en-US" dirty="0"/>
              <a:t>In real time prediction due the dynamic background of the image extracting the gesture from that image some how applies the expected output but not like anticipated.</a:t>
            </a:r>
          </a:p>
          <a:p>
            <a:pPr lvl="1"/>
            <a:endParaRPr lang="en-US" dirty="0"/>
          </a:p>
        </p:txBody>
      </p:sp>
      <p:sp>
        <p:nvSpPr>
          <p:cNvPr id="3" name="Title 2">
            <a:extLst>
              <a:ext uri="{FF2B5EF4-FFF2-40B4-BE49-F238E27FC236}">
                <a16:creationId xmlns="" xmlns:a16="http://schemas.microsoft.com/office/drawing/2014/main" id="{3CA6116A-961A-45CA-3500-58990A1979E1}"/>
              </a:ext>
            </a:extLst>
          </p:cNvPr>
          <p:cNvSpPr>
            <a:spLocks noGrp="1"/>
          </p:cNvSpPr>
          <p:nvPr>
            <p:ph type="title"/>
          </p:nvPr>
        </p:nvSpPr>
        <p:spPr/>
        <p:txBody>
          <a:bodyPr/>
          <a:lstStyle/>
          <a:p>
            <a:r>
              <a:rPr lang="en-US" dirty="0"/>
              <a:t>Results and Analysis </a:t>
            </a:r>
            <a:r>
              <a:rPr lang="en-US" dirty="0" err="1"/>
              <a:t>Contd</a:t>
            </a:r>
            <a:r>
              <a:rPr lang="en-US" dirty="0"/>
              <a:t>…</a:t>
            </a:r>
          </a:p>
        </p:txBody>
      </p:sp>
    </p:spTree>
    <p:extLst>
      <p:ext uri="{BB962C8B-B14F-4D97-AF65-F5344CB8AC3E}">
        <p14:creationId xmlns="" xmlns:p14="http://schemas.microsoft.com/office/powerpoint/2010/main" val="27635526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86B20AC7-92D5-0A68-7568-E20ED45C667E}"/>
              </a:ext>
            </a:extLst>
          </p:cNvPr>
          <p:cNvSpPr>
            <a:spLocks noGrp="1"/>
          </p:cNvSpPr>
          <p:nvPr>
            <p:ph idx="1"/>
          </p:nvPr>
        </p:nvSpPr>
        <p:spPr/>
        <p:txBody>
          <a:bodyPr/>
          <a:lstStyle/>
          <a:p>
            <a:r>
              <a:rPr lang="en-US" dirty="0"/>
              <a:t>In spite of getting some alphabets wrong we still accomplish to predict majority of alphabets correct.</a:t>
            </a:r>
          </a:p>
          <a:p>
            <a:r>
              <a:rPr lang="en-US" dirty="0"/>
              <a:t>Since there haven't been many initiatives to recognize Nepali Sign Language up to now, we were able to achieve some results that are marginally superior than the earlier ones.</a:t>
            </a:r>
          </a:p>
        </p:txBody>
      </p:sp>
      <p:sp>
        <p:nvSpPr>
          <p:cNvPr id="3" name="Title 2">
            <a:extLst>
              <a:ext uri="{FF2B5EF4-FFF2-40B4-BE49-F238E27FC236}">
                <a16:creationId xmlns="" xmlns:a16="http://schemas.microsoft.com/office/drawing/2014/main" id="{C835C4B3-CE55-F54D-BEE6-FB7209605383}"/>
              </a:ext>
            </a:extLst>
          </p:cNvPr>
          <p:cNvSpPr>
            <a:spLocks noGrp="1"/>
          </p:cNvSpPr>
          <p:nvPr>
            <p:ph type="title"/>
          </p:nvPr>
        </p:nvSpPr>
        <p:spPr/>
        <p:txBody>
          <a:bodyPr/>
          <a:lstStyle/>
          <a:p>
            <a:r>
              <a:rPr lang="en-US" dirty="0"/>
              <a:t>Result and Analysis </a:t>
            </a:r>
            <a:r>
              <a:rPr lang="en-US" dirty="0" err="1"/>
              <a:t>Contd</a:t>
            </a:r>
            <a:r>
              <a:rPr lang="en-US" dirty="0"/>
              <a:t>…</a:t>
            </a:r>
          </a:p>
        </p:txBody>
      </p:sp>
    </p:spTree>
    <p:extLst>
      <p:ext uri="{BB962C8B-B14F-4D97-AF65-F5344CB8AC3E}">
        <p14:creationId xmlns="" xmlns:p14="http://schemas.microsoft.com/office/powerpoint/2010/main" val="28146343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9"/>
            <a:ext cx="10616597" cy="635852"/>
          </a:xfrm>
        </p:spPr>
        <p:txBody>
          <a:bodyPr/>
          <a:lstStyle/>
          <a:p>
            <a:r>
              <a:rPr lang="en-US" dirty="0"/>
              <a:t>Result and Analysis </a:t>
            </a:r>
            <a:r>
              <a:rPr lang="en-US" dirty="0" err="1"/>
              <a:t>Contd</a:t>
            </a:r>
            <a:r>
              <a:rPr lang="en-US" dirty="0"/>
              <a:t>…</a:t>
            </a:r>
          </a:p>
        </p:txBody>
      </p:sp>
      <p:sp>
        <p:nvSpPr>
          <p:cNvPr id="3" name="Content Placeholder 2"/>
          <p:cNvSpPr>
            <a:spLocks noGrp="1"/>
          </p:cNvSpPr>
          <p:nvPr>
            <p:ph idx="1"/>
          </p:nvPr>
        </p:nvSpPr>
        <p:spPr>
          <a:xfrm>
            <a:off x="787701" y="932585"/>
            <a:ext cx="10616597" cy="5035167"/>
          </a:xfrm>
        </p:spPr>
        <p:txBody>
          <a:bodyPr>
            <a:normAutofit/>
          </a:bodyPr>
          <a:lstStyle/>
          <a:p>
            <a:r>
              <a:rPr lang="en-US" dirty="0"/>
              <a:t>Limitation:</a:t>
            </a:r>
          </a:p>
          <a:p>
            <a:pPr lvl="1"/>
            <a:r>
              <a:rPr lang="en-US" dirty="0"/>
              <a:t>Does not work well with some alphabets, like SA , SHA, NYA, GYA, GA, SHRA, TA, THA, RA, WA, TRA, YA .</a:t>
            </a:r>
          </a:p>
          <a:p>
            <a:pPr lvl="1"/>
            <a:r>
              <a:rPr lang="en-US" dirty="0"/>
              <a:t>Because of the dynamic background, the accuracy in the live demo is low.</a:t>
            </a:r>
          </a:p>
        </p:txBody>
      </p:sp>
    </p:spTree>
    <p:extLst>
      <p:ext uri="{BB962C8B-B14F-4D97-AF65-F5344CB8AC3E}">
        <p14:creationId xmlns="" xmlns:p14="http://schemas.microsoft.com/office/powerpoint/2010/main" val="14631357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1C8A9ACE-308C-7ECA-D408-96DA8100C73A}"/>
              </a:ext>
            </a:extLst>
          </p:cNvPr>
          <p:cNvSpPr>
            <a:spLocks noGrp="1"/>
          </p:cNvSpPr>
          <p:nvPr>
            <p:ph idx="1"/>
          </p:nvPr>
        </p:nvSpPr>
        <p:spPr/>
        <p:txBody>
          <a:bodyPr/>
          <a:lstStyle/>
          <a:p>
            <a:r>
              <a:rPr lang="en-US" b="0" i="0" dirty="0">
                <a:solidFill>
                  <a:srgbClr val="000000"/>
                </a:solidFill>
                <a:effectLst/>
              </a:rPr>
              <a:t>In this project We learned that how sometimes basic approaches work better than complicated approaches. Despite trying to use a complex approach we simply use the normal CNN to classify images</a:t>
            </a:r>
            <a:r>
              <a:rPr lang="en-US" dirty="0"/>
              <a:t> and achieved 75% accuracy.</a:t>
            </a:r>
          </a:p>
          <a:p>
            <a:r>
              <a:rPr lang="en-US" b="0" i="0" dirty="0">
                <a:solidFill>
                  <a:srgbClr val="000000"/>
                </a:solidFill>
                <a:effectLst/>
              </a:rPr>
              <a:t>We also noticed the time constraints and difficulties of creating a dataset from scratch, but still end up creating the dataset of 77000 which </a:t>
            </a:r>
            <a:r>
              <a:rPr lang="en-US" dirty="0">
                <a:solidFill>
                  <a:srgbClr val="000000"/>
                </a:solidFill>
              </a:rPr>
              <a:t>aids in the achievement of good results.</a:t>
            </a:r>
            <a:r>
              <a:rPr lang="en-US" dirty="0"/>
              <a:t/>
            </a:r>
            <a:br>
              <a:rPr lang="en-US" dirty="0"/>
            </a:br>
            <a:endParaRPr lang="en-US" dirty="0"/>
          </a:p>
        </p:txBody>
      </p:sp>
      <p:sp>
        <p:nvSpPr>
          <p:cNvPr id="3" name="Title 2">
            <a:extLst>
              <a:ext uri="{FF2B5EF4-FFF2-40B4-BE49-F238E27FC236}">
                <a16:creationId xmlns="" xmlns:a16="http://schemas.microsoft.com/office/drawing/2014/main" id="{BEBA0349-3022-CC81-9224-8C5275D17B0F}"/>
              </a:ext>
            </a:extLst>
          </p:cNvPr>
          <p:cNvSpPr>
            <a:spLocks noGrp="1"/>
          </p:cNvSpPr>
          <p:nvPr>
            <p:ph type="title"/>
          </p:nvPr>
        </p:nvSpPr>
        <p:spPr/>
        <p:txBody>
          <a:bodyPr/>
          <a:lstStyle/>
          <a:p>
            <a:r>
              <a:rPr lang="en-US" dirty="0"/>
              <a:t>Conclusion </a:t>
            </a:r>
          </a:p>
        </p:txBody>
      </p:sp>
    </p:spTree>
    <p:extLst>
      <p:ext uri="{BB962C8B-B14F-4D97-AF65-F5344CB8AC3E}">
        <p14:creationId xmlns="" xmlns:p14="http://schemas.microsoft.com/office/powerpoint/2010/main" val="1498972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8"/>
            <a:ext cx="10616597" cy="614081"/>
          </a:xfrm>
        </p:spPr>
        <p:txBody>
          <a:bodyPr/>
          <a:lstStyle/>
          <a:p>
            <a:r>
              <a:rPr lang="en-US" dirty="0"/>
              <a:t>Future Works</a:t>
            </a:r>
          </a:p>
        </p:txBody>
      </p:sp>
      <p:sp>
        <p:nvSpPr>
          <p:cNvPr id="3" name="Content Placeholder 2"/>
          <p:cNvSpPr>
            <a:spLocks noGrp="1"/>
          </p:cNvSpPr>
          <p:nvPr>
            <p:ph idx="1"/>
          </p:nvPr>
        </p:nvSpPr>
        <p:spPr/>
        <p:txBody>
          <a:bodyPr>
            <a:normAutofit fontScale="92500"/>
          </a:bodyPr>
          <a:lstStyle/>
          <a:p>
            <a:pPr marL="457200" rtl="0">
              <a:spcBef>
                <a:spcPts val="0"/>
              </a:spcBef>
              <a:spcAft>
                <a:spcPts val="0"/>
              </a:spcAft>
            </a:pPr>
            <a:r>
              <a:rPr lang="en-US" b="0" i="0" u="none" strike="noStrike" dirty="0">
                <a:solidFill>
                  <a:srgbClr val="000000"/>
                </a:solidFill>
                <a:effectLst/>
              </a:rPr>
              <a:t>Use of more pixelated images in the future 128*128 size of the input image</a:t>
            </a:r>
            <a:endParaRPr lang="en-US" dirty="0"/>
          </a:p>
          <a:p>
            <a:r>
              <a:rPr lang="en-US" dirty="0"/>
              <a:t>Reconstruction of dataset using red-glove approach for testing the system.</a:t>
            </a:r>
          </a:p>
          <a:p>
            <a:r>
              <a:rPr lang="en-US" dirty="0"/>
              <a:t>The CNN model that we are using has huge parameters, which cam be optimized that aid to better processing and achieving greater accuracy.</a:t>
            </a:r>
          </a:p>
          <a:p>
            <a:r>
              <a:rPr lang="en-US" dirty="0"/>
              <a:t>In real time prediction in live the image we capture has the random background and the hand gesture may not be right place which will affect the accuracy, hence segmentation of the image can be done to extract the required gesture to predict correctly.</a:t>
            </a:r>
          </a:p>
        </p:txBody>
      </p:sp>
    </p:spTree>
    <p:extLst>
      <p:ext uri="{BB962C8B-B14F-4D97-AF65-F5344CB8AC3E}">
        <p14:creationId xmlns="" xmlns:p14="http://schemas.microsoft.com/office/powerpoint/2010/main" val="17285214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84FFA165-33A3-BEE8-7B44-5A40B22F914A}"/>
              </a:ext>
            </a:extLst>
          </p:cNvPr>
          <p:cNvSpPr>
            <a:spLocks noGrp="1"/>
          </p:cNvSpPr>
          <p:nvPr>
            <p:ph idx="1"/>
          </p:nvPr>
        </p:nvSpPr>
        <p:spPr/>
        <p:txBody>
          <a:bodyPr>
            <a:normAutofit/>
          </a:bodyPr>
          <a:lstStyle/>
          <a:p>
            <a:r>
              <a:rPr lang="en-US" b="0" i="0" dirty="0">
                <a:solidFill>
                  <a:srgbClr val="000000"/>
                </a:solidFill>
                <a:effectLst/>
              </a:rPr>
              <a:t>We would like to express our sincere gratitude to our supervisor Asst. Prof. Ankit Bhattarai for his guidance and support throughout the work. Our deepest appreciation </a:t>
            </a:r>
            <a:r>
              <a:rPr lang="en-US" b="0" i="0" dirty="0" smtClean="0">
                <a:solidFill>
                  <a:srgbClr val="000000"/>
                </a:solidFill>
                <a:effectLst/>
              </a:rPr>
              <a:t>to our external supervisor Dr. </a:t>
            </a:r>
            <a:r>
              <a:rPr lang="en-US" b="0" i="0" dirty="0" err="1" smtClean="0">
                <a:solidFill>
                  <a:srgbClr val="000000"/>
                </a:solidFill>
                <a:effectLst/>
              </a:rPr>
              <a:t>Aman</a:t>
            </a:r>
            <a:r>
              <a:rPr lang="en-US" b="0" i="0" dirty="0" smtClean="0">
                <a:solidFill>
                  <a:srgbClr val="000000"/>
                </a:solidFill>
                <a:effectLst/>
              </a:rPr>
              <a:t> </a:t>
            </a:r>
            <a:r>
              <a:rPr lang="en-US" b="0" i="0" dirty="0" err="1" smtClean="0">
                <a:solidFill>
                  <a:srgbClr val="000000"/>
                </a:solidFill>
                <a:effectLst/>
              </a:rPr>
              <a:t>Shakya</a:t>
            </a:r>
            <a:r>
              <a:rPr lang="en-US" b="0" i="0" dirty="0" smtClean="0">
                <a:solidFill>
                  <a:srgbClr val="000000"/>
                </a:solidFill>
                <a:effectLst/>
              </a:rPr>
              <a:t>, </a:t>
            </a:r>
            <a:r>
              <a:rPr lang="en-US" b="0" i="0" dirty="0">
                <a:solidFill>
                  <a:srgbClr val="000000"/>
                </a:solidFill>
                <a:effectLst/>
              </a:rPr>
              <a:t>the entire team of Cosmos College of Management and Technology, for granting us this valuable opportunity and helping us reach our milestone by giving valuable feedbacks and suggestions. </a:t>
            </a:r>
            <a:r>
              <a:rPr lang="en-US" dirty="0"/>
              <a:t/>
            </a:r>
            <a:br>
              <a:rPr lang="en-US" dirty="0"/>
            </a:br>
            <a:endParaRPr lang="en-US" dirty="0"/>
          </a:p>
        </p:txBody>
      </p:sp>
      <p:sp>
        <p:nvSpPr>
          <p:cNvPr id="3" name="Title 2">
            <a:extLst>
              <a:ext uri="{FF2B5EF4-FFF2-40B4-BE49-F238E27FC236}">
                <a16:creationId xmlns="" xmlns:a16="http://schemas.microsoft.com/office/drawing/2014/main" id="{B65578C4-EDE4-7C60-FA47-FF1C6FDC4DA8}"/>
              </a:ext>
            </a:extLst>
          </p:cNvPr>
          <p:cNvSpPr>
            <a:spLocks noGrp="1"/>
          </p:cNvSpPr>
          <p:nvPr>
            <p:ph type="title"/>
          </p:nvPr>
        </p:nvSpPr>
        <p:spPr/>
        <p:txBody>
          <a:bodyPr/>
          <a:lstStyle/>
          <a:p>
            <a:r>
              <a:rPr lang="en-US" dirty="0"/>
              <a:t>Acknowledgment</a:t>
            </a:r>
          </a:p>
        </p:txBody>
      </p:sp>
    </p:spTree>
    <p:extLst>
      <p:ext uri="{BB962C8B-B14F-4D97-AF65-F5344CB8AC3E}">
        <p14:creationId xmlns="" xmlns:p14="http://schemas.microsoft.com/office/powerpoint/2010/main" val="3471311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8"/>
            <a:ext cx="10616597" cy="624967"/>
          </a:xfrm>
        </p:spPr>
        <p:txBody>
          <a:bodyPr/>
          <a:lstStyle/>
          <a:p>
            <a:r>
              <a:rPr lang="en-US" dirty="0"/>
              <a:t>REFERENCES</a:t>
            </a:r>
          </a:p>
        </p:txBody>
      </p:sp>
      <p:sp>
        <p:nvSpPr>
          <p:cNvPr id="3" name="Content Placeholder 2"/>
          <p:cNvSpPr>
            <a:spLocks noGrp="1"/>
          </p:cNvSpPr>
          <p:nvPr>
            <p:ph idx="1"/>
          </p:nvPr>
        </p:nvSpPr>
        <p:spPr/>
        <p:txBody>
          <a:bodyPr>
            <a:normAutofit fontScale="25000" lnSpcReduction="20000"/>
          </a:bodyPr>
          <a:lstStyle/>
          <a:p>
            <a:pPr marL="0" indent="0" algn="just" rtl="0">
              <a:lnSpc>
                <a:spcPct val="120000"/>
              </a:lnSpc>
              <a:buNone/>
            </a:pPr>
            <a:r>
              <a:rPr lang="en-US" sz="8800" dirty="0">
                <a:effectLst/>
                <a:latin typeface="+mn-lt"/>
                <a:cs typeface="+mn-cs"/>
              </a:rPr>
              <a:t>[1] </a:t>
            </a:r>
            <a:r>
              <a:rPr lang="en-US" sz="8800" i="1" dirty="0" err="1">
                <a:effectLst/>
                <a:latin typeface="+mn-lt"/>
                <a:cs typeface="+mn-cs"/>
              </a:rPr>
              <a:t>Jhuma</a:t>
            </a:r>
            <a:r>
              <a:rPr lang="en-US" sz="8800" i="1" dirty="0">
                <a:effectLst/>
                <a:latin typeface="+mn-lt"/>
                <a:cs typeface="+mn-cs"/>
              </a:rPr>
              <a:t> </a:t>
            </a:r>
            <a:r>
              <a:rPr lang="en-US" sz="8800" i="1" dirty="0" err="1">
                <a:effectLst/>
                <a:latin typeface="+mn-lt"/>
                <a:cs typeface="+mn-cs"/>
              </a:rPr>
              <a:t>Sunuwar</a:t>
            </a:r>
            <a:r>
              <a:rPr lang="en-US" sz="8800" i="1" dirty="0">
                <a:effectLst/>
                <a:latin typeface="+mn-lt"/>
                <a:cs typeface="+mn-cs"/>
              </a:rPr>
              <a:t> and </a:t>
            </a:r>
            <a:r>
              <a:rPr lang="en-US" sz="8800" i="1" dirty="0" err="1">
                <a:effectLst/>
                <a:latin typeface="+mn-lt"/>
                <a:cs typeface="+mn-cs"/>
              </a:rPr>
              <a:t>Ratika</a:t>
            </a:r>
            <a:r>
              <a:rPr lang="en-US" sz="8800" i="1" dirty="0">
                <a:effectLst/>
                <a:latin typeface="+mn-lt"/>
                <a:cs typeface="+mn-cs"/>
              </a:rPr>
              <a:t> Pradhan. Hand gesture recognition for </a:t>
            </a:r>
            <a:r>
              <a:rPr lang="en-US" sz="8800" i="1" dirty="0" err="1">
                <a:effectLst/>
                <a:latin typeface="+mn-lt"/>
                <a:cs typeface="+mn-cs"/>
              </a:rPr>
              <a:t>nepali</a:t>
            </a:r>
            <a:r>
              <a:rPr lang="en-US" sz="8800" i="1" dirty="0">
                <a:effectLst/>
                <a:latin typeface="+mn-lt"/>
                <a:cs typeface="+mn-cs"/>
              </a:rPr>
              <a:t> sign </a:t>
            </a:r>
            <a:r>
              <a:rPr lang="en-US" sz="8800" i="1" dirty="0" err="1">
                <a:effectLst/>
                <a:latin typeface="+mn-lt"/>
                <a:cs typeface="+mn-cs"/>
              </a:rPr>
              <a:t>lan</a:t>
            </a:r>
            <a:r>
              <a:rPr lang="en-US" sz="8800" i="1" dirty="0">
                <a:effectLst/>
                <a:latin typeface="+mn-lt"/>
                <a:cs typeface="+mn-cs"/>
              </a:rPr>
              <a:t>-</a:t>
            </a:r>
            <a:br>
              <a:rPr lang="en-US" sz="8800" i="1" dirty="0">
                <a:effectLst/>
                <a:latin typeface="+mn-lt"/>
                <a:cs typeface="+mn-cs"/>
              </a:rPr>
            </a:br>
            <a:r>
              <a:rPr lang="en-US" sz="8800" i="1" dirty="0">
                <a:effectLst/>
                <a:latin typeface="+mn-lt"/>
                <a:cs typeface="+mn-cs"/>
              </a:rPr>
              <a:t>      </a:t>
            </a:r>
            <a:r>
              <a:rPr lang="en-US" sz="8800" i="1" dirty="0" err="1">
                <a:effectLst/>
                <a:latin typeface="+mn-lt"/>
                <a:cs typeface="+mn-cs"/>
              </a:rPr>
              <a:t>guage</a:t>
            </a:r>
            <a:r>
              <a:rPr lang="en-US" sz="8800" i="1" dirty="0">
                <a:latin typeface="+mn-lt"/>
                <a:cs typeface="+mn-cs"/>
              </a:rPr>
              <a:t>  using shape information. 3, 2015.</a:t>
            </a:r>
          </a:p>
          <a:p>
            <a:pPr marL="0" indent="0" algn="just" rtl="0">
              <a:lnSpc>
                <a:spcPct val="120000"/>
              </a:lnSpc>
              <a:buNone/>
            </a:pPr>
            <a:r>
              <a:rPr lang="en-US" sz="8800" dirty="0">
                <a:effectLst/>
                <a:latin typeface="+mn-lt"/>
                <a:cs typeface="+mn-cs"/>
              </a:rPr>
              <a:t>[2] </a:t>
            </a:r>
            <a:r>
              <a:rPr lang="en-US" sz="8800" i="1" dirty="0">
                <a:effectLst/>
                <a:latin typeface="+mn-lt"/>
                <a:cs typeface="+mn-cs"/>
              </a:rPr>
              <a:t>Mujahid Abdullah, Awan Mazhar </a:t>
            </a:r>
            <a:r>
              <a:rPr lang="en-US" sz="8800" i="1" dirty="0" err="1">
                <a:effectLst/>
                <a:latin typeface="+mn-lt"/>
                <a:cs typeface="+mn-cs"/>
              </a:rPr>
              <a:t>Javed</a:t>
            </a:r>
            <a:r>
              <a:rPr lang="en-US" sz="8800" i="1" dirty="0">
                <a:effectLst/>
                <a:latin typeface="+mn-lt"/>
                <a:cs typeface="+mn-cs"/>
              </a:rPr>
              <a:t>, Yasin </a:t>
            </a:r>
            <a:r>
              <a:rPr lang="en-US" sz="8800" i="1" dirty="0" err="1">
                <a:effectLst/>
                <a:latin typeface="+mn-lt"/>
                <a:cs typeface="+mn-cs"/>
              </a:rPr>
              <a:t>Awais</a:t>
            </a:r>
            <a:r>
              <a:rPr lang="en-US" sz="8800" i="1" dirty="0">
                <a:effectLst/>
                <a:latin typeface="+mn-lt"/>
                <a:cs typeface="+mn-cs"/>
              </a:rPr>
              <a:t>, Mohammed </a:t>
            </a:r>
            <a:r>
              <a:rPr lang="en-US" sz="8800" i="1" dirty="0" err="1">
                <a:effectLst/>
                <a:latin typeface="+mn-lt"/>
                <a:cs typeface="+mn-cs"/>
              </a:rPr>
              <a:t>Mazin</a:t>
            </a:r>
            <a:r>
              <a:rPr lang="en-US" sz="8800" i="1" dirty="0">
                <a:effectLst/>
                <a:latin typeface="+mn-lt"/>
                <a:cs typeface="+mn-cs"/>
              </a:rPr>
              <a:t> Abed,</a:t>
            </a:r>
            <a:br>
              <a:rPr lang="en-US" sz="8800" i="1" dirty="0">
                <a:effectLst/>
                <a:latin typeface="+mn-lt"/>
                <a:cs typeface="+mn-cs"/>
              </a:rPr>
            </a:br>
            <a:r>
              <a:rPr lang="en-US" sz="8800" i="1" dirty="0">
                <a:effectLst/>
                <a:latin typeface="+mn-lt"/>
                <a:cs typeface="+mn-cs"/>
              </a:rPr>
              <a:t>      </a:t>
            </a:r>
            <a:r>
              <a:rPr lang="en-US" sz="8800" i="1" dirty="0" err="1">
                <a:effectLst/>
                <a:latin typeface="+mn-lt"/>
                <a:cs typeface="+mn-cs"/>
              </a:rPr>
              <a:t>Robertas</a:t>
            </a:r>
            <a:r>
              <a:rPr lang="en-US" sz="8800" i="1" dirty="0">
                <a:effectLst/>
                <a:latin typeface="+mn-lt"/>
                <a:cs typeface="+mn-cs"/>
              </a:rPr>
              <a:t> </a:t>
            </a:r>
            <a:r>
              <a:rPr lang="en-US" sz="8800" i="1" dirty="0" err="1">
                <a:effectLst/>
                <a:latin typeface="+mn-lt"/>
                <a:cs typeface="+mn-cs"/>
              </a:rPr>
              <a:t>Damaˇseviˇcius</a:t>
            </a:r>
            <a:r>
              <a:rPr lang="en-US" sz="8800" i="1" dirty="0">
                <a:effectLst/>
                <a:latin typeface="+mn-lt"/>
                <a:cs typeface="+mn-cs"/>
              </a:rPr>
              <a:t>, </a:t>
            </a:r>
            <a:r>
              <a:rPr lang="en-US" sz="8800" i="1" dirty="0" err="1">
                <a:effectLst/>
                <a:latin typeface="+mn-lt"/>
                <a:cs typeface="+mn-cs"/>
              </a:rPr>
              <a:t>Rytis</a:t>
            </a:r>
            <a:r>
              <a:rPr lang="en-US" sz="8800" i="1" dirty="0">
                <a:effectLst/>
                <a:latin typeface="+mn-lt"/>
                <a:cs typeface="+mn-cs"/>
              </a:rPr>
              <a:t> </a:t>
            </a:r>
            <a:r>
              <a:rPr lang="en-US" sz="8800" i="1" dirty="0" err="1">
                <a:effectLst/>
                <a:latin typeface="+mn-lt"/>
                <a:cs typeface="+mn-cs"/>
              </a:rPr>
              <a:t>Maskeli</a:t>
            </a:r>
            <a:r>
              <a:rPr lang="en-US" sz="8800" i="1" dirty="0">
                <a:effectLst/>
                <a:latin typeface="+mn-lt"/>
                <a:cs typeface="+mn-cs"/>
              </a:rPr>
              <a:t> ̄</a:t>
            </a:r>
            <a:r>
              <a:rPr lang="en-US" sz="8800" i="1" dirty="0" err="1">
                <a:effectLst/>
                <a:latin typeface="+mn-lt"/>
                <a:cs typeface="+mn-cs"/>
              </a:rPr>
              <a:t>unas</a:t>
            </a:r>
            <a:r>
              <a:rPr lang="en-US" sz="8800" i="1" dirty="0">
                <a:effectLst/>
                <a:latin typeface="+mn-lt"/>
                <a:cs typeface="+mn-cs"/>
              </a:rPr>
              <a:t>, and </a:t>
            </a:r>
            <a:r>
              <a:rPr lang="en-US" sz="8800" i="1" dirty="0" err="1">
                <a:effectLst/>
                <a:latin typeface="+mn-lt"/>
                <a:cs typeface="+mn-cs"/>
              </a:rPr>
              <a:t>Karrar</a:t>
            </a:r>
            <a:r>
              <a:rPr lang="en-US" sz="8800" i="1" dirty="0">
                <a:effectLst/>
                <a:latin typeface="+mn-lt"/>
                <a:cs typeface="+mn-cs"/>
              </a:rPr>
              <a:t> Hameed </a:t>
            </a:r>
            <a:r>
              <a:rPr lang="en-US" sz="8800" i="1" dirty="0" err="1">
                <a:effectLst/>
                <a:latin typeface="+mn-lt"/>
                <a:cs typeface="+mn-cs"/>
              </a:rPr>
              <a:t>Abdulkareem</a:t>
            </a:r>
            <a:r>
              <a:rPr lang="en-US" sz="8800" i="1" dirty="0">
                <a:effectLst/>
                <a:latin typeface="+mn-lt"/>
                <a:cs typeface="+mn-cs"/>
              </a:rPr>
              <a:t>. Real-</a:t>
            </a:r>
            <a:br>
              <a:rPr lang="en-US" sz="8800" i="1" dirty="0">
                <a:effectLst/>
                <a:latin typeface="+mn-lt"/>
                <a:cs typeface="+mn-cs"/>
              </a:rPr>
            </a:br>
            <a:r>
              <a:rPr lang="en-US" sz="8800" i="1" dirty="0">
                <a:effectLst/>
                <a:latin typeface="+mn-lt"/>
                <a:cs typeface="+mn-cs"/>
              </a:rPr>
              <a:t>      time hand gesture recognition based on deep learning yolov3 model. Applied Sciences,</a:t>
            </a:r>
            <a:br>
              <a:rPr lang="en-US" sz="8800" i="1" dirty="0">
                <a:effectLst/>
                <a:latin typeface="+mn-lt"/>
                <a:cs typeface="+mn-cs"/>
              </a:rPr>
            </a:br>
            <a:r>
              <a:rPr lang="en-US" sz="8800" i="1" dirty="0">
                <a:effectLst/>
                <a:latin typeface="+mn-lt"/>
                <a:cs typeface="+mn-cs"/>
              </a:rPr>
              <a:t>     11(9):4164, 2021.</a:t>
            </a:r>
          </a:p>
          <a:p>
            <a:pPr marL="0" indent="0" algn="just" rtl="0">
              <a:lnSpc>
                <a:spcPct val="120000"/>
              </a:lnSpc>
              <a:buNone/>
            </a:pPr>
            <a:r>
              <a:rPr lang="en-US" sz="8800" dirty="0">
                <a:effectLst/>
                <a:latin typeface="+mn-lt"/>
                <a:cs typeface="+mn-cs"/>
              </a:rPr>
              <a:t>[3] </a:t>
            </a:r>
            <a:r>
              <a:rPr lang="en-US" sz="8800" i="1" dirty="0" err="1">
                <a:effectLst/>
                <a:latin typeface="+mn-lt"/>
                <a:cs typeface="+mn-cs"/>
              </a:rPr>
              <a:t>Rasha</a:t>
            </a:r>
            <a:r>
              <a:rPr lang="en-US" sz="8800" i="1" dirty="0">
                <a:effectLst/>
                <a:latin typeface="+mn-lt"/>
                <a:cs typeface="+mn-cs"/>
              </a:rPr>
              <a:t> Amer </a:t>
            </a:r>
            <a:r>
              <a:rPr lang="en-US" sz="8800" i="1" dirty="0" err="1">
                <a:effectLst/>
                <a:latin typeface="+mn-lt"/>
                <a:cs typeface="+mn-cs"/>
              </a:rPr>
              <a:t>Kadhim</a:t>
            </a:r>
            <a:r>
              <a:rPr lang="en-US" sz="8800" i="1" dirty="0">
                <a:effectLst/>
                <a:latin typeface="+mn-lt"/>
                <a:cs typeface="+mn-cs"/>
              </a:rPr>
              <a:t> and </a:t>
            </a:r>
            <a:r>
              <a:rPr lang="en-US" sz="8800" i="1" dirty="0" err="1">
                <a:effectLst/>
                <a:latin typeface="+mn-lt"/>
                <a:cs typeface="+mn-cs"/>
              </a:rPr>
              <a:t>Muntadher</a:t>
            </a:r>
            <a:r>
              <a:rPr lang="en-US" sz="8800" i="1" dirty="0">
                <a:effectLst/>
                <a:latin typeface="+mn-lt"/>
                <a:cs typeface="+mn-cs"/>
              </a:rPr>
              <a:t> </a:t>
            </a:r>
            <a:r>
              <a:rPr lang="en-US" sz="8800" i="1" dirty="0" err="1">
                <a:effectLst/>
                <a:latin typeface="+mn-lt"/>
                <a:cs typeface="+mn-cs"/>
              </a:rPr>
              <a:t>Khamees</a:t>
            </a:r>
            <a:r>
              <a:rPr lang="en-US" sz="8800" i="1" dirty="0">
                <a:effectLst/>
                <a:latin typeface="+mn-lt"/>
                <a:cs typeface="+mn-cs"/>
              </a:rPr>
              <a:t>. A real-time </a:t>
            </a:r>
            <a:r>
              <a:rPr lang="en-US" sz="8800" i="1" dirty="0" err="1">
                <a:effectLst/>
                <a:latin typeface="+mn-lt"/>
                <a:cs typeface="+mn-cs"/>
              </a:rPr>
              <a:t>american</a:t>
            </a:r>
            <a:r>
              <a:rPr lang="en-US" sz="8800" i="1" dirty="0">
                <a:effectLst/>
                <a:latin typeface="+mn-lt"/>
                <a:cs typeface="+mn-cs"/>
              </a:rPr>
              <a:t> sign language</a:t>
            </a:r>
            <a:br>
              <a:rPr lang="en-US" sz="8800" i="1" dirty="0">
                <a:effectLst/>
                <a:latin typeface="+mn-lt"/>
                <a:cs typeface="+mn-cs"/>
              </a:rPr>
            </a:br>
            <a:r>
              <a:rPr lang="en-US" sz="8800" i="1" dirty="0">
                <a:effectLst/>
                <a:latin typeface="+mn-lt"/>
                <a:cs typeface="+mn-cs"/>
              </a:rPr>
              <a:t>      recognition system using convolutional neural network for real datasets, volume 9.</a:t>
            </a:r>
            <a:br>
              <a:rPr lang="en-US" sz="8800" i="1" dirty="0">
                <a:effectLst/>
                <a:latin typeface="+mn-lt"/>
                <a:cs typeface="+mn-cs"/>
              </a:rPr>
            </a:br>
            <a:r>
              <a:rPr lang="en-US" sz="8800" i="1" dirty="0">
                <a:effectLst/>
                <a:latin typeface="+mn-lt"/>
                <a:cs typeface="+mn-cs"/>
              </a:rPr>
              <a:t>     UIKTEN-Association for Information Communication Technology Education and . . 2020.</a:t>
            </a:r>
          </a:p>
          <a:p>
            <a:pPr marL="0" indent="0" algn="just" rtl="0">
              <a:lnSpc>
                <a:spcPct val="120000"/>
              </a:lnSpc>
              <a:buNone/>
            </a:pPr>
            <a:r>
              <a:rPr lang="en-US" sz="8800" dirty="0">
                <a:effectLst/>
                <a:latin typeface="+mn-lt"/>
                <a:cs typeface="+mn-cs"/>
              </a:rPr>
              <a:t>[4] </a:t>
            </a:r>
            <a:r>
              <a:rPr lang="en-US" sz="8800" i="1" dirty="0" err="1">
                <a:effectLst/>
                <a:latin typeface="+mn-lt"/>
                <a:cs typeface="+mn-cs"/>
              </a:rPr>
              <a:t>Abdulwahab</a:t>
            </a:r>
            <a:r>
              <a:rPr lang="en-US" sz="8800" i="1" dirty="0">
                <a:effectLst/>
                <a:latin typeface="+mn-lt"/>
                <a:cs typeface="+mn-cs"/>
              </a:rPr>
              <a:t> A </a:t>
            </a:r>
            <a:r>
              <a:rPr lang="en-US" sz="8800" i="1" dirty="0" err="1">
                <a:effectLst/>
                <a:latin typeface="+mn-lt"/>
                <a:cs typeface="+mn-cs"/>
              </a:rPr>
              <a:t>Abdulhussein</a:t>
            </a:r>
            <a:r>
              <a:rPr lang="en-US" sz="8800" i="1" dirty="0">
                <a:effectLst/>
                <a:latin typeface="+mn-lt"/>
                <a:cs typeface="+mn-cs"/>
              </a:rPr>
              <a:t> and Firas A Raheem. Hand gesture recognition of static</a:t>
            </a:r>
            <a:br>
              <a:rPr lang="en-US" sz="8800" i="1" dirty="0">
                <a:effectLst/>
                <a:latin typeface="+mn-lt"/>
                <a:cs typeface="+mn-cs"/>
              </a:rPr>
            </a:br>
            <a:r>
              <a:rPr lang="en-US" sz="8800" i="1" dirty="0">
                <a:effectLst/>
                <a:latin typeface="+mn-lt"/>
                <a:cs typeface="+mn-cs"/>
              </a:rPr>
              <a:t>      letters </a:t>
            </a:r>
            <a:r>
              <a:rPr lang="en-US" sz="8800" i="1" dirty="0" err="1">
                <a:effectLst/>
                <a:latin typeface="+mn-lt"/>
                <a:cs typeface="+mn-cs"/>
              </a:rPr>
              <a:t>american</a:t>
            </a:r>
            <a:r>
              <a:rPr lang="en-US" sz="8800" i="1" dirty="0">
                <a:effectLst/>
                <a:latin typeface="+mn-lt"/>
                <a:cs typeface="+mn-cs"/>
              </a:rPr>
              <a:t> sign language (asl) using deep learning. Engineering and Technology</a:t>
            </a:r>
            <a:br>
              <a:rPr lang="en-US" sz="8800" i="1" dirty="0">
                <a:effectLst/>
                <a:latin typeface="+mn-lt"/>
                <a:cs typeface="+mn-cs"/>
              </a:rPr>
            </a:br>
            <a:r>
              <a:rPr lang="en-US" sz="8800" i="1" dirty="0">
                <a:effectLst/>
                <a:latin typeface="+mn-lt"/>
                <a:cs typeface="+mn-cs"/>
              </a:rPr>
              <a:t>     Journal, 38(6):926–937, 2020.</a:t>
            </a:r>
          </a:p>
          <a:p>
            <a:r>
              <a:rPr lang="en-US" b="0" i="0" dirty="0">
                <a:solidFill>
                  <a:srgbClr val="5D6879"/>
                </a:solidFill>
                <a:effectLst/>
                <a:latin typeface="Lato" panose="020F0502020204030203" pitchFamily="34" charset="0"/>
              </a:rPr>
              <a:t/>
            </a:r>
            <a:br>
              <a:rPr lang="en-US" b="0" i="0" dirty="0">
                <a:solidFill>
                  <a:srgbClr val="5D6879"/>
                </a:solidFill>
                <a:effectLst/>
                <a:latin typeface="Lato" panose="020F0502020204030203" pitchFamily="34" charset="0"/>
              </a:rPr>
            </a:br>
            <a:endParaRPr lang="en-US" i="1" dirty="0">
              <a:latin typeface="+mn-lt"/>
            </a:endParaRPr>
          </a:p>
        </p:txBody>
      </p:sp>
    </p:spTree>
    <p:extLst>
      <p:ext uri="{BB962C8B-B14F-4D97-AF65-F5344CB8AC3E}">
        <p14:creationId xmlns="" xmlns:p14="http://schemas.microsoft.com/office/powerpoint/2010/main" val="2009336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141514"/>
            <a:ext cx="10616597" cy="718457"/>
          </a:xfrm>
        </p:spPr>
        <p:txBody>
          <a:bodyPr/>
          <a:lstStyle/>
          <a:p>
            <a:r>
              <a:rPr lang="en-US" dirty="0">
                <a:latin typeface="+mj-lt"/>
              </a:rPr>
              <a:t>BACKGROUND</a:t>
            </a:r>
          </a:p>
        </p:txBody>
      </p:sp>
      <p:sp>
        <p:nvSpPr>
          <p:cNvPr id="3" name="Content Placeholder 2"/>
          <p:cNvSpPr>
            <a:spLocks noGrp="1"/>
          </p:cNvSpPr>
          <p:nvPr>
            <p:ph idx="1"/>
          </p:nvPr>
        </p:nvSpPr>
        <p:spPr>
          <a:xfrm>
            <a:off x="992697" y="1034143"/>
            <a:ext cx="10616597" cy="5399313"/>
          </a:xfrm>
        </p:spPr>
        <p:txBody>
          <a:bodyPr>
            <a:normAutofit fontScale="92500" lnSpcReduction="10000"/>
          </a:bodyPr>
          <a:lstStyle/>
          <a:p>
            <a:pPr algn="just"/>
            <a:r>
              <a:rPr lang="en-US" dirty="0"/>
              <a:t>Speech and hearing impairments re disability of individual to communicate using speech and hearing.</a:t>
            </a:r>
          </a:p>
          <a:p>
            <a:pPr algn="just"/>
            <a:r>
              <a:rPr lang="en-US" dirty="0"/>
              <a:t>There remains a challenge for non-sign language communicators to interact with sign language speakers and it’s been researched for many years on how to facilitate communication between those people with hearing impairment.</a:t>
            </a:r>
          </a:p>
          <a:p>
            <a:pPr algn="just"/>
            <a:r>
              <a:rPr lang="en-US" sz="2800" dirty="0">
                <a:latin typeface="+mn-lt"/>
                <a:cs typeface="+mn-cs"/>
              </a:rPr>
              <a:t>In order to improve communication between signers and non-signers, we developed a model that can detect sign language and assist non-signers in understanding it.</a:t>
            </a:r>
          </a:p>
          <a:p>
            <a:pPr algn="just">
              <a:lnSpc>
                <a:spcPct val="100000"/>
              </a:lnSpc>
            </a:pPr>
            <a:r>
              <a:rPr lang="en-US" sz="2800" dirty="0">
                <a:latin typeface="+mn-lt"/>
                <a:cs typeface="Times New Roman" panose="02020603050405020304" pitchFamily="18" charset="0"/>
              </a:rPr>
              <a:t>The model </a:t>
            </a:r>
            <a:r>
              <a:rPr lang="en-US" dirty="0">
                <a:latin typeface="+mn-lt"/>
              </a:rPr>
              <a:t>c</a:t>
            </a:r>
            <a:r>
              <a:rPr lang="en-US" sz="2800" dirty="0">
                <a:latin typeface="+mn-lt"/>
                <a:cs typeface="Times New Roman" panose="02020603050405020304" pitchFamily="18" charset="0"/>
              </a:rPr>
              <a:t>onsists of image of the sign to be recognized as an input and as an output, it will be able to return the meaning of the sign contained in the image.</a:t>
            </a:r>
          </a:p>
          <a:p>
            <a:pPr>
              <a:spcBef>
                <a:spcPts val="600"/>
              </a:spcBef>
              <a:spcAft>
                <a:spcPts val="1200"/>
              </a:spcAft>
            </a:pPr>
            <a:endParaRPr lang="en-US" i="1" dirty="0">
              <a:solidFill>
                <a:srgbClr val="00B050"/>
              </a:solidFill>
            </a:endParaRPr>
          </a:p>
        </p:txBody>
      </p:sp>
    </p:spTree>
    <p:extLst>
      <p:ext uri="{BB962C8B-B14F-4D97-AF65-F5344CB8AC3E}">
        <p14:creationId xmlns="" xmlns:p14="http://schemas.microsoft.com/office/powerpoint/2010/main" val="32335682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8"/>
            <a:ext cx="10616597" cy="624967"/>
          </a:xfrm>
        </p:spPr>
        <p:txBody>
          <a:bodyPr/>
          <a:lstStyle/>
          <a:p>
            <a:r>
              <a:rPr lang="en-US" dirty="0"/>
              <a:t>APPENDIX (work snapshots)</a:t>
            </a:r>
          </a:p>
        </p:txBody>
      </p:sp>
      <p:pic>
        <p:nvPicPr>
          <p:cNvPr id="11" name="Picture 10">
            <a:extLst>
              <a:ext uri="{FF2B5EF4-FFF2-40B4-BE49-F238E27FC236}">
                <a16:creationId xmlns="" xmlns:a16="http://schemas.microsoft.com/office/drawing/2014/main" id="{6D2F8D4D-ABE3-0B0A-FD35-3CBB973619B7}"/>
              </a:ext>
            </a:extLst>
          </p:cNvPr>
          <p:cNvPicPr>
            <a:picLocks noChangeAspect="1"/>
          </p:cNvPicPr>
          <p:nvPr/>
        </p:nvPicPr>
        <p:blipFill rotWithShape="1">
          <a:blip r:embed="rId3"/>
          <a:srcRect l="-928" t="-2436" r="20385" b="-876"/>
          <a:stretch/>
        </p:blipFill>
        <p:spPr>
          <a:xfrm>
            <a:off x="992698" y="1672335"/>
            <a:ext cx="5210870" cy="4542198"/>
          </a:xfrm>
          <a:prstGeom prst="rect">
            <a:avLst/>
          </a:prstGeom>
        </p:spPr>
      </p:pic>
      <p:sp>
        <p:nvSpPr>
          <p:cNvPr id="13" name="TextBox 12">
            <a:extLst>
              <a:ext uri="{FF2B5EF4-FFF2-40B4-BE49-F238E27FC236}">
                <a16:creationId xmlns="" xmlns:a16="http://schemas.microsoft.com/office/drawing/2014/main" id="{D3F8936D-3ECA-7065-EAA8-A26D198653FD}"/>
              </a:ext>
            </a:extLst>
          </p:cNvPr>
          <p:cNvSpPr txBox="1"/>
          <p:nvPr/>
        </p:nvSpPr>
        <p:spPr>
          <a:xfrm>
            <a:off x="992697" y="1076044"/>
            <a:ext cx="7575570" cy="523220"/>
          </a:xfrm>
          <a:prstGeom prst="rect">
            <a:avLst/>
          </a:prstGeom>
          <a:noFill/>
        </p:spPr>
        <p:txBody>
          <a:bodyPr wrap="square" rtlCol="0">
            <a:spAutoFit/>
          </a:bodyPr>
          <a:lstStyle/>
          <a:p>
            <a:pPr marL="285750" indent="-285750">
              <a:buFont typeface="Wingdings" panose="05000000000000000000" pitchFamily="2" charset="2"/>
              <a:buChar char="§"/>
            </a:pPr>
            <a:r>
              <a:rPr lang="en-US" sz="2800" dirty="0"/>
              <a:t>Image Collection Process </a:t>
            </a:r>
          </a:p>
        </p:txBody>
      </p:sp>
      <p:pic>
        <p:nvPicPr>
          <p:cNvPr id="6" name="Content Placeholder 5">
            <a:extLst>
              <a:ext uri="{FF2B5EF4-FFF2-40B4-BE49-F238E27FC236}">
                <a16:creationId xmlns="" xmlns:a16="http://schemas.microsoft.com/office/drawing/2014/main" id="{A48D32CB-D2A8-CBFC-19F0-D8C6E1A129A9}"/>
              </a:ext>
            </a:extLst>
          </p:cNvPr>
          <p:cNvPicPr>
            <a:picLocks noGrp="1" noChangeAspect="1"/>
          </p:cNvPicPr>
          <p:nvPr>
            <p:ph idx="1"/>
          </p:nvPr>
        </p:nvPicPr>
        <p:blipFill>
          <a:blip r:embed="rId4"/>
          <a:stretch>
            <a:fillRect/>
          </a:stretch>
        </p:blipFill>
        <p:spPr>
          <a:xfrm>
            <a:off x="6476102" y="1826223"/>
            <a:ext cx="4927291" cy="4095052"/>
          </a:xfrm>
        </p:spPr>
      </p:pic>
    </p:spTree>
    <p:extLst>
      <p:ext uri="{BB962C8B-B14F-4D97-AF65-F5344CB8AC3E}">
        <p14:creationId xmlns="" xmlns:p14="http://schemas.microsoft.com/office/powerpoint/2010/main" val="27622050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8"/>
            <a:ext cx="10616597" cy="624967"/>
          </a:xfrm>
        </p:spPr>
        <p:txBody>
          <a:bodyPr/>
          <a:lstStyle/>
          <a:p>
            <a:r>
              <a:rPr lang="en-US" dirty="0"/>
              <a:t>Appendix </a:t>
            </a:r>
            <a:r>
              <a:rPr lang="en-US" dirty="0" err="1"/>
              <a:t>contd</a:t>
            </a:r>
            <a:r>
              <a:rPr lang="en-US" dirty="0"/>
              <a:t>…</a:t>
            </a:r>
          </a:p>
        </p:txBody>
      </p:sp>
      <p:pic>
        <p:nvPicPr>
          <p:cNvPr id="6" name="Content Placeholder 5">
            <a:extLst>
              <a:ext uri="{FF2B5EF4-FFF2-40B4-BE49-F238E27FC236}">
                <a16:creationId xmlns="" xmlns:a16="http://schemas.microsoft.com/office/drawing/2014/main" id="{0B2F0D27-7056-6D92-7518-39397BFCD332}"/>
              </a:ext>
            </a:extLst>
          </p:cNvPr>
          <p:cNvPicPr>
            <a:picLocks noGrp="1" noChangeAspect="1"/>
          </p:cNvPicPr>
          <p:nvPr>
            <p:ph idx="1"/>
          </p:nvPr>
        </p:nvPicPr>
        <p:blipFill>
          <a:blip r:embed="rId3"/>
          <a:srcRect/>
          <a:stretch/>
        </p:blipFill>
        <p:spPr>
          <a:xfrm>
            <a:off x="1565257" y="1844012"/>
            <a:ext cx="4530743" cy="3659321"/>
          </a:xfrm>
        </p:spPr>
      </p:pic>
      <p:pic>
        <p:nvPicPr>
          <p:cNvPr id="8" name="Picture 7">
            <a:extLst>
              <a:ext uri="{FF2B5EF4-FFF2-40B4-BE49-F238E27FC236}">
                <a16:creationId xmlns="" xmlns:a16="http://schemas.microsoft.com/office/drawing/2014/main" id="{A1C7E097-2FC7-DF28-C840-A07CCEBC839A}"/>
              </a:ext>
            </a:extLst>
          </p:cNvPr>
          <p:cNvPicPr>
            <a:picLocks noChangeAspect="1"/>
          </p:cNvPicPr>
          <p:nvPr/>
        </p:nvPicPr>
        <p:blipFill>
          <a:blip r:embed="rId4"/>
          <a:stretch>
            <a:fillRect/>
          </a:stretch>
        </p:blipFill>
        <p:spPr>
          <a:xfrm>
            <a:off x="6573308" y="1844012"/>
            <a:ext cx="4530742" cy="3659321"/>
          </a:xfrm>
          <a:prstGeom prst="rect">
            <a:avLst/>
          </a:prstGeom>
        </p:spPr>
      </p:pic>
      <p:sp>
        <p:nvSpPr>
          <p:cNvPr id="12" name="TextBox 11">
            <a:extLst>
              <a:ext uri="{FF2B5EF4-FFF2-40B4-BE49-F238E27FC236}">
                <a16:creationId xmlns="" xmlns:a16="http://schemas.microsoft.com/office/drawing/2014/main" id="{F3A03E83-35F4-62D7-313C-777CB963A2E8}"/>
              </a:ext>
            </a:extLst>
          </p:cNvPr>
          <p:cNvSpPr txBox="1"/>
          <p:nvPr/>
        </p:nvSpPr>
        <p:spPr>
          <a:xfrm>
            <a:off x="992697" y="1076044"/>
            <a:ext cx="10013970" cy="523220"/>
          </a:xfrm>
          <a:prstGeom prst="rect">
            <a:avLst/>
          </a:prstGeom>
          <a:noFill/>
        </p:spPr>
        <p:txBody>
          <a:bodyPr wrap="square" rtlCol="0">
            <a:spAutoFit/>
          </a:bodyPr>
          <a:lstStyle/>
          <a:p>
            <a:pPr marL="285750" indent="-285750">
              <a:buFont typeface="Wingdings" panose="05000000000000000000" pitchFamily="2" charset="2"/>
              <a:buChar char="§"/>
            </a:pPr>
            <a:r>
              <a:rPr lang="en-US" sz="2800" dirty="0"/>
              <a:t>Training Loss and Accuracy Plot</a:t>
            </a:r>
          </a:p>
        </p:txBody>
      </p:sp>
      <p:sp>
        <p:nvSpPr>
          <p:cNvPr id="13" name="TextBox 12">
            <a:extLst>
              <a:ext uri="{FF2B5EF4-FFF2-40B4-BE49-F238E27FC236}">
                <a16:creationId xmlns="" xmlns:a16="http://schemas.microsoft.com/office/drawing/2014/main" id="{DA78DB7C-7FBF-2B34-62D4-CB6701A20305}"/>
              </a:ext>
            </a:extLst>
          </p:cNvPr>
          <p:cNvSpPr txBox="1"/>
          <p:nvPr/>
        </p:nvSpPr>
        <p:spPr>
          <a:xfrm>
            <a:off x="2782616" y="5781956"/>
            <a:ext cx="2096023" cy="369332"/>
          </a:xfrm>
          <a:prstGeom prst="rect">
            <a:avLst/>
          </a:prstGeom>
          <a:noFill/>
        </p:spPr>
        <p:txBody>
          <a:bodyPr wrap="none" rtlCol="0">
            <a:spAutoFit/>
          </a:bodyPr>
          <a:lstStyle/>
          <a:p>
            <a:r>
              <a:rPr lang="en-US" dirty="0"/>
              <a:t>Fig: Adam </a:t>
            </a:r>
            <a:r>
              <a:rPr lang="en-US" dirty="0" err="1"/>
              <a:t>Optimiser</a:t>
            </a:r>
            <a:endParaRPr lang="en-US" dirty="0"/>
          </a:p>
        </p:txBody>
      </p:sp>
      <p:sp>
        <p:nvSpPr>
          <p:cNvPr id="15" name="TextBox 14">
            <a:extLst>
              <a:ext uri="{FF2B5EF4-FFF2-40B4-BE49-F238E27FC236}">
                <a16:creationId xmlns="" xmlns:a16="http://schemas.microsoft.com/office/drawing/2014/main" id="{9B3AE412-58FD-6DF3-950C-477D12AEF3FA}"/>
              </a:ext>
            </a:extLst>
          </p:cNvPr>
          <p:cNvSpPr txBox="1"/>
          <p:nvPr/>
        </p:nvSpPr>
        <p:spPr>
          <a:xfrm>
            <a:off x="8009467" y="5781956"/>
            <a:ext cx="2469009" cy="369332"/>
          </a:xfrm>
          <a:prstGeom prst="rect">
            <a:avLst/>
          </a:prstGeom>
          <a:noFill/>
        </p:spPr>
        <p:txBody>
          <a:bodyPr wrap="none" rtlCol="0">
            <a:spAutoFit/>
          </a:bodyPr>
          <a:lstStyle/>
          <a:p>
            <a:r>
              <a:rPr lang="en-US" dirty="0"/>
              <a:t>Fig:  RMSprop </a:t>
            </a:r>
            <a:r>
              <a:rPr lang="en-US" dirty="0" err="1"/>
              <a:t>Optimiser</a:t>
            </a:r>
            <a:endParaRPr lang="en-US" dirty="0"/>
          </a:p>
        </p:txBody>
      </p:sp>
    </p:spTree>
    <p:extLst>
      <p:ext uri="{BB962C8B-B14F-4D97-AF65-F5344CB8AC3E}">
        <p14:creationId xmlns="" xmlns:p14="http://schemas.microsoft.com/office/powerpoint/2010/main" val="26085367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 xmlns:a16="http://schemas.microsoft.com/office/drawing/2014/main" id="{ACA6593B-8C23-9D58-364B-731DED021EBA}"/>
              </a:ext>
            </a:extLst>
          </p:cNvPr>
          <p:cNvPicPr>
            <a:picLocks noGrp="1" noChangeAspect="1"/>
          </p:cNvPicPr>
          <p:nvPr>
            <p:ph idx="1"/>
          </p:nvPr>
        </p:nvPicPr>
        <p:blipFill>
          <a:blip r:embed="rId2"/>
          <a:stretch>
            <a:fillRect/>
          </a:stretch>
        </p:blipFill>
        <p:spPr>
          <a:xfrm>
            <a:off x="496075" y="1005599"/>
            <a:ext cx="5216235" cy="3781435"/>
          </a:xfrm>
        </p:spPr>
      </p:pic>
      <p:sp>
        <p:nvSpPr>
          <p:cNvPr id="3" name="Title 2">
            <a:extLst>
              <a:ext uri="{FF2B5EF4-FFF2-40B4-BE49-F238E27FC236}">
                <a16:creationId xmlns="" xmlns:a16="http://schemas.microsoft.com/office/drawing/2014/main" id="{00C68FA4-503E-B01A-4A31-BD045618A9DB}"/>
              </a:ext>
            </a:extLst>
          </p:cNvPr>
          <p:cNvSpPr>
            <a:spLocks noGrp="1"/>
          </p:cNvSpPr>
          <p:nvPr>
            <p:ph type="title"/>
          </p:nvPr>
        </p:nvSpPr>
        <p:spPr/>
        <p:txBody>
          <a:bodyPr/>
          <a:lstStyle/>
          <a:p>
            <a:r>
              <a:rPr lang="en-US" dirty="0"/>
              <a:t>Appendix </a:t>
            </a:r>
            <a:r>
              <a:rPr lang="en-US" dirty="0" err="1"/>
              <a:t>contd</a:t>
            </a:r>
            <a:r>
              <a:rPr lang="en-US" dirty="0"/>
              <a:t>…</a:t>
            </a:r>
          </a:p>
        </p:txBody>
      </p:sp>
      <p:sp>
        <p:nvSpPr>
          <p:cNvPr id="9" name="TextBox 8">
            <a:extLst>
              <a:ext uri="{FF2B5EF4-FFF2-40B4-BE49-F238E27FC236}">
                <a16:creationId xmlns="" xmlns:a16="http://schemas.microsoft.com/office/drawing/2014/main" id="{F4227047-FAFC-B616-A1D2-B0862D01D696}"/>
              </a:ext>
            </a:extLst>
          </p:cNvPr>
          <p:cNvSpPr txBox="1"/>
          <p:nvPr/>
        </p:nvSpPr>
        <p:spPr>
          <a:xfrm>
            <a:off x="1348294" y="4822534"/>
            <a:ext cx="3893043" cy="769441"/>
          </a:xfrm>
          <a:prstGeom prst="rect">
            <a:avLst/>
          </a:prstGeom>
          <a:noFill/>
        </p:spPr>
        <p:txBody>
          <a:bodyPr wrap="square" rtlCol="0">
            <a:spAutoFit/>
          </a:bodyPr>
          <a:lstStyle/>
          <a:p>
            <a:pPr algn="ctr"/>
            <a:r>
              <a:rPr lang="en-US" sz="2200" dirty="0"/>
              <a:t> fig : Training loss and accuracy curve for evaluation data</a:t>
            </a:r>
          </a:p>
        </p:txBody>
      </p:sp>
      <p:pic>
        <p:nvPicPr>
          <p:cNvPr id="11" name="Picture 10">
            <a:extLst>
              <a:ext uri="{FF2B5EF4-FFF2-40B4-BE49-F238E27FC236}">
                <a16:creationId xmlns="" xmlns:a16="http://schemas.microsoft.com/office/drawing/2014/main" id="{4A68E114-D2EC-CD01-0915-BE202B44DEBB}"/>
              </a:ext>
            </a:extLst>
          </p:cNvPr>
          <p:cNvPicPr>
            <a:picLocks noChangeAspect="1"/>
          </p:cNvPicPr>
          <p:nvPr/>
        </p:nvPicPr>
        <p:blipFill>
          <a:blip r:embed="rId3"/>
          <a:stretch>
            <a:fillRect/>
          </a:stretch>
        </p:blipFill>
        <p:spPr>
          <a:xfrm>
            <a:off x="6715676" y="972628"/>
            <a:ext cx="3751515" cy="3944861"/>
          </a:xfrm>
          <a:prstGeom prst="rect">
            <a:avLst/>
          </a:prstGeom>
        </p:spPr>
      </p:pic>
      <p:sp>
        <p:nvSpPr>
          <p:cNvPr id="12" name="TextBox 11">
            <a:extLst>
              <a:ext uri="{FF2B5EF4-FFF2-40B4-BE49-F238E27FC236}">
                <a16:creationId xmlns="" xmlns:a16="http://schemas.microsoft.com/office/drawing/2014/main" id="{1296B944-9D14-9207-F164-5A6EE213F809}"/>
              </a:ext>
            </a:extLst>
          </p:cNvPr>
          <p:cNvSpPr txBox="1"/>
          <p:nvPr/>
        </p:nvSpPr>
        <p:spPr>
          <a:xfrm flipH="1">
            <a:off x="7522391" y="5038471"/>
            <a:ext cx="2138084" cy="769441"/>
          </a:xfrm>
          <a:prstGeom prst="rect">
            <a:avLst/>
          </a:prstGeom>
          <a:noFill/>
        </p:spPr>
        <p:txBody>
          <a:bodyPr wrap="square" rtlCol="0">
            <a:spAutoFit/>
          </a:bodyPr>
          <a:lstStyle/>
          <a:p>
            <a:pPr algn="ctr"/>
            <a:r>
              <a:rPr lang="en-US" sz="2200" dirty="0"/>
              <a:t>Fig: Performance Matrix</a:t>
            </a:r>
          </a:p>
        </p:txBody>
      </p:sp>
    </p:spTree>
    <p:extLst>
      <p:ext uri="{BB962C8B-B14F-4D97-AF65-F5344CB8AC3E}">
        <p14:creationId xmlns="" xmlns:p14="http://schemas.microsoft.com/office/powerpoint/2010/main" val="3443726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8"/>
            <a:ext cx="10616597" cy="624967"/>
          </a:xfrm>
        </p:spPr>
        <p:txBody>
          <a:bodyPr/>
          <a:lstStyle/>
          <a:p>
            <a:r>
              <a:rPr lang="en-US" dirty="0"/>
              <a:t>Appendix </a:t>
            </a:r>
            <a:r>
              <a:rPr lang="en-US" dirty="0" err="1"/>
              <a:t>contd</a:t>
            </a:r>
            <a:r>
              <a:rPr lang="en-US" dirty="0"/>
              <a:t>…</a:t>
            </a:r>
          </a:p>
        </p:txBody>
      </p:sp>
      <p:pic>
        <p:nvPicPr>
          <p:cNvPr id="6" name="Content Placeholder 5">
            <a:extLst>
              <a:ext uri="{FF2B5EF4-FFF2-40B4-BE49-F238E27FC236}">
                <a16:creationId xmlns="" xmlns:a16="http://schemas.microsoft.com/office/drawing/2014/main" id="{0B2F0D27-7056-6D92-7518-39397BFCD332}"/>
              </a:ext>
            </a:extLst>
          </p:cNvPr>
          <p:cNvPicPr>
            <a:picLocks noGrp="1" noChangeAspect="1"/>
          </p:cNvPicPr>
          <p:nvPr>
            <p:ph idx="1"/>
          </p:nvPr>
        </p:nvPicPr>
        <p:blipFill>
          <a:blip r:embed="rId3"/>
          <a:srcRect/>
          <a:stretch/>
        </p:blipFill>
        <p:spPr>
          <a:xfrm>
            <a:off x="1565257" y="1826222"/>
            <a:ext cx="5597543" cy="4208189"/>
          </a:xfrm>
        </p:spPr>
      </p:pic>
      <p:sp>
        <p:nvSpPr>
          <p:cNvPr id="12" name="TextBox 11">
            <a:extLst>
              <a:ext uri="{FF2B5EF4-FFF2-40B4-BE49-F238E27FC236}">
                <a16:creationId xmlns="" xmlns:a16="http://schemas.microsoft.com/office/drawing/2014/main" id="{F3A03E83-35F4-62D7-313C-777CB963A2E8}"/>
              </a:ext>
            </a:extLst>
          </p:cNvPr>
          <p:cNvSpPr txBox="1"/>
          <p:nvPr/>
        </p:nvSpPr>
        <p:spPr>
          <a:xfrm>
            <a:off x="992697" y="1076044"/>
            <a:ext cx="10013970" cy="523220"/>
          </a:xfrm>
          <a:prstGeom prst="rect">
            <a:avLst/>
          </a:prstGeom>
          <a:noFill/>
        </p:spPr>
        <p:txBody>
          <a:bodyPr wrap="square" rtlCol="0">
            <a:spAutoFit/>
          </a:bodyPr>
          <a:lstStyle/>
          <a:p>
            <a:pPr marL="285750" indent="-285750">
              <a:buFont typeface="Wingdings" panose="05000000000000000000" pitchFamily="2" charset="2"/>
              <a:buChar char="§"/>
            </a:pPr>
            <a:r>
              <a:rPr lang="en-US" sz="2800" dirty="0"/>
              <a:t>Prediction in Real Time</a:t>
            </a:r>
          </a:p>
        </p:txBody>
      </p:sp>
    </p:spTree>
    <p:extLst>
      <p:ext uri="{BB962C8B-B14F-4D97-AF65-F5344CB8AC3E}">
        <p14:creationId xmlns="" xmlns:p14="http://schemas.microsoft.com/office/powerpoint/2010/main" val="11733327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14469" y="1744792"/>
            <a:ext cx="10616597" cy="1219200"/>
          </a:xfrm>
          <a:prstGeom prst="rect">
            <a:avLst/>
          </a:prstGeom>
          <a:solidFill>
            <a:schemeClr val="accent2"/>
          </a:solidFill>
        </p:spPr>
        <p:txBody>
          <a:bodyPr anchor="ctr"/>
          <a:lstStyle>
            <a:lvl1pPr algn="l" rtl="0" eaLnBrk="0" fontAlgn="base" hangingPunct="0">
              <a:lnSpc>
                <a:spcPct val="85000"/>
              </a:lnSpc>
              <a:spcBef>
                <a:spcPct val="0"/>
              </a:spcBef>
              <a:spcAft>
                <a:spcPct val="0"/>
              </a:spcAft>
              <a:defRPr sz="4800" b="1" kern="1200" spc="-50">
                <a:solidFill>
                  <a:srgbClr val="404040"/>
                </a:solidFill>
                <a:latin typeface="+mn-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a:lstStyle>
          <a:p>
            <a:pPr algn="ctr">
              <a:spcBef>
                <a:spcPts val="600"/>
              </a:spcBef>
              <a:spcAft>
                <a:spcPts val="600"/>
              </a:spcAft>
              <a:defRPr/>
            </a:pPr>
            <a:r>
              <a:rPr lang="en-US" sz="6600" dirty="0"/>
              <a:t>THANK YOU!!</a:t>
            </a:r>
          </a:p>
        </p:txBody>
      </p:sp>
      <p:sp>
        <p:nvSpPr>
          <p:cNvPr id="5" name="Title 4"/>
          <p:cNvSpPr>
            <a:spLocks noGrp="1"/>
          </p:cNvSpPr>
          <p:nvPr>
            <p:ph type="title"/>
          </p:nvPr>
        </p:nvSpPr>
        <p:spPr>
          <a:xfrm>
            <a:off x="1014470" y="189973"/>
            <a:ext cx="10616597" cy="646199"/>
          </a:xfrm>
          <a:solidFill>
            <a:schemeClr val="accent2"/>
          </a:solidFill>
        </p:spPr>
        <p:txBody>
          <a:bodyPr vert="horz" lIns="91440" tIns="45720" rIns="91440" bIns="45720" rtlCol="0" anchor="ctr">
            <a:noAutofit/>
          </a:bodyPr>
          <a:lstStyle/>
          <a:p>
            <a:r>
              <a:rPr lang="en-US"/>
              <a:t>Queries/Comments/Feedback?</a:t>
            </a:r>
          </a:p>
        </p:txBody>
      </p:sp>
      <p:sp>
        <p:nvSpPr>
          <p:cNvPr id="4" name="Rectangle 3"/>
          <p:cNvSpPr>
            <a:spLocks noChangeArrowheads="1"/>
          </p:cNvSpPr>
          <p:nvPr/>
        </p:nvSpPr>
        <p:spPr bwMode="gray">
          <a:xfrm>
            <a:off x="2950028" y="3512448"/>
            <a:ext cx="6553200" cy="481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Aft>
                <a:spcPts val="600"/>
              </a:spcAft>
              <a:buClr>
                <a:schemeClr val="tx2"/>
              </a:buClr>
              <a:defRPr/>
            </a:pPr>
            <a:r>
              <a:rPr lang="en-US" altLang="en-US" sz="2400" b="1" u="sng">
                <a:latin typeface="+mj-lt"/>
                <a:cs typeface="Times New Roman" panose="02020603050405020304" pitchFamily="18" charset="0"/>
              </a:rPr>
              <a:t>Project Group</a:t>
            </a:r>
          </a:p>
        </p:txBody>
      </p:sp>
      <p:pic>
        <p:nvPicPr>
          <p:cNvPr id="7" name="Picture 6"/>
          <p:cNvPicPr>
            <a:picLocks noChangeAspect="1" noChangeArrowheads="1"/>
          </p:cNvPicPr>
          <p:nvPr/>
        </p:nvPicPr>
        <p:blipFill>
          <a:blip r:embed="rId4"/>
          <a:srcRect t="8706" b="8706"/>
          <a:stretch/>
        </p:blipFill>
        <p:spPr bwMode="auto">
          <a:xfrm>
            <a:off x="2889903" y="4000197"/>
            <a:ext cx="1393372" cy="1458686"/>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8"/>
          <p:cNvPicPr>
            <a:picLocks noChangeAspect="1" noChangeArrowheads="1"/>
          </p:cNvPicPr>
          <p:nvPr/>
        </p:nvPicPr>
        <p:blipFill>
          <a:blip r:embed="rId5"/>
          <a:srcRect l="6133" r="6133"/>
          <a:stretch/>
        </p:blipFill>
        <p:spPr bwMode="auto">
          <a:xfrm>
            <a:off x="4853702" y="3993792"/>
            <a:ext cx="1278805" cy="146304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6"/>
          <p:cNvPicPr>
            <a:picLocks noChangeAspect="1" noChangeArrowheads="1"/>
          </p:cNvPicPr>
          <p:nvPr/>
        </p:nvPicPr>
        <p:blipFill>
          <a:blip r:embed="rId6"/>
          <a:srcRect l="2239" r="2239"/>
          <a:stretch/>
        </p:blipFill>
        <p:spPr bwMode="auto">
          <a:xfrm>
            <a:off x="6715387" y="3993792"/>
            <a:ext cx="1393372" cy="1458686"/>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6"/>
          <p:cNvPicPr>
            <a:picLocks noChangeAspect="1" noChangeArrowheads="1"/>
          </p:cNvPicPr>
          <p:nvPr/>
        </p:nvPicPr>
        <p:blipFill>
          <a:blip r:embed="rId7"/>
          <a:srcRect t="6250" b="6250"/>
          <a:stretch/>
        </p:blipFill>
        <p:spPr bwMode="auto">
          <a:xfrm>
            <a:off x="8623630" y="3993792"/>
            <a:ext cx="1393372" cy="1458686"/>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2939200" y="5562965"/>
            <a:ext cx="1294778" cy="584775"/>
          </a:xfrm>
          <a:prstGeom prst="rect">
            <a:avLst/>
          </a:prstGeom>
          <a:noFill/>
        </p:spPr>
        <p:txBody>
          <a:bodyPr wrap="none" rtlCol="0">
            <a:spAutoFit/>
          </a:bodyPr>
          <a:lstStyle/>
          <a:p>
            <a:r>
              <a:rPr lang="en-US" sz="1600" dirty="0">
                <a:latin typeface="LM Roman 10 (Body)"/>
              </a:rPr>
              <a:t>Atul Pokharel</a:t>
            </a:r>
          </a:p>
          <a:p>
            <a:r>
              <a:rPr lang="en-US" sz="1600" dirty="0">
                <a:latin typeface="LM Roman 10 (Body)"/>
              </a:rPr>
              <a:t>   (170308)</a:t>
            </a:r>
          </a:p>
        </p:txBody>
      </p:sp>
      <p:sp>
        <p:nvSpPr>
          <p:cNvPr id="12" name="TextBox 11"/>
          <p:cNvSpPr txBox="1"/>
          <p:nvPr/>
        </p:nvSpPr>
        <p:spPr>
          <a:xfrm>
            <a:off x="4642074" y="5560005"/>
            <a:ext cx="1721818" cy="584775"/>
          </a:xfrm>
          <a:prstGeom prst="rect">
            <a:avLst/>
          </a:prstGeom>
          <a:noFill/>
        </p:spPr>
        <p:txBody>
          <a:bodyPr wrap="none" rtlCol="0">
            <a:spAutoFit/>
          </a:bodyPr>
          <a:lstStyle/>
          <a:p>
            <a:r>
              <a:rPr lang="en-US" sz="1600" dirty="0" err="1">
                <a:latin typeface="LM Roman 10 (Body)"/>
              </a:rPr>
              <a:t>Nabin</a:t>
            </a:r>
            <a:r>
              <a:rPr lang="en-US" sz="1600" dirty="0">
                <a:latin typeface="LM Roman 10 (Body)"/>
              </a:rPr>
              <a:t> Raj </a:t>
            </a:r>
            <a:r>
              <a:rPr lang="en-US" sz="1600" dirty="0" err="1">
                <a:latin typeface="LM Roman 10 (Body)"/>
              </a:rPr>
              <a:t>Dhungel</a:t>
            </a:r>
            <a:endParaRPr lang="en-US" sz="1600" dirty="0">
              <a:latin typeface="LM Roman 10 (Body)"/>
            </a:endParaRPr>
          </a:p>
          <a:p>
            <a:r>
              <a:rPr lang="en-US" sz="1600" dirty="0">
                <a:latin typeface="LM Roman 10 (Body)"/>
              </a:rPr>
              <a:t>         (170322)</a:t>
            </a:r>
          </a:p>
        </p:txBody>
      </p:sp>
      <p:sp>
        <p:nvSpPr>
          <p:cNvPr id="13" name="TextBox 12"/>
          <p:cNvSpPr txBox="1"/>
          <p:nvPr/>
        </p:nvSpPr>
        <p:spPr>
          <a:xfrm>
            <a:off x="6846052" y="5560004"/>
            <a:ext cx="1132041" cy="584775"/>
          </a:xfrm>
          <a:prstGeom prst="rect">
            <a:avLst/>
          </a:prstGeom>
          <a:noFill/>
        </p:spPr>
        <p:txBody>
          <a:bodyPr wrap="none" rtlCol="0">
            <a:spAutoFit/>
          </a:bodyPr>
          <a:lstStyle/>
          <a:p>
            <a:r>
              <a:rPr lang="en-US" sz="1600" dirty="0" err="1">
                <a:latin typeface="LM Roman 10 (Body)"/>
              </a:rPr>
              <a:t>Nabin</a:t>
            </a:r>
            <a:r>
              <a:rPr lang="en-US" sz="1600" dirty="0">
                <a:latin typeface="LM Roman 10 (Body)"/>
              </a:rPr>
              <a:t> Joshi</a:t>
            </a:r>
          </a:p>
          <a:p>
            <a:r>
              <a:rPr lang="en-US" sz="1600" dirty="0">
                <a:latin typeface="LM Roman 10 (Body)"/>
              </a:rPr>
              <a:t>  (170323)</a:t>
            </a:r>
          </a:p>
        </p:txBody>
      </p:sp>
      <p:sp>
        <p:nvSpPr>
          <p:cNvPr id="14" name="TextBox 13"/>
          <p:cNvSpPr txBox="1"/>
          <p:nvPr/>
        </p:nvSpPr>
        <p:spPr>
          <a:xfrm>
            <a:off x="8528753" y="5548611"/>
            <a:ext cx="1583126" cy="584775"/>
          </a:xfrm>
          <a:prstGeom prst="rect">
            <a:avLst/>
          </a:prstGeom>
          <a:noFill/>
        </p:spPr>
        <p:txBody>
          <a:bodyPr wrap="none" rtlCol="0">
            <a:spAutoFit/>
          </a:bodyPr>
          <a:lstStyle/>
          <a:p>
            <a:r>
              <a:rPr lang="en-US" sz="1600" dirty="0">
                <a:latin typeface="LM Roman 10 (Body)"/>
              </a:rPr>
              <a:t>Rakshya Bhetwal</a:t>
            </a:r>
          </a:p>
          <a:p>
            <a:r>
              <a:rPr lang="en-US" sz="1600" dirty="0">
                <a:latin typeface="LM Roman 10 (Body)"/>
              </a:rPr>
              <a:t>        (170334)</a:t>
            </a:r>
          </a:p>
        </p:txBody>
      </p:sp>
      <p:sp>
        <p:nvSpPr>
          <p:cNvPr id="15" name="Rectangle 3"/>
          <p:cNvSpPr>
            <a:spLocks noChangeArrowheads="1"/>
          </p:cNvSpPr>
          <p:nvPr/>
        </p:nvSpPr>
        <p:spPr bwMode="gray">
          <a:xfrm>
            <a:off x="2950028" y="3510777"/>
            <a:ext cx="6553200" cy="481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Aft>
                <a:spcPts val="600"/>
              </a:spcAft>
              <a:buClr>
                <a:schemeClr val="tx2"/>
              </a:buClr>
              <a:defRPr/>
            </a:pPr>
            <a:r>
              <a:rPr lang="en-US" altLang="en-US" sz="2400" b="1" u="sng" dirty="0">
                <a:latin typeface="+mj-lt"/>
                <a:cs typeface="Times New Roman" panose="02020603050405020304" pitchFamily="18" charset="0"/>
              </a:rPr>
              <a:t>Project Group</a:t>
            </a:r>
          </a:p>
        </p:txBody>
      </p:sp>
      <p:pic>
        <p:nvPicPr>
          <p:cNvPr id="16" name="Picture 6"/>
          <p:cNvPicPr>
            <a:picLocks noChangeAspect="1" noChangeArrowheads="1"/>
          </p:cNvPicPr>
          <p:nvPr/>
        </p:nvPicPr>
        <p:blipFill>
          <a:blip r:embed="rId8"/>
          <a:stretch>
            <a:fillRect/>
          </a:stretch>
        </p:blipFill>
        <p:spPr bwMode="auto">
          <a:xfrm>
            <a:off x="2889903" y="3998526"/>
            <a:ext cx="1393372" cy="1458686"/>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8"/>
          <p:cNvPicPr>
            <a:picLocks noChangeAspect="1" noChangeArrowheads="1"/>
          </p:cNvPicPr>
          <p:nvPr/>
        </p:nvPicPr>
        <p:blipFill>
          <a:blip r:embed="rId9"/>
          <a:stretch>
            <a:fillRect/>
          </a:stretch>
        </p:blipFill>
        <p:spPr bwMode="auto">
          <a:xfrm>
            <a:off x="4853702" y="3998526"/>
            <a:ext cx="1278805" cy="1458686"/>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6"/>
          <p:cNvPicPr>
            <a:picLocks noChangeAspect="1" noChangeArrowheads="1"/>
          </p:cNvPicPr>
          <p:nvPr/>
        </p:nvPicPr>
        <p:blipFill rotWithShape="1">
          <a:blip r:embed="rId6"/>
          <a:srcRect l="10092" r="12301"/>
          <a:stretch/>
        </p:blipFill>
        <p:spPr bwMode="auto">
          <a:xfrm>
            <a:off x="6829953" y="3992121"/>
            <a:ext cx="1132041" cy="1458686"/>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6"/>
          <p:cNvPicPr>
            <a:picLocks noChangeAspect="1" noChangeArrowheads="1"/>
          </p:cNvPicPr>
          <p:nvPr/>
        </p:nvPicPr>
        <p:blipFill>
          <a:blip r:embed="rId10"/>
          <a:stretch>
            <a:fillRect/>
          </a:stretch>
        </p:blipFill>
        <p:spPr bwMode="auto">
          <a:xfrm>
            <a:off x="8623630" y="3992121"/>
            <a:ext cx="1393372" cy="1458686"/>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6">
            <a:extLst>
              <a:ext uri="{FF2B5EF4-FFF2-40B4-BE49-F238E27FC236}">
                <a16:creationId xmlns="" xmlns:a16="http://schemas.microsoft.com/office/drawing/2014/main" id="{C86C8C30-6187-A8FE-299B-3FC996AB2FF9}"/>
              </a:ext>
            </a:extLst>
          </p:cNvPr>
          <p:cNvPicPr>
            <a:picLocks noChangeAspect="1" noChangeArrowheads="1"/>
          </p:cNvPicPr>
          <p:nvPr/>
        </p:nvPicPr>
        <p:blipFill>
          <a:blip r:embed="rId11"/>
          <a:stretch>
            <a:fillRect/>
          </a:stretch>
        </p:blipFill>
        <p:spPr bwMode="auto">
          <a:xfrm>
            <a:off x="6661847" y="3998526"/>
            <a:ext cx="1446911" cy="1458686"/>
          </a:xfrm>
          <a:prstGeom prst="rect">
            <a:avLst/>
          </a:prstGeom>
          <a:noFill/>
          <a:extLst>
            <a:ext uri="{909E8E84-426E-40DD-AFC4-6F175D3DCCD1}">
              <a14:hiddenFill xmlns="" xmlns:a14="http://schemas.microsoft.com/office/drawing/2010/main">
                <a:solidFill>
                  <a:srgbClr val="FFFFFF"/>
                </a:solidFill>
              </a14:hiddenFill>
            </a:ext>
          </a:extLst>
        </p:spPr>
      </p:pic>
    </p:spTree>
    <p:custDataLst>
      <p:tags r:id="rId1"/>
    </p:custDataLst>
    <p:extLst>
      <p:ext uri="{BB962C8B-B14F-4D97-AF65-F5344CB8AC3E}">
        <p14:creationId xmlns="" xmlns:p14="http://schemas.microsoft.com/office/powerpoint/2010/main" val="16195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8"/>
            <a:ext cx="10616597" cy="679396"/>
          </a:xfrm>
        </p:spPr>
        <p:txBody>
          <a:bodyPr/>
          <a:lstStyle/>
          <a:p>
            <a:r>
              <a:rPr lang="en-US" dirty="0">
                <a:latin typeface="+mj-lt"/>
              </a:rPr>
              <a:t>OBJECTIVE(</a:t>
            </a:r>
            <a:r>
              <a:rPr lang="en-US" dirty="0"/>
              <a:t>S</a:t>
            </a:r>
            <a:r>
              <a:rPr lang="en-US" dirty="0">
                <a:latin typeface="+mj-lt"/>
              </a:rPr>
              <a:t>)</a:t>
            </a:r>
          </a:p>
        </p:txBody>
      </p:sp>
      <p:sp>
        <p:nvSpPr>
          <p:cNvPr id="3" name="Content Placeholder 2"/>
          <p:cNvSpPr>
            <a:spLocks noGrp="1"/>
          </p:cNvSpPr>
          <p:nvPr>
            <p:ph idx="1"/>
          </p:nvPr>
        </p:nvSpPr>
        <p:spPr/>
        <p:txBody>
          <a:bodyPr/>
          <a:lstStyle/>
          <a:p>
            <a:pPr>
              <a:spcBef>
                <a:spcPts val="600"/>
              </a:spcBef>
              <a:spcAft>
                <a:spcPts val="1200"/>
              </a:spcAft>
            </a:pPr>
            <a:r>
              <a:rPr lang="en-US" dirty="0">
                <a:latin typeface="+mj-lt"/>
              </a:rPr>
              <a:t>The Objective(s) of this project are:</a:t>
            </a:r>
          </a:p>
          <a:p>
            <a:pPr lvl="1" algn="just">
              <a:spcAft>
                <a:spcPts val="1200"/>
              </a:spcAft>
            </a:pPr>
            <a:r>
              <a:rPr lang="en-US" dirty="0"/>
              <a:t>To build a system that will be able to correctly identify alphabets that corresponds to the hand gestures of Nepali Sign Language.</a:t>
            </a:r>
          </a:p>
          <a:p>
            <a:pPr lvl="1" algn="just">
              <a:spcAft>
                <a:spcPts val="1200"/>
              </a:spcAft>
            </a:pPr>
            <a:r>
              <a:rPr lang="en-US" dirty="0"/>
              <a:t>To aid those who wish to learn and communicate in sign language.</a:t>
            </a:r>
            <a:endParaRPr lang="en-US" dirty="0">
              <a:latin typeface="+mj-lt"/>
            </a:endParaRPr>
          </a:p>
        </p:txBody>
      </p:sp>
    </p:spTree>
    <p:extLst>
      <p:ext uri="{BB962C8B-B14F-4D97-AF65-F5344CB8AC3E}">
        <p14:creationId xmlns="" xmlns:p14="http://schemas.microsoft.com/office/powerpoint/2010/main" val="1228562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9"/>
            <a:ext cx="10616597" cy="646738"/>
          </a:xfrm>
        </p:spPr>
        <p:txBody>
          <a:bodyPr/>
          <a:lstStyle/>
          <a:p>
            <a:r>
              <a:rPr lang="en-US" dirty="0">
                <a:latin typeface="+mj-lt"/>
              </a:rPr>
              <a:t>SIGNIFICANCE OF THE PROJECT</a:t>
            </a:r>
          </a:p>
        </p:txBody>
      </p:sp>
      <p:sp>
        <p:nvSpPr>
          <p:cNvPr id="3" name="Content Placeholder 2"/>
          <p:cNvSpPr>
            <a:spLocks noGrp="1"/>
          </p:cNvSpPr>
          <p:nvPr>
            <p:ph idx="1"/>
          </p:nvPr>
        </p:nvSpPr>
        <p:spPr/>
        <p:txBody>
          <a:bodyPr>
            <a:normAutofit/>
          </a:bodyPr>
          <a:lstStyle/>
          <a:p>
            <a:pPr algn="just"/>
            <a:r>
              <a:rPr lang="en-US" dirty="0"/>
              <a:t>Our project proposes an intelligent system for recognizing sign languages without restricting movement, and Nepali sign language recognition appears to be a less researched topic.</a:t>
            </a:r>
          </a:p>
          <a:p>
            <a:pPr algn="just"/>
            <a:r>
              <a:rPr lang="en-US" dirty="0">
                <a:latin typeface="+mn-lt"/>
                <a:cs typeface="Times New Roman" panose="02020603050405020304" pitchFamily="18" charset="0"/>
              </a:rPr>
              <a:t>The model addresses the difficulties that signers face when attempting to express themselves effectively without the use of interpreters or wired technology and proposes a suitable solution.</a:t>
            </a:r>
          </a:p>
          <a:p>
            <a:pPr algn="just"/>
            <a:r>
              <a:rPr lang="en-US" dirty="0">
                <a:latin typeface="+mn-lt"/>
              </a:rPr>
              <a:t>The model will also benefit the </a:t>
            </a:r>
            <a:r>
              <a:rPr lang="en-US" dirty="0">
                <a:latin typeface="+mn-lt"/>
                <a:cs typeface="Times New Roman" panose="02020603050405020304" pitchFamily="18" charset="0"/>
              </a:rPr>
              <a:t>non-signers wishing to learn sign language or communicate with the signers.</a:t>
            </a:r>
          </a:p>
          <a:p>
            <a:endParaRPr lang="en-US" dirty="0">
              <a:latin typeface="+mj-lt"/>
            </a:endParaRPr>
          </a:p>
        </p:txBody>
      </p:sp>
    </p:spTree>
    <p:extLst>
      <p:ext uri="{BB962C8B-B14F-4D97-AF65-F5344CB8AC3E}">
        <p14:creationId xmlns="" xmlns:p14="http://schemas.microsoft.com/office/powerpoint/2010/main" val="812196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9"/>
            <a:ext cx="10616597" cy="657624"/>
          </a:xfrm>
        </p:spPr>
        <p:txBody>
          <a:bodyPr/>
          <a:lstStyle/>
          <a:p>
            <a:r>
              <a:rPr lang="en-US" dirty="0">
                <a:latin typeface="+mj-lt"/>
              </a:rPr>
              <a:t>LITERATURE REVIEW</a:t>
            </a:r>
          </a:p>
        </p:txBody>
      </p:sp>
      <p:sp>
        <p:nvSpPr>
          <p:cNvPr id="3" name="Content Placeholder 2"/>
          <p:cNvSpPr>
            <a:spLocks noGrp="1"/>
          </p:cNvSpPr>
          <p:nvPr>
            <p:ph idx="1"/>
          </p:nvPr>
        </p:nvSpPr>
        <p:spPr/>
        <p:txBody>
          <a:bodyPr>
            <a:normAutofit/>
          </a:bodyPr>
          <a:lstStyle/>
          <a:p>
            <a:pPr algn="just"/>
            <a:r>
              <a:rPr lang="en-US" i="1" dirty="0" err="1">
                <a:solidFill>
                  <a:srgbClr val="00B050"/>
                </a:solidFill>
              </a:rPr>
              <a:t>Jhuma</a:t>
            </a:r>
            <a:r>
              <a:rPr lang="en-US" i="1" dirty="0">
                <a:solidFill>
                  <a:srgbClr val="00B050"/>
                </a:solidFill>
              </a:rPr>
              <a:t> </a:t>
            </a:r>
            <a:r>
              <a:rPr lang="en-US" i="1" dirty="0" err="1">
                <a:solidFill>
                  <a:srgbClr val="00B050"/>
                </a:solidFill>
              </a:rPr>
              <a:t>Sunuwar</a:t>
            </a:r>
            <a:r>
              <a:rPr lang="en-US" i="1" dirty="0">
                <a:solidFill>
                  <a:srgbClr val="00B050"/>
                </a:solidFill>
              </a:rPr>
              <a:t> and </a:t>
            </a:r>
            <a:r>
              <a:rPr lang="en-US" i="1" dirty="0" err="1">
                <a:solidFill>
                  <a:srgbClr val="00B050"/>
                </a:solidFill>
              </a:rPr>
              <a:t>Ratika</a:t>
            </a:r>
            <a:r>
              <a:rPr lang="en-US" i="1" dirty="0">
                <a:solidFill>
                  <a:srgbClr val="00B050"/>
                </a:solidFill>
              </a:rPr>
              <a:t> Pradhan (2015), </a:t>
            </a:r>
            <a:r>
              <a:rPr lang="en-US" dirty="0"/>
              <a:t>proposed use of object descriptor representing boundary information of hand to make classification easy and simple by transforming the gesture to shape number.</a:t>
            </a:r>
            <a:endParaRPr lang="en-US" dirty="0">
              <a:latin typeface="+mn-lt"/>
            </a:endParaRPr>
          </a:p>
          <a:p>
            <a:pPr algn="just"/>
            <a:r>
              <a:rPr lang="en-US" sz="2800" i="1" dirty="0">
                <a:latin typeface="+mn-lt"/>
                <a:cs typeface="Times New Roman" panose="02020603050405020304" pitchFamily="18" charset="0"/>
              </a:rPr>
              <a:t> </a:t>
            </a:r>
            <a:r>
              <a:rPr lang="en-US" i="1" dirty="0" err="1">
                <a:solidFill>
                  <a:srgbClr val="00B050"/>
                </a:solidFill>
              </a:rPr>
              <a:t>Drish</a:t>
            </a:r>
            <a:r>
              <a:rPr lang="en-US" i="1" dirty="0">
                <a:solidFill>
                  <a:srgbClr val="00B050"/>
                </a:solidFill>
              </a:rPr>
              <a:t> Mali, </a:t>
            </a:r>
            <a:r>
              <a:rPr lang="en-US" i="1" dirty="0" err="1">
                <a:solidFill>
                  <a:srgbClr val="00B050"/>
                </a:solidFill>
              </a:rPr>
              <a:t>Rubash</a:t>
            </a:r>
            <a:r>
              <a:rPr lang="en-US" i="1" dirty="0">
                <a:solidFill>
                  <a:srgbClr val="00B050"/>
                </a:solidFill>
              </a:rPr>
              <a:t> Mali, </a:t>
            </a:r>
            <a:r>
              <a:rPr lang="en-US" i="1" dirty="0" err="1">
                <a:solidFill>
                  <a:srgbClr val="00B050"/>
                </a:solidFill>
              </a:rPr>
              <a:t>Sushila</a:t>
            </a:r>
            <a:r>
              <a:rPr lang="en-US" i="1" dirty="0">
                <a:solidFill>
                  <a:srgbClr val="00B050"/>
                </a:solidFill>
              </a:rPr>
              <a:t> </a:t>
            </a:r>
            <a:r>
              <a:rPr lang="en-US" i="1" dirty="0" err="1">
                <a:solidFill>
                  <a:srgbClr val="00B050"/>
                </a:solidFill>
              </a:rPr>
              <a:t>Sipai</a:t>
            </a:r>
            <a:r>
              <a:rPr lang="en-US" i="1" dirty="0">
                <a:solidFill>
                  <a:srgbClr val="00B050"/>
                </a:solidFill>
              </a:rPr>
              <a:t> and </a:t>
            </a:r>
            <a:r>
              <a:rPr lang="en-US" i="1" dirty="0" err="1">
                <a:solidFill>
                  <a:srgbClr val="00B050"/>
                </a:solidFill>
              </a:rPr>
              <a:t>Sanjeeb</a:t>
            </a:r>
            <a:r>
              <a:rPr lang="en-US" i="1" dirty="0">
                <a:solidFill>
                  <a:srgbClr val="00B050"/>
                </a:solidFill>
              </a:rPr>
              <a:t> Prasad Pandey (2018), </a:t>
            </a:r>
            <a:r>
              <a:rPr lang="en-US" dirty="0"/>
              <a:t>proposed a system to translate NSL using </a:t>
            </a:r>
            <a:r>
              <a:rPr lang="en-US" dirty="0" smtClean="0"/>
              <a:t>red glove detection</a:t>
            </a:r>
            <a:r>
              <a:rPr lang="en-US" dirty="0" smtClean="0"/>
              <a:t>.</a:t>
            </a:r>
            <a:endParaRPr lang="en-US" sz="2800" dirty="0">
              <a:latin typeface="+mn-lt"/>
              <a:cs typeface="Times New Roman" panose="02020603050405020304" pitchFamily="18" charset="0"/>
            </a:endParaRPr>
          </a:p>
          <a:p>
            <a:pPr algn="just"/>
            <a:r>
              <a:rPr lang="en-US" dirty="0">
                <a:latin typeface="+mn-lt"/>
              </a:rPr>
              <a:t> </a:t>
            </a:r>
            <a:r>
              <a:rPr lang="en-US" sz="2800" i="1" dirty="0" err="1">
                <a:solidFill>
                  <a:srgbClr val="00B050"/>
                </a:solidFill>
                <a:latin typeface="+mn-lt"/>
                <a:cs typeface="Times New Roman" panose="02020603050405020304" pitchFamily="18" charset="0"/>
              </a:rPr>
              <a:t>Abdulwahab</a:t>
            </a:r>
            <a:r>
              <a:rPr lang="en-US" sz="2800" i="1" dirty="0">
                <a:solidFill>
                  <a:srgbClr val="00B050"/>
                </a:solidFill>
                <a:latin typeface="+mn-lt"/>
                <a:cs typeface="Times New Roman" panose="02020603050405020304" pitchFamily="18" charset="0"/>
              </a:rPr>
              <a:t> A. </a:t>
            </a:r>
            <a:r>
              <a:rPr lang="en-US" sz="2800" i="1" dirty="0" err="1">
                <a:solidFill>
                  <a:srgbClr val="00B050"/>
                </a:solidFill>
                <a:latin typeface="+mn-lt"/>
                <a:cs typeface="Times New Roman" panose="02020603050405020304" pitchFamily="18" charset="0"/>
              </a:rPr>
              <a:t>Abdulhussein</a:t>
            </a:r>
            <a:r>
              <a:rPr lang="en-US" sz="2800" i="1" dirty="0">
                <a:solidFill>
                  <a:srgbClr val="00B050"/>
                </a:solidFill>
                <a:latin typeface="+mn-lt"/>
                <a:cs typeface="Times New Roman" panose="02020603050405020304" pitchFamily="18" charset="0"/>
              </a:rPr>
              <a:t> and Firas A. Raheem (2020), </a:t>
            </a:r>
            <a:r>
              <a:rPr lang="en-US" sz="2800" dirty="0">
                <a:latin typeface="+mn-lt"/>
                <a:cs typeface="Times New Roman" panose="02020603050405020304" pitchFamily="18" charset="0"/>
              </a:rPr>
              <a:t>put forward a model based on Gesture recognition of static ASL using Deep Learning.</a:t>
            </a:r>
          </a:p>
          <a:p>
            <a:endParaRPr lang="en-US" dirty="0">
              <a:latin typeface="+mn-lt"/>
            </a:endParaRPr>
          </a:p>
        </p:txBody>
      </p:sp>
    </p:spTree>
    <p:extLst>
      <p:ext uri="{BB962C8B-B14F-4D97-AF65-F5344CB8AC3E}">
        <p14:creationId xmlns="" xmlns:p14="http://schemas.microsoft.com/office/powerpoint/2010/main" val="1621610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9"/>
            <a:ext cx="10616597" cy="657624"/>
          </a:xfrm>
        </p:spPr>
        <p:txBody>
          <a:bodyPr/>
          <a:lstStyle/>
          <a:p>
            <a:r>
              <a:rPr lang="en-US" dirty="0">
                <a:latin typeface="+mj-lt"/>
              </a:rPr>
              <a:t>Literature Review </a:t>
            </a:r>
            <a:r>
              <a:rPr lang="en-US" dirty="0" err="1">
                <a:latin typeface="+mj-lt"/>
              </a:rPr>
              <a:t>Contd</a:t>
            </a:r>
            <a:r>
              <a:rPr lang="en-US" dirty="0">
                <a:latin typeface="+mj-lt"/>
              </a:rPr>
              <a:t>…</a:t>
            </a:r>
          </a:p>
        </p:txBody>
      </p:sp>
      <p:sp>
        <p:nvSpPr>
          <p:cNvPr id="3" name="Content Placeholder 2"/>
          <p:cNvSpPr>
            <a:spLocks noGrp="1"/>
          </p:cNvSpPr>
          <p:nvPr>
            <p:ph idx="1"/>
          </p:nvPr>
        </p:nvSpPr>
        <p:spPr/>
        <p:txBody>
          <a:bodyPr>
            <a:normAutofit/>
          </a:bodyPr>
          <a:lstStyle/>
          <a:p>
            <a:pPr algn="just"/>
            <a:r>
              <a:rPr lang="en-US" i="1" dirty="0">
                <a:latin typeface="+mn-lt"/>
              </a:rPr>
              <a:t> </a:t>
            </a:r>
            <a:r>
              <a:rPr lang="en-US" i="1" dirty="0">
                <a:solidFill>
                  <a:srgbClr val="00B050"/>
                </a:solidFill>
                <a:latin typeface="+mn-lt"/>
              </a:rPr>
              <a:t>Mujahid, A., Awan, M. J., Yasin, A., Mohammed, M. A., </a:t>
            </a:r>
            <a:r>
              <a:rPr lang="en-US" i="1" dirty="0" err="1">
                <a:solidFill>
                  <a:srgbClr val="00B050"/>
                </a:solidFill>
                <a:latin typeface="+mn-lt"/>
              </a:rPr>
              <a:t>Damasevicius</a:t>
            </a:r>
            <a:r>
              <a:rPr lang="en-US" i="1" dirty="0">
                <a:solidFill>
                  <a:srgbClr val="00B050"/>
                </a:solidFill>
                <a:latin typeface="+mn-lt"/>
              </a:rPr>
              <a:t>, R., </a:t>
            </a:r>
            <a:r>
              <a:rPr lang="en-US" i="1" dirty="0" err="1">
                <a:solidFill>
                  <a:srgbClr val="00B050"/>
                </a:solidFill>
                <a:latin typeface="+mn-lt"/>
              </a:rPr>
              <a:t>Maskeliunas</a:t>
            </a:r>
            <a:r>
              <a:rPr lang="en-US" i="1" dirty="0">
                <a:solidFill>
                  <a:srgbClr val="00B050"/>
                </a:solidFill>
                <a:latin typeface="+mn-lt"/>
              </a:rPr>
              <a:t>, R. and </a:t>
            </a:r>
            <a:r>
              <a:rPr lang="en-US" i="1" dirty="0" err="1">
                <a:solidFill>
                  <a:srgbClr val="00B050"/>
                </a:solidFill>
                <a:latin typeface="+mn-lt"/>
              </a:rPr>
              <a:t>Abdulkareem</a:t>
            </a:r>
            <a:r>
              <a:rPr lang="en-US" i="1" dirty="0">
                <a:solidFill>
                  <a:srgbClr val="00B050"/>
                </a:solidFill>
                <a:latin typeface="+mn-lt"/>
              </a:rPr>
              <a:t>, K. H. (2021),</a:t>
            </a:r>
            <a:r>
              <a:rPr lang="en-US" sz="2800" i="1" dirty="0">
                <a:solidFill>
                  <a:srgbClr val="00B050"/>
                </a:solidFill>
                <a:latin typeface="+mn-lt"/>
                <a:cs typeface="Times New Roman" panose="02020603050405020304" pitchFamily="18" charset="0"/>
              </a:rPr>
              <a:t> </a:t>
            </a:r>
            <a:r>
              <a:rPr lang="en-US" sz="2800" dirty="0">
                <a:latin typeface="+mn-lt"/>
                <a:cs typeface="Times New Roman" panose="02020603050405020304" pitchFamily="18" charset="0"/>
              </a:rPr>
              <a:t>proposed a lightweight model based on YOLO (You Only Look Once) v3 and DarkNet-53 for gesture recognition.</a:t>
            </a:r>
            <a:endParaRPr lang="en-US" dirty="0">
              <a:latin typeface="+mn-lt"/>
            </a:endParaRPr>
          </a:p>
          <a:p>
            <a:pPr algn="just"/>
            <a:r>
              <a:rPr lang="en-US" sz="2800" i="1" dirty="0">
                <a:latin typeface="+mn-lt"/>
                <a:cs typeface="Times New Roman" panose="02020603050405020304" pitchFamily="18" charset="0"/>
              </a:rPr>
              <a:t> </a:t>
            </a:r>
            <a:r>
              <a:rPr lang="en-US" sz="2800" i="1" dirty="0" err="1">
                <a:solidFill>
                  <a:srgbClr val="00B050"/>
                </a:solidFill>
                <a:latin typeface="+mn-lt"/>
                <a:cs typeface="Times New Roman" panose="02020603050405020304" pitchFamily="18" charset="0"/>
              </a:rPr>
              <a:t>Rasha</a:t>
            </a:r>
            <a:r>
              <a:rPr lang="en-US" sz="2800" i="1" dirty="0">
                <a:solidFill>
                  <a:srgbClr val="00B050"/>
                </a:solidFill>
                <a:latin typeface="+mn-lt"/>
                <a:cs typeface="Times New Roman" panose="02020603050405020304" pitchFamily="18" charset="0"/>
              </a:rPr>
              <a:t> Amer </a:t>
            </a:r>
            <a:r>
              <a:rPr lang="en-US" sz="2800" i="1" dirty="0" err="1">
                <a:solidFill>
                  <a:srgbClr val="00B050"/>
                </a:solidFill>
                <a:latin typeface="+mn-lt"/>
                <a:cs typeface="Times New Roman" panose="02020603050405020304" pitchFamily="18" charset="0"/>
              </a:rPr>
              <a:t>Kadhim</a:t>
            </a:r>
            <a:r>
              <a:rPr lang="en-US" sz="2800" i="1" dirty="0">
                <a:solidFill>
                  <a:srgbClr val="00B050"/>
                </a:solidFill>
                <a:latin typeface="+mn-lt"/>
                <a:cs typeface="Times New Roman" panose="02020603050405020304" pitchFamily="18" charset="0"/>
              </a:rPr>
              <a:t> and </a:t>
            </a:r>
            <a:r>
              <a:rPr lang="en-US" sz="2800" i="1" dirty="0" err="1">
                <a:solidFill>
                  <a:srgbClr val="00B050"/>
                </a:solidFill>
                <a:latin typeface="+mn-lt"/>
                <a:cs typeface="Times New Roman" panose="02020603050405020304" pitchFamily="18" charset="0"/>
              </a:rPr>
              <a:t>Muntadher</a:t>
            </a:r>
            <a:r>
              <a:rPr lang="en-US" sz="2800" i="1" dirty="0">
                <a:solidFill>
                  <a:srgbClr val="00B050"/>
                </a:solidFill>
                <a:latin typeface="+mn-lt"/>
                <a:cs typeface="Times New Roman" panose="02020603050405020304" pitchFamily="18" charset="0"/>
              </a:rPr>
              <a:t> </a:t>
            </a:r>
            <a:r>
              <a:rPr lang="en-US" sz="2800" i="1" dirty="0" err="1">
                <a:solidFill>
                  <a:srgbClr val="00B050"/>
                </a:solidFill>
                <a:latin typeface="+mn-lt"/>
                <a:cs typeface="Times New Roman" panose="02020603050405020304" pitchFamily="18" charset="0"/>
              </a:rPr>
              <a:t>Khamees</a:t>
            </a:r>
            <a:r>
              <a:rPr lang="en-US" sz="2800" i="1" dirty="0">
                <a:solidFill>
                  <a:srgbClr val="00B050"/>
                </a:solidFill>
                <a:latin typeface="+mn-lt"/>
                <a:cs typeface="Times New Roman" panose="02020603050405020304" pitchFamily="18" charset="0"/>
              </a:rPr>
              <a:t> (2020), </a:t>
            </a:r>
            <a:r>
              <a:rPr lang="en-US" sz="2800" dirty="0">
                <a:latin typeface="+mn-lt"/>
                <a:cs typeface="Times New Roman" panose="02020603050405020304" pitchFamily="18" charset="0"/>
              </a:rPr>
              <a:t>built a real-time ASL recognition </a:t>
            </a:r>
            <a:r>
              <a:rPr lang="en-US" sz="2800" dirty="0" smtClean="0">
                <a:latin typeface="+mn-lt"/>
                <a:cs typeface="Times New Roman" panose="02020603050405020304" pitchFamily="18" charset="0"/>
              </a:rPr>
              <a:t>system for 26 alphabets. </a:t>
            </a:r>
            <a:endParaRPr lang="en-US" sz="2800" dirty="0">
              <a:latin typeface="+mn-lt"/>
              <a:cs typeface="Times New Roman" panose="02020603050405020304" pitchFamily="18" charset="0"/>
            </a:endParaRPr>
          </a:p>
        </p:txBody>
      </p:sp>
    </p:spTree>
    <p:extLst>
      <p:ext uri="{BB962C8B-B14F-4D97-AF65-F5344CB8AC3E}">
        <p14:creationId xmlns="" xmlns:p14="http://schemas.microsoft.com/office/powerpoint/2010/main" val="478489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8"/>
            <a:ext cx="10616597" cy="624967"/>
          </a:xfrm>
        </p:spPr>
        <p:txBody>
          <a:bodyPr/>
          <a:lstStyle/>
          <a:p>
            <a:r>
              <a:rPr lang="en-US" dirty="0"/>
              <a:t>METHODOLOGY</a:t>
            </a:r>
          </a:p>
        </p:txBody>
      </p:sp>
      <p:sp>
        <p:nvSpPr>
          <p:cNvPr id="3" name="Content Placeholder 2"/>
          <p:cNvSpPr>
            <a:spLocks noGrp="1"/>
          </p:cNvSpPr>
          <p:nvPr>
            <p:ph idx="1"/>
          </p:nvPr>
        </p:nvSpPr>
        <p:spPr/>
        <p:txBody>
          <a:bodyPr/>
          <a:lstStyle/>
          <a:p>
            <a:r>
              <a:rPr lang="en-US" dirty="0"/>
              <a:t>Software Process Model (Incremental Model)</a:t>
            </a:r>
          </a:p>
          <a:p>
            <a:pPr marL="0" indent="0">
              <a:buNone/>
            </a:pPr>
            <a:endParaRPr lang="en-US" dirty="0"/>
          </a:p>
        </p:txBody>
      </p:sp>
      <p:pic>
        <p:nvPicPr>
          <p:cNvPr id="5" name="Picture 4">
            <a:extLst>
              <a:ext uri="{FF2B5EF4-FFF2-40B4-BE49-F238E27FC236}">
                <a16:creationId xmlns="" xmlns:a16="http://schemas.microsoft.com/office/drawing/2014/main" id="{1986AC04-595C-FF5A-F42E-D45050B6B81B}"/>
              </a:ext>
            </a:extLst>
          </p:cNvPr>
          <p:cNvPicPr>
            <a:picLocks noChangeAspect="1"/>
          </p:cNvPicPr>
          <p:nvPr/>
        </p:nvPicPr>
        <p:blipFill>
          <a:blip r:embed="rId3"/>
          <a:srcRect t="10379" b="10379"/>
          <a:stretch/>
        </p:blipFill>
        <p:spPr>
          <a:xfrm>
            <a:off x="2436361" y="1590827"/>
            <a:ext cx="8074325" cy="4839419"/>
          </a:xfrm>
          <a:prstGeom prst="rect">
            <a:avLst/>
          </a:prstGeom>
        </p:spPr>
      </p:pic>
    </p:spTree>
    <p:extLst>
      <p:ext uri="{BB962C8B-B14F-4D97-AF65-F5344CB8AC3E}">
        <p14:creationId xmlns="" xmlns:p14="http://schemas.microsoft.com/office/powerpoint/2010/main" val="2595259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698" y="224119"/>
            <a:ext cx="10616597" cy="635852"/>
          </a:xfrm>
        </p:spPr>
        <p:txBody>
          <a:bodyPr/>
          <a:lstStyle/>
          <a:p>
            <a:r>
              <a:rPr lang="en-US" dirty="0"/>
              <a:t>Methodology </a:t>
            </a:r>
            <a:r>
              <a:rPr lang="en-US" dirty="0" err="1"/>
              <a:t>Contd</a:t>
            </a:r>
            <a:r>
              <a:rPr lang="en-US" dirty="0"/>
              <a:t>…</a:t>
            </a:r>
          </a:p>
        </p:txBody>
      </p:sp>
      <p:sp>
        <p:nvSpPr>
          <p:cNvPr id="3" name="Content Placeholder 2"/>
          <p:cNvSpPr>
            <a:spLocks noGrp="1"/>
          </p:cNvSpPr>
          <p:nvPr>
            <p:ph idx="1"/>
          </p:nvPr>
        </p:nvSpPr>
        <p:spPr/>
        <p:txBody>
          <a:bodyPr>
            <a:normAutofit lnSpcReduction="10000"/>
          </a:bodyPr>
          <a:lstStyle/>
          <a:p>
            <a:r>
              <a:rPr lang="en-US" dirty="0"/>
              <a:t>Tools and Environment:</a:t>
            </a:r>
          </a:p>
          <a:p>
            <a:pPr lvl="1"/>
            <a:r>
              <a:rPr lang="en-US" dirty="0"/>
              <a:t>Software Tools:</a:t>
            </a:r>
          </a:p>
          <a:p>
            <a:pPr lvl="2">
              <a:buFont typeface="Wingdings" panose="05000000000000000000" pitchFamily="2" charset="2"/>
              <a:buChar char="Ø"/>
            </a:pPr>
            <a:r>
              <a:rPr lang="en-US" dirty="0"/>
              <a:t> </a:t>
            </a:r>
            <a:r>
              <a:rPr lang="en-US" dirty="0" err="1"/>
              <a:t>Jupyter</a:t>
            </a:r>
            <a:r>
              <a:rPr lang="en-US" dirty="0"/>
              <a:t> Notebook: It is an open-source web application that allows us to create and  </a:t>
            </a:r>
            <a:r>
              <a:rPr lang="en-US" dirty="0" smtClean="0"/>
              <a:t>share </a:t>
            </a:r>
            <a:r>
              <a:rPr lang="en-US" dirty="0"/>
              <a:t>documents that contain live code, equations, visualizations, etc.</a:t>
            </a:r>
          </a:p>
          <a:p>
            <a:pPr lvl="1"/>
            <a:r>
              <a:rPr lang="en-US" dirty="0"/>
              <a:t>Libraries:</a:t>
            </a:r>
          </a:p>
          <a:p>
            <a:pPr lvl="2">
              <a:buFont typeface="Wingdings" panose="05000000000000000000" pitchFamily="2" charset="2"/>
              <a:buChar char="Ø"/>
            </a:pPr>
            <a:r>
              <a:rPr lang="en-US" dirty="0"/>
              <a:t> </a:t>
            </a:r>
            <a:r>
              <a:rPr lang="en-US" dirty="0" err="1"/>
              <a:t>Tensorflow</a:t>
            </a:r>
            <a:r>
              <a:rPr lang="en-US" dirty="0"/>
              <a:t>: It is an open source software library for numerical computation widely used </a:t>
            </a:r>
            <a:r>
              <a:rPr lang="en-US" dirty="0" smtClean="0"/>
              <a:t> </a:t>
            </a:r>
            <a:r>
              <a:rPr lang="en-US" dirty="0"/>
              <a:t>in Machine Learning.</a:t>
            </a:r>
          </a:p>
          <a:p>
            <a:pPr lvl="2">
              <a:buFont typeface="Wingdings" panose="05000000000000000000" pitchFamily="2" charset="2"/>
              <a:buChar char="Ø"/>
            </a:pPr>
            <a:r>
              <a:rPr lang="en-US" dirty="0"/>
              <a:t> </a:t>
            </a:r>
            <a:r>
              <a:rPr lang="en-US" dirty="0" err="1"/>
              <a:t>Keras</a:t>
            </a:r>
            <a:r>
              <a:rPr lang="en-US" dirty="0"/>
              <a:t>: It is a high-level neural networks library written in python that works as a wrapper </a:t>
            </a:r>
            <a:r>
              <a:rPr lang="en-US" dirty="0" smtClean="0"/>
              <a:t> </a:t>
            </a:r>
            <a:r>
              <a:rPr lang="en-US" dirty="0"/>
              <a:t>to TensorFlow. </a:t>
            </a:r>
          </a:p>
          <a:p>
            <a:pPr lvl="2">
              <a:buFont typeface="Wingdings" panose="05000000000000000000" pitchFamily="2" charset="2"/>
              <a:buChar char="Ø"/>
            </a:pPr>
            <a:r>
              <a:rPr lang="en-US" dirty="0"/>
              <a:t> OpenCV: Open Source Computer Vision (OpenCV) is an open source library </a:t>
            </a:r>
            <a:r>
              <a:rPr lang="en-US"/>
              <a:t>of </a:t>
            </a:r>
            <a:r>
              <a:rPr lang="en-US"/>
              <a:t> </a:t>
            </a:r>
            <a:r>
              <a:rPr lang="en-US" smtClean="0"/>
              <a:t>     </a:t>
            </a:r>
            <a:r>
              <a:rPr lang="en-US" smtClean="0"/>
              <a:t>programming </a:t>
            </a:r>
            <a:r>
              <a:rPr lang="en-US" dirty="0"/>
              <a:t>functions used for real-time computer-vision.</a:t>
            </a:r>
          </a:p>
        </p:txBody>
      </p:sp>
    </p:spTree>
    <p:extLst>
      <p:ext uri="{BB962C8B-B14F-4D97-AF65-F5344CB8AC3E}">
        <p14:creationId xmlns="" xmlns:p14="http://schemas.microsoft.com/office/powerpoint/2010/main" val="7756568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9.1"/>
</p:tagLst>
</file>

<file path=ppt/theme/theme1.xml><?xml version="1.0" encoding="utf-8"?>
<a:theme xmlns:a="http://schemas.openxmlformats.org/drawingml/2006/main" name="Office-tema">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LM Modern Font">
      <a:majorFont>
        <a:latin typeface="LM Roman 10"/>
        <a:ea typeface=""/>
        <a:cs typeface="LM Roman 10"/>
      </a:majorFont>
      <a:minorFont>
        <a:latin typeface="LM Roman 10"/>
        <a:ea typeface=""/>
        <a:cs typeface="LM Roman 10"/>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9814</TotalTime>
  <Words>1607</Words>
  <Application>Microsoft Office PowerPoint</Application>
  <PresentationFormat>Custom</PresentationFormat>
  <Paragraphs>197</Paragraphs>
  <Slides>34</Slides>
  <Notes>26</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Office-tema</vt:lpstr>
      <vt:lpstr>RECOGNITION OF ALPHABETS IN NEPALI SIGN LANGUAGE (NSL)</vt:lpstr>
      <vt:lpstr>OUTLINE</vt:lpstr>
      <vt:lpstr>BACKGROUND</vt:lpstr>
      <vt:lpstr>OBJECTIVE(S)</vt:lpstr>
      <vt:lpstr>SIGNIFICANCE OF THE PROJECT</vt:lpstr>
      <vt:lpstr>LITERATURE REVIEW</vt:lpstr>
      <vt:lpstr>Literature Review Contd…</vt:lpstr>
      <vt:lpstr>METHODOLOGY</vt:lpstr>
      <vt:lpstr>Methodology Contd…</vt:lpstr>
      <vt:lpstr>Methodology Contd…</vt:lpstr>
      <vt:lpstr>Methodology Contd…</vt:lpstr>
      <vt:lpstr>Methodology Contd…</vt:lpstr>
      <vt:lpstr>Methodology Contd…</vt:lpstr>
      <vt:lpstr>Methodology Contd…</vt:lpstr>
      <vt:lpstr>Methodology Contd…</vt:lpstr>
      <vt:lpstr>Methdology Contd…</vt:lpstr>
      <vt:lpstr>Methodology Contd..</vt:lpstr>
      <vt:lpstr>Methodology Contd…</vt:lpstr>
      <vt:lpstr>Results, Analysis, and Contributions</vt:lpstr>
      <vt:lpstr>Results and Analysis Contd…</vt:lpstr>
      <vt:lpstr>Results and Analysis Contd…</vt:lpstr>
      <vt:lpstr>Results and Analysis Contd…</vt:lpstr>
      <vt:lpstr>Results and Analysis Contd…</vt:lpstr>
      <vt:lpstr>Result and Analysis Contd…</vt:lpstr>
      <vt:lpstr>Result and Analysis Contd…</vt:lpstr>
      <vt:lpstr>Conclusion </vt:lpstr>
      <vt:lpstr>Future Works</vt:lpstr>
      <vt:lpstr>Acknowledgment</vt:lpstr>
      <vt:lpstr>REFERENCES</vt:lpstr>
      <vt:lpstr>APPENDIX (work snapshots)</vt:lpstr>
      <vt:lpstr>Appendix contd…</vt:lpstr>
      <vt:lpstr>Appendix contd…</vt:lpstr>
      <vt:lpstr>Appendix contd…</vt:lpstr>
      <vt:lpstr>Queries/Comments/Feedback?</vt:lpstr>
    </vt:vector>
  </TitlesOfParts>
  <Company>NTNU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Kolbjørn Skarpnes</dc:creator>
  <cp:lastModifiedBy>Atul Pokharel</cp:lastModifiedBy>
  <cp:revision>712</cp:revision>
  <cp:lastPrinted>2021-08-01T04:31:40Z</cp:lastPrinted>
  <dcterms:created xsi:type="dcterms:W3CDTF">2013-06-10T16:56:09Z</dcterms:created>
  <dcterms:modified xsi:type="dcterms:W3CDTF">2022-09-18T12:10:12Z</dcterms:modified>
</cp:coreProperties>
</file>