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9" r:id="rId3"/>
    <p:sldId id="260" r:id="rId4"/>
    <p:sldId id="261" r:id="rId5"/>
    <p:sldId id="268" r:id="rId6"/>
    <p:sldId id="262" r:id="rId7"/>
    <p:sldId id="271" r:id="rId8"/>
    <p:sldId id="269" r:id="rId9"/>
    <p:sldId id="263"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showGuides="1">
      <p:cViewPr varScale="1">
        <p:scale>
          <a:sx n="70" d="100"/>
          <a:sy n="70" d="100"/>
        </p:scale>
        <p:origin x="548" y="44"/>
      </p:cViewPr>
      <p:guideLst>
        <p:guide orient="horz" pos="2160"/>
        <p:guide pos="45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260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884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1374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372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7911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241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8485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0833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62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49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80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34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650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89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15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261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24-Jan-21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966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24-Jan-21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531932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B5E40-40CA-49FB-9D4E-B2E89E9B14E7}"/>
              </a:ext>
            </a:extLst>
          </p:cNvPr>
          <p:cNvSpPr>
            <a:spLocks noGrp="1"/>
          </p:cNvSpPr>
          <p:nvPr>
            <p:ph type="title"/>
          </p:nvPr>
        </p:nvSpPr>
        <p:spPr>
          <a:xfrm>
            <a:off x="1773902" y="685800"/>
            <a:ext cx="9362527" cy="1752599"/>
          </a:xfrm>
        </p:spPr>
        <p:txBody>
          <a:bodyPr>
            <a:normAutofit/>
          </a:bodyPr>
          <a:lstStyle/>
          <a:p>
            <a:pPr algn="l"/>
            <a:r>
              <a:rPr lang="en-IN" sz="4000" dirty="0">
                <a:latin typeface="Arial Black" panose="020B0A04020102020204" pitchFamily="34" charset="0"/>
              </a:rPr>
              <a:t>Lead Generation Automation Tool</a:t>
            </a:r>
            <a:endParaRPr lang="en-IN" sz="7200" dirty="0">
              <a:latin typeface="Arial Black" panose="020B0A04020102020204" pitchFamily="34" charset="0"/>
            </a:endParaRPr>
          </a:p>
        </p:txBody>
      </p:sp>
      <p:sp>
        <p:nvSpPr>
          <p:cNvPr id="5" name="Content Placeholder 4">
            <a:extLst>
              <a:ext uri="{FF2B5EF4-FFF2-40B4-BE49-F238E27FC236}">
                <a16:creationId xmlns:a16="http://schemas.microsoft.com/office/drawing/2014/main" xmlns="" id="{E308A226-12D7-4E99-844A-C16092FE6C68}"/>
              </a:ext>
            </a:extLst>
          </p:cNvPr>
          <p:cNvSpPr>
            <a:spLocks noGrp="1"/>
          </p:cNvSpPr>
          <p:nvPr>
            <p:ph idx="1"/>
          </p:nvPr>
        </p:nvSpPr>
        <p:spPr>
          <a:xfrm>
            <a:off x="1773901" y="2667000"/>
            <a:ext cx="9362527" cy="2838652"/>
          </a:xfrm>
        </p:spPr>
        <p:txBody>
          <a:bodyPr>
            <a:normAutofit/>
          </a:bodyPr>
          <a:lstStyle/>
          <a:p>
            <a:pPr marL="0" indent="0" algn="l">
              <a:buNone/>
            </a:pPr>
            <a:r>
              <a:rPr lang="en-IN" dirty="0">
                <a:latin typeface="Aharoni" panose="02010803020104030203" pitchFamily="2" charset="-79"/>
                <a:cs typeface="Aharoni" panose="02010803020104030203" pitchFamily="2" charset="-79"/>
              </a:rPr>
              <a:t>DEVELOPED  BY      </a:t>
            </a:r>
            <a:r>
              <a:rPr lang="en-IN" dirty="0"/>
              <a:t>				</a:t>
            </a:r>
            <a:r>
              <a:rPr lang="en-IN" b="1" dirty="0"/>
              <a:t>ATUL PUNDE</a:t>
            </a:r>
          </a:p>
          <a:p>
            <a:pPr marL="0" indent="0" algn="l">
              <a:buNone/>
            </a:pPr>
            <a:r>
              <a:rPr lang="en-IN" b="1" dirty="0"/>
              <a:t>								</a:t>
            </a:r>
            <a:r>
              <a:rPr lang="en-IN" b="1" dirty="0" smtClean="0"/>
              <a:t>	JYOTI </a:t>
            </a:r>
            <a:r>
              <a:rPr lang="en-IN" b="1" dirty="0"/>
              <a:t>MANE</a:t>
            </a:r>
          </a:p>
          <a:p>
            <a:pPr marL="0" indent="0" algn="l">
              <a:buNone/>
            </a:pPr>
            <a:r>
              <a:rPr lang="en-IN" b="1" dirty="0"/>
              <a:t>				 				</a:t>
            </a:r>
            <a:r>
              <a:rPr lang="en-IN" b="1" dirty="0" smtClean="0"/>
              <a:t>	RUCHIKA </a:t>
            </a:r>
            <a:r>
              <a:rPr lang="en-IN" b="1" dirty="0"/>
              <a:t>ARGADE</a:t>
            </a:r>
            <a:r>
              <a:rPr lang="en-IN" dirty="0"/>
              <a:t>            </a:t>
            </a:r>
          </a:p>
          <a:p>
            <a:pPr algn="l"/>
            <a:endParaRPr lang="en-IN" dirty="0"/>
          </a:p>
          <a:p>
            <a:pPr marL="0" indent="0" algn="l">
              <a:buNone/>
            </a:pPr>
            <a:r>
              <a:rPr lang="en-IN" dirty="0">
                <a:latin typeface="Aharoni" panose="02010803020104030203" pitchFamily="2" charset="-79"/>
                <a:cs typeface="Aharoni" panose="02010803020104030203" pitchFamily="2" charset="-79"/>
              </a:rPr>
              <a:t>UNDER THE GUIDENCE OF  </a:t>
            </a:r>
            <a:r>
              <a:rPr lang="en-IN" dirty="0">
                <a:latin typeface="Arial Black" panose="020B0A04020102020204" pitchFamily="34" charset="0"/>
              </a:rPr>
              <a:t>	</a:t>
            </a:r>
            <a:r>
              <a:rPr lang="en-IN" b="1" dirty="0"/>
              <a:t>PROF</a:t>
            </a:r>
            <a:r>
              <a:rPr lang="en-IN" b="1" dirty="0" smtClean="0"/>
              <a:t>. HRISHIKESH </a:t>
            </a:r>
            <a:r>
              <a:rPr lang="en-IN" b="1" dirty="0"/>
              <a:t>KHALADKAR</a:t>
            </a:r>
            <a:endParaRPr lang="en-IN" dirty="0"/>
          </a:p>
        </p:txBody>
      </p:sp>
    </p:spTree>
    <p:extLst>
      <p:ext uri="{BB962C8B-B14F-4D97-AF65-F5344CB8AC3E}">
        <p14:creationId xmlns:p14="http://schemas.microsoft.com/office/powerpoint/2010/main" val="58457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32D075-0751-497F-AAF4-E7D2CB519B5D}"/>
              </a:ext>
            </a:extLst>
          </p:cNvPr>
          <p:cNvSpPr>
            <a:spLocks noGrp="1"/>
          </p:cNvSpPr>
          <p:nvPr>
            <p:ph type="title"/>
          </p:nvPr>
        </p:nvSpPr>
        <p:spPr>
          <a:xfrm>
            <a:off x="1761423" y="943276"/>
            <a:ext cx="7500272" cy="702644"/>
          </a:xfrm>
        </p:spPr>
        <p:txBody>
          <a:bodyPr>
            <a:noAutofit/>
          </a:bodyPr>
          <a:lstStyle/>
          <a:p>
            <a:pPr algn="l"/>
            <a:r>
              <a:rPr lang="en-IN" sz="4000" dirty="0">
                <a:latin typeface="Arial Black" panose="020B0A04020102020204" pitchFamily="34" charset="0"/>
              </a:rPr>
              <a:t>LIMITATIONS OF TOOL</a:t>
            </a:r>
          </a:p>
        </p:txBody>
      </p:sp>
      <p:sp>
        <p:nvSpPr>
          <p:cNvPr id="3" name="Text Placeholder 2">
            <a:extLst>
              <a:ext uri="{FF2B5EF4-FFF2-40B4-BE49-F238E27FC236}">
                <a16:creationId xmlns:a16="http://schemas.microsoft.com/office/drawing/2014/main" xmlns="" id="{FB3CCC8A-1D76-4CA2-9775-DFAF1DB96720}"/>
              </a:ext>
            </a:extLst>
          </p:cNvPr>
          <p:cNvSpPr>
            <a:spLocks noGrp="1"/>
          </p:cNvSpPr>
          <p:nvPr>
            <p:ph type="body" idx="1"/>
          </p:nvPr>
        </p:nvSpPr>
        <p:spPr>
          <a:xfrm>
            <a:off x="1761423" y="1953928"/>
            <a:ext cx="9741602" cy="2271563"/>
          </a:xfrm>
        </p:spPr>
        <p:txBody>
          <a:bodyPr>
            <a:normAutofit/>
          </a:bodyPr>
          <a:lstStyle/>
          <a:p>
            <a:pPr marL="342900" indent="-342900" algn="l">
              <a:buFont typeface="Arial" panose="020B0604020202020204" pitchFamily="34" charset="0"/>
              <a:buChar char="•"/>
            </a:pPr>
            <a:r>
              <a:rPr lang="en-US" sz="3000" dirty="0" smtClean="0">
                <a:latin typeface="Arial" panose="020B0604020202020204" pitchFamily="34" charset="0"/>
                <a:cs typeface="Arial" panose="020B0604020202020204" pitchFamily="34" charset="0"/>
              </a:rPr>
              <a:t>Not yet integrated : Domain finder module and mail shooting module.</a:t>
            </a:r>
            <a:endParaRPr lang="en-US" sz="3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3000" dirty="0" smtClean="0">
                <a:latin typeface="Arial" panose="020B0604020202020204" pitchFamily="34" charset="0"/>
                <a:cs typeface="Arial" panose="020B0604020202020204" pitchFamily="34" charset="0"/>
              </a:rPr>
              <a:t>It takes time to do backend functionality, so time complexity of project is little bit high</a:t>
            </a:r>
            <a:r>
              <a:rPr lang="en-US" sz="3000" dirty="0" smtClean="0"/>
              <a:t>.</a:t>
            </a:r>
            <a:endParaRPr lang="en-IN" sz="3000" dirty="0"/>
          </a:p>
        </p:txBody>
      </p:sp>
    </p:spTree>
    <p:extLst>
      <p:ext uri="{BB962C8B-B14F-4D97-AF65-F5344CB8AC3E}">
        <p14:creationId xmlns:p14="http://schemas.microsoft.com/office/powerpoint/2010/main" val="187601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BF2BA-5C0C-4E2A-8926-1669F4654429}"/>
              </a:ext>
            </a:extLst>
          </p:cNvPr>
          <p:cNvSpPr>
            <a:spLocks noGrp="1"/>
          </p:cNvSpPr>
          <p:nvPr>
            <p:ph type="title"/>
          </p:nvPr>
        </p:nvSpPr>
        <p:spPr>
          <a:xfrm>
            <a:off x="1771049" y="685800"/>
            <a:ext cx="9336506" cy="1027497"/>
          </a:xfrm>
        </p:spPr>
        <p:txBody>
          <a:bodyPr>
            <a:normAutofit/>
          </a:bodyPr>
          <a:lstStyle/>
          <a:p>
            <a:pPr algn="l"/>
            <a:r>
              <a:rPr lang="en-IN" sz="4000" dirty="0">
                <a:latin typeface="Arial Black" panose="020B0A04020102020204" pitchFamily="34" charset="0"/>
              </a:rPr>
              <a:t>Future Scope</a:t>
            </a:r>
          </a:p>
        </p:txBody>
      </p:sp>
      <p:sp>
        <p:nvSpPr>
          <p:cNvPr id="3" name="Text Placeholder 2">
            <a:extLst>
              <a:ext uri="{FF2B5EF4-FFF2-40B4-BE49-F238E27FC236}">
                <a16:creationId xmlns:a16="http://schemas.microsoft.com/office/drawing/2014/main" xmlns="" id="{67FD64F0-30FC-438A-A5EF-DAF9AB7235A2}"/>
              </a:ext>
            </a:extLst>
          </p:cNvPr>
          <p:cNvSpPr>
            <a:spLocks noGrp="1"/>
          </p:cNvSpPr>
          <p:nvPr>
            <p:ph type="body" idx="1"/>
          </p:nvPr>
        </p:nvSpPr>
        <p:spPr>
          <a:xfrm>
            <a:off x="1484312" y="1713297"/>
            <a:ext cx="10018713" cy="4216723"/>
          </a:xfrm>
        </p:spPr>
        <p:txBody>
          <a:bodyPr>
            <a:normAutofit/>
          </a:bodyPr>
          <a:lstStyle/>
          <a:p>
            <a:pPr marL="342900" indent="-342900" algn="l">
              <a:buFont typeface="Arial" panose="020B0604020202020204" pitchFamily="34" charset="0"/>
              <a:buChar char="•"/>
            </a:pPr>
            <a:r>
              <a:rPr lang="en-US" sz="3000" dirty="0">
                <a:latin typeface="Arial" panose="020B0604020202020204" pitchFamily="34" charset="0"/>
                <a:cs typeface="Arial" panose="020B0604020202020204" pitchFamily="34" charset="0"/>
              </a:rPr>
              <a:t>Next Step could be Report Generation of </a:t>
            </a:r>
            <a:r>
              <a:rPr lang="en-US" sz="3000" dirty="0" smtClean="0">
                <a:latin typeface="Arial" panose="020B0604020202020204" pitchFamily="34" charset="0"/>
                <a:cs typeface="Arial" panose="020B0604020202020204" pitchFamily="34" charset="0"/>
              </a:rPr>
              <a:t>Sent </a:t>
            </a:r>
            <a:r>
              <a:rPr lang="en-US" sz="3000" dirty="0">
                <a:latin typeface="Arial" panose="020B0604020202020204" pitchFamily="34" charset="0"/>
                <a:cs typeface="Arial" panose="020B0604020202020204" pitchFamily="34" charset="0"/>
              </a:rPr>
              <a:t>mail and not sent mail, and Report data </a:t>
            </a:r>
            <a:r>
              <a:rPr lang="en-US" sz="3000" dirty="0" smtClean="0">
                <a:latin typeface="Arial" panose="020B0604020202020204" pitchFamily="34" charset="0"/>
                <a:cs typeface="Arial" panose="020B0604020202020204" pitchFamily="34" charset="0"/>
              </a:rPr>
              <a:t>can be </a:t>
            </a:r>
            <a:r>
              <a:rPr lang="en-US" sz="3000" dirty="0">
                <a:latin typeface="Arial" panose="020B0604020202020204" pitchFamily="34" charset="0"/>
                <a:cs typeface="Arial" panose="020B0604020202020204" pitchFamily="34" charset="0"/>
              </a:rPr>
              <a:t>used for future process.</a:t>
            </a:r>
          </a:p>
          <a:p>
            <a:pPr marL="342900" indent="-342900" algn="l">
              <a:buFont typeface="Arial" panose="020B0604020202020204" pitchFamily="34" charset="0"/>
              <a:buChar char="•"/>
            </a:pPr>
            <a:r>
              <a:rPr lang="en-US" sz="3000" dirty="0">
                <a:latin typeface="Arial" panose="020B0604020202020204" pitchFamily="34" charset="0"/>
                <a:cs typeface="Arial" panose="020B0604020202020204" pitchFamily="34" charset="0"/>
              </a:rPr>
              <a:t>Reply of the Mails can be Categorize.</a:t>
            </a:r>
          </a:p>
          <a:p>
            <a:pPr marL="342900" indent="-342900" algn="l">
              <a:buFont typeface="Arial" panose="020B0604020202020204" pitchFamily="34" charset="0"/>
              <a:buChar char="•"/>
            </a:pPr>
            <a:r>
              <a:rPr lang="en-US" sz="3000" dirty="0">
                <a:latin typeface="Arial" panose="020B0604020202020204" pitchFamily="34" charset="0"/>
                <a:cs typeface="Arial" panose="020B0604020202020204" pitchFamily="34" charset="0"/>
              </a:rPr>
              <a:t>Tool should not be used by unauthorized User for that Registration Process could be change by </a:t>
            </a:r>
            <a:r>
              <a:rPr lang="en-US" sz="3000" dirty="0" smtClean="0">
                <a:latin typeface="Arial" panose="020B0604020202020204" pitchFamily="34" charset="0"/>
                <a:cs typeface="Arial" panose="020B0604020202020204" pitchFamily="34" charset="0"/>
              </a:rPr>
              <a:t>asking business </a:t>
            </a:r>
            <a:r>
              <a:rPr lang="en-US" sz="3000" dirty="0">
                <a:latin typeface="Arial" panose="020B0604020202020204" pitchFamily="34" charset="0"/>
                <a:cs typeface="Arial" panose="020B0604020202020204" pitchFamily="34" charset="0"/>
              </a:rPr>
              <a:t>email for registration.</a:t>
            </a:r>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264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7BE80-E135-438B-8A00-61383CBF513F}"/>
              </a:ext>
            </a:extLst>
          </p:cNvPr>
          <p:cNvSpPr>
            <a:spLocks noGrp="1"/>
          </p:cNvSpPr>
          <p:nvPr>
            <p:ph type="title"/>
          </p:nvPr>
        </p:nvSpPr>
        <p:spPr>
          <a:xfrm>
            <a:off x="2002055" y="685801"/>
            <a:ext cx="9153625" cy="1103243"/>
          </a:xfrm>
        </p:spPr>
        <p:txBody>
          <a:bodyPr>
            <a:normAutofit/>
          </a:bodyPr>
          <a:lstStyle/>
          <a:p>
            <a:pPr algn="l"/>
            <a:r>
              <a:rPr lang="en-IN" sz="4000" dirty="0">
                <a:latin typeface="Arial Black" panose="020B0A04020102020204" pitchFamily="34" charset="0"/>
              </a:rPr>
              <a:t>Conclusion</a:t>
            </a:r>
          </a:p>
        </p:txBody>
      </p:sp>
      <p:sp>
        <p:nvSpPr>
          <p:cNvPr id="3" name="Text Placeholder 2">
            <a:extLst>
              <a:ext uri="{FF2B5EF4-FFF2-40B4-BE49-F238E27FC236}">
                <a16:creationId xmlns:a16="http://schemas.microsoft.com/office/drawing/2014/main" xmlns="" id="{9F8519CB-0513-4624-A41C-1332F3B579C0}"/>
              </a:ext>
            </a:extLst>
          </p:cNvPr>
          <p:cNvSpPr>
            <a:spLocks noGrp="1"/>
          </p:cNvSpPr>
          <p:nvPr>
            <p:ph type="body" idx="1"/>
          </p:nvPr>
        </p:nvSpPr>
        <p:spPr>
          <a:xfrm>
            <a:off x="1484312" y="1789044"/>
            <a:ext cx="10018713" cy="3932746"/>
          </a:xfrm>
        </p:spPr>
        <p:txBody>
          <a:bodyPr>
            <a:normAutofit/>
          </a:bodyPr>
          <a:lstStyle/>
          <a:p>
            <a:pPr marL="342900" indent="-342900" algn="l">
              <a:buFont typeface="Arial" panose="020B0604020202020204" pitchFamily="34" charset="0"/>
              <a:buChar char="•"/>
            </a:pPr>
            <a:r>
              <a:rPr lang="en-US" sz="3000" dirty="0">
                <a:latin typeface="Arial" panose="020B0604020202020204" pitchFamily="34" charset="0"/>
                <a:cs typeface="Arial" panose="020B0604020202020204" pitchFamily="34" charset="0"/>
              </a:rPr>
              <a:t>Lead Generation Automation Tool is developed to provide an overall integrated </a:t>
            </a:r>
            <a:r>
              <a:rPr lang="en-US" sz="3000" dirty="0" smtClean="0">
                <a:latin typeface="Arial" panose="020B0604020202020204" pitchFamily="34" charset="0"/>
                <a:cs typeface="Arial" panose="020B0604020202020204" pitchFamily="34" charset="0"/>
              </a:rPr>
              <a:t>automated tool </a:t>
            </a:r>
            <a:r>
              <a:rPr lang="en-US" sz="3000" dirty="0">
                <a:latin typeface="Arial" panose="020B0604020202020204" pitchFamily="34" charset="0"/>
                <a:cs typeface="Arial" panose="020B0604020202020204" pitchFamily="34" charset="0"/>
              </a:rPr>
              <a:t>for lead generation process which is done manually before.</a:t>
            </a:r>
          </a:p>
          <a:p>
            <a:pPr marL="342900" indent="-342900" algn="l">
              <a:buFont typeface="Arial" panose="020B0604020202020204" pitchFamily="34" charset="0"/>
              <a:buChar char="•"/>
            </a:pPr>
            <a:r>
              <a:rPr lang="en-US" sz="3000" dirty="0">
                <a:latin typeface="Arial" panose="020B0604020202020204" pitchFamily="34" charset="0"/>
                <a:cs typeface="Arial" panose="020B0604020202020204" pitchFamily="34" charset="0"/>
              </a:rPr>
              <a:t>The benefits of Tool is to find large amount lead information without any </a:t>
            </a:r>
            <a:r>
              <a:rPr lang="en-US" sz="3000" dirty="0" smtClean="0">
                <a:latin typeface="Arial" panose="020B0604020202020204" pitchFamily="34" charset="0"/>
                <a:cs typeface="Arial" panose="020B0604020202020204" pitchFamily="34" charset="0"/>
              </a:rPr>
              <a:t>manual processing</a:t>
            </a:r>
            <a:r>
              <a:rPr lang="en-US" sz="3000" dirty="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en-US" sz="3000" dirty="0">
                <a:latin typeface="Arial" panose="020B0604020202020204" pitchFamily="34" charset="0"/>
                <a:cs typeface="Arial" panose="020B0604020202020204" pitchFamily="34" charset="0"/>
              </a:rPr>
              <a:t>Lead Generation Automation Tool is useful for data gathering of Leads in Marketing.</a:t>
            </a:r>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03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xmlns="" id="{38BD4414-F524-4248-967E-43750B127BE1}"/>
              </a:ext>
            </a:extLst>
          </p:cNvPr>
          <p:cNvPicPr>
            <a:picLocks noGrp="1" noChangeAspect="1"/>
          </p:cNvPicPr>
          <p:nvPr>
            <p:ph type="pic" idx="1"/>
          </p:nvPr>
        </p:nvPicPr>
        <p:blipFill>
          <a:blip r:embed="rId2"/>
          <a:srcRect l="3500" r="3500"/>
          <a:stretch>
            <a:fillRect/>
          </a:stretch>
        </p:blipFill>
        <p:spPr>
          <a:xfrm>
            <a:off x="3956365" y="1260475"/>
            <a:ext cx="4427224" cy="4572000"/>
          </a:xfrm>
        </p:spPr>
      </p:pic>
    </p:spTree>
    <p:extLst>
      <p:ext uri="{BB962C8B-B14F-4D97-AF65-F5344CB8AC3E}">
        <p14:creationId xmlns:p14="http://schemas.microsoft.com/office/powerpoint/2010/main" val="29622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A0DB1-3A05-410F-A4F0-343578759FB4}"/>
              </a:ext>
            </a:extLst>
          </p:cNvPr>
          <p:cNvSpPr>
            <a:spLocks noGrp="1"/>
          </p:cNvSpPr>
          <p:nvPr>
            <p:ph type="title"/>
          </p:nvPr>
        </p:nvSpPr>
        <p:spPr>
          <a:xfrm>
            <a:off x="1761423" y="566530"/>
            <a:ext cx="9355757" cy="1146767"/>
          </a:xfrm>
        </p:spPr>
        <p:txBody>
          <a:bodyPr/>
          <a:lstStyle/>
          <a:p>
            <a:r>
              <a:rPr lang="en-IN"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xmlns="" id="{2599AB85-554C-4F37-8DDD-289135D4CAE1}"/>
              </a:ext>
            </a:extLst>
          </p:cNvPr>
          <p:cNvSpPr>
            <a:spLocks noGrp="1"/>
          </p:cNvSpPr>
          <p:nvPr>
            <p:ph idx="1"/>
          </p:nvPr>
        </p:nvSpPr>
        <p:spPr>
          <a:xfrm>
            <a:off x="1761423" y="2002056"/>
            <a:ext cx="9355757" cy="3676850"/>
          </a:xfrm>
        </p:spPr>
        <p:txBody>
          <a:bodyPr anchor="b">
            <a:noAutofit/>
          </a:bodyPr>
          <a:lstStyle/>
          <a:p>
            <a:pPr marL="0" indent="0">
              <a:buNone/>
            </a:pPr>
            <a:r>
              <a:rPr lang="en-US" sz="2000" dirty="0">
                <a:latin typeface="Arial" panose="020B0604020202020204" pitchFamily="34" charset="0"/>
                <a:cs typeface="Arial" panose="020B0604020202020204" pitchFamily="34" charset="0"/>
              </a:rPr>
              <a:t>The project is an attempt to design and create a Web Application for Lead Generation so that users can be used by different services without Manual Process. Examples of these services include several steps like Finding Lead Information available on </a:t>
            </a:r>
            <a:r>
              <a:rPr lang="en-US" sz="2000" dirty="0" err="1">
                <a:latin typeface="Arial" panose="020B0604020202020204" pitchFamily="34" charset="0"/>
                <a:cs typeface="Arial" panose="020B0604020202020204" pitchFamily="34" charset="0"/>
              </a:rPr>
              <a:t>Uplead</a:t>
            </a:r>
            <a:r>
              <a:rPr lang="en-US" sz="2000" dirty="0">
                <a:latin typeface="Arial" panose="020B0604020202020204" pitchFamily="34" charset="0"/>
                <a:cs typeface="Arial" panose="020B0604020202020204" pitchFamily="34" charset="0"/>
              </a:rPr>
              <a:t>, Finding Mail-Id’s for those leads, Storing this Information at our database as well as CSV files and Shooting the Mail for Promotions or for any Marketing Purpose with given template. The main difficulty with the creation of such a Automation tool is the fact that the Manual Process is too Long, Time Consuming and Man Power Consuming. The need for such a Tool is justifiable. The use of this tool is a common part of everyday life for the Marketing, Promotions, and is considerably for collection of Data. It is likely that the usage of these tool will increase in the future. For the Clients it gives a simple, easy way of reaching to find their clients and to maintain Data.</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05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46497-CF4F-490E-886D-D07C4D6CDE04}"/>
              </a:ext>
            </a:extLst>
          </p:cNvPr>
          <p:cNvSpPr>
            <a:spLocks noGrp="1"/>
          </p:cNvSpPr>
          <p:nvPr>
            <p:ph type="title"/>
          </p:nvPr>
        </p:nvSpPr>
        <p:spPr>
          <a:xfrm>
            <a:off x="1771048" y="85776"/>
            <a:ext cx="9394257" cy="1511167"/>
          </a:xfrm>
        </p:spPr>
        <p:txBody>
          <a:bodyPr>
            <a:normAutofit/>
          </a:bodyPr>
          <a:lstStyle/>
          <a:p>
            <a:r>
              <a:rPr lang="en-IN" sz="4000" b="1" dirty="0">
                <a:latin typeface="Arial Black" panose="020B0A04020102020204" pitchFamily="34" charset="0"/>
              </a:rPr>
              <a:t>OBJECTIVE</a:t>
            </a:r>
          </a:p>
        </p:txBody>
      </p:sp>
      <p:sp>
        <p:nvSpPr>
          <p:cNvPr id="3" name="Text Placeholder 2">
            <a:extLst>
              <a:ext uri="{FF2B5EF4-FFF2-40B4-BE49-F238E27FC236}">
                <a16:creationId xmlns:a16="http://schemas.microsoft.com/office/drawing/2014/main" xmlns="" id="{2878BAE0-935E-4149-895D-92269D34BD59}"/>
              </a:ext>
            </a:extLst>
          </p:cNvPr>
          <p:cNvSpPr>
            <a:spLocks noGrp="1"/>
          </p:cNvSpPr>
          <p:nvPr>
            <p:ph type="body" idx="1"/>
          </p:nvPr>
        </p:nvSpPr>
        <p:spPr>
          <a:xfrm>
            <a:off x="1771048" y="1376126"/>
            <a:ext cx="9394257" cy="4802863"/>
          </a:xfrm>
        </p:spPr>
        <p:txBody>
          <a:bodyPr>
            <a:normAutofit/>
          </a:bodyPr>
          <a:lstStyle/>
          <a:p>
            <a:pPr algn="l"/>
            <a:r>
              <a:rPr lang="en-US" sz="3000" dirty="0">
                <a:latin typeface="Arial" panose="020B0604020202020204" pitchFamily="34" charset="0"/>
                <a:cs typeface="Arial" panose="020B0604020202020204" pitchFamily="34" charset="0"/>
              </a:rPr>
              <a:t>In other words the objective of this project is to provide </a:t>
            </a:r>
            <a:r>
              <a:rPr lang="en-US" sz="3000" dirty="0" smtClean="0">
                <a:latin typeface="Arial" panose="020B0604020202020204" pitchFamily="34" charset="0"/>
                <a:cs typeface="Arial" panose="020B0604020202020204" pitchFamily="34" charset="0"/>
              </a:rPr>
              <a:t>such a </a:t>
            </a:r>
            <a:r>
              <a:rPr lang="en-US" sz="3000" dirty="0">
                <a:latin typeface="Arial" panose="020B0604020202020204" pitchFamily="34" charset="0"/>
                <a:cs typeface="Arial" panose="020B0604020202020204" pitchFamily="34" charset="0"/>
              </a:rPr>
              <a:t>tool where user can find the information of the Leads </a:t>
            </a:r>
            <a:r>
              <a:rPr lang="en-US" sz="3000" dirty="0"/>
              <a:t>and able to shoot mail </a:t>
            </a:r>
            <a:r>
              <a:rPr lang="en-US" sz="3000" dirty="0" smtClean="0"/>
              <a:t>for marketing </a:t>
            </a:r>
            <a:r>
              <a:rPr lang="en-US" sz="3000" dirty="0"/>
              <a:t>or promotion purpose. </a:t>
            </a:r>
            <a:endParaRPr lang="en-US" sz="3000" dirty="0" smtClean="0"/>
          </a:p>
          <a:p>
            <a:pPr algn="l"/>
            <a:endParaRPr lang="en-US" sz="3000" dirty="0"/>
          </a:p>
          <a:p>
            <a:pPr algn="l"/>
            <a:r>
              <a:rPr lang="en-US" sz="3000" dirty="0" smtClean="0"/>
              <a:t>A </a:t>
            </a:r>
            <a:r>
              <a:rPr lang="en-US" sz="3000" dirty="0"/>
              <a:t>significant part of this project is to look at how </a:t>
            </a:r>
            <a:r>
              <a:rPr lang="en-US" sz="3000" dirty="0" smtClean="0"/>
              <a:t>the Automation </a:t>
            </a:r>
            <a:r>
              <a:rPr lang="en-US" sz="3000" dirty="0"/>
              <a:t>process can be implemented so as to be flexible enough for use with </a:t>
            </a:r>
            <a:r>
              <a:rPr lang="en-US" sz="3000" dirty="0" smtClean="0"/>
              <a:t>many varied </a:t>
            </a:r>
            <a:r>
              <a:rPr lang="en-US" sz="3000" dirty="0"/>
              <a:t>users being powerful enough to allow to get data through application.</a:t>
            </a:r>
            <a:endParaRPr lang="en-IN" sz="3000" dirty="0"/>
          </a:p>
        </p:txBody>
      </p:sp>
    </p:spTree>
    <p:extLst>
      <p:ext uri="{BB962C8B-B14F-4D97-AF65-F5344CB8AC3E}">
        <p14:creationId xmlns:p14="http://schemas.microsoft.com/office/powerpoint/2010/main" val="161655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C687149-EEAF-48DF-A742-64BBCA3DBFF3}"/>
              </a:ext>
            </a:extLst>
          </p:cNvPr>
          <p:cNvSpPr>
            <a:spLocks noGrp="1"/>
          </p:cNvSpPr>
          <p:nvPr>
            <p:ph type="body" idx="1"/>
          </p:nvPr>
        </p:nvSpPr>
        <p:spPr>
          <a:xfrm>
            <a:off x="1517964" y="280657"/>
            <a:ext cx="10674036" cy="5088048"/>
          </a:xfrm>
        </p:spPr>
        <p:txBody>
          <a:bodyPr>
            <a:noAutofit/>
          </a:bodyPr>
          <a:lstStyle/>
          <a:p>
            <a:pPr algn="l"/>
            <a:r>
              <a:rPr lang="en-IN" sz="4000" b="1" dirty="0">
                <a:latin typeface="Arial Black" panose="020B0A04020102020204" pitchFamily="34" charset="0"/>
                <a:cs typeface="Arial" panose="020B0604020202020204" pitchFamily="34" charset="0"/>
              </a:rPr>
              <a:t>Hardware </a:t>
            </a:r>
            <a:r>
              <a:rPr lang="en-IN" sz="4000" b="1" dirty="0" smtClean="0">
                <a:latin typeface="Arial Black" panose="020B0A04020102020204" pitchFamily="34" charset="0"/>
                <a:cs typeface="Arial" panose="020B0604020202020204" pitchFamily="34" charset="0"/>
              </a:rPr>
              <a:t>Specification</a:t>
            </a:r>
            <a:endParaRPr lang="en-IN" sz="4000" dirty="0" smtClean="0">
              <a:solidFill>
                <a:srgbClr val="FF0000"/>
              </a:solidFill>
              <a:latin typeface="Arial Black" panose="020B0A04020102020204" pitchFamily="34" charset="0"/>
              <a:cs typeface="Arial" panose="020B0604020202020204" pitchFamily="34" charset="0"/>
            </a:endParaRPr>
          </a:p>
          <a:p>
            <a:pPr algn="l"/>
            <a:endParaRPr lang="en-IN" sz="3000" dirty="0">
              <a:latin typeface="Arial" panose="020B0604020202020204" pitchFamily="34" charset="0"/>
              <a:cs typeface="Arial" panose="020B0604020202020204" pitchFamily="34" charset="0"/>
            </a:endParaRPr>
          </a:p>
          <a:p>
            <a:pPr algn="l"/>
            <a:r>
              <a:rPr lang="en-IN" sz="3000" dirty="0">
                <a:latin typeface="Arial" panose="020B0604020202020204" pitchFamily="34" charset="0"/>
                <a:cs typeface="Arial" panose="020B0604020202020204" pitchFamily="34" charset="0"/>
              </a:rPr>
              <a:t>Processor : Intel core I3 </a:t>
            </a:r>
            <a:r>
              <a:rPr lang="en-IN" sz="3000" dirty="0" smtClean="0">
                <a:latin typeface="Arial" panose="020B0604020202020204" pitchFamily="34" charset="0"/>
                <a:cs typeface="Arial" panose="020B0604020202020204" pitchFamily="34" charset="0"/>
              </a:rPr>
              <a:t>or above</a:t>
            </a:r>
            <a:endParaRPr lang="en-IN" sz="3000" dirty="0">
              <a:latin typeface="Arial" panose="020B0604020202020204" pitchFamily="34" charset="0"/>
              <a:cs typeface="Arial" panose="020B0604020202020204" pitchFamily="34" charset="0"/>
            </a:endParaRPr>
          </a:p>
          <a:p>
            <a:pPr algn="l"/>
            <a:r>
              <a:rPr lang="en-IN" sz="3000" dirty="0">
                <a:latin typeface="Arial" panose="020B0604020202020204" pitchFamily="34" charset="0"/>
                <a:cs typeface="Arial" panose="020B0604020202020204" pitchFamily="34" charset="0"/>
              </a:rPr>
              <a:t>Processor speed : 2.1 GHz Onwards</a:t>
            </a:r>
          </a:p>
          <a:p>
            <a:pPr algn="l"/>
            <a:r>
              <a:rPr lang="en-IN" sz="3000" dirty="0">
                <a:latin typeface="Arial" panose="020B0604020202020204" pitchFamily="34" charset="0"/>
                <a:cs typeface="Arial" panose="020B0604020202020204" pitchFamily="34" charset="0"/>
              </a:rPr>
              <a:t>RAM : 1 </a:t>
            </a:r>
            <a:r>
              <a:rPr lang="en-IN" sz="3000" dirty="0" smtClean="0">
                <a:latin typeface="Arial" panose="020B0604020202020204" pitchFamily="34" charset="0"/>
                <a:cs typeface="Arial" panose="020B0604020202020204" pitchFamily="34" charset="0"/>
              </a:rPr>
              <a:t>GB (</a:t>
            </a:r>
            <a:r>
              <a:rPr lang="en-IN" sz="3000" dirty="0">
                <a:latin typeface="Arial" panose="020B0604020202020204" pitchFamily="34" charset="0"/>
                <a:cs typeface="Arial" panose="020B0604020202020204" pitchFamily="34" charset="0"/>
              </a:rPr>
              <a:t>Minimum)</a:t>
            </a:r>
          </a:p>
          <a:p>
            <a:pPr algn="l"/>
            <a:r>
              <a:rPr lang="en-IN" sz="3000" dirty="0">
                <a:latin typeface="Arial" panose="020B0604020202020204" pitchFamily="34" charset="0"/>
                <a:cs typeface="Arial" panose="020B0604020202020204" pitchFamily="34" charset="0"/>
              </a:rPr>
              <a:t>Hard disk : </a:t>
            </a:r>
            <a:r>
              <a:rPr lang="en-IN" sz="3000" dirty="0">
                <a:latin typeface="Arial" panose="020B0604020202020204" pitchFamily="34" charset="0"/>
                <a:cs typeface="Arial" panose="020B0604020202020204" pitchFamily="34" charset="0"/>
              </a:rPr>
              <a:t>300GB (Minimum)</a:t>
            </a:r>
            <a:endParaRPr lang="en-IN" sz="3000" dirty="0">
              <a:latin typeface="Arial" panose="020B0604020202020204" pitchFamily="34" charset="0"/>
              <a:cs typeface="Arial" panose="020B0604020202020204" pitchFamily="34" charset="0"/>
            </a:endParaRPr>
          </a:p>
          <a:p>
            <a:pPr algn="l"/>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0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D7702C9-AE5B-4289-8E62-8D46EABDBD3E}"/>
              </a:ext>
            </a:extLst>
          </p:cNvPr>
          <p:cNvSpPr>
            <a:spLocks noGrp="1"/>
          </p:cNvSpPr>
          <p:nvPr>
            <p:ph type="body" idx="1"/>
          </p:nvPr>
        </p:nvSpPr>
        <p:spPr>
          <a:xfrm>
            <a:off x="1751798" y="651850"/>
            <a:ext cx="10125777" cy="5585988"/>
          </a:xfrm>
        </p:spPr>
        <p:txBody>
          <a:bodyPr>
            <a:normAutofit/>
          </a:bodyPr>
          <a:lstStyle/>
          <a:p>
            <a:pPr algn="l"/>
            <a:r>
              <a:rPr lang="en-IN" sz="4000" dirty="0">
                <a:latin typeface="Arial Black" panose="020B0A04020102020204" pitchFamily="34" charset="0"/>
                <a:cs typeface="Arial" panose="020B0604020202020204" pitchFamily="34" charset="0"/>
              </a:rPr>
              <a:t>Software</a:t>
            </a:r>
            <a:r>
              <a:rPr lang="en-IN" sz="4000" dirty="0">
                <a:latin typeface="Arial" panose="020B0604020202020204" pitchFamily="34" charset="0"/>
                <a:cs typeface="Arial" panose="020B0604020202020204" pitchFamily="34" charset="0"/>
              </a:rPr>
              <a:t> </a:t>
            </a:r>
            <a:r>
              <a:rPr lang="en-IN" sz="4000" b="1" dirty="0">
                <a:latin typeface="Arial Black" panose="020B0A04020102020204" pitchFamily="34" charset="0"/>
                <a:cs typeface="Arial" panose="020B0604020202020204" pitchFamily="34" charset="0"/>
              </a:rPr>
              <a:t>Specification </a:t>
            </a:r>
            <a:endParaRPr lang="en-IN" sz="4000" dirty="0">
              <a:latin typeface="Arial" panose="020B0604020202020204" pitchFamily="34" charset="0"/>
              <a:cs typeface="Arial" panose="020B0604020202020204" pitchFamily="34" charset="0"/>
            </a:endParaRPr>
          </a:p>
          <a:p>
            <a:pPr algn="l"/>
            <a:r>
              <a:rPr lang="en-IN" sz="3000" dirty="0">
                <a:latin typeface="Arial" panose="020B0604020202020204" pitchFamily="34" charset="0"/>
                <a:cs typeface="Arial" panose="020B0604020202020204" pitchFamily="34" charset="0"/>
              </a:rPr>
              <a:t>Front End Technologies : HTML, CSS, Bootstrap, </a:t>
            </a:r>
            <a:r>
              <a:rPr lang="en-IN" sz="3000" dirty="0" err="1" smtClean="0">
                <a:latin typeface="Arial" panose="020B0604020202020204" pitchFamily="34" charset="0"/>
                <a:cs typeface="Arial" panose="020B0604020202020204" pitchFamily="34" charset="0"/>
              </a:rPr>
              <a:t>Figma</a:t>
            </a:r>
            <a:r>
              <a:rPr lang="en-IN" sz="3000" dirty="0" smtClean="0">
                <a:latin typeface="Arial" panose="020B0604020202020204" pitchFamily="34" charset="0"/>
                <a:cs typeface="Arial" panose="020B0604020202020204" pitchFamily="34" charset="0"/>
              </a:rPr>
              <a:t>.</a:t>
            </a:r>
          </a:p>
          <a:p>
            <a:pPr algn="l"/>
            <a:r>
              <a:rPr lang="en-IN" sz="3000" dirty="0" smtClean="0">
                <a:latin typeface="Arial" panose="020B0604020202020204" pitchFamily="34" charset="0"/>
                <a:cs typeface="Arial" panose="020B0604020202020204" pitchFamily="34" charset="0"/>
              </a:rPr>
              <a:t>Programming language : Python.</a:t>
            </a:r>
            <a:endParaRPr lang="en-IN" sz="3000" dirty="0">
              <a:latin typeface="Arial" panose="020B0604020202020204" pitchFamily="34" charset="0"/>
              <a:cs typeface="Arial" panose="020B0604020202020204" pitchFamily="34" charset="0"/>
            </a:endParaRPr>
          </a:p>
          <a:p>
            <a:pPr algn="l"/>
            <a:r>
              <a:rPr lang="en-IN" sz="3000" dirty="0" smtClean="0">
                <a:latin typeface="Arial" panose="020B0604020202020204" pitchFamily="34" charset="0"/>
                <a:cs typeface="Arial" panose="020B0604020202020204" pitchFamily="34" charset="0"/>
              </a:rPr>
              <a:t>Server </a:t>
            </a:r>
            <a:r>
              <a:rPr lang="en-IN" sz="3000" dirty="0">
                <a:latin typeface="Arial" panose="020B0604020202020204" pitchFamily="34" charset="0"/>
                <a:cs typeface="Arial" panose="020B0604020202020204" pitchFamily="34" charset="0"/>
              </a:rPr>
              <a:t>Side Technology : </a:t>
            </a:r>
            <a:r>
              <a:rPr lang="en-IN" sz="3000" dirty="0" err="1" smtClean="0">
                <a:latin typeface="Arial" panose="020B0604020202020204" pitchFamily="34" charset="0"/>
                <a:cs typeface="Arial" panose="020B0604020202020204" pitchFamily="34" charset="0"/>
              </a:rPr>
              <a:t>Django</a:t>
            </a:r>
            <a:r>
              <a:rPr lang="en-IN" sz="3000" dirty="0" smtClean="0">
                <a:latin typeface="Arial" panose="020B0604020202020204" pitchFamily="34" charset="0"/>
                <a:cs typeface="Arial" panose="020B0604020202020204" pitchFamily="34" charset="0"/>
              </a:rPr>
              <a:t>.</a:t>
            </a:r>
            <a:endParaRPr lang="en-IN" sz="3000" dirty="0">
              <a:latin typeface="Arial" panose="020B0604020202020204" pitchFamily="34" charset="0"/>
              <a:cs typeface="Arial" panose="020B0604020202020204" pitchFamily="34" charset="0"/>
            </a:endParaRPr>
          </a:p>
          <a:p>
            <a:pPr algn="l"/>
            <a:r>
              <a:rPr lang="en-IN" sz="3000" dirty="0">
                <a:latin typeface="Arial" panose="020B0604020202020204" pitchFamily="34" charset="0"/>
                <a:cs typeface="Arial" panose="020B0604020202020204" pitchFamily="34" charset="0"/>
              </a:rPr>
              <a:t>Database : MongoDB.</a:t>
            </a:r>
          </a:p>
          <a:p>
            <a:pPr algn="l"/>
            <a:r>
              <a:rPr lang="en-IN" sz="3000" dirty="0">
                <a:latin typeface="Arial" panose="020B0604020202020204" pitchFamily="34" charset="0"/>
                <a:cs typeface="Arial" panose="020B0604020202020204" pitchFamily="34" charset="0"/>
              </a:rPr>
              <a:t>Operating </a:t>
            </a:r>
            <a:r>
              <a:rPr lang="en-IN" sz="3000" dirty="0" smtClean="0">
                <a:latin typeface="Arial" panose="020B0604020202020204" pitchFamily="34" charset="0"/>
                <a:cs typeface="Arial" panose="020B0604020202020204" pitchFamily="34" charset="0"/>
              </a:rPr>
              <a:t>system used for development: Windows10.</a:t>
            </a:r>
            <a:endParaRPr lang="en-IN" sz="3000" dirty="0">
              <a:latin typeface="Arial" panose="020B0604020202020204" pitchFamily="34" charset="0"/>
              <a:cs typeface="Arial" panose="020B0604020202020204" pitchFamily="34" charset="0"/>
            </a:endParaRPr>
          </a:p>
          <a:p>
            <a:pPr algn="l"/>
            <a:r>
              <a:rPr lang="en-IN" sz="3000" dirty="0">
                <a:latin typeface="Arial" panose="020B0604020202020204" pitchFamily="34" charset="0"/>
                <a:cs typeface="Arial" panose="020B0604020202020204" pitchFamily="34" charset="0"/>
              </a:rPr>
              <a:t>Compatible browsers : Google Chrome, </a:t>
            </a:r>
            <a:r>
              <a:rPr lang="en-IN" sz="3000" dirty="0" smtClean="0">
                <a:latin typeface="Arial" panose="020B0604020202020204" pitchFamily="34" charset="0"/>
                <a:cs typeface="Arial" panose="020B0604020202020204" pitchFamily="34" charset="0"/>
              </a:rPr>
              <a:t>Firefox.</a:t>
            </a:r>
            <a:endParaRPr lang="en-IN" sz="3000" dirty="0">
              <a:latin typeface="Arial" panose="020B0604020202020204" pitchFamily="34" charset="0"/>
              <a:cs typeface="Arial" panose="020B0604020202020204" pitchFamily="34" charset="0"/>
            </a:endParaRPr>
          </a:p>
          <a:p>
            <a:pPr algn="l"/>
            <a:r>
              <a:rPr lang="en-IN" sz="3000" dirty="0" smtClean="0">
                <a:latin typeface="Arial" panose="020B0604020202020204" pitchFamily="34" charset="0"/>
                <a:cs typeface="Arial" panose="020B0604020202020204" pitchFamily="34" charset="0"/>
              </a:rPr>
              <a:t>Tool : Microsoft </a:t>
            </a:r>
            <a:r>
              <a:rPr lang="en-IN" sz="3000" dirty="0">
                <a:latin typeface="Arial" panose="020B0604020202020204" pitchFamily="34" charset="0"/>
                <a:cs typeface="Arial" panose="020B0604020202020204" pitchFamily="34" charset="0"/>
              </a:rPr>
              <a:t>VS </a:t>
            </a:r>
            <a:r>
              <a:rPr lang="en-IN" sz="3000" dirty="0" smtClean="0">
                <a:latin typeface="Arial" panose="020B0604020202020204" pitchFamily="34" charset="0"/>
                <a:cs typeface="Arial" panose="020B0604020202020204" pitchFamily="34" charset="0"/>
              </a:rPr>
              <a:t>Code</a:t>
            </a:r>
            <a:endParaRPr lang="en-IN" sz="3000" dirty="0"/>
          </a:p>
        </p:txBody>
      </p:sp>
    </p:spTree>
    <p:extLst>
      <p:ext uri="{BB962C8B-B14F-4D97-AF65-F5344CB8AC3E}">
        <p14:creationId xmlns:p14="http://schemas.microsoft.com/office/powerpoint/2010/main" val="273665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1EE01-5288-4127-9811-3BF293802F1B}"/>
              </a:ext>
            </a:extLst>
          </p:cNvPr>
          <p:cNvSpPr>
            <a:spLocks noGrp="1"/>
          </p:cNvSpPr>
          <p:nvPr>
            <p:ph type="title"/>
          </p:nvPr>
        </p:nvSpPr>
        <p:spPr>
          <a:xfrm>
            <a:off x="1790299" y="248478"/>
            <a:ext cx="8624236" cy="1023731"/>
          </a:xfrm>
        </p:spPr>
        <p:txBody>
          <a:bodyPr>
            <a:normAutofit/>
          </a:bodyPr>
          <a:lstStyle/>
          <a:p>
            <a:r>
              <a:rPr lang="en-IN" sz="4000" dirty="0">
                <a:latin typeface="Arial Black" panose="020B0A04020102020204" pitchFamily="34" charset="0"/>
              </a:rPr>
              <a:t>Technical feasibilities of Tool</a:t>
            </a:r>
          </a:p>
        </p:txBody>
      </p:sp>
      <p:sp>
        <p:nvSpPr>
          <p:cNvPr id="3" name="Text Placeholder 2">
            <a:extLst>
              <a:ext uri="{FF2B5EF4-FFF2-40B4-BE49-F238E27FC236}">
                <a16:creationId xmlns:a16="http://schemas.microsoft.com/office/drawing/2014/main" xmlns="" id="{E8DE8704-46FF-444B-A284-7E3FFB687572}"/>
              </a:ext>
            </a:extLst>
          </p:cNvPr>
          <p:cNvSpPr>
            <a:spLocks noGrp="1"/>
          </p:cNvSpPr>
          <p:nvPr>
            <p:ph type="body" idx="1"/>
          </p:nvPr>
        </p:nvSpPr>
        <p:spPr>
          <a:xfrm>
            <a:off x="1529579" y="1112396"/>
            <a:ext cx="10018713" cy="5125442"/>
          </a:xfrm>
        </p:spPr>
        <p:txBody>
          <a:bodyPr>
            <a:noAutofit/>
          </a:bodyPr>
          <a:lstStyle/>
          <a:p>
            <a:pPr algn="l"/>
            <a:r>
              <a:rPr lang="en-US" sz="3000" dirty="0" smtClean="0">
                <a:solidFill>
                  <a:srgbClr val="FF0000"/>
                </a:solidFill>
                <a:latin typeface="Arial" panose="020B0604020202020204" pitchFamily="34" charset="0"/>
                <a:cs typeface="Arial" panose="020B0604020202020204" pitchFamily="34" charset="0"/>
              </a:rPr>
              <a:t>Frontend </a:t>
            </a:r>
            <a:r>
              <a:rPr lang="en-US" sz="3000" dirty="0">
                <a:solidFill>
                  <a:srgbClr val="FF0000"/>
                </a:solidFill>
                <a:latin typeface="Arial" panose="020B0604020202020204" pitchFamily="34" charset="0"/>
                <a:cs typeface="Arial" panose="020B0604020202020204" pitchFamily="34" charset="0"/>
              </a:rPr>
              <a:t>Technologies </a:t>
            </a:r>
            <a:r>
              <a:rPr lang="en-US" sz="3000" dirty="0" smtClean="0">
                <a:solidFill>
                  <a:srgbClr val="FF0000"/>
                </a:solidFill>
                <a:latin typeface="Arial" panose="020B0604020202020204" pitchFamily="34" charset="0"/>
                <a:cs typeface="Arial" panose="020B0604020202020204" pitchFamily="34" charset="0"/>
              </a:rPr>
              <a:t>:</a:t>
            </a:r>
            <a:endParaRPr lang="en-US" sz="3000" dirty="0">
              <a:latin typeface="Arial" panose="020B0604020202020204" pitchFamily="34" charset="0"/>
              <a:cs typeface="Arial" panose="020B0604020202020204" pitchFamily="34" charset="0"/>
            </a:endParaRPr>
          </a:p>
          <a:p>
            <a:pPr algn="l"/>
            <a:r>
              <a:rPr lang="en-US" sz="3000" dirty="0">
                <a:latin typeface="Arial" panose="020B0604020202020204" pitchFamily="34" charset="0"/>
                <a:cs typeface="Arial" panose="020B0604020202020204" pitchFamily="34" charset="0"/>
              </a:rPr>
              <a:t>HTML 5: HTML 5 is a software solution stack that defines the </a:t>
            </a:r>
            <a:r>
              <a:rPr lang="en-US" sz="3000" dirty="0" smtClean="0">
                <a:latin typeface="Arial" panose="020B0604020202020204" pitchFamily="34" charset="0"/>
                <a:cs typeface="Arial" panose="020B0604020202020204" pitchFamily="34" charset="0"/>
              </a:rPr>
              <a:t>property and </a:t>
            </a:r>
            <a:r>
              <a:rPr lang="en-US" sz="3000" dirty="0" err="1">
                <a:latin typeface="Arial" panose="020B0604020202020204" pitchFamily="34" charset="0"/>
                <a:cs typeface="Arial" panose="020B0604020202020204" pitchFamily="34" charset="0"/>
              </a:rPr>
              <a:t>behaviour</a:t>
            </a:r>
            <a:r>
              <a:rPr lang="en-US" sz="3000" dirty="0">
                <a:latin typeface="Arial" panose="020B0604020202020204" pitchFamily="34" charset="0"/>
                <a:cs typeface="Arial" panose="020B0604020202020204" pitchFamily="34" charset="0"/>
              </a:rPr>
              <a:t> of web page content by implementing a markup based pattern to it</a:t>
            </a:r>
            <a:r>
              <a:rPr lang="en-US" sz="3000" dirty="0" smtClean="0">
                <a:latin typeface="Arial" panose="020B0604020202020204" pitchFamily="34" charset="0"/>
                <a:cs typeface="Arial" panose="020B0604020202020204" pitchFamily="34" charset="0"/>
              </a:rPr>
              <a:t>.</a:t>
            </a:r>
          </a:p>
          <a:p>
            <a:pPr algn="l"/>
            <a:endParaRPr lang="en-US" sz="3000" dirty="0">
              <a:latin typeface="Arial" panose="020B0604020202020204" pitchFamily="34" charset="0"/>
              <a:cs typeface="Arial" panose="020B0604020202020204" pitchFamily="34" charset="0"/>
            </a:endParaRPr>
          </a:p>
          <a:p>
            <a:pPr algn="l"/>
            <a:r>
              <a:rPr lang="en-US" sz="3000" dirty="0">
                <a:latin typeface="Arial" panose="020B0604020202020204" pitchFamily="34" charset="0"/>
                <a:cs typeface="Arial" panose="020B0604020202020204" pitchFamily="34" charset="0"/>
              </a:rPr>
              <a:t>CSS: To add the look and feel to the web site</a:t>
            </a:r>
            <a:r>
              <a:rPr lang="en-US" sz="3000" dirty="0" smtClean="0">
                <a:latin typeface="Arial" panose="020B0604020202020204" pitchFamily="34" charset="0"/>
                <a:cs typeface="Arial" panose="020B0604020202020204" pitchFamily="34" charset="0"/>
              </a:rPr>
              <a:t>.</a:t>
            </a:r>
          </a:p>
          <a:p>
            <a:pPr algn="l"/>
            <a:endParaRPr lang="en-US" sz="3000" dirty="0">
              <a:latin typeface="Arial" panose="020B0604020202020204" pitchFamily="34" charset="0"/>
              <a:cs typeface="Arial" panose="020B0604020202020204" pitchFamily="34" charset="0"/>
            </a:endParaRPr>
          </a:p>
          <a:p>
            <a:pPr algn="l"/>
            <a:r>
              <a:rPr lang="en-US" sz="3000" dirty="0">
                <a:latin typeface="Arial" panose="020B0604020202020204" pitchFamily="34" charset="0"/>
                <a:cs typeface="Arial" panose="020B0604020202020204" pitchFamily="34" charset="0"/>
              </a:rPr>
              <a:t>Bootstrap: To add readily available Look and effects</a:t>
            </a:r>
            <a:r>
              <a:rPr lang="en-US" sz="3000" dirty="0" smtClean="0">
                <a:latin typeface="Arial" panose="020B0604020202020204" pitchFamily="34" charset="0"/>
                <a:cs typeface="Arial" panose="020B0604020202020204" pitchFamily="34" charset="0"/>
              </a:rPr>
              <a:t>.</a:t>
            </a:r>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143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4312" y="208230"/>
            <a:ext cx="10018713" cy="5582970"/>
          </a:xfrm>
        </p:spPr>
        <p:txBody>
          <a:bodyPr>
            <a:noAutofit/>
          </a:bodyPr>
          <a:lstStyle/>
          <a:p>
            <a:pPr algn="l"/>
            <a:r>
              <a:rPr lang="en-US" sz="3000" dirty="0" smtClean="0">
                <a:solidFill>
                  <a:srgbClr val="FF0000"/>
                </a:solidFill>
                <a:latin typeface="Arial" panose="020B0604020202020204" pitchFamily="34" charset="0"/>
                <a:cs typeface="Arial" panose="020B0604020202020204" pitchFamily="34" charset="0"/>
              </a:rPr>
              <a:t>Server Side Technologies </a:t>
            </a:r>
            <a:r>
              <a:rPr lang="en-US" sz="3000" dirty="0" smtClean="0">
                <a:latin typeface="Arial" panose="020B0604020202020204" pitchFamily="34" charset="0"/>
                <a:cs typeface="Arial" panose="020B0604020202020204" pitchFamily="34" charset="0"/>
              </a:rPr>
              <a:t>:</a:t>
            </a:r>
          </a:p>
          <a:p>
            <a:pPr algn="l"/>
            <a:r>
              <a:rPr lang="en-US" sz="3000" dirty="0" err="1">
                <a:latin typeface="Arial" panose="020B0604020202020204" pitchFamily="34" charset="0"/>
                <a:cs typeface="Arial" panose="020B0604020202020204" pitchFamily="34" charset="0"/>
              </a:rPr>
              <a:t>Django</a:t>
            </a:r>
            <a:r>
              <a:rPr lang="en-US" sz="3000" dirty="0" smtClean="0">
                <a:latin typeface="Arial" panose="020B0604020202020204" pitchFamily="34" charset="0"/>
                <a:cs typeface="Arial" panose="020B0604020202020204" pitchFamily="34" charset="0"/>
              </a:rPr>
              <a:t>:</a:t>
            </a:r>
            <a:r>
              <a:rPr lang="en-US" sz="3000" dirty="0">
                <a:latin typeface="Arial" panose="020B0604020202020204" pitchFamily="34" charset="0"/>
                <a:cs typeface="Arial" panose="020B0604020202020204" pitchFamily="34" charset="0"/>
              </a:rPr>
              <a:t> is a </a:t>
            </a:r>
            <a:r>
              <a:rPr lang="en-US" sz="3000" dirty="0" smtClean="0">
                <a:latin typeface="Arial" panose="020B0604020202020204" pitchFamily="34" charset="0"/>
                <a:cs typeface="Arial" panose="020B0604020202020204" pitchFamily="34" charset="0"/>
              </a:rPr>
              <a:t>high-level, </a:t>
            </a:r>
            <a:r>
              <a:rPr lang="en-US" sz="3000" dirty="0" smtClean="0"/>
              <a:t>server side</a:t>
            </a:r>
            <a:r>
              <a:rPr lang="en-US" sz="3000" dirty="0"/>
              <a:t> </a:t>
            </a:r>
            <a:r>
              <a:rPr lang="en-US" sz="3000" b="1" dirty="0"/>
              <a:t>web framework</a:t>
            </a:r>
            <a:r>
              <a:rPr lang="en-US" sz="3000" dirty="0"/>
              <a:t> </a:t>
            </a:r>
            <a:r>
              <a:rPr lang="en-US" sz="3000" dirty="0" smtClean="0"/>
              <a:t>written </a:t>
            </a:r>
            <a:r>
              <a:rPr lang="en-US" sz="3000" dirty="0"/>
              <a:t>in Python </a:t>
            </a:r>
            <a:r>
              <a:rPr lang="en-US" sz="3000" dirty="0">
                <a:latin typeface="Arial" panose="020B0604020202020204" pitchFamily="34" charset="0"/>
                <a:cs typeface="Arial" panose="020B0604020202020204" pitchFamily="34" charset="0"/>
              </a:rPr>
              <a:t> that enables rapid development of secure and maintainable websites</a:t>
            </a:r>
            <a:r>
              <a:rPr lang="en-US" sz="3000" dirty="0" smtClean="0">
                <a:latin typeface="Arial" panose="020B0604020202020204" pitchFamily="34" charset="0"/>
                <a:cs typeface="Arial" panose="020B0604020202020204" pitchFamily="34" charset="0"/>
              </a:rPr>
              <a:t>.</a:t>
            </a:r>
          </a:p>
          <a:p>
            <a:pPr algn="l"/>
            <a:endParaRPr lang="en-US" sz="3000" dirty="0" smtClean="0">
              <a:latin typeface="Arial" panose="020B0604020202020204" pitchFamily="34" charset="0"/>
              <a:cs typeface="Arial" panose="020B0604020202020204" pitchFamily="34" charset="0"/>
            </a:endParaRPr>
          </a:p>
          <a:p>
            <a:pPr algn="l"/>
            <a:r>
              <a:rPr lang="en-US" sz="3000" dirty="0" err="1" smtClean="0">
                <a:latin typeface="Arial" panose="020B0604020202020204" pitchFamily="34" charset="0"/>
                <a:cs typeface="Arial" panose="020B0604020202020204" pitchFamily="34" charset="0"/>
              </a:rPr>
              <a:t>Django</a:t>
            </a:r>
            <a:r>
              <a:rPr lang="en-US" sz="3000" dirty="0" smtClean="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is particularly suited to create web application </a:t>
            </a:r>
            <a:r>
              <a:rPr lang="en-US" sz="3000" dirty="0" smtClean="0">
                <a:latin typeface="Arial" panose="020B0604020202020204" pitchFamily="34" charset="0"/>
                <a:cs typeface="Arial" panose="020B0604020202020204" pitchFamily="34" charset="0"/>
              </a:rPr>
              <a:t>that requires </a:t>
            </a:r>
            <a:r>
              <a:rPr lang="en-US" sz="3000" dirty="0">
                <a:latin typeface="Arial" panose="020B0604020202020204" pitchFamily="34" charset="0"/>
                <a:cs typeface="Arial" panose="020B0604020202020204" pitchFamily="34" charset="0"/>
              </a:rPr>
              <a:t>a </a:t>
            </a:r>
            <a:r>
              <a:rPr lang="en-US" sz="3000" dirty="0" smtClean="0">
                <a:latin typeface="Arial" panose="020B0604020202020204" pitchFamily="34" charset="0"/>
                <a:cs typeface="Arial" panose="020B0604020202020204" pitchFamily="34" charset="0"/>
              </a:rPr>
              <a:t>connection </a:t>
            </a:r>
            <a:r>
              <a:rPr lang="en-US" sz="3000" dirty="0">
                <a:latin typeface="Arial" panose="020B0604020202020204" pitchFamily="34" charset="0"/>
                <a:cs typeface="Arial" panose="020B0604020202020204" pitchFamily="34" charset="0"/>
              </a:rPr>
              <a:t>to the database for basic </a:t>
            </a:r>
            <a:r>
              <a:rPr lang="en-US" sz="3000" dirty="0" smtClean="0">
                <a:latin typeface="Arial" panose="020B0604020202020204" pitchFamily="34" charset="0"/>
                <a:cs typeface="Arial" panose="020B0604020202020204" pitchFamily="34" charset="0"/>
              </a:rPr>
              <a:t>CRUD (</a:t>
            </a:r>
            <a:r>
              <a:rPr lang="en-US" sz="3000" dirty="0" err="1">
                <a:latin typeface="Arial" panose="020B0604020202020204" pitchFamily="34" charset="0"/>
                <a:cs typeface="Arial" panose="020B0604020202020204" pitchFamily="34" charset="0"/>
              </a:rPr>
              <a:t>create,read,update</a:t>
            </a:r>
            <a:r>
              <a:rPr lang="en-US" sz="3000" dirty="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rPr>
              <a:t>and delete</a:t>
            </a:r>
            <a:r>
              <a:rPr lang="en-US" sz="3000" dirty="0">
                <a:latin typeface="Arial" panose="020B0604020202020204" pitchFamily="34" charset="0"/>
                <a:cs typeface="Arial" panose="020B0604020202020204" pitchFamily="34" charset="0"/>
              </a:rPr>
              <a:t>) operations.</a:t>
            </a:r>
            <a:endParaRPr lang="en-US" sz="3000" dirty="0" smtClean="0">
              <a:latin typeface="Arial" panose="020B0604020202020204" pitchFamily="34" charset="0"/>
              <a:cs typeface="Arial" panose="020B0604020202020204" pitchFamily="34" charset="0"/>
            </a:endParaRPr>
          </a:p>
          <a:p>
            <a:pPr algn="l"/>
            <a:endParaRPr lang="en-US" sz="3000" dirty="0"/>
          </a:p>
        </p:txBody>
      </p:sp>
    </p:spTree>
    <p:extLst>
      <p:ext uri="{BB962C8B-B14F-4D97-AF65-F5344CB8AC3E}">
        <p14:creationId xmlns:p14="http://schemas.microsoft.com/office/powerpoint/2010/main" val="322207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74847" y="1285592"/>
            <a:ext cx="10018713" cy="5148404"/>
          </a:xfrm>
        </p:spPr>
        <p:txBody>
          <a:bodyPr>
            <a:noAutofit/>
          </a:bodyPr>
          <a:lstStyle/>
          <a:p>
            <a:pPr algn="l"/>
            <a:r>
              <a:rPr lang="en-US" sz="3000" dirty="0">
                <a:solidFill>
                  <a:srgbClr val="FF0000"/>
                </a:solidFill>
                <a:latin typeface="Arial" panose="020B0604020202020204" pitchFamily="34" charset="0"/>
                <a:cs typeface="Arial" panose="020B0604020202020204" pitchFamily="34" charset="0"/>
              </a:rPr>
              <a:t>Backend Technologies </a:t>
            </a:r>
            <a:r>
              <a:rPr lang="en-US" sz="3000" dirty="0">
                <a:latin typeface="Arial" panose="020B0604020202020204" pitchFamily="34" charset="0"/>
                <a:cs typeface="Arial" panose="020B0604020202020204" pitchFamily="34" charset="0"/>
              </a:rPr>
              <a:t>:</a:t>
            </a:r>
          </a:p>
          <a:p>
            <a:pPr algn="l"/>
            <a:r>
              <a:rPr lang="en-US" sz="3000" b="1" dirty="0">
                <a:latin typeface="Arial" panose="020B0604020202020204" pitchFamily="34" charset="0"/>
                <a:cs typeface="Arial" panose="020B0604020202020204" pitchFamily="34" charset="0"/>
              </a:rPr>
              <a:t>Python</a:t>
            </a:r>
            <a:r>
              <a:rPr lang="en-US" sz="3000" dirty="0">
                <a:latin typeface="Arial" panose="020B0604020202020204" pitchFamily="34" charset="0"/>
                <a:cs typeface="Arial" panose="020B0604020202020204" pitchFamily="34" charset="0"/>
              </a:rPr>
              <a:t>: Python is an object-oriented programming language, it</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help programmers write clear, logical code for small and large-scale projects.</a:t>
            </a:r>
          </a:p>
          <a:p>
            <a:pPr algn="l"/>
            <a:r>
              <a:rPr lang="en-US" sz="3000" b="1" dirty="0">
                <a:latin typeface="Arial" panose="020B0604020202020204" pitchFamily="34" charset="0"/>
                <a:cs typeface="Arial" panose="020B0604020202020204" pitchFamily="34" charset="0"/>
              </a:rPr>
              <a:t>Selenium</a:t>
            </a:r>
            <a:r>
              <a:rPr lang="en-US" sz="3000" dirty="0">
                <a:latin typeface="Arial" panose="020B0604020202020204" pitchFamily="34" charset="0"/>
                <a:cs typeface="Arial" panose="020B0604020202020204" pitchFamily="34" charset="0"/>
              </a:rPr>
              <a:t>: </a:t>
            </a:r>
            <a:r>
              <a:rPr lang="en-US" sz="3000" dirty="0"/>
              <a:t>is used to automate web browser interaction from Python.</a:t>
            </a:r>
            <a:endParaRPr lang="en-US" sz="3000" dirty="0">
              <a:latin typeface="Arial" panose="020B0604020202020204" pitchFamily="34" charset="0"/>
              <a:cs typeface="Arial" panose="020B0604020202020204" pitchFamily="34" charset="0"/>
            </a:endParaRPr>
          </a:p>
          <a:p>
            <a:pPr algn="l"/>
            <a:r>
              <a:rPr lang="en-US" sz="3000" b="1" dirty="0" err="1"/>
              <a:t>BeautifulSoup</a:t>
            </a:r>
            <a:r>
              <a:rPr lang="en-US" sz="3000" dirty="0"/>
              <a:t> :</a:t>
            </a:r>
            <a:r>
              <a:rPr lang="en-US" sz="3000" b="1" dirty="0"/>
              <a:t> </a:t>
            </a:r>
            <a:r>
              <a:rPr lang="en-US" sz="3000" dirty="0"/>
              <a:t>it is a library that makes it easy to scrape information from web pages</a:t>
            </a:r>
            <a:r>
              <a:rPr lang="en-US" sz="3000" dirty="0" smtClean="0"/>
              <a:t>.</a:t>
            </a:r>
          </a:p>
          <a:p>
            <a:pPr algn="l"/>
            <a:r>
              <a:rPr lang="en-US" sz="3000" dirty="0" smtClean="0">
                <a:solidFill>
                  <a:srgbClr val="FF0000"/>
                </a:solidFill>
                <a:latin typeface="Arial" panose="020B0604020202020204" pitchFamily="34" charset="0"/>
                <a:cs typeface="Arial" panose="020B0604020202020204" pitchFamily="34" charset="0"/>
              </a:rPr>
              <a:t>Database:</a:t>
            </a:r>
            <a:endParaRPr lang="en-US" sz="3000" dirty="0">
              <a:solidFill>
                <a:srgbClr val="FF0000"/>
              </a:solidFill>
              <a:latin typeface="Arial" panose="020B0604020202020204" pitchFamily="34" charset="0"/>
              <a:cs typeface="Arial" panose="020B0604020202020204" pitchFamily="34" charset="0"/>
            </a:endParaRPr>
          </a:p>
          <a:p>
            <a:pPr algn="l"/>
            <a:r>
              <a:rPr lang="en-US" sz="3000" b="1" dirty="0" err="1">
                <a:latin typeface="Arial" panose="020B0604020202020204" pitchFamily="34" charset="0"/>
                <a:cs typeface="Arial" panose="020B0604020202020204" pitchFamily="34" charset="0"/>
              </a:rPr>
              <a:t>MongoDB</a:t>
            </a:r>
            <a:r>
              <a:rPr lang="en-US" sz="3000" dirty="0" smtClean="0">
                <a:latin typeface="Arial" panose="020B0604020202020204" pitchFamily="34" charset="0"/>
                <a:cs typeface="Arial" panose="020B0604020202020204" pitchFamily="34" charset="0"/>
              </a:rPr>
              <a:t>: </a:t>
            </a:r>
            <a:r>
              <a:rPr lang="en-US" sz="3000" dirty="0" smtClean="0"/>
              <a:t>is </a:t>
            </a:r>
            <a:r>
              <a:rPr lang="en-US" sz="3000" dirty="0"/>
              <a:t>an open-source document database and leading </a:t>
            </a:r>
            <a:r>
              <a:rPr lang="en-US" sz="3000" dirty="0" err="1"/>
              <a:t>NoSQL</a:t>
            </a:r>
            <a:r>
              <a:rPr lang="en-US" sz="3000" dirty="0"/>
              <a:t> database.</a:t>
            </a:r>
            <a:endParaRPr lang="en-IN" sz="3000" dirty="0">
              <a:latin typeface="Arial" panose="020B0604020202020204" pitchFamily="34" charset="0"/>
              <a:cs typeface="Arial" panose="020B0604020202020204" pitchFamily="34" charset="0"/>
            </a:endParaRPr>
          </a:p>
          <a:p>
            <a:endParaRPr lang="en-IN" sz="3000" dirty="0">
              <a:latin typeface="Arial" panose="020B0604020202020204" pitchFamily="34" charset="0"/>
              <a:cs typeface="Arial" panose="020B0604020202020204" pitchFamily="34" charset="0"/>
            </a:endParaRPr>
          </a:p>
          <a:p>
            <a:endParaRPr lang="en-US" sz="3000" dirty="0"/>
          </a:p>
        </p:txBody>
      </p:sp>
    </p:spTree>
    <p:extLst>
      <p:ext uri="{BB962C8B-B14F-4D97-AF65-F5344CB8AC3E}">
        <p14:creationId xmlns:p14="http://schemas.microsoft.com/office/powerpoint/2010/main" val="20940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57E320B-68F3-42D9-A0AF-A987E6F747F1}"/>
              </a:ext>
            </a:extLst>
          </p:cNvPr>
          <p:cNvSpPr>
            <a:spLocks noGrp="1"/>
          </p:cNvSpPr>
          <p:nvPr>
            <p:ph type="body" idx="1"/>
          </p:nvPr>
        </p:nvSpPr>
        <p:spPr>
          <a:xfrm>
            <a:off x="1780674" y="126749"/>
            <a:ext cx="9722351" cy="5664453"/>
          </a:xfrm>
        </p:spPr>
        <p:txBody>
          <a:bodyPr>
            <a:normAutofit fontScale="92500"/>
          </a:bodyPr>
          <a:lstStyle/>
          <a:p>
            <a:pPr algn="l"/>
            <a:r>
              <a:rPr lang="en-IN" sz="4000" dirty="0">
                <a:latin typeface="Arial Black" panose="020B0A04020102020204" pitchFamily="34" charset="0"/>
              </a:rPr>
              <a:t>Project Overview</a:t>
            </a:r>
            <a:endParaRPr lang="en-US" sz="4000" dirty="0">
              <a:latin typeface="Arial Black" panose="020B0A04020102020204" pitchFamily="34" charset="0"/>
              <a:cs typeface="Arial" panose="020B0604020202020204" pitchFamily="34" charset="0"/>
            </a:endParaRPr>
          </a:p>
          <a:p>
            <a:pPr marL="342900" indent="-342900" algn="l">
              <a:buFont typeface="Arial" panose="020B0604020202020204" pitchFamily="34" charset="0"/>
              <a:buChar char="•"/>
            </a:pPr>
            <a:r>
              <a:rPr lang="en-US" sz="2800" dirty="0">
                <a:latin typeface="Arial" panose="020B0604020202020204" pitchFamily="34" charset="0"/>
                <a:cs typeface="Arial" panose="020B0604020202020204" pitchFamily="34" charset="0"/>
              </a:rPr>
              <a:t>Finding Profiles of Lead on LinkedIn, </a:t>
            </a:r>
            <a:r>
              <a:rPr lang="en-US" sz="2800" dirty="0" err="1">
                <a:latin typeface="Arial" panose="020B0604020202020204" pitchFamily="34" charset="0"/>
                <a:cs typeface="Arial" panose="020B0604020202020204" pitchFamily="34" charset="0"/>
              </a:rPr>
              <a:t>Uplead</a:t>
            </a:r>
            <a:r>
              <a:rPr lang="en-US" sz="2800" dirty="0">
                <a:latin typeface="Arial" panose="020B0604020202020204" pitchFamily="34" charset="0"/>
                <a:cs typeface="Arial" panose="020B0604020202020204" pitchFamily="34" charset="0"/>
              </a:rPr>
              <a:t> or various websites.</a:t>
            </a:r>
          </a:p>
          <a:p>
            <a:pPr marL="342900" indent="-342900" algn="l">
              <a:buFont typeface="Arial" panose="020B0604020202020204" pitchFamily="34" charset="0"/>
              <a:buChar char="•"/>
            </a:pPr>
            <a:r>
              <a:rPr lang="en-US" sz="2800" dirty="0">
                <a:latin typeface="Arial" panose="020B0604020202020204" pitchFamily="34" charset="0"/>
                <a:cs typeface="Arial" panose="020B0604020202020204" pitchFamily="34" charset="0"/>
              </a:rPr>
              <a:t>Finding Emails for those lead on LinkedIn or by trying </a:t>
            </a:r>
            <a:r>
              <a:rPr lang="en-US" sz="2800" dirty="0" smtClean="0">
                <a:latin typeface="Arial" panose="020B0604020202020204" pitchFamily="34" charset="0"/>
                <a:cs typeface="Arial" panose="020B0604020202020204" pitchFamily="34" charset="0"/>
              </a:rPr>
              <a:t>possible combinations </a:t>
            </a:r>
            <a:r>
              <a:rPr lang="en-US" sz="2800" dirty="0">
                <a:latin typeface="Arial" panose="020B0604020202020204" pitchFamily="34" charset="0"/>
                <a:cs typeface="Arial" panose="020B0604020202020204" pitchFamily="34" charset="0"/>
              </a:rPr>
              <a:t>from Name and Domain.</a:t>
            </a:r>
          </a:p>
          <a:p>
            <a:pPr marL="342900" indent="-342900" algn="l">
              <a:buFont typeface="Arial" panose="020B0604020202020204" pitchFamily="34" charset="0"/>
              <a:buChar char="•"/>
            </a:pPr>
            <a:r>
              <a:rPr lang="en-US" sz="2800" dirty="0">
                <a:latin typeface="Arial" panose="020B0604020202020204" pitchFamily="34" charset="0"/>
                <a:cs typeface="Arial" panose="020B0604020202020204" pitchFamily="34" charset="0"/>
              </a:rPr>
              <a:t>Storing this information</a:t>
            </a:r>
          </a:p>
          <a:p>
            <a:pPr marL="342900" indent="-342900" algn="l">
              <a:buFont typeface="Arial" panose="020B0604020202020204" pitchFamily="34" charset="0"/>
              <a:buChar char="•"/>
            </a:pPr>
            <a:r>
              <a:rPr lang="en-US" sz="2800" dirty="0" smtClean="0">
                <a:latin typeface="Arial" panose="020B0604020202020204" pitchFamily="34" charset="0"/>
                <a:cs typeface="Arial" panose="020B0604020202020204" pitchFamily="34" charset="0"/>
              </a:rPr>
              <a:t>Shooting </a:t>
            </a:r>
            <a:r>
              <a:rPr lang="en-US" sz="2800" dirty="0">
                <a:latin typeface="Arial" panose="020B0604020202020204" pitchFamily="34" charset="0"/>
                <a:cs typeface="Arial" panose="020B0604020202020204" pitchFamily="34" charset="0"/>
              </a:rPr>
              <a:t>the Mail to those whose Mail Id’s are found successfully</a:t>
            </a:r>
          </a:p>
          <a:p>
            <a:pPr marL="342900" indent="-342900" algn="l">
              <a:buFont typeface="Arial" panose="020B0604020202020204" pitchFamily="34" charset="0"/>
              <a:buChar char="•"/>
            </a:pPr>
            <a:r>
              <a:rPr lang="en-US" sz="2800" dirty="0">
                <a:latin typeface="Arial" panose="020B0604020202020204" pitchFamily="34" charset="0"/>
                <a:cs typeface="Arial" panose="020B0604020202020204" pitchFamily="34" charset="0"/>
              </a:rPr>
              <a:t>Create Effective Follow Up Campaigns with Date &amp;amp; Time.</a:t>
            </a:r>
          </a:p>
          <a:p>
            <a:pPr marL="342900" indent="-342900" algn="l">
              <a:buFont typeface="Arial" panose="020B0604020202020204" pitchFamily="34" charset="0"/>
              <a:buChar char="•"/>
            </a:pPr>
            <a:r>
              <a:rPr lang="en-US" sz="2800" dirty="0">
                <a:latin typeface="Arial" panose="020B0604020202020204" pitchFamily="34" charset="0"/>
                <a:cs typeface="Arial" panose="020B0604020202020204" pitchFamily="34" charset="0"/>
              </a:rPr>
              <a:t>Different Services are available for contact each other.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video </a:t>
            </a:r>
            <a:r>
              <a:rPr lang="en-US" sz="2800" dirty="0" smtClean="0">
                <a:latin typeface="Arial" panose="020B0604020202020204" pitchFamily="34" charset="0"/>
                <a:cs typeface="Arial" panose="020B0604020202020204" pitchFamily="34" charset="0"/>
              </a:rPr>
              <a:t>calling, messaging</a:t>
            </a:r>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8082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364</TotalTime>
  <Words>630</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Aharoni</vt:lpstr>
      <vt:lpstr>Arial</vt:lpstr>
      <vt:lpstr>Arial Black</vt:lpstr>
      <vt:lpstr>Corbel</vt:lpstr>
      <vt:lpstr>Parallax</vt:lpstr>
      <vt:lpstr>Lead Generation Automation Tool</vt:lpstr>
      <vt:lpstr>INTRODUCTION</vt:lpstr>
      <vt:lpstr>OBJECTIVE</vt:lpstr>
      <vt:lpstr>PowerPoint Presentation</vt:lpstr>
      <vt:lpstr>PowerPoint Presentation</vt:lpstr>
      <vt:lpstr>Technical feasibilities of Tool</vt:lpstr>
      <vt:lpstr>PowerPoint Presentation</vt:lpstr>
      <vt:lpstr>PowerPoint Presentation</vt:lpstr>
      <vt:lpstr>PowerPoint Presentation</vt:lpstr>
      <vt:lpstr>LIMITATIONS OF TOOL</vt:lpstr>
      <vt:lpstr>Future Scope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Generation Automation Tool”</dc:title>
  <dc:creator>Jyoti Mane</dc:creator>
  <cp:lastModifiedBy>Atul Punde</cp:lastModifiedBy>
  <cp:revision>38</cp:revision>
  <dcterms:created xsi:type="dcterms:W3CDTF">2021-01-24T06:08:41Z</dcterms:created>
  <dcterms:modified xsi:type="dcterms:W3CDTF">2021-01-24T12:52:08Z</dcterms:modified>
</cp:coreProperties>
</file>