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34"/>
  </p:notesMasterIdLst>
  <p:sldIdLst>
    <p:sldId id="256" r:id="rId2"/>
    <p:sldId id="257" r:id="rId3"/>
    <p:sldId id="258" r:id="rId4"/>
    <p:sldId id="259" r:id="rId5"/>
    <p:sldId id="260" r:id="rId6"/>
    <p:sldId id="288" r:id="rId7"/>
    <p:sldId id="261" r:id="rId8"/>
    <p:sldId id="262" r:id="rId9"/>
    <p:sldId id="263" r:id="rId10"/>
    <p:sldId id="264" r:id="rId11"/>
    <p:sldId id="289" r:id="rId12"/>
    <p:sldId id="290" r:id="rId13"/>
    <p:sldId id="291" r:id="rId14"/>
    <p:sldId id="292" r:id="rId15"/>
    <p:sldId id="293" r:id="rId16"/>
    <p:sldId id="294" r:id="rId17"/>
    <p:sldId id="295" r:id="rId18"/>
    <p:sldId id="266" r:id="rId19"/>
    <p:sldId id="267" r:id="rId20"/>
    <p:sldId id="268" r:id="rId21"/>
    <p:sldId id="269" r:id="rId22"/>
    <p:sldId id="270" r:id="rId23"/>
    <p:sldId id="271" r:id="rId24"/>
    <p:sldId id="272" r:id="rId25"/>
    <p:sldId id="273"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PT Sans Narrow" charset="0"/>
      <p:regular r:id="rId35"/>
      <p:bold r:id="rId36"/>
    </p:embeddedFont>
    <p:embeddedFont>
      <p:font typeface="Open Sans"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93B6860-2098-4023-9D43-06963EC77654}">
  <a:tblStyle styleId="{393B6860-2098-4023-9D43-06963EC776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1" d="100"/>
          <a:sy n="121" d="100"/>
        </p:scale>
        <p:origin x="-34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137039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87997393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87997393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56399ed1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56399ed1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56399ed19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56399ed1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56399ed19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56399ed1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56399ed19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a56399ed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a56399ed19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a56399ed19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56399ed19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56399ed19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56399ed1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56399ed1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87997393_0_1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8799739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57c89771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57c89771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56399ed1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56399ed1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557c89771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557c89771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a56399ed19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a56399ed1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a56399ed1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a56399ed1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56399ed19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56399ed19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a56399ed1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a56399ed1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a56399ed19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a56399ed1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56399ed19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56399ed1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a56399ed19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a56399ed1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a56399ed19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a56399ed19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a56399ed1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a56399ed1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56399ed1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56399ed1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87997393_0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87997393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a56399ed19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a56399ed19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56399ed1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56399ed1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a56399ed19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a56399ed19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a557c89771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a557c89771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f87997393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f87997393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f87997393_0_1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f87997393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f87997393_0_1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f87997393_0_1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56399ed1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56399ed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56399ed1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56399ed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OC">
  <p:cSld name="SECTION_HEADER_1">
    <p:spTree>
      <p:nvGrpSpPr>
        <p:cNvPr id="1" name="Shape 62"/>
        <p:cNvGrpSpPr/>
        <p:nvPr/>
      </p:nvGrpSpPr>
      <p:grpSpPr>
        <a:xfrm>
          <a:off x="0" y="0"/>
          <a:ext cx="0" cy="0"/>
          <a:chOff x="0" y="0"/>
          <a:chExt cx="0" cy="0"/>
        </a:xfrm>
      </p:grpSpPr>
      <p:grpSp>
        <p:nvGrpSpPr>
          <p:cNvPr id="63" name="Google Shape;63;p13"/>
          <p:cNvGrpSpPr/>
          <p:nvPr/>
        </p:nvGrpSpPr>
        <p:grpSpPr>
          <a:xfrm>
            <a:off x="4406400" y="0"/>
            <a:ext cx="4737600" cy="5143065"/>
            <a:chOff x="4406400" y="0"/>
            <a:chExt cx="4737600" cy="5143065"/>
          </a:xfrm>
        </p:grpSpPr>
        <p:sp>
          <p:nvSpPr>
            <p:cNvPr id="64" name="Google Shape;64;p1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3" name="Google Shape;83;p1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_alt3">
  <p:cSld name="TITLE_AND_BODY_1">
    <p:spTree>
      <p:nvGrpSpPr>
        <p:cNvPr id="1" name="Shape 84"/>
        <p:cNvGrpSpPr/>
        <p:nvPr/>
      </p:nvGrpSpPr>
      <p:grpSpPr>
        <a:xfrm>
          <a:off x="0" y="0"/>
          <a:ext cx="0" cy="0"/>
          <a:chOff x="0" y="0"/>
          <a:chExt cx="0" cy="0"/>
        </a:xfrm>
      </p:grpSpPr>
      <p:pic>
        <p:nvPicPr>
          <p:cNvPr id="85" name="Google Shape;85;p14" descr="offset_comp_343059.jpg"/>
          <p:cNvPicPr preferRelativeResize="0"/>
          <p:nvPr/>
        </p:nvPicPr>
        <p:blipFill rotWithShape="1">
          <a:blip r:embed="rId2">
            <a:alphaModFix amt="80000"/>
          </a:blip>
          <a:srcRect l="30474" t="11955" r="30474" b="25870"/>
          <a:stretch/>
        </p:blipFill>
        <p:spPr>
          <a:xfrm rot="-5400000">
            <a:off x="113630" y="-105700"/>
            <a:ext cx="5142300" cy="5364300"/>
          </a:xfrm>
          <a:prstGeom prst="diagStripe">
            <a:avLst>
              <a:gd name="adj" fmla="val 50343"/>
            </a:avLst>
          </a:prstGeom>
          <a:noFill/>
          <a:ln>
            <a:noFill/>
          </a:ln>
        </p:spPr>
      </p:pic>
      <p:sp>
        <p:nvSpPr>
          <p:cNvPr id="86" name="Google Shape;86;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7" name="Google Shape;87;p14"/>
          <p:cNvSpPr txBox="1">
            <a:spLocks noGrp="1"/>
          </p:cNvSpPr>
          <p:nvPr>
            <p:ph type="body" idx="1"/>
          </p:nvPr>
        </p:nvSpPr>
        <p:spPr>
          <a:xfrm>
            <a:off x="4018025" y="1567550"/>
            <a:ext cx="4318500" cy="1766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chemeClr val="dk2"/>
              </a:buClr>
              <a:buSzPts val="1800"/>
              <a:buChar char="●"/>
              <a:defRPr>
                <a:solidFill>
                  <a:schemeClr val="dk2"/>
                </a:solidFill>
              </a:defRPr>
            </a:lvl1pPr>
            <a:lvl2pPr marL="914400" lvl="1" indent="-317500" rtl="0">
              <a:spcBef>
                <a:spcPts val="1600"/>
              </a:spcBef>
              <a:spcAft>
                <a:spcPts val="0"/>
              </a:spcAft>
              <a:buClr>
                <a:schemeClr val="dk2"/>
              </a:buClr>
              <a:buSzPts val="1400"/>
              <a:buChar char="○"/>
              <a:defRPr>
                <a:solidFill>
                  <a:schemeClr val="dk2"/>
                </a:solidFill>
              </a:defRPr>
            </a:lvl2pPr>
            <a:lvl3pPr marL="1371600" lvl="2" indent="-317500" rtl="0">
              <a:spcBef>
                <a:spcPts val="1600"/>
              </a:spcBef>
              <a:spcAft>
                <a:spcPts val="0"/>
              </a:spcAft>
              <a:buClr>
                <a:schemeClr val="dk2"/>
              </a:buClr>
              <a:buSzPts val="1400"/>
              <a:buChar char="■"/>
              <a:defRPr>
                <a:solidFill>
                  <a:schemeClr val="dk2"/>
                </a:solidFill>
              </a:defRPr>
            </a:lvl3pPr>
            <a:lvl4pPr marL="1828800" lvl="3" indent="-317500" rtl="0">
              <a:spcBef>
                <a:spcPts val="1600"/>
              </a:spcBef>
              <a:spcAft>
                <a:spcPts val="0"/>
              </a:spcAft>
              <a:buClr>
                <a:schemeClr val="dk2"/>
              </a:buClr>
              <a:buSzPts val="1400"/>
              <a:buChar char="●"/>
              <a:defRPr>
                <a:solidFill>
                  <a:schemeClr val="dk2"/>
                </a:solidFill>
              </a:defRPr>
            </a:lvl4pPr>
            <a:lvl5pPr marL="2286000" lvl="4" indent="-317500" rtl="0">
              <a:spcBef>
                <a:spcPts val="1600"/>
              </a:spcBef>
              <a:spcAft>
                <a:spcPts val="0"/>
              </a:spcAft>
              <a:buClr>
                <a:schemeClr val="dk2"/>
              </a:buClr>
              <a:buSzPts val="1400"/>
              <a:buChar char="○"/>
              <a:defRPr>
                <a:solidFill>
                  <a:schemeClr val="dk2"/>
                </a:solidFill>
              </a:defRPr>
            </a:lvl5pPr>
            <a:lvl6pPr marL="2743200" lvl="5" indent="-317500" rtl="0">
              <a:spcBef>
                <a:spcPts val="1600"/>
              </a:spcBef>
              <a:spcAft>
                <a:spcPts val="0"/>
              </a:spcAft>
              <a:buClr>
                <a:schemeClr val="dk2"/>
              </a:buClr>
              <a:buSzPts val="1400"/>
              <a:buChar char="■"/>
              <a:defRPr>
                <a:solidFill>
                  <a:schemeClr val="dk2"/>
                </a:solidFill>
              </a:defRPr>
            </a:lvl6pPr>
            <a:lvl7pPr marL="3200400" lvl="6" indent="-317500" rtl="0">
              <a:spcBef>
                <a:spcPts val="1600"/>
              </a:spcBef>
              <a:spcAft>
                <a:spcPts val="0"/>
              </a:spcAft>
              <a:buClr>
                <a:schemeClr val="dk2"/>
              </a:buClr>
              <a:buSzPts val="1400"/>
              <a:buChar char="●"/>
              <a:defRPr>
                <a:solidFill>
                  <a:schemeClr val="dk2"/>
                </a:solidFill>
              </a:defRPr>
            </a:lvl7pPr>
            <a:lvl8pPr marL="3657600" lvl="7" indent="-317500" rtl="0">
              <a:spcBef>
                <a:spcPts val="1600"/>
              </a:spcBef>
              <a:spcAft>
                <a:spcPts val="0"/>
              </a:spcAft>
              <a:buClr>
                <a:schemeClr val="dk2"/>
              </a:buClr>
              <a:buSzPts val="1400"/>
              <a:buChar char="○"/>
              <a:defRPr>
                <a:solidFill>
                  <a:schemeClr val="dk2"/>
                </a:solidFill>
              </a:defRPr>
            </a:lvl8pPr>
            <a:lvl9pPr marL="4114800" lvl="8" indent="-317500" rtl="0">
              <a:spcBef>
                <a:spcPts val="1600"/>
              </a:spcBef>
              <a:spcAft>
                <a:spcPts val="1600"/>
              </a:spcAft>
              <a:buClr>
                <a:schemeClr val="dk2"/>
              </a:buClr>
              <a:buSzPts val="1400"/>
              <a:buChar char="■"/>
              <a:defRPr>
                <a:solidFill>
                  <a:schemeClr val="dk2"/>
                </a:solidFill>
              </a:defRPr>
            </a:lvl9pPr>
          </a:lstStyle>
          <a:p>
            <a:endParaRPr/>
          </a:p>
        </p:txBody>
      </p:sp>
      <p:sp>
        <p:nvSpPr>
          <p:cNvPr id="88" name="Google Shape;8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89" name="Google Shape;89;p14">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14"/>
          <p:cNvGrpSpPr/>
          <p:nvPr/>
        </p:nvGrpSpPr>
        <p:grpSpPr>
          <a:xfrm>
            <a:off x="0" y="381001"/>
            <a:ext cx="1037850" cy="1016287"/>
            <a:chOff x="0" y="381001"/>
            <a:chExt cx="1037850" cy="1016287"/>
          </a:xfrm>
        </p:grpSpPr>
        <p:sp>
          <p:nvSpPr>
            <p:cNvPr id="94" name="Google Shape;94;p1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_alt1">
  <p:cSld name="TITLE_AND_BODY_2">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61071" y="1924852"/>
            <a:ext cx="2304900" cy="1797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8" name="Google Shape;98;p15"/>
          <p:cNvSpPr/>
          <p:nvPr/>
        </p:nvSpPr>
        <p:spPr>
          <a:xfrm>
            <a:off x="4564200" y="0"/>
            <a:ext cx="4579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6451271" y="1924850"/>
            <a:ext cx="2304900" cy="1797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
        <p:nvSpPr>
          <p:cNvPr id="100" name="Google Shape;100;p15">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15"/>
          <p:cNvGrpSpPr/>
          <p:nvPr/>
        </p:nvGrpSpPr>
        <p:grpSpPr>
          <a:xfrm>
            <a:off x="0" y="381001"/>
            <a:ext cx="1037850" cy="1016287"/>
            <a:chOff x="0" y="381001"/>
            <a:chExt cx="1037850" cy="1016287"/>
          </a:xfrm>
        </p:grpSpPr>
        <p:sp>
          <p:nvSpPr>
            <p:cNvPr id="105" name="Google Shape;105;p1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5"/>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08" name="Google Shape;10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_alt2">
  <p:cSld name="TITLE_AND_BODY_2_1">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702850" y="1708619"/>
            <a:ext cx="3333300" cy="1470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11" name="Google Shape;111;p16"/>
          <p:cNvSpPr/>
          <p:nvPr/>
        </p:nvSpPr>
        <p:spPr>
          <a:xfrm>
            <a:off x="0" y="3486600"/>
            <a:ext cx="9144000" cy="165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a:hlinkClick r:id=""/>
          </p:cNvPr>
          <p:cNvSpPr/>
          <p:nvPr/>
        </p:nvSpPr>
        <p:spPr>
          <a:xfrm>
            <a:off x="0" y="0"/>
            <a:ext cx="632700" cy="588600"/>
          </a:xfrm>
          <a:prstGeom prst="rect">
            <a:avLst/>
          </a:prstGeom>
          <a:solidFill>
            <a:srgbClr val="1B21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a:hlinkClick r:id=""/>
          </p:cNvPr>
          <p:cNvSpPr/>
          <p:nvPr/>
        </p:nvSpPr>
        <p:spPr>
          <a:xfrm>
            <a:off x="212050" y="221751"/>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a:hlinkClick r:id=""/>
          </p:cNvPr>
          <p:cNvSpPr/>
          <p:nvPr/>
        </p:nvSpPr>
        <p:spPr>
          <a:xfrm>
            <a:off x="212050" y="284225"/>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a:hlinkClick r:id=""/>
          </p:cNvPr>
          <p:cNvSpPr/>
          <p:nvPr/>
        </p:nvSpPr>
        <p:spPr>
          <a:xfrm>
            <a:off x="212050" y="346699"/>
            <a:ext cx="219600" cy="18900"/>
          </a:xfrm>
          <a:prstGeom prst="rect">
            <a:avLst/>
          </a:prstGeom>
          <a:solidFill>
            <a:srgbClr val="55688B">
              <a:alpha val="3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16"/>
          <p:cNvGrpSpPr/>
          <p:nvPr/>
        </p:nvGrpSpPr>
        <p:grpSpPr>
          <a:xfrm>
            <a:off x="0" y="381001"/>
            <a:ext cx="1037850" cy="1016287"/>
            <a:chOff x="0" y="381001"/>
            <a:chExt cx="1037850" cy="1016287"/>
          </a:xfrm>
        </p:grpSpPr>
        <p:sp>
          <p:nvSpPr>
            <p:cNvPr id="117" name="Google Shape;117;p1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6"/>
          <p:cNvSpPr txBox="1">
            <a:spLocks noGrp="1"/>
          </p:cNvSpPr>
          <p:nvPr>
            <p:ph type="title" idx="2"/>
          </p:nvPr>
        </p:nvSpPr>
        <p:spPr>
          <a:xfrm>
            <a:off x="1297500" y="459490"/>
            <a:ext cx="3005700" cy="510900"/>
          </a:xfrm>
          <a:prstGeom prst="rect">
            <a:avLst/>
          </a:prstGeom>
        </p:spPr>
        <p:txBody>
          <a:bodyPr spcFirstLastPara="1" wrap="square" lIns="91425" tIns="91425" rIns="91425" bIns="91425" anchor="t" anchorCtr="0">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20" name="Google Shape;12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121" name="Google Shape;121;p16"/>
          <p:cNvSpPr txBox="1">
            <a:spLocks noGrp="1"/>
          </p:cNvSpPr>
          <p:nvPr>
            <p:ph type="body" idx="1"/>
          </p:nvPr>
        </p:nvSpPr>
        <p:spPr>
          <a:xfrm>
            <a:off x="702850" y="3625275"/>
            <a:ext cx="3333300" cy="7653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Clr>
                <a:schemeClr val="dk1"/>
              </a:buClr>
              <a:buSzPts val="1100"/>
              <a:buChar char="●"/>
              <a:defRPr sz="1100">
                <a:solidFill>
                  <a:schemeClr val="dk1"/>
                </a:solidFill>
              </a:defRPr>
            </a:lvl1pPr>
            <a:lvl2pPr marL="914400" lvl="1" indent="-317500" rtl="0">
              <a:spcBef>
                <a:spcPts val="1600"/>
              </a:spcBef>
              <a:spcAft>
                <a:spcPts val="0"/>
              </a:spcAft>
              <a:buClr>
                <a:schemeClr val="dk1"/>
              </a:buClr>
              <a:buSzPts val="1400"/>
              <a:buChar char="○"/>
              <a:defRPr>
                <a:solidFill>
                  <a:schemeClr val="dk1"/>
                </a:solidFill>
              </a:defRPr>
            </a:lvl2pPr>
            <a:lvl3pPr marL="1371600" lvl="2" indent="-317500" rtl="0">
              <a:spcBef>
                <a:spcPts val="1600"/>
              </a:spcBef>
              <a:spcAft>
                <a:spcPts val="0"/>
              </a:spcAft>
              <a:buClr>
                <a:schemeClr val="dk1"/>
              </a:buClr>
              <a:buSzPts val="1400"/>
              <a:buChar char="■"/>
              <a:defRPr>
                <a:solidFill>
                  <a:schemeClr val="dk1"/>
                </a:solidFill>
              </a:defRPr>
            </a:lvl3pPr>
            <a:lvl4pPr marL="1828800" lvl="3" indent="-317500" rtl="0">
              <a:spcBef>
                <a:spcPts val="1600"/>
              </a:spcBef>
              <a:spcAft>
                <a:spcPts val="0"/>
              </a:spcAft>
              <a:buClr>
                <a:schemeClr val="dk1"/>
              </a:buClr>
              <a:buSzPts val="1400"/>
              <a:buChar char="●"/>
              <a:defRPr>
                <a:solidFill>
                  <a:schemeClr val="dk1"/>
                </a:solidFill>
              </a:defRPr>
            </a:lvl4pPr>
            <a:lvl5pPr marL="2286000" lvl="4" indent="-317500" rtl="0">
              <a:spcBef>
                <a:spcPts val="1600"/>
              </a:spcBef>
              <a:spcAft>
                <a:spcPts val="0"/>
              </a:spcAft>
              <a:buClr>
                <a:schemeClr val="dk1"/>
              </a:buClr>
              <a:buSzPts val="1400"/>
              <a:buChar char="○"/>
              <a:defRPr>
                <a:solidFill>
                  <a:schemeClr val="dk1"/>
                </a:solidFill>
              </a:defRPr>
            </a:lvl5pPr>
            <a:lvl6pPr marL="2743200" lvl="5" indent="-317500" rtl="0">
              <a:spcBef>
                <a:spcPts val="1600"/>
              </a:spcBef>
              <a:spcAft>
                <a:spcPts val="0"/>
              </a:spcAft>
              <a:buClr>
                <a:schemeClr val="dk1"/>
              </a:buClr>
              <a:buSzPts val="1400"/>
              <a:buChar char="■"/>
              <a:defRPr>
                <a:solidFill>
                  <a:schemeClr val="dk1"/>
                </a:solidFill>
              </a:defRPr>
            </a:lvl6pPr>
            <a:lvl7pPr marL="3200400" lvl="6" indent="-317500" rtl="0">
              <a:spcBef>
                <a:spcPts val="1600"/>
              </a:spcBef>
              <a:spcAft>
                <a:spcPts val="0"/>
              </a:spcAft>
              <a:buClr>
                <a:schemeClr val="dk1"/>
              </a:buClr>
              <a:buSzPts val="1400"/>
              <a:buChar char="●"/>
              <a:defRPr>
                <a:solidFill>
                  <a:schemeClr val="dk1"/>
                </a:solidFill>
              </a:defRPr>
            </a:lvl7pPr>
            <a:lvl8pPr marL="3657600" lvl="7" indent="-317500" rtl="0">
              <a:spcBef>
                <a:spcPts val="1600"/>
              </a:spcBef>
              <a:spcAft>
                <a:spcPts val="0"/>
              </a:spcAft>
              <a:buClr>
                <a:schemeClr val="dk1"/>
              </a:buClr>
              <a:buSzPts val="1400"/>
              <a:buChar char="○"/>
              <a:defRPr>
                <a:solidFill>
                  <a:schemeClr val="dk1"/>
                </a:solidFill>
              </a:defRPr>
            </a:lvl8pPr>
            <a:lvl9pPr marL="4114800" lvl="8" indent="-317500" rtl="0">
              <a:spcBef>
                <a:spcPts val="1600"/>
              </a:spcBef>
              <a:spcAft>
                <a:spcPts val="160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ctrTitle"/>
          </p:nvPr>
        </p:nvSpPr>
        <p:spPr>
          <a:xfrm>
            <a:off x="464400" y="1549350"/>
            <a:ext cx="82152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PRIORITY BASED ROUND ROBIN</a:t>
            </a:r>
            <a:endParaRPr/>
          </a:p>
        </p:txBody>
      </p:sp>
      <p:sp>
        <p:nvSpPr>
          <p:cNvPr id="127" name="Google Shape;127;p17"/>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GB" sz="2100"/>
              <a:t>Atul Agarwal | Manav Nanwani | Mohammad Ayaaz | Priyanshu Gupta</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311700" y="3747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NON-PREEMPTIVE 4</a:t>
            </a:r>
            <a:endParaRPr>
              <a:solidFill>
                <a:srgbClr val="000000"/>
              </a:solidFill>
            </a:endParaRPr>
          </a:p>
        </p:txBody>
      </p:sp>
      <p:sp>
        <p:nvSpPr>
          <p:cNvPr id="176" name="Google Shape;176;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The method would be to calculate Time Quantum (TQ), using the average of burst time of all processes.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priority for each process P[i] would then be evaluated using BT[i].</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All the processes are added to the ready queue on bases of their priority and sorted in ascending order and then evaluated using Round Robin CPU Scheduling using the new time quantum(TQ) calculated. </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We expect a lower number of context switches and lower average waiting times and lower average turnaround times.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44" name="Google Shape;244;p36"/>
          <p:cNvGraphicFramePr/>
          <p:nvPr/>
        </p:nvGraphicFramePr>
        <p:xfrm>
          <a:off x="1012775" y="339182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45.599</a:t>
                      </a:r>
                      <a:endParaRPr/>
                    </a:p>
                  </a:txBody>
                  <a:tcPr marL="91425" marR="91425" marT="91425" marB="91425"/>
                </a:tc>
                <a:tc>
                  <a:txBody>
                    <a:bodyPr/>
                    <a:lstStyle/>
                    <a:p>
                      <a:pPr marL="0" lvl="0" indent="0" algn="l" rtl="0">
                        <a:spcBef>
                          <a:spcPts val="0"/>
                        </a:spcBef>
                        <a:spcAft>
                          <a:spcPts val="0"/>
                        </a:spcAft>
                        <a:buNone/>
                      </a:pPr>
                      <a:r>
                        <a:rPr lang="en-GB"/>
                        <a:t>43.400</a:t>
                      </a:r>
                      <a:endParaRPr/>
                    </a:p>
                  </a:txBody>
                  <a:tcPr marL="91425" marR="91425" marT="91425" marB="91425"/>
                </a:tc>
                <a:tc>
                  <a:txBody>
                    <a:bodyPr/>
                    <a:lstStyle/>
                    <a:p>
                      <a:pPr marL="0" lvl="0" indent="0" algn="l" rtl="0">
                        <a:spcBef>
                          <a:spcPts val="0"/>
                        </a:spcBef>
                        <a:spcAft>
                          <a:spcPts val="0"/>
                        </a:spcAft>
                        <a:buNone/>
                      </a:pPr>
                      <a:r>
                        <a:rPr lang="en-GB"/>
                        <a:t>48.799</a:t>
                      </a:r>
                      <a:endParaRPr/>
                    </a:p>
                  </a:txBody>
                  <a:tcPr marL="91425" marR="91425" marT="91425" marB="91425"/>
                </a:tc>
                <a:tc>
                  <a:txBody>
                    <a:bodyPr/>
                    <a:lstStyle/>
                    <a:p>
                      <a:pPr marL="0" lvl="0" indent="0" algn="l" rtl="0">
                        <a:spcBef>
                          <a:spcPts val="0"/>
                        </a:spcBef>
                        <a:spcAft>
                          <a:spcPts val="0"/>
                        </a:spcAft>
                        <a:buNone/>
                      </a:pPr>
                      <a:r>
                        <a:rPr lang="en-GB"/>
                        <a:t>38.00</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31.666</a:t>
                      </a:r>
                      <a:endParaRPr/>
                    </a:p>
                  </a:txBody>
                  <a:tcPr marL="91425" marR="91425" marT="91425" marB="91425"/>
                </a:tc>
                <a:tc>
                  <a:txBody>
                    <a:bodyPr/>
                    <a:lstStyle/>
                    <a:p>
                      <a:pPr marL="0" lvl="0" indent="0" algn="l" rtl="0">
                        <a:spcBef>
                          <a:spcPts val="0"/>
                        </a:spcBef>
                        <a:spcAft>
                          <a:spcPts val="0"/>
                        </a:spcAft>
                        <a:buNone/>
                      </a:pPr>
                      <a:r>
                        <a:rPr lang="en-GB"/>
                        <a:t>29.400</a:t>
                      </a:r>
                      <a:endParaRPr/>
                    </a:p>
                  </a:txBody>
                  <a:tcPr marL="91425" marR="91425" marT="91425" marB="91425"/>
                </a:tc>
                <a:tc>
                  <a:txBody>
                    <a:bodyPr/>
                    <a:lstStyle/>
                    <a:p>
                      <a:pPr marL="0" lvl="0" indent="0" algn="l" rtl="0">
                        <a:spcBef>
                          <a:spcPts val="0"/>
                        </a:spcBef>
                        <a:spcAft>
                          <a:spcPts val="0"/>
                        </a:spcAft>
                        <a:buNone/>
                      </a:pPr>
                      <a:r>
                        <a:rPr lang="en-GB"/>
                        <a:t>34.799</a:t>
                      </a:r>
                      <a:endParaRPr/>
                    </a:p>
                  </a:txBody>
                  <a:tcPr marL="91425" marR="91425" marT="91425" marB="91425"/>
                </a:tc>
                <a:tc>
                  <a:txBody>
                    <a:bodyPr/>
                    <a:lstStyle/>
                    <a:p>
                      <a:pPr marL="0" lvl="0" indent="0" algn="l" rtl="0">
                        <a:spcBef>
                          <a:spcPts val="0"/>
                        </a:spcBef>
                        <a:spcAft>
                          <a:spcPts val="0"/>
                        </a:spcAft>
                        <a:buNone/>
                      </a:pPr>
                      <a:r>
                        <a:rPr lang="en-GB"/>
                        <a:t>24.00</a:t>
                      </a:r>
                      <a:endParaRPr/>
                    </a:p>
                  </a:txBody>
                  <a:tcPr marL="91425" marR="91425" marT="91425" marB="91425"/>
                </a:tc>
              </a:tr>
            </a:tbl>
          </a:graphicData>
        </a:graphic>
      </p:graphicFrame>
      <p:graphicFrame>
        <p:nvGraphicFramePr>
          <p:cNvPr id="245" name="Google Shape;245;p36"/>
          <p:cNvGraphicFramePr/>
          <p:nvPr/>
        </p:nvGraphicFramePr>
        <p:xfrm>
          <a:off x="1012775" y="897513"/>
          <a:ext cx="7239000" cy="2377260"/>
        </p:xfrm>
        <a:graphic>
          <a:graphicData uri="http://schemas.openxmlformats.org/drawingml/2006/table">
            <a:tbl>
              <a:tblPr>
                <a:noFill/>
                <a:tableStyleId>{393B6860-2098-4023-9D43-06963EC77654}</a:tableStyleId>
              </a:tblPr>
              <a:tblGrid>
                <a:gridCol w="3619500"/>
                <a:gridCol w="3619500"/>
              </a:tblGrid>
              <a:tr h="3021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3021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23</a:t>
                      </a:r>
                      <a:endParaRPr/>
                    </a:p>
                  </a:txBody>
                  <a:tcPr marL="91425" marR="91425" marT="91425" marB="91425"/>
                </a:tc>
              </a:tr>
              <a:tr h="3319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12</a:t>
                      </a:r>
                      <a:endParaRPr/>
                    </a:p>
                  </a:txBody>
                  <a:tcPr marL="91425" marR="91425" marT="91425" marB="91425"/>
                </a:tc>
              </a:tr>
              <a:tr h="3021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9</a:t>
                      </a:r>
                      <a:endParaRPr/>
                    </a:p>
                  </a:txBody>
                  <a:tcPr marL="91425" marR="91425" marT="91425" marB="91425"/>
                </a:tc>
              </a:tr>
              <a:tr h="3021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10</a:t>
                      </a:r>
                      <a:endParaRPr/>
                    </a:p>
                  </a:txBody>
                  <a:tcPr marL="91425" marR="91425" marT="91425" marB="91425"/>
                </a:tc>
              </a:tr>
              <a:tr h="3021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16</a:t>
                      </a:r>
                      <a:endParaRPr/>
                    </a:p>
                  </a:txBody>
                  <a:tcPr marL="91425" marR="91425" marT="91425" marB="91425"/>
                </a:tc>
              </a:tr>
            </a:tbl>
          </a:graphicData>
        </a:graphic>
      </p:graphicFrame>
    </p:spTree>
    <p:extLst>
      <p:ext uri="{BB962C8B-B14F-4D97-AF65-F5344CB8AC3E}">
        <p14:creationId xmlns:p14="http://schemas.microsoft.com/office/powerpoint/2010/main" val="420365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51" name="Google Shape;251;p37"/>
          <p:cNvGraphicFramePr/>
          <p:nvPr/>
        </p:nvGraphicFramePr>
        <p:xfrm>
          <a:off x="952500" y="733875"/>
          <a:ext cx="7239000" cy="2773470"/>
        </p:xfrm>
        <a:graphic>
          <a:graphicData uri="http://schemas.openxmlformats.org/drawingml/2006/table">
            <a:tbl>
              <a:tblPr>
                <a:noFill/>
                <a:tableStyleId>{393B6860-2098-4023-9D43-06963EC77654}</a:tableStyleId>
              </a:tblPr>
              <a:tblGrid>
                <a:gridCol w="3619500"/>
                <a:gridCol w="3619500"/>
              </a:tblGrid>
              <a:tr h="0">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0">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10</a:t>
                      </a:r>
                      <a:endParaRPr/>
                    </a:p>
                  </a:txBody>
                  <a:tcPr marL="91425" marR="91425" marT="91425" marB="91425"/>
                </a:tc>
              </a:tr>
              <a:tr h="0">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8</a:t>
                      </a:r>
                      <a:endParaRPr/>
                    </a:p>
                  </a:txBody>
                  <a:tcPr marL="91425" marR="91425" marT="91425" marB="91425"/>
                </a:tc>
              </a:tr>
              <a:tr h="0">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0">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r>
              <a:tr h="0">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9</a:t>
                      </a:r>
                      <a:endParaRPr/>
                    </a:p>
                  </a:txBody>
                  <a:tcPr marL="91425" marR="91425" marT="91425" marB="91425"/>
                </a:tc>
              </a:tr>
              <a:tr h="0">
                <a:tc>
                  <a:txBody>
                    <a:bodyPr/>
                    <a:lstStyle/>
                    <a:p>
                      <a:pPr marL="0" lvl="0" indent="0" algn="l" rtl="0">
                        <a:spcBef>
                          <a:spcPts val="0"/>
                        </a:spcBef>
                        <a:spcAft>
                          <a:spcPts val="0"/>
                        </a:spcAft>
                        <a:buNone/>
                      </a:pPr>
                      <a:r>
                        <a:rPr lang="en-GB"/>
                        <a:t>P6</a:t>
                      </a:r>
                      <a:endParaRPr/>
                    </a:p>
                  </a:txBody>
                  <a:tcPr marL="91425" marR="91425" marT="91425" marB="91425"/>
                </a:tc>
                <a:tc>
                  <a:txBody>
                    <a:bodyPr/>
                    <a:lstStyle/>
                    <a:p>
                      <a:pPr marL="0" lvl="0" indent="0" algn="l" rtl="0">
                        <a:spcBef>
                          <a:spcPts val="0"/>
                        </a:spcBef>
                        <a:spcAft>
                          <a:spcPts val="0"/>
                        </a:spcAft>
                        <a:buNone/>
                      </a:pPr>
                      <a:r>
                        <a:rPr lang="en-GB"/>
                        <a:t>12</a:t>
                      </a:r>
                      <a:endParaRPr/>
                    </a:p>
                  </a:txBody>
                  <a:tcPr marL="91425" marR="91425" marT="91425" marB="91425"/>
                </a:tc>
              </a:tr>
            </a:tbl>
          </a:graphicData>
        </a:graphic>
      </p:graphicFrame>
      <p:graphicFrame>
        <p:nvGraphicFramePr>
          <p:cNvPr id="252" name="Google Shape;252;p37"/>
          <p:cNvGraphicFramePr/>
          <p:nvPr/>
        </p:nvGraphicFramePr>
        <p:xfrm>
          <a:off x="711400" y="3611900"/>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30.66</a:t>
                      </a:r>
                      <a:endParaRPr/>
                    </a:p>
                  </a:txBody>
                  <a:tcPr marL="91425" marR="91425" marT="91425" marB="91425"/>
                </a:tc>
                <a:tc>
                  <a:txBody>
                    <a:bodyPr/>
                    <a:lstStyle/>
                    <a:p>
                      <a:pPr marL="0" lvl="0" indent="0" algn="l" rtl="0">
                        <a:spcBef>
                          <a:spcPts val="0"/>
                        </a:spcBef>
                        <a:spcAft>
                          <a:spcPts val="0"/>
                        </a:spcAft>
                        <a:buNone/>
                      </a:pPr>
                      <a:r>
                        <a:rPr lang="en-GB"/>
                        <a:t>32.00</a:t>
                      </a:r>
                      <a:endParaRPr/>
                    </a:p>
                  </a:txBody>
                  <a:tcPr marL="91425" marR="91425" marT="91425" marB="91425"/>
                </a:tc>
                <a:tc>
                  <a:txBody>
                    <a:bodyPr/>
                    <a:lstStyle/>
                    <a:p>
                      <a:pPr marL="0" lvl="0" indent="0" algn="l" rtl="0">
                        <a:spcBef>
                          <a:spcPts val="0"/>
                        </a:spcBef>
                        <a:spcAft>
                          <a:spcPts val="0"/>
                        </a:spcAft>
                        <a:buNone/>
                      </a:pPr>
                      <a:r>
                        <a:rPr lang="en-GB"/>
                        <a:t>28.33</a:t>
                      </a:r>
                      <a:endParaRPr/>
                    </a:p>
                  </a:txBody>
                  <a:tcPr marL="91425" marR="91425" marT="91425" marB="91425"/>
                </a:tc>
                <a:tc>
                  <a:txBody>
                    <a:bodyPr/>
                    <a:lstStyle/>
                    <a:p>
                      <a:pPr marL="0" lvl="0" indent="0" algn="l" rtl="0">
                        <a:spcBef>
                          <a:spcPts val="0"/>
                        </a:spcBef>
                        <a:spcAft>
                          <a:spcPts val="0"/>
                        </a:spcAft>
                        <a:buNone/>
                      </a:pPr>
                      <a:r>
                        <a:rPr lang="en-GB"/>
                        <a:t>29.166</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22.833</a:t>
                      </a:r>
                      <a:endParaRPr/>
                    </a:p>
                  </a:txBody>
                  <a:tcPr marL="91425" marR="91425" marT="91425" marB="91425"/>
                </a:tc>
                <a:tc>
                  <a:txBody>
                    <a:bodyPr/>
                    <a:lstStyle/>
                    <a:p>
                      <a:pPr marL="0" lvl="0" indent="0" algn="l" rtl="0">
                        <a:spcBef>
                          <a:spcPts val="0"/>
                        </a:spcBef>
                        <a:spcAft>
                          <a:spcPts val="0"/>
                        </a:spcAft>
                        <a:buNone/>
                      </a:pPr>
                      <a:r>
                        <a:rPr lang="en-GB"/>
                        <a:t>24.166</a:t>
                      </a:r>
                      <a:endParaRPr/>
                    </a:p>
                  </a:txBody>
                  <a:tcPr marL="91425" marR="91425" marT="91425" marB="91425"/>
                </a:tc>
                <a:tc>
                  <a:txBody>
                    <a:bodyPr/>
                    <a:lstStyle/>
                    <a:p>
                      <a:pPr marL="0" lvl="0" indent="0" algn="l" rtl="0">
                        <a:spcBef>
                          <a:spcPts val="0"/>
                        </a:spcBef>
                        <a:spcAft>
                          <a:spcPts val="0"/>
                        </a:spcAft>
                        <a:buNone/>
                      </a:pPr>
                      <a:r>
                        <a:rPr lang="en-GB"/>
                        <a:t>20.5</a:t>
                      </a:r>
                      <a:endParaRPr/>
                    </a:p>
                  </a:txBody>
                  <a:tcPr marL="91425" marR="91425" marT="91425" marB="91425"/>
                </a:tc>
                <a:tc>
                  <a:txBody>
                    <a:bodyPr/>
                    <a:lstStyle/>
                    <a:p>
                      <a:pPr marL="0" lvl="0" indent="0" algn="l" rtl="0">
                        <a:spcBef>
                          <a:spcPts val="0"/>
                        </a:spcBef>
                        <a:spcAft>
                          <a:spcPts val="0"/>
                        </a:spcAft>
                        <a:buNone/>
                      </a:pPr>
                      <a:r>
                        <a:rPr lang="en-GB"/>
                        <a:t>21.333</a:t>
                      </a:r>
                      <a:endParaRPr/>
                    </a:p>
                  </a:txBody>
                  <a:tcPr marL="91425" marR="91425" marT="91425" marB="91425"/>
                </a:tc>
              </a:tr>
            </a:tbl>
          </a:graphicData>
        </a:graphic>
      </p:graphicFrame>
    </p:spTree>
    <p:extLst>
      <p:ext uri="{BB962C8B-B14F-4D97-AF65-F5344CB8AC3E}">
        <p14:creationId xmlns:p14="http://schemas.microsoft.com/office/powerpoint/2010/main" val="269273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58" name="Google Shape;258;p38"/>
          <p:cNvGraphicFramePr/>
          <p:nvPr/>
        </p:nvGraphicFramePr>
        <p:xfrm>
          <a:off x="1012775" y="339182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41.00</a:t>
                      </a:r>
                      <a:endParaRPr/>
                    </a:p>
                  </a:txBody>
                  <a:tcPr marL="91425" marR="91425" marT="91425" marB="91425"/>
                </a:tc>
                <a:tc>
                  <a:txBody>
                    <a:bodyPr/>
                    <a:lstStyle/>
                    <a:p>
                      <a:pPr marL="0" lvl="0" indent="0" algn="l" rtl="0">
                        <a:spcBef>
                          <a:spcPts val="0"/>
                        </a:spcBef>
                        <a:spcAft>
                          <a:spcPts val="0"/>
                        </a:spcAft>
                        <a:buNone/>
                      </a:pPr>
                      <a:r>
                        <a:rPr lang="en-GB"/>
                        <a:t>52.00</a:t>
                      </a:r>
                      <a:endParaRPr/>
                    </a:p>
                  </a:txBody>
                  <a:tcPr marL="91425" marR="91425" marT="91425" marB="91425"/>
                </a:tc>
                <a:tc>
                  <a:txBody>
                    <a:bodyPr/>
                    <a:lstStyle/>
                    <a:p>
                      <a:pPr marL="0" lvl="0" indent="0" algn="l" rtl="0">
                        <a:spcBef>
                          <a:spcPts val="0"/>
                        </a:spcBef>
                        <a:spcAft>
                          <a:spcPts val="0"/>
                        </a:spcAft>
                        <a:buNone/>
                      </a:pPr>
                      <a:r>
                        <a:rPr lang="en-GB"/>
                        <a:t>48.00</a:t>
                      </a:r>
                      <a:endParaRPr/>
                    </a:p>
                  </a:txBody>
                  <a:tcPr marL="91425" marR="91425" marT="91425" marB="91425"/>
                </a:tc>
                <a:tc>
                  <a:txBody>
                    <a:bodyPr/>
                    <a:lstStyle/>
                    <a:p>
                      <a:pPr marL="0" lvl="0" indent="0" algn="l" rtl="0">
                        <a:spcBef>
                          <a:spcPts val="0"/>
                        </a:spcBef>
                        <a:spcAft>
                          <a:spcPts val="0"/>
                        </a:spcAft>
                        <a:buNone/>
                      </a:pPr>
                      <a:r>
                        <a:rPr lang="en-GB"/>
                        <a:t>38.00</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26.00</a:t>
                      </a:r>
                      <a:endParaRPr/>
                    </a:p>
                  </a:txBody>
                  <a:tcPr marL="91425" marR="91425" marT="91425" marB="91425"/>
                </a:tc>
                <a:tc>
                  <a:txBody>
                    <a:bodyPr/>
                    <a:lstStyle/>
                    <a:p>
                      <a:pPr marL="0" lvl="0" indent="0" algn="l" rtl="0">
                        <a:spcBef>
                          <a:spcPts val="0"/>
                        </a:spcBef>
                        <a:spcAft>
                          <a:spcPts val="0"/>
                        </a:spcAft>
                        <a:buNone/>
                      </a:pPr>
                      <a:r>
                        <a:rPr lang="en-GB"/>
                        <a:t>37.00</a:t>
                      </a:r>
                      <a:endParaRPr/>
                    </a:p>
                  </a:txBody>
                  <a:tcPr marL="91425" marR="91425" marT="91425" marB="91425"/>
                </a:tc>
                <a:tc>
                  <a:txBody>
                    <a:bodyPr/>
                    <a:lstStyle/>
                    <a:p>
                      <a:pPr marL="0" lvl="0" indent="0" algn="l" rtl="0">
                        <a:spcBef>
                          <a:spcPts val="0"/>
                        </a:spcBef>
                        <a:spcAft>
                          <a:spcPts val="0"/>
                        </a:spcAft>
                        <a:buNone/>
                      </a:pPr>
                      <a:r>
                        <a:rPr lang="en-GB"/>
                        <a:t>33.00</a:t>
                      </a:r>
                      <a:endParaRPr/>
                    </a:p>
                  </a:txBody>
                  <a:tcPr marL="91425" marR="91425" marT="91425" marB="91425"/>
                </a:tc>
                <a:tc>
                  <a:txBody>
                    <a:bodyPr/>
                    <a:lstStyle/>
                    <a:p>
                      <a:pPr marL="0" lvl="0" indent="0" algn="l" rtl="0">
                        <a:spcBef>
                          <a:spcPts val="0"/>
                        </a:spcBef>
                        <a:spcAft>
                          <a:spcPts val="0"/>
                        </a:spcAft>
                        <a:buNone/>
                      </a:pPr>
                      <a:r>
                        <a:rPr lang="en-GB"/>
                        <a:t>23.00</a:t>
                      </a:r>
                      <a:endParaRPr/>
                    </a:p>
                  </a:txBody>
                  <a:tcPr marL="91425" marR="91425" marT="91425" marB="91425"/>
                </a:tc>
              </a:tr>
            </a:tbl>
          </a:graphicData>
        </a:graphic>
      </p:graphicFrame>
      <p:graphicFrame>
        <p:nvGraphicFramePr>
          <p:cNvPr id="259" name="Google Shape;259;p38"/>
          <p:cNvGraphicFramePr/>
          <p:nvPr/>
        </p:nvGraphicFramePr>
        <p:xfrm>
          <a:off x="1012775" y="897513"/>
          <a:ext cx="7239000" cy="2377260"/>
        </p:xfrm>
        <a:graphic>
          <a:graphicData uri="http://schemas.openxmlformats.org/drawingml/2006/table">
            <a:tbl>
              <a:tblPr>
                <a:noFill/>
                <a:tableStyleId>{393B6860-2098-4023-9D43-06963EC77654}</a:tableStyleId>
              </a:tblPr>
              <a:tblGrid>
                <a:gridCol w="3619500"/>
                <a:gridCol w="3619500"/>
              </a:tblGrid>
              <a:tr h="3021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3021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20</a:t>
                      </a:r>
                      <a:endParaRPr/>
                    </a:p>
                  </a:txBody>
                  <a:tcPr marL="91425" marR="91425" marT="91425" marB="91425"/>
                </a:tc>
              </a:tr>
              <a:tr h="3319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15</a:t>
                      </a:r>
                      <a:endParaRPr/>
                    </a:p>
                  </a:txBody>
                  <a:tcPr marL="91425" marR="91425" marT="91425" marB="91425"/>
                </a:tc>
              </a:tr>
              <a:tr h="3021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10</a:t>
                      </a:r>
                      <a:endParaRPr/>
                    </a:p>
                  </a:txBody>
                  <a:tcPr marL="91425" marR="91425" marT="91425" marB="91425"/>
                </a:tc>
              </a:tr>
              <a:tr h="3021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3021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25</a:t>
                      </a:r>
                      <a:endParaRPr/>
                    </a:p>
                  </a:txBody>
                  <a:tcPr marL="91425" marR="91425" marT="91425" marB="91425"/>
                </a:tc>
              </a:tr>
            </a:tbl>
          </a:graphicData>
        </a:graphic>
      </p:graphicFrame>
    </p:spTree>
    <p:extLst>
      <p:ext uri="{BB962C8B-B14F-4D97-AF65-F5344CB8AC3E}">
        <p14:creationId xmlns:p14="http://schemas.microsoft.com/office/powerpoint/2010/main" val="78351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9"/>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65" name="Google Shape;265;p39"/>
          <p:cNvGraphicFramePr/>
          <p:nvPr/>
        </p:nvGraphicFramePr>
        <p:xfrm>
          <a:off x="1012775" y="339182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5.2</a:t>
                      </a:r>
                      <a:endParaRPr/>
                    </a:p>
                  </a:txBody>
                  <a:tcPr marL="91425" marR="91425" marT="91425" marB="91425"/>
                </a:tc>
                <a:tc>
                  <a:txBody>
                    <a:bodyPr/>
                    <a:lstStyle/>
                    <a:p>
                      <a:pPr marL="0" lvl="0" indent="0" algn="l" rtl="0">
                        <a:spcBef>
                          <a:spcPts val="0"/>
                        </a:spcBef>
                        <a:spcAft>
                          <a:spcPts val="0"/>
                        </a:spcAft>
                        <a:buNone/>
                      </a:pPr>
                      <a:r>
                        <a:rPr lang="en-GB"/>
                        <a:t>7.00</a:t>
                      </a:r>
                      <a:endParaRPr/>
                    </a:p>
                  </a:txBody>
                  <a:tcPr marL="91425" marR="91425" marT="91425" marB="91425"/>
                </a:tc>
                <a:tc>
                  <a:txBody>
                    <a:bodyPr/>
                    <a:lstStyle/>
                    <a:p>
                      <a:pPr marL="0" lvl="0" indent="0" algn="l" rtl="0">
                        <a:spcBef>
                          <a:spcPts val="0"/>
                        </a:spcBef>
                        <a:spcAft>
                          <a:spcPts val="0"/>
                        </a:spcAft>
                        <a:buNone/>
                      </a:pPr>
                      <a:r>
                        <a:rPr lang="en-GB"/>
                        <a:t>7.4</a:t>
                      </a:r>
                      <a:endParaRPr/>
                    </a:p>
                  </a:txBody>
                  <a:tcPr marL="91425" marR="91425" marT="91425" marB="91425"/>
                </a:tc>
                <a:tc>
                  <a:txBody>
                    <a:bodyPr/>
                    <a:lstStyle/>
                    <a:p>
                      <a:pPr marL="0" lvl="0" indent="0" algn="l" rtl="0">
                        <a:spcBef>
                          <a:spcPts val="0"/>
                        </a:spcBef>
                        <a:spcAft>
                          <a:spcPts val="0"/>
                        </a:spcAft>
                        <a:buNone/>
                      </a:pPr>
                      <a:r>
                        <a:rPr lang="en-GB"/>
                        <a:t>7.800</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8.00</a:t>
                      </a:r>
                      <a:endParaRPr/>
                    </a:p>
                  </a:txBody>
                  <a:tcPr marL="91425" marR="91425" marT="91425" marB="91425"/>
                </a:tc>
                <a:tc>
                  <a:txBody>
                    <a:bodyPr/>
                    <a:lstStyle/>
                    <a:p>
                      <a:pPr marL="0" lvl="0" indent="0" algn="l" rtl="0">
                        <a:spcBef>
                          <a:spcPts val="0"/>
                        </a:spcBef>
                        <a:spcAft>
                          <a:spcPts val="0"/>
                        </a:spcAft>
                        <a:buNone/>
                      </a:pPr>
                      <a:r>
                        <a:rPr lang="en-GB"/>
                        <a:t>9.800</a:t>
                      </a:r>
                      <a:endParaRPr/>
                    </a:p>
                  </a:txBody>
                  <a:tcPr marL="91425" marR="91425" marT="91425" marB="91425"/>
                </a:tc>
                <a:tc>
                  <a:txBody>
                    <a:bodyPr/>
                    <a:lstStyle/>
                    <a:p>
                      <a:pPr marL="0" lvl="0" indent="0" algn="l" rtl="0">
                        <a:spcBef>
                          <a:spcPts val="0"/>
                        </a:spcBef>
                        <a:spcAft>
                          <a:spcPts val="0"/>
                        </a:spcAft>
                        <a:buNone/>
                      </a:pPr>
                      <a:r>
                        <a:rPr lang="en-GB"/>
                        <a:t>10.2</a:t>
                      </a:r>
                      <a:endParaRPr/>
                    </a:p>
                  </a:txBody>
                  <a:tcPr marL="91425" marR="91425" marT="91425" marB="91425"/>
                </a:tc>
                <a:tc>
                  <a:txBody>
                    <a:bodyPr/>
                    <a:lstStyle/>
                    <a:p>
                      <a:pPr marL="0" lvl="0" indent="0" algn="l" rtl="0">
                        <a:spcBef>
                          <a:spcPts val="0"/>
                        </a:spcBef>
                        <a:spcAft>
                          <a:spcPts val="0"/>
                        </a:spcAft>
                        <a:buNone/>
                      </a:pPr>
                      <a:r>
                        <a:rPr lang="en-GB"/>
                        <a:t>5.00</a:t>
                      </a:r>
                      <a:endParaRPr/>
                    </a:p>
                  </a:txBody>
                  <a:tcPr marL="91425" marR="91425" marT="91425" marB="91425"/>
                </a:tc>
              </a:tr>
            </a:tbl>
          </a:graphicData>
        </a:graphic>
      </p:graphicFrame>
      <p:graphicFrame>
        <p:nvGraphicFramePr>
          <p:cNvPr id="266" name="Google Shape;266;p39"/>
          <p:cNvGraphicFramePr/>
          <p:nvPr/>
        </p:nvGraphicFramePr>
        <p:xfrm>
          <a:off x="1012775" y="897513"/>
          <a:ext cx="7239000" cy="2377260"/>
        </p:xfrm>
        <a:graphic>
          <a:graphicData uri="http://schemas.openxmlformats.org/drawingml/2006/table">
            <a:tbl>
              <a:tblPr>
                <a:noFill/>
                <a:tableStyleId>{393B6860-2098-4023-9D43-06963EC77654}</a:tableStyleId>
              </a:tblPr>
              <a:tblGrid>
                <a:gridCol w="3619500"/>
                <a:gridCol w="3619500"/>
              </a:tblGrid>
              <a:tr h="3021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3021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3319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r h="3021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3021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3021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bl>
          </a:graphicData>
        </a:graphic>
      </p:graphicFrame>
    </p:spTree>
    <p:extLst>
      <p:ext uri="{BB962C8B-B14F-4D97-AF65-F5344CB8AC3E}">
        <p14:creationId xmlns:p14="http://schemas.microsoft.com/office/powerpoint/2010/main" val="265260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72" name="Google Shape;272;p40"/>
          <p:cNvGraphicFramePr/>
          <p:nvPr/>
        </p:nvGraphicFramePr>
        <p:xfrm>
          <a:off x="952500" y="733875"/>
          <a:ext cx="7239000" cy="2773470"/>
        </p:xfrm>
        <a:graphic>
          <a:graphicData uri="http://schemas.openxmlformats.org/drawingml/2006/table">
            <a:tbl>
              <a:tblPr>
                <a:noFill/>
                <a:tableStyleId>{393B6860-2098-4023-9D43-06963EC77654}</a:tableStyleId>
              </a:tblPr>
              <a:tblGrid>
                <a:gridCol w="3619500"/>
                <a:gridCol w="3619500"/>
              </a:tblGrid>
              <a:tr h="0">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0">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0">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r>
              <a:tr h="0">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7</a:t>
                      </a:r>
                      <a:endParaRPr/>
                    </a:p>
                  </a:txBody>
                  <a:tcPr marL="91425" marR="91425" marT="91425" marB="91425"/>
                </a:tc>
              </a:tr>
              <a:tr h="0">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9</a:t>
                      </a:r>
                      <a:endParaRPr/>
                    </a:p>
                  </a:txBody>
                  <a:tcPr marL="91425" marR="91425" marT="91425" marB="91425"/>
                </a:tc>
              </a:tr>
              <a:tr h="0">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0">
                <a:tc>
                  <a:txBody>
                    <a:bodyPr/>
                    <a:lstStyle/>
                    <a:p>
                      <a:pPr marL="0" lvl="0" indent="0" algn="l" rtl="0">
                        <a:spcBef>
                          <a:spcPts val="0"/>
                        </a:spcBef>
                        <a:spcAft>
                          <a:spcPts val="0"/>
                        </a:spcAft>
                        <a:buNone/>
                      </a:pPr>
                      <a:r>
                        <a:rPr lang="en-GB"/>
                        <a:t>P6</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bl>
          </a:graphicData>
        </a:graphic>
      </p:graphicFrame>
      <p:graphicFrame>
        <p:nvGraphicFramePr>
          <p:cNvPr id="273" name="Google Shape;273;p40"/>
          <p:cNvGraphicFramePr/>
          <p:nvPr/>
        </p:nvGraphicFramePr>
        <p:xfrm>
          <a:off x="711400" y="3611900"/>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17.66</a:t>
                      </a:r>
                      <a:endParaRPr/>
                    </a:p>
                  </a:txBody>
                  <a:tcPr marL="91425" marR="91425" marT="91425" marB="91425"/>
                </a:tc>
                <a:tc>
                  <a:txBody>
                    <a:bodyPr/>
                    <a:lstStyle/>
                    <a:p>
                      <a:pPr marL="0" lvl="0" indent="0" algn="l" rtl="0">
                        <a:spcBef>
                          <a:spcPts val="0"/>
                        </a:spcBef>
                        <a:spcAft>
                          <a:spcPts val="0"/>
                        </a:spcAft>
                        <a:buNone/>
                      </a:pPr>
                      <a:r>
                        <a:rPr lang="en-GB"/>
                        <a:t>17.00</a:t>
                      </a:r>
                      <a:endParaRPr/>
                    </a:p>
                  </a:txBody>
                  <a:tcPr marL="91425" marR="91425" marT="91425" marB="91425"/>
                </a:tc>
                <a:tc>
                  <a:txBody>
                    <a:bodyPr/>
                    <a:lstStyle/>
                    <a:p>
                      <a:pPr marL="0" lvl="0" indent="0" algn="l" rtl="0">
                        <a:spcBef>
                          <a:spcPts val="0"/>
                        </a:spcBef>
                        <a:spcAft>
                          <a:spcPts val="0"/>
                        </a:spcAft>
                        <a:buNone/>
                      </a:pPr>
                      <a:r>
                        <a:rPr lang="en-GB"/>
                        <a:t>17.67</a:t>
                      </a:r>
                      <a:endParaRPr/>
                    </a:p>
                  </a:txBody>
                  <a:tcPr marL="91425" marR="91425" marT="91425" marB="91425"/>
                </a:tc>
                <a:tc>
                  <a:txBody>
                    <a:bodyPr/>
                    <a:lstStyle/>
                    <a:p>
                      <a:pPr marL="0" lvl="0" indent="0" algn="l" rtl="0">
                        <a:spcBef>
                          <a:spcPts val="0"/>
                        </a:spcBef>
                        <a:spcAft>
                          <a:spcPts val="0"/>
                        </a:spcAft>
                        <a:buNone/>
                      </a:pPr>
                      <a:r>
                        <a:rPr lang="en-GB"/>
                        <a:t>17.166</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12.33</a:t>
                      </a:r>
                      <a:endParaRPr/>
                    </a:p>
                  </a:txBody>
                  <a:tcPr marL="91425" marR="91425" marT="91425" marB="91425"/>
                </a:tc>
                <a:tc>
                  <a:txBody>
                    <a:bodyPr/>
                    <a:lstStyle/>
                    <a:p>
                      <a:pPr marL="0" lvl="0" indent="0" algn="l" rtl="0">
                        <a:spcBef>
                          <a:spcPts val="0"/>
                        </a:spcBef>
                        <a:spcAft>
                          <a:spcPts val="0"/>
                        </a:spcAft>
                        <a:buNone/>
                      </a:pPr>
                      <a:r>
                        <a:rPr lang="en-GB"/>
                        <a:t>22.33</a:t>
                      </a:r>
                      <a:endParaRPr/>
                    </a:p>
                  </a:txBody>
                  <a:tcPr marL="91425" marR="91425" marT="91425" marB="91425"/>
                </a:tc>
                <a:tc>
                  <a:txBody>
                    <a:bodyPr/>
                    <a:lstStyle/>
                    <a:p>
                      <a:pPr marL="0" lvl="0" indent="0" algn="l" rtl="0">
                        <a:spcBef>
                          <a:spcPts val="0"/>
                        </a:spcBef>
                        <a:spcAft>
                          <a:spcPts val="0"/>
                        </a:spcAft>
                        <a:buNone/>
                      </a:pPr>
                      <a:r>
                        <a:rPr lang="en-GB"/>
                        <a:t>23.00</a:t>
                      </a:r>
                      <a:endParaRPr/>
                    </a:p>
                  </a:txBody>
                  <a:tcPr marL="91425" marR="91425" marT="91425" marB="91425"/>
                </a:tc>
                <a:tc>
                  <a:txBody>
                    <a:bodyPr/>
                    <a:lstStyle/>
                    <a:p>
                      <a:pPr marL="0" lvl="0" indent="0" algn="l" rtl="0">
                        <a:spcBef>
                          <a:spcPts val="0"/>
                        </a:spcBef>
                        <a:spcAft>
                          <a:spcPts val="0"/>
                        </a:spcAft>
                        <a:buNone/>
                      </a:pPr>
                      <a:r>
                        <a:rPr lang="en-GB"/>
                        <a:t>11.833</a:t>
                      </a:r>
                      <a:endParaRPr/>
                    </a:p>
                  </a:txBody>
                  <a:tcPr marL="91425" marR="91425" marT="91425" marB="91425"/>
                </a:tc>
              </a:tr>
            </a:tbl>
          </a:graphicData>
        </a:graphic>
      </p:graphicFrame>
    </p:spTree>
    <p:extLst>
      <p:ext uri="{BB962C8B-B14F-4D97-AF65-F5344CB8AC3E}">
        <p14:creationId xmlns:p14="http://schemas.microsoft.com/office/powerpoint/2010/main" val="412908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63750"/>
            <a:ext cx="8520600" cy="4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700"/>
              <a:t>TEST CASES: NON PREEMPTIVE</a:t>
            </a:r>
            <a:endParaRPr sz="2700"/>
          </a:p>
        </p:txBody>
      </p:sp>
      <p:graphicFrame>
        <p:nvGraphicFramePr>
          <p:cNvPr id="279" name="Google Shape;279;p41"/>
          <p:cNvGraphicFramePr/>
          <p:nvPr/>
        </p:nvGraphicFramePr>
        <p:xfrm>
          <a:off x="952500" y="733875"/>
          <a:ext cx="7239000" cy="2773470"/>
        </p:xfrm>
        <a:graphic>
          <a:graphicData uri="http://schemas.openxmlformats.org/drawingml/2006/table">
            <a:tbl>
              <a:tblPr>
                <a:noFill/>
                <a:tableStyleId>{393B6860-2098-4023-9D43-06963EC77654}</a:tableStyleId>
              </a:tblPr>
              <a:tblGrid>
                <a:gridCol w="3619500"/>
                <a:gridCol w="3619500"/>
              </a:tblGrid>
              <a:tr h="0">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r>
              <a:tr h="0">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0">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0">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0">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0">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r>
              <a:tr h="0">
                <a:tc>
                  <a:txBody>
                    <a:bodyPr/>
                    <a:lstStyle/>
                    <a:p>
                      <a:pPr marL="0" lvl="0" indent="0" algn="l" rtl="0">
                        <a:spcBef>
                          <a:spcPts val="0"/>
                        </a:spcBef>
                        <a:spcAft>
                          <a:spcPts val="0"/>
                        </a:spcAft>
                        <a:buNone/>
                      </a:pPr>
                      <a:r>
                        <a:rPr lang="en-GB"/>
                        <a:t>P6</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bl>
          </a:graphicData>
        </a:graphic>
      </p:graphicFrame>
      <p:graphicFrame>
        <p:nvGraphicFramePr>
          <p:cNvPr id="280" name="Google Shape;280;p41"/>
          <p:cNvGraphicFramePr/>
          <p:nvPr/>
        </p:nvGraphicFramePr>
        <p:xfrm>
          <a:off x="711400" y="3611900"/>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12.833</a:t>
                      </a:r>
                      <a:endParaRPr/>
                    </a:p>
                  </a:txBody>
                  <a:tcPr marL="91425" marR="91425" marT="91425" marB="91425"/>
                </a:tc>
                <a:tc>
                  <a:txBody>
                    <a:bodyPr/>
                    <a:lstStyle/>
                    <a:p>
                      <a:pPr marL="0" lvl="0" indent="0" algn="l" rtl="0">
                        <a:spcBef>
                          <a:spcPts val="0"/>
                        </a:spcBef>
                        <a:spcAft>
                          <a:spcPts val="0"/>
                        </a:spcAft>
                        <a:buNone/>
                      </a:pPr>
                      <a:r>
                        <a:rPr lang="en-GB"/>
                        <a:t>13.66</a:t>
                      </a:r>
                      <a:endParaRPr/>
                    </a:p>
                  </a:txBody>
                  <a:tcPr marL="91425" marR="91425" marT="91425" marB="91425"/>
                </a:tc>
                <a:tc>
                  <a:txBody>
                    <a:bodyPr/>
                    <a:lstStyle/>
                    <a:p>
                      <a:pPr marL="0" lvl="0" indent="0" algn="l" rtl="0">
                        <a:spcBef>
                          <a:spcPts val="0"/>
                        </a:spcBef>
                        <a:spcAft>
                          <a:spcPts val="0"/>
                        </a:spcAft>
                        <a:buNone/>
                      </a:pPr>
                      <a:r>
                        <a:rPr lang="en-GB"/>
                        <a:t>10.5</a:t>
                      </a:r>
                      <a:endParaRPr/>
                    </a:p>
                  </a:txBody>
                  <a:tcPr marL="91425" marR="91425" marT="91425" marB="91425"/>
                </a:tc>
                <a:tc>
                  <a:txBody>
                    <a:bodyPr/>
                    <a:lstStyle/>
                    <a:p>
                      <a:pPr marL="0" lvl="0" indent="0" algn="l" rtl="0">
                        <a:spcBef>
                          <a:spcPts val="0"/>
                        </a:spcBef>
                        <a:spcAft>
                          <a:spcPts val="0"/>
                        </a:spcAft>
                        <a:buNone/>
                      </a:pPr>
                      <a:r>
                        <a:rPr lang="en-GB"/>
                        <a:t>10.8333</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9.33</a:t>
                      </a:r>
                      <a:endParaRPr/>
                    </a:p>
                  </a:txBody>
                  <a:tcPr marL="91425" marR="91425" marT="91425" marB="91425"/>
                </a:tc>
                <a:tc>
                  <a:txBody>
                    <a:bodyPr/>
                    <a:lstStyle/>
                    <a:p>
                      <a:pPr marL="0" lvl="0" indent="0" algn="l" rtl="0">
                        <a:spcBef>
                          <a:spcPts val="0"/>
                        </a:spcBef>
                        <a:spcAft>
                          <a:spcPts val="0"/>
                        </a:spcAft>
                        <a:buNone/>
                      </a:pPr>
                      <a:r>
                        <a:rPr lang="en-GB"/>
                        <a:t>10.166</a:t>
                      </a:r>
                      <a:endParaRPr/>
                    </a:p>
                  </a:txBody>
                  <a:tcPr marL="91425" marR="91425" marT="91425" marB="91425"/>
                </a:tc>
                <a:tc>
                  <a:txBody>
                    <a:bodyPr/>
                    <a:lstStyle/>
                    <a:p>
                      <a:pPr marL="0" lvl="0" indent="0" algn="l" rtl="0">
                        <a:spcBef>
                          <a:spcPts val="0"/>
                        </a:spcBef>
                        <a:spcAft>
                          <a:spcPts val="0"/>
                        </a:spcAft>
                        <a:buNone/>
                      </a:pPr>
                      <a:r>
                        <a:rPr lang="en-GB"/>
                        <a:t>14.00</a:t>
                      </a:r>
                      <a:endParaRPr/>
                    </a:p>
                  </a:txBody>
                  <a:tcPr marL="91425" marR="91425" marT="91425" marB="91425"/>
                </a:tc>
                <a:tc>
                  <a:txBody>
                    <a:bodyPr/>
                    <a:lstStyle/>
                    <a:p>
                      <a:pPr marL="0" lvl="0" indent="0" algn="l" rtl="0">
                        <a:spcBef>
                          <a:spcPts val="0"/>
                        </a:spcBef>
                        <a:spcAft>
                          <a:spcPts val="0"/>
                        </a:spcAft>
                        <a:buNone/>
                      </a:pPr>
                      <a:r>
                        <a:rPr lang="en-GB"/>
                        <a:t>7.333</a:t>
                      </a:r>
                      <a:endParaRPr/>
                    </a:p>
                  </a:txBody>
                  <a:tcPr marL="91425" marR="91425" marT="91425" marB="91425"/>
                </a:tc>
              </a:tr>
            </a:tbl>
          </a:graphicData>
        </a:graphic>
      </p:graphicFrame>
    </p:spTree>
    <p:extLst>
      <p:ext uri="{BB962C8B-B14F-4D97-AF65-F5344CB8AC3E}">
        <p14:creationId xmlns:p14="http://schemas.microsoft.com/office/powerpoint/2010/main" val="125994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289900" y="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ALGORITHM - (Preemptive)</a:t>
            </a:r>
            <a:endParaRPr/>
          </a:p>
        </p:txBody>
      </p:sp>
      <p:sp>
        <p:nvSpPr>
          <p:cNvPr id="237" name="Google Shape;237;p35"/>
          <p:cNvSpPr txBox="1"/>
          <p:nvPr/>
        </p:nvSpPr>
        <p:spPr>
          <a:xfrm>
            <a:off x="289900" y="820125"/>
            <a:ext cx="8520600" cy="3658200"/>
          </a:xfrm>
          <a:prstGeom prst="rect">
            <a:avLst/>
          </a:prstGeom>
          <a:noFill/>
          <a:ln>
            <a:noFill/>
          </a:ln>
        </p:spPr>
        <p:txBody>
          <a:bodyPr spcFirstLastPara="1" wrap="square" lIns="91425" tIns="91425" rIns="91425" bIns="91425" anchor="t" anchorCtr="0">
            <a:noAutofit/>
          </a:bodyPr>
          <a:lstStyle/>
          <a:p>
            <a:pPr marL="0" marR="152400" lvl="0" indent="0" algn="l" rtl="0">
              <a:lnSpc>
                <a:spcPct val="115000"/>
              </a:lnSpc>
              <a:spcBef>
                <a:spcPts val="300"/>
              </a:spcBef>
              <a:spcAft>
                <a:spcPts val="0"/>
              </a:spcAft>
              <a:buNone/>
            </a:pPr>
            <a:endParaRPr>
              <a:latin typeface="Open Sans"/>
              <a:ea typeface="Open Sans"/>
              <a:cs typeface="Open Sans"/>
              <a:sym typeface="Open Sans"/>
            </a:endParaRPr>
          </a:p>
          <a:p>
            <a:pPr marL="0" lvl="0" indent="0" algn="l" rtl="0">
              <a:spcBef>
                <a:spcPts val="0"/>
              </a:spcBef>
              <a:spcAft>
                <a:spcPts val="0"/>
              </a:spcAft>
              <a:buNone/>
            </a:pPr>
            <a:endParaRPr>
              <a:latin typeface="Open Sans"/>
              <a:ea typeface="Open Sans"/>
              <a:cs typeface="Open Sans"/>
              <a:sym typeface="Open Sans"/>
            </a:endParaRPr>
          </a:p>
        </p:txBody>
      </p:sp>
      <p:pic>
        <p:nvPicPr>
          <p:cNvPr id="238" name="Google Shape;238;p35"/>
          <p:cNvPicPr preferRelativeResize="0"/>
          <p:nvPr/>
        </p:nvPicPr>
        <p:blipFill>
          <a:blip r:embed="rId3">
            <a:alphaModFix/>
          </a:blip>
          <a:stretch>
            <a:fillRect/>
          </a:stretch>
        </p:blipFill>
        <p:spPr>
          <a:xfrm>
            <a:off x="380050" y="666225"/>
            <a:ext cx="8520600" cy="4337550"/>
          </a:xfrm>
          <a:prstGeom prst="rect">
            <a:avLst/>
          </a:prstGeom>
          <a:noFill/>
          <a:ln>
            <a:noFill/>
          </a:ln>
        </p:spPr>
      </p:pic>
    </p:spTree>
    <p:extLst>
      <p:ext uri="{BB962C8B-B14F-4D97-AF65-F5344CB8AC3E}">
        <p14:creationId xmlns:p14="http://schemas.microsoft.com/office/powerpoint/2010/main" val="322333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a:t>
            </a:r>
            <a:endParaRPr/>
          </a:p>
        </p:txBody>
      </p:sp>
      <p:sp>
        <p:nvSpPr>
          <p:cNvPr id="189" name="Google Shape;189;p27"/>
          <p:cNvSpPr txBox="1">
            <a:spLocks noGrp="1"/>
          </p:cNvSpPr>
          <p:nvPr>
            <p:ph type="body" idx="1"/>
          </p:nvPr>
        </p:nvSpPr>
        <p:spPr>
          <a:xfrm>
            <a:off x="621500" y="1266325"/>
            <a:ext cx="82107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000000"/>
                </a:solidFill>
                <a:latin typeface="PT Sans Narrow"/>
                <a:ea typeface="PT Sans Narrow"/>
                <a:cs typeface="PT Sans Narrow"/>
                <a:sym typeface="PT Sans Narrow"/>
              </a:rPr>
              <a:t>For Preemptive 1:</a:t>
            </a:r>
            <a:endParaRPr sz="2000" b="1">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For a preemptive system, the time quantum would have to be dynamic. It would alter at the arrival of each new process.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time quantum would be calculated as the sum of (all remaining burst times/number of processes). Priority for a process would be calculated using a formula specified as WF = (PR*0.8) + (BT*0.7) + (ATT * 0.2).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Where PR is specified priority, BT is burst time for that process and ATT is the arrival time for the process.</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endParaRPr sz="2000">
              <a:solidFill>
                <a:srgbClr val="000000"/>
              </a:solidFill>
              <a:latin typeface="PT Sans Narrow"/>
              <a:ea typeface="PT Sans Narrow"/>
              <a:cs typeface="PT Sans Narrow"/>
              <a:sym typeface="PT Sans Narro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181100" y="1637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1 (Continued)</a:t>
            </a:r>
            <a:endParaRPr>
              <a:solidFill>
                <a:srgbClr val="000000"/>
              </a:solidFill>
            </a:endParaRPr>
          </a:p>
        </p:txBody>
      </p:sp>
      <p:sp>
        <p:nvSpPr>
          <p:cNvPr id="195" name="Google Shape;195;p28"/>
          <p:cNvSpPr txBox="1">
            <a:spLocks noGrp="1"/>
          </p:cNvSpPr>
          <p:nvPr>
            <p:ph type="body" idx="1"/>
          </p:nvPr>
        </p:nvSpPr>
        <p:spPr>
          <a:xfrm>
            <a:off x="181100" y="98505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Arrange processes in increasing order wrt their WF. When two processes have the same WF consider the priority for arranging.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Calculate the Time Quantum, for processes in the ready queue.</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Assign TQ to process: Pi -&gt;TQ</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If a new process arrives then update the counter and iterate again</a:t>
            </a:r>
            <a:endParaRPr>
              <a:solidFill>
                <a:srgbClr val="000000"/>
              </a:solidFill>
              <a:latin typeface="PT Sans Narrow"/>
              <a:ea typeface="PT Sans Narrow"/>
              <a:cs typeface="PT Sans Narrow"/>
              <a:sym typeface="PT Sans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a:t>
            </a:r>
            <a:endParaRPr/>
          </a:p>
        </p:txBody>
      </p:sp>
      <p:sp>
        <p:nvSpPr>
          <p:cNvPr id="133" name="Google Shape;133;p18"/>
          <p:cNvSpPr txBox="1">
            <a:spLocks noGrp="1"/>
          </p:cNvSpPr>
          <p:nvPr>
            <p:ph type="body" idx="1"/>
          </p:nvPr>
        </p:nvSpPr>
        <p:spPr>
          <a:xfrm>
            <a:off x="3096825" y="1294200"/>
            <a:ext cx="5861400" cy="2282400"/>
          </a:xfrm>
          <a:prstGeom prst="rect">
            <a:avLst/>
          </a:prstGeom>
          <a:ln>
            <a:noFill/>
          </a:ln>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000000"/>
              </a:buClr>
              <a:buSzPts val="1700"/>
              <a:buFont typeface="Open Sans"/>
              <a:buChar char="●"/>
            </a:pPr>
            <a:r>
              <a:rPr lang="en-GB" sz="1700">
                <a:solidFill>
                  <a:srgbClr val="000000"/>
                </a:solidFill>
              </a:rPr>
              <a:t>Minimizing turn around time and Waiting time</a:t>
            </a:r>
            <a:endParaRPr sz="1700">
              <a:solidFill>
                <a:srgbClr val="000000"/>
              </a:solidFill>
            </a:endParaRPr>
          </a:p>
          <a:p>
            <a:pPr marL="0" lvl="0" indent="0" algn="l" rtl="0">
              <a:lnSpc>
                <a:spcPct val="100000"/>
              </a:lnSpc>
              <a:spcBef>
                <a:spcPts val="0"/>
              </a:spcBef>
              <a:spcAft>
                <a:spcPts val="0"/>
              </a:spcAft>
              <a:buNone/>
            </a:pPr>
            <a:endParaRPr sz="1700">
              <a:solidFill>
                <a:srgbClr val="000000"/>
              </a:solidFill>
            </a:endParaRPr>
          </a:p>
          <a:p>
            <a:pPr marL="457200" lvl="0" indent="-336550" algn="l" rtl="0">
              <a:lnSpc>
                <a:spcPct val="100000"/>
              </a:lnSpc>
              <a:spcBef>
                <a:spcPts val="0"/>
              </a:spcBef>
              <a:spcAft>
                <a:spcPts val="0"/>
              </a:spcAft>
              <a:buClr>
                <a:srgbClr val="000000"/>
              </a:buClr>
              <a:buSzPts val="1700"/>
              <a:buFont typeface="Open Sans"/>
              <a:buChar char="●"/>
            </a:pPr>
            <a:r>
              <a:rPr lang="en-GB" sz="1700">
                <a:solidFill>
                  <a:srgbClr val="000000"/>
                </a:solidFill>
              </a:rPr>
              <a:t>Implement Algorithm for both, Pre-emptive and Non Pre-emptive Cases</a:t>
            </a:r>
            <a:endParaRPr sz="1700">
              <a:solidFill>
                <a:srgbClr val="000000"/>
              </a:solidFill>
            </a:endParaRPr>
          </a:p>
          <a:p>
            <a:pPr marL="0" lvl="0" indent="0" algn="l" rtl="0">
              <a:lnSpc>
                <a:spcPct val="100000"/>
              </a:lnSpc>
              <a:spcBef>
                <a:spcPts val="0"/>
              </a:spcBef>
              <a:spcAft>
                <a:spcPts val="0"/>
              </a:spcAft>
              <a:buNone/>
            </a:pPr>
            <a:endParaRPr sz="1700">
              <a:solidFill>
                <a:srgbClr val="000000"/>
              </a:solidFill>
            </a:endParaRPr>
          </a:p>
          <a:p>
            <a:pPr marL="457200" lvl="0" indent="-336550" algn="l" rtl="0">
              <a:lnSpc>
                <a:spcPct val="100000"/>
              </a:lnSpc>
              <a:spcBef>
                <a:spcPts val="0"/>
              </a:spcBef>
              <a:spcAft>
                <a:spcPts val="0"/>
              </a:spcAft>
              <a:buClr>
                <a:srgbClr val="000000"/>
              </a:buClr>
              <a:buSzPts val="1700"/>
              <a:buChar char="●"/>
            </a:pPr>
            <a:r>
              <a:rPr lang="en-GB" sz="1700">
                <a:solidFill>
                  <a:srgbClr val="000000"/>
                </a:solidFill>
              </a:rPr>
              <a:t> Implementing the concept of Priority based Scheduling.</a:t>
            </a:r>
            <a:endParaRPr sz="17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2</a:t>
            </a:r>
            <a:endParaRPr>
              <a:solidFill>
                <a:srgbClr val="000000"/>
              </a:solidFill>
            </a:endParaRPr>
          </a:p>
        </p:txBody>
      </p:sp>
      <p:sp>
        <p:nvSpPr>
          <p:cNvPr id="201" name="Google Shape;201;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For a preemptive system, the time quantum would have to be dynamic. It would alter at the arrival of each new process.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time quantum would be calculated as the sum of (all remaining burst times/number of processes). Priority for a process would be calculated using a formula specified as WF = (PR*0.8) + (BT*0.7) + (ATT * 0.2). </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Where PR is specified priority, BT is burst time for that process and ATT is the arrival time for the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2 (Continued)</a:t>
            </a:r>
            <a:endParaRPr>
              <a:solidFill>
                <a:srgbClr val="000000"/>
              </a:solidFill>
            </a:endParaRPr>
          </a:p>
        </p:txBody>
      </p:sp>
      <p:sp>
        <p:nvSpPr>
          <p:cNvPr id="207" name="Google Shape;20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Arrange processes in decreasing order wrt their WF. When two processes have the same WF consider the priority for arranging.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Calculate the Time Quantum, for processes in the ready queue.</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Assign TQ to process: Pi -&gt;TQ</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If a new process arrives then update the counter and iterate again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271500" y="26420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3</a:t>
            </a:r>
            <a:endParaRPr>
              <a:solidFill>
                <a:srgbClr val="000000"/>
              </a:solidFill>
            </a:endParaRPr>
          </a:p>
        </p:txBody>
      </p:sp>
      <p:sp>
        <p:nvSpPr>
          <p:cNvPr id="213" name="Google Shape;21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For a preemptive system, the time quantum would have to be dynamic. It would alter at the arrival of each new process.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time quantum would be calculated as the sum of (all remaining burst times/number of processes). Priority for a process would be it’s BURST TIME.</a:t>
            </a:r>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Arrange processes in increasing order wrt their WF. When two processes have the same WF consider the priority for arranging.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3 (Continued)</a:t>
            </a:r>
            <a:endParaRPr>
              <a:solidFill>
                <a:srgbClr val="000000"/>
              </a:solidFill>
            </a:endParaRPr>
          </a:p>
        </p:txBody>
      </p:sp>
      <p:sp>
        <p:nvSpPr>
          <p:cNvPr id="219" name="Google Shape;21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Calculate the Time Quantum, for processes in the ready queue.</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Assign TQ to process: Pi -&gt;TQ</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If a new process arrives then update the counter and iterate again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191150" y="254150"/>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4</a:t>
            </a:r>
            <a:endParaRPr>
              <a:solidFill>
                <a:srgbClr val="000000"/>
              </a:solidFill>
            </a:endParaRPr>
          </a:p>
        </p:txBody>
      </p:sp>
      <p:sp>
        <p:nvSpPr>
          <p:cNvPr id="225" name="Google Shape;225;p33"/>
          <p:cNvSpPr txBox="1">
            <a:spLocks noGrp="1"/>
          </p:cNvSpPr>
          <p:nvPr>
            <p:ph type="body" idx="1"/>
          </p:nvPr>
        </p:nvSpPr>
        <p:spPr>
          <a:xfrm>
            <a:off x="191150" y="1025200"/>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For a preemptive system, the time quantum would have to be dynamic. It would alter at the arrival of each new process.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time quantum would be calculated as the sum of (all remaining burst times/number of processes). Priority for a process would be the product of it’s BURST TIME and ARRIVAL TIME.</a:t>
            </a:r>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Arrange processes in increasing order wrt their WF. When two processes have the same WF consider the priority for arranging.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PREEMPTIVE 4 (Continued)</a:t>
            </a:r>
            <a:endParaRPr>
              <a:solidFill>
                <a:srgbClr val="000000"/>
              </a:solidFill>
            </a:endParaRPr>
          </a:p>
        </p:txBody>
      </p:sp>
      <p:sp>
        <p:nvSpPr>
          <p:cNvPr id="231" name="Google Shape;231;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Calculate the Time Quantum, for processes in the ready queue.</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Assign TQ to process: Pi -&gt;TQ</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If a new process arrives then update the counter and iterate again</a:t>
            </a:r>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03475"/>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TEST CASES: PREEMPTIVE</a:t>
            </a:r>
            <a:endParaRPr sz="1700"/>
          </a:p>
        </p:txBody>
      </p:sp>
      <p:sp>
        <p:nvSpPr>
          <p:cNvPr id="286" name="Google Shape;286;p42"/>
          <p:cNvSpPr txBox="1">
            <a:spLocks noGrp="1"/>
          </p:cNvSpPr>
          <p:nvPr>
            <p:ph type="body" idx="1"/>
          </p:nvPr>
        </p:nvSpPr>
        <p:spPr>
          <a:xfrm>
            <a:off x="311700" y="632900"/>
            <a:ext cx="8520600" cy="438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287" name="Google Shape;287;p42"/>
          <p:cNvGraphicFramePr/>
          <p:nvPr/>
        </p:nvGraphicFramePr>
        <p:xfrm>
          <a:off x="882175" y="632900"/>
          <a:ext cx="7239000" cy="2377260"/>
        </p:xfrm>
        <a:graphic>
          <a:graphicData uri="http://schemas.openxmlformats.org/drawingml/2006/table">
            <a:tbl>
              <a:tblPr>
                <a:noFill/>
                <a:tableStyleId>{393B6860-2098-4023-9D43-06963EC77654}</a:tableStyleId>
              </a:tblPr>
              <a:tblGrid>
                <a:gridCol w="1809750"/>
                <a:gridCol w="1809750"/>
                <a:gridCol w="1809750"/>
                <a:gridCol w="1809750"/>
              </a:tblGrid>
              <a:tr h="2994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ARRIVAL TIME</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c>
                  <a:txBody>
                    <a:bodyPr/>
                    <a:lstStyle/>
                    <a:p>
                      <a:pPr marL="0" lvl="0" indent="0" algn="l" rtl="0">
                        <a:spcBef>
                          <a:spcPts val="0"/>
                        </a:spcBef>
                        <a:spcAft>
                          <a:spcPts val="0"/>
                        </a:spcAft>
                        <a:buNone/>
                      </a:pPr>
                      <a:r>
                        <a:rPr lang="en-GB"/>
                        <a:t>PRIORITY</a:t>
                      </a:r>
                      <a:endParaRPr/>
                    </a:p>
                  </a:txBody>
                  <a:tcPr marL="91425" marR="91425" marT="91425" marB="91425"/>
                </a:tc>
              </a:tr>
              <a:tr h="2994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2994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2994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r h="2994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2994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bl>
          </a:graphicData>
        </a:graphic>
      </p:graphicFrame>
      <p:graphicFrame>
        <p:nvGraphicFramePr>
          <p:cNvPr id="288" name="Google Shape;288;p42"/>
          <p:cNvGraphicFramePr/>
          <p:nvPr/>
        </p:nvGraphicFramePr>
        <p:xfrm>
          <a:off x="882175" y="337652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7.600</a:t>
                      </a:r>
                      <a:endParaRPr/>
                    </a:p>
                  </a:txBody>
                  <a:tcPr marL="91425" marR="91425" marT="91425" marB="91425"/>
                </a:tc>
                <a:tc>
                  <a:txBody>
                    <a:bodyPr/>
                    <a:lstStyle/>
                    <a:p>
                      <a:pPr marL="0" lvl="0" indent="0" algn="l" rtl="0">
                        <a:spcBef>
                          <a:spcPts val="0"/>
                        </a:spcBef>
                        <a:spcAft>
                          <a:spcPts val="0"/>
                        </a:spcAft>
                        <a:buNone/>
                      </a:pPr>
                      <a:r>
                        <a:rPr lang="en-GB"/>
                        <a:t>8.600</a:t>
                      </a:r>
                      <a:endParaRPr/>
                    </a:p>
                  </a:txBody>
                  <a:tcPr marL="91425" marR="91425" marT="91425" marB="91425"/>
                </a:tc>
                <a:tc>
                  <a:txBody>
                    <a:bodyPr/>
                    <a:lstStyle/>
                    <a:p>
                      <a:pPr marL="0" lvl="0" indent="0" algn="l" rtl="0">
                        <a:spcBef>
                          <a:spcPts val="0"/>
                        </a:spcBef>
                        <a:spcAft>
                          <a:spcPts val="0"/>
                        </a:spcAft>
                        <a:buNone/>
                      </a:pPr>
                      <a:r>
                        <a:rPr lang="en-GB"/>
                        <a:t>7.200</a:t>
                      </a:r>
                      <a:endParaRPr/>
                    </a:p>
                  </a:txBody>
                  <a:tcPr marL="91425" marR="91425" marT="91425" marB="91425"/>
                </a:tc>
                <a:tc>
                  <a:txBody>
                    <a:bodyPr/>
                    <a:lstStyle/>
                    <a:p>
                      <a:pPr marL="0" lvl="0" indent="0" algn="l" rtl="0">
                        <a:spcBef>
                          <a:spcPts val="0"/>
                        </a:spcBef>
                        <a:spcAft>
                          <a:spcPts val="0"/>
                        </a:spcAft>
                        <a:buNone/>
                      </a:pPr>
                      <a:r>
                        <a:rPr lang="en-GB"/>
                        <a:t>7.600</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4.800</a:t>
                      </a:r>
                      <a:endParaRPr/>
                    </a:p>
                  </a:txBody>
                  <a:tcPr marL="91425" marR="91425" marT="91425" marB="91425"/>
                </a:tc>
                <a:tc>
                  <a:txBody>
                    <a:bodyPr/>
                    <a:lstStyle/>
                    <a:p>
                      <a:pPr marL="0" lvl="0" indent="0" algn="l" rtl="0">
                        <a:spcBef>
                          <a:spcPts val="0"/>
                        </a:spcBef>
                        <a:spcAft>
                          <a:spcPts val="0"/>
                        </a:spcAft>
                        <a:buNone/>
                      </a:pPr>
                      <a:r>
                        <a:rPr lang="en-GB"/>
                        <a:t>5.600</a:t>
                      </a:r>
                      <a:endParaRPr/>
                    </a:p>
                  </a:txBody>
                  <a:tcPr marL="91425" marR="91425" marT="91425" marB="91425"/>
                </a:tc>
                <a:tc>
                  <a:txBody>
                    <a:bodyPr/>
                    <a:lstStyle/>
                    <a:p>
                      <a:pPr marL="0" lvl="0" indent="0" algn="l" rtl="0">
                        <a:spcBef>
                          <a:spcPts val="0"/>
                        </a:spcBef>
                        <a:spcAft>
                          <a:spcPts val="0"/>
                        </a:spcAft>
                        <a:buNone/>
                      </a:pPr>
                      <a:r>
                        <a:rPr lang="en-GB"/>
                        <a:t>4.400</a:t>
                      </a:r>
                      <a:endParaRPr/>
                    </a:p>
                  </a:txBody>
                  <a:tcPr marL="91425" marR="91425" marT="91425" marB="91425"/>
                </a:tc>
                <a:tc>
                  <a:txBody>
                    <a:bodyPr/>
                    <a:lstStyle/>
                    <a:p>
                      <a:pPr marL="0" lvl="0" indent="0" algn="l" rtl="0">
                        <a:spcBef>
                          <a:spcPts val="0"/>
                        </a:spcBef>
                        <a:spcAft>
                          <a:spcPts val="0"/>
                        </a:spcAft>
                        <a:buNone/>
                      </a:pPr>
                      <a:r>
                        <a:rPr lang="en-GB"/>
                        <a:t>4.800</a:t>
                      </a:r>
                      <a:endParaRPr/>
                    </a:p>
                  </a:txBody>
                  <a:tcPr marL="91425" marR="91425" marT="91425" marB="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3"/>
          <p:cNvSpPr txBox="1">
            <a:spLocks noGrp="1"/>
          </p:cNvSpPr>
          <p:nvPr>
            <p:ph type="title"/>
          </p:nvPr>
        </p:nvSpPr>
        <p:spPr>
          <a:xfrm>
            <a:off x="311700" y="103475"/>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TEST CASES: PREEMPTIVE</a:t>
            </a:r>
            <a:endParaRPr sz="1700"/>
          </a:p>
        </p:txBody>
      </p:sp>
      <p:sp>
        <p:nvSpPr>
          <p:cNvPr id="294" name="Google Shape;294;p43"/>
          <p:cNvSpPr txBox="1">
            <a:spLocks noGrp="1"/>
          </p:cNvSpPr>
          <p:nvPr>
            <p:ph type="body" idx="1"/>
          </p:nvPr>
        </p:nvSpPr>
        <p:spPr>
          <a:xfrm>
            <a:off x="311700" y="632900"/>
            <a:ext cx="8520600" cy="438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295" name="Google Shape;295;p43"/>
          <p:cNvGraphicFramePr/>
          <p:nvPr/>
        </p:nvGraphicFramePr>
        <p:xfrm>
          <a:off x="882175" y="632900"/>
          <a:ext cx="7239000" cy="2773470"/>
        </p:xfrm>
        <a:graphic>
          <a:graphicData uri="http://schemas.openxmlformats.org/drawingml/2006/table">
            <a:tbl>
              <a:tblPr>
                <a:noFill/>
                <a:tableStyleId>{393B6860-2098-4023-9D43-06963EC77654}</a:tableStyleId>
              </a:tblPr>
              <a:tblGrid>
                <a:gridCol w="1809750"/>
                <a:gridCol w="1809750"/>
                <a:gridCol w="1809750"/>
                <a:gridCol w="1809750"/>
              </a:tblGrid>
              <a:tr h="2994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ARRIVAL TIME</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c>
                  <a:txBody>
                    <a:bodyPr/>
                    <a:lstStyle/>
                    <a:p>
                      <a:pPr marL="0" lvl="0" indent="0" algn="l" rtl="0">
                        <a:spcBef>
                          <a:spcPts val="0"/>
                        </a:spcBef>
                        <a:spcAft>
                          <a:spcPts val="0"/>
                        </a:spcAft>
                        <a:buNone/>
                      </a:pPr>
                      <a:r>
                        <a:rPr lang="en-GB"/>
                        <a:t>PRIORITY</a:t>
                      </a:r>
                      <a:endParaRPr/>
                    </a:p>
                  </a:txBody>
                  <a:tcPr marL="91425" marR="91425" marT="91425" marB="91425"/>
                </a:tc>
              </a:tr>
              <a:tr h="2994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2994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2994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r h="2994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2994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299475">
                <a:tc>
                  <a:txBody>
                    <a:bodyPr/>
                    <a:lstStyle/>
                    <a:p>
                      <a:pPr marL="0" lvl="0" indent="0" algn="l" rtl="0">
                        <a:spcBef>
                          <a:spcPts val="0"/>
                        </a:spcBef>
                        <a:spcAft>
                          <a:spcPts val="0"/>
                        </a:spcAft>
                        <a:buNone/>
                      </a:pPr>
                      <a:r>
                        <a:rPr lang="en-GB"/>
                        <a:t>P6</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r>
            </a:tbl>
          </a:graphicData>
        </a:graphic>
      </p:graphicFrame>
      <p:graphicFrame>
        <p:nvGraphicFramePr>
          <p:cNvPr id="296" name="Google Shape;296;p43"/>
          <p:cNvGraphicFramePr/>
          <p:nvPr/>
        </p:nvGraphicFramePr>
        <p:xfrm>
          <a:off x="882175" y="362767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9.500</a:t>
                      </a:r>
                      <a:endParaRPr/>
                    </a:p>
                  </a:txBody>
                  <a:tcPr marL="91425" marR="91425" marT="91425" marB="91425"/>
                </a:tc>
                <a:tc>
                  <a:txBody>
                    <a:bodyPr/>
                    <a:lstStyle/>
                    <a:p>
                      <a:pPr marL="0" lvl="0" indent="0" algn="l" rtl="0">
                        <a:spcBef>
                          <a:spcPts val="0"/>
                        </a:spcBef>
                        <a:spcAft>
                          <a:spcPts val="0"/>
                        </a:spcAft>
                        <a:buNone/>
                      </a:pPr>
                      <a:r>
                        <a:rPr lang="en-GB"/>
                        <a:t>12.00</a:t>
                      </a:r>
                      <a:endParaRPr/>
                    </a:p>
                  </a:txBody>
                  <a:tcPr marL="91425" marR="91425" marT="91425" marB="91425"/>
                </a:tc>
                <a:tc>
                  <a:txBody>
                    <a:bodyPr/>
                    <a:lstStyle/>
                    <a:p>
                      <a:pPr marL="0" lvl="0" indent="0" algn="l" rtl="0">
                        <a:spcBef>
                          <a:spcPts val="0"/>
                        </a:spcBef>
                        <a:spcAft>
                          <a:spcPts val="0"/>
                        </a:spcAft>
                        <a:buNone/>
                      </a:pPr>
                      <a:r>
                        <a:rPr lang="en-GB"/>
                        <a:t>9.666</a:t>
                      </a:r>
                      <a:endParaRPr/>
                    </a:p>
                  </a:txBody>
                  <a:tcPr marL="91425" marR="91425" marT="91425" marB="91425"/>
                </a:tc>
                <a:tc>
                  <a:txBody>
                    <a:bodyPr/>
                    <a:lstStyle/>
                    <a:p>
                      <a:pPr marL="0" lvl="0" indent="0" algn="l" rtl="0">
                        <a:spcBef>
                          <a:spcPts val="0"/>
                        </a:spcBef>
                        <a:spcAft>
                          <a:spcPts val="0"/>
                        </a:spcAft>
                        <a:buNone/>
                      </a:pPr>
                      <a:r>
                        <a:rPr lang="en-GB"/>
                        <a:t>9.33</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6.00</a:t>
                      </a:r>
                      <a:endParaRPr/>
                    </a:p>
                  </a:txBody>
                  <a:tcPr marL="91425" marR="91425" marT="91425" marB="91425"/>
                </a:tc>
                <a:tc>
                  <a:txBody>
                    <a:bodyPr/>
                    <a:lstStyle/>
                    <a:p>
                      <a:pPr marL="0" lvl="0" indent="0" algn="l" rtl="0">
                        <a:spcBef>
                          <a:spcPts val="0"/>
                        </a:spcBef>
                        <a:spcAft>
                          <a:spcPts val="0"/>
                        </a:spcAft>
                        <a:buNone/>
                      </a:pPr>
                      <a:r>
                        <a:rPr lang="en-GB"/>
                        <a:t>8.50</a:t>
                      </a:r>
                      <a:endParaRPr/>
                    </a:p>
                  </a:txBody>
                  <a:tcPr marL="91425" marR="91425" marT="91425" marB="91425"/>
                </a:tc>
                <a:tc>
                  <a:txBody>
                    <a:bodyPr/>
                    <a:lstStyle/>
                    <a:p>
                      <a:pPr marL="0" lvl="0" indent="0" algn="l" rtl="0">
                        <a:spcBef>
                          <a:spcPts val="0"/>
                        </a:spcBef>
                        <a:spcAft>
                          <a:spcPts val="0"/>
                        </a:spcAft>
                        <a:buNone/>
                      </a:pPr>
                      <a:r>
                        <a:rPr lang="en-GB"/>
                        <a:t>6.166</a:t>
                      </a:r>
                      <a:endParaRPr/>
                    </a:p>
                  </a:txBody>
                  <a:tcPr marL="91425" marR="91425" marT="91425" marB="91425"/>
                </a:tc>
                <a:tc>
                  <a:txBody>
                    <a:bodyPr/>
                    <a:lstStyle/>
                    <a:p>
                      <a:pPr marL="0" lvl="0" indent="0" algn="l" rtl="0">
                        <a:spcBef>
                          <a:spcPts val="0"/>
                        </a:spcBef>
                        <a:spcAft>
                          <a:spcPts val="0"/>
                        </a:spcAft>
                        <a:buNone/>
                      </a:pPr>
                      <a:r>
                        <a:rPr lang="en-GB"/>
                        <a:t>5.833</a:t>
                      </a:r>
                      <a:endParaRPr/>
                    </a:p>
                  </a:txBody>
                  <a:tcPr marL="91425" marR="91425" marT="91425" marB="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03475"/>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TEST CASES: PREEMPTIVE</a:t>
            </a:r>
            <a:endParaRPr sz="1700"/>
          </a:p>
        </p:txBody>
      </p:sp>
      <p:sp>
        <p:nvSpPr>
          <p:cNvPr id="302" name="Google Shape;302;p44"/>
          <p:cNvSpPr txBox="1">
            <a:spLocks noGrp="1"/>
          </p:cNvSpPr>
          <p:nvPr>
            <p:ph type="body" idx="1"/>
          </p:nvPr>
        </p:nvSpPr>
        <p:spPr>
          <a:xfrm>
            <a:off x="311700" y="632900"/>
            <a:ext cx="8520600" cy="438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graphicFrame>
        <p:nvGraphicFramePr>
          <p:cNvPr id="303" name="Google Shape;303;p44"/>
          <p:cNvGraphicFramePr/>
          <p:nvPr/>
        </p:nvGraphicFramePr>
        <p:xfrm>
          <a:off x="882175" y="632900"/>
          <a:ext cx="7239000" cy="2773470"/>
        </p:xfrm>
        <a:graphic>
          <a:graphicData uri="http://schemas.openxmlformats.org/drawingml/2006/table">
            <a:tbl>
              <a:tblPr>
                <a:noFill/>
                <a:tableStyleId>{393B6860-2098-4023-9D43-06963EC77654}</a:tableStyleId>
              </a:tblPr>
              <a:tblGrid>
                <a:gridCol w="1809750"/>
                <a:gridCol w="1809750"/>
                <a:gridCol w="1809750"/>
                <a:gridCol w="1809750"/>
              </a:tblGrid>
              <a:tr h="2994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ARRIVAL TIME</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c>
                  <a:txBody>
                    <a:bodyPr/>
                    <a:lstStyle/>
                    <a:p>
                      <a:pPr marL="0" lvl="0" indent="0" algn="l" rtl="0">
                        <a:spcBef>
                          <a:spcPts val="0"/>
                        </a:spcBef>
                        <a:spcAft>
                          <a:spcPts val="0"/>
                        </a:spcAft>
                        <a:buNone/>
                      </a:pPr>
                      <a:r>
                        <a:rPr lang="en-GB"/>
                        <a:t>PRIORITY</a:t>
                      </a:r>
                      <a:endParaRPr/>
                    </a:p>
                  </a:txBody>
                  <a:tcPr marL="91425" marR="91425" marT="91425" marB="91425"/>
                </a:tc>
              </a:tr>
              <a:tr h="2994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2994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2994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7</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r h="2994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9</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2994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r h="299475">
                <a:tc>
                  <a:txBody>
                    <a:bodyPr/>
                    <a:lstStyle/>
                    <a:p>
                      <a:pPr marL="0" lvl="0" indent="0" algn="l" rtl="0">
                        <a:spcBef>
                          <a:spcPts val="0"/>
                        </a:spcBef>
                        <a:spcAft>
                          <a:spcPts val="0"/>
                        </a:spcAft>
                        <a:buNone/>
                      </a:pPr>
                      <a:r>
                        <a:rPr lang="en-GB"/>
                        <a:t>P6</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6</a:t>
                      </a:r>
                      <a:endParaRPr/>
                    </a:p>
                  </a:txBody>
                  <a:tcPr marL="91425" marR="91425" marT="91425" marB="91425"/>
                </a:tc>
              </a:tr>
            </a:tbl>
          </a:graphicData>
        </a:graphic>
      </p:graphicFrame>
      <p:graphicFrame>
        <p:nvGraphicFramePr>
          <p:cNvPr id="304" name="Google Shape;304;p44"/>
          <p:cNvGraphicFramePr/>
          <p:nvPr/>
        </p:nvGraphicFramePr>
        <p:xfrm>
          <a:off x="882175" y="362767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21.833</a:t>
                      </a:r>
                      <a:endParaRPr/>
                    </a:p>
                  </a:txBody>
                  <a:tcPr marL="91425" marR="91425" marT="91425" marB="91425"/>
                </a:tc>
                <a:tc>
                  <a:txBody>
                    <a:bodyPr/>
                    <a:lstStyle/>
                    <a:p>
                      <a:pPr marL="0" lvl="0" indent="0" algn="l" rtl="0">
                        <a:spcBef>
                          <a:spcPts val="0"/>
                        </a:spcBef>
                        <a:spcAft>
                          <a:spcPts val="0"/>
                        </a:spcAft>
                        <a:buNone/>
                      </a:pPr>
                      <a:r>
                        <a:rPr lang="en-GB"/>
                        <a:t>20.00</a:t>
                      </a:r>
                      <a:endParaRPr/>
                    </a:p>
                  </a:txBody>
                  <a:tcPr marL="91425" marR="91425" marT="91425" marB="91425"/>
                </a:tc>
                <a:tc>
                  <a:txBody>
                    <a:bodyPr/>
                    <a:lstStyle/>
                    <a:p>
                      <a:pPr marL="0" lvl="0" indent="0" algn="l" rtl="0">
                        <a:spcBef>
                          <a:spcPts val="0"/>
                        </a:spcBef>
                        <a:spcAft>
                          <a:spcPts val="0"/>
                        </a:spcAft>
                        <a:buNone/>
                      </a:pPr>
                      <a:r>
                        <a:rPr lang="en-GB"/>
                        <a:t>22.000</a:t>
                      </a:r>
                      <a:endParaRPr/>
                    </a:p>
                  </a:txBody>
                  <a:tcPr marL="91425" marR="91425" marT="91425" marB="91425"/>
                </a:tc>
                <a:tc>
                  <a:txBody>
                    <a:bodyPr/>
                    <a:lstStyle/>
                    <a:p>
                      <a:pPr marL="0" lvl="0" indent="0" algn="l" rtl="0">
                        <a:spcBef>
                          <a:spcPts val="0"/>
                        </a:spcBef>
                        <a:spcAft>
                          <a:spcPts val="0"/>
                        </a:spcAft>
                        <a:buNone/>
                      </a:pPr>
                      <a:r>
                        <a:rPr lang="en-GB"/>
                        <a:t>25.500</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16.500</a:t>
                      </a:r>
                      <a:endParaRPr/>
                    </a:p>
                  </a:txBody>
                  <a:tcPr marL="91425" marR="91425" marT="91425" marB="91425"/>
                </a:tc>
                <a:tc>
                  <a:txBody>
                    <a:bodyPr/>
                    <a:lstStyle/>
                    <a:p>
                      <a:pPr marL="0" lvl="0" indent="0" algn="l" rtl="0">
                        <a:spcBef>
                          <a:spcPts val="0"/>
                        </a:spcBef>
                        <a:spcAft>
                          <a:spcPts val="0"/>
                        </a:spcAft>
                        <a:buNone/>
                      </a:pPr>
                      <a:r>
                        <a:rPr lang="en-GB"/>
                        <a:t>22.66</a:t>
                      </a:r>
                      <a:endParaRPr/>
                    </a:p>
                  </a:txBody>
                  <a:tcPr marL="91425" marR="91425" marT="91425" marB="91425"/>
                </a:tc>
                <a:tc>
                  <a:txBody>
                    <a:bodyPr/>
                    <a:lstStyle/>
                    <a:p>
                      <a:pPr marL="0" lvl="0" indent="0" algn="l" rtl="0">
                        <a:spcBef>
                          <a:spcPts val="0"/>
                        </a:spcBef>
                        <a:spcAft>
                          <a:spcPts val="0"/>
                        </a:spcAft>
                        <a:buNone/>
                      </a:pPr>
                      <a:r>
                        <a:rPr lang="en-GB"/>
                        <a:t>16.66</a:t>
                      </a:r>
                      <a:endParaRPr/>
                    </a:p>
                  </a:txBody>
                  <a:tcPr marL="91425" marR="91425" marT="91425" marB="91425"/>
                </a:tc>
                <a:tc>
                  <a:txBody>
                    <a:bodyPr/>
                    <a:lstStyle/>
                    <a:p>
                      <a:pPr marL="0" lvl="0" indent="0" algn="l" rtl="0">
                        <a:spcBef>
                          <a:spcPts val="0"/>
                        </a:spcBef>
                        <a:spcAft>
                          <a:spcPts val="0"/>
                        </a:spcAft>
                        <a:buNone/>
                      </a:pPr>
                      <a:r>
                        <a:rPr lang="en-GB"/>
                        <a:t>20.166</a:t>
                      </a:r>
                      <a:endParaRPr/>
                    </a:p>
                  </a:txBody>
                  <a:tcPr marL="91425" marR="91425" marT="91425" marB="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03475"/>
            <a:ext cx="8520600" cy="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a:t>TEST CASES: PREEMPTIVE</a:t>
            </a:r>
            <a:endParaRPr sz="1700"/>
          </a:p>
        </p:txBody>
      </p:sp>
      <p:graphicFrame>
        <p:nvGraphicFramePr>
          <p:cNvPr id="310" name="Google Shape;310;p45"/>
          <p:cNvGraphicFramePr/>
          <p:nvPr/>
        </p:nvGraphicFramePr>
        <p:xfrm>
          <a:off x="882175" y="632900"/>
          <a:ext cx="7239000" cy="2377260"/>
        </p:xfrm>
        <a:graphic>
          <a:graphicData uri="http://schemas.openxmlformats.org/drawingml/2006/table">
            <a:tbl>
              <a:tblPr>
                <a:noFill/>
                <a:tableStyleId>{393B6860-2098-4023-9D43-06963EC77654}</a:tableStyleId>
              </a:tblPr>
              <a:tblGrid>
                <a:gridCol w="1809750"/>
                <a:gridCol w="1809750"/>
                <a:gridCol w="1809750"/>
                <a:gridCol w="1809750"/>
              </a:tblGrid>
              <a:tr h="299475">
                <a:tc>
                  <a:txBody>
                    <a:bodyPr/>
                    <a:lstStyle/>
                    <a:p>
                      <a:pPr marL="0" lvl="0" indent="0" algn="l" rtl="0">
                        <a:spcBef>
                          <a:spcPts val="0"/>
                        </a:spcBef>
                        <a:spcAft>
                          <a:spcPts val="0"/>
                        </a:spcAft>
                        <a:buNone/>
                      </a:pPr>
                      <a:r>
                        <a:rPr lang="en-GB"/>
                        <a:t>PROCESS ID</a:t>
                      </a:r>
                      <a:endParaRPr/>
                    </a:p>
                  </a:txBody>
                  <a:tcPr marL="91425" marR="91425" marT="91425" marB="91425"/>
                </a:tc>
                <a:tc>
                  <a:txBody>
                    <a:bodyPr/>
                    <a:lstStyle/>
                    <a:p>
                      <a:pPr marL="0" lvl="0" indent="0" algn="l" rtl="0">
                        <a:spcBef>
                          <a:spcPts val="0"/>
                        </a:spcBef>
                        <a:spcAft>
                          <a:spcPts val="0"/>
                        </a:spcAft>
                        <a:buNone/>
                      </a:pPr>
                      <a:r>
                        <a:rPr lang="en-GB"/>
                        <a:t>ARRIVAL TIME</a:t>
                      </a:r>
                      <a:endParaRPr/>
                    </a:p>
                  </a:txBody>
                  <a:tcPr marL="91425" marR="91425" marT="91425" marB="91425"/>
                </a:tc>
                <a:tc>
                  <a:txBody>
                    <a:bodyPr/>
                    <a:lstStyle/>
                    <a:p>
                      <a:pPr marL="0" lvl="0" indent="0" algn="l" rtl="0">
                        <a:spcBef>
                          <a:spcPts val="0"/>
                        </a:spcBef>
                        <a:spcAft>
                          <a:spcPts val="0"/>
                        </a:spcAft>
                        <a:buNone/>
                      </a:pPr>
                      <a:r>
                        <a:rPr lang="en-GB"/>
                        <a:t>BURST TIME</a:t>
                      </a:r>
                      <a:endParaRPr/>
                    </a:p>
                  </a:txBody>
                  <a:tcPr marL="91425" marR="91425" marT="91425" marB="91425"/>
                </a:tc>
                <a:tc>
                  <a:txBody>
                    <a:bodyPr/>
                    <a:lstStyle/>
                    <a:p>
                      <a:pPr marL="0" lvl="0" indent="0" algn="l" rtl="0">
                        <a:spcBef>
                          <a:spcPts val="0"/>
                        </a:spcBef>
                        <a:spcAft>
                          <a:spcPts val="0"/>
                        </a:spcAft>
                        <a:buNone/>
                      </a:pPr>
                      <a:r>
                        <a:rPr lang="en-GB"/>
                        <a:t>PRIORITY</a:t>
                      </a:r>
                      <a:endParaRPr/>
                    </a:p>
                  </a:txBody>
                  <a:tcPr marL="91425" marR="91425" marT="91425" marB="91425"/>
                </a:tc>
              </a:tr>
              <a:tr h="299475">
                <a:tc>
                  <a:txBody>
                    <a:bodyPr/>
                    <a:lstStyle/>
                    <a:p>
                      <a:pPr marL="0" lvl="0" indent="0" algn="l" rtl="0">
                        <a:spcBef>
                          <a:spcPts val="0"/>
                        </a:spcBef>
                        <a:spcAft>
                          <a:spcPts val="0"/>
                        </a:spcAft>
                        <a:buNone/>
                      </a:pPr>
                      <a:r>
                        <a:rPr lang="en-GB"/>
                        <a:t>P1</a:t>
                      </a:r>
                      <a:endParaRPr/>
                    </a:p>
                  </a:txBody>
                  <a:tcPr marL="91425" marR="91425" marT="91425" marB="91425"/>
                </a:tc>
                <a:tc>
                  <a:txBody>
                    <a:bodyPr/>
                    <a:lstStyle/>
                    <a:p>
                      <a:pPr marL="0" lvl="0" indent="0" algn="l" rtl="0">
                        <a:spcBef>
                          <a:spcPts val="0"/>
                        </a:spcBef>
                        <a:spcAft>
                          <a:spcPts val="0"/>
                        </a:spcAft>
                        <a:buNone/>
                      </a:pPr>
                      <a:r>
                        <a:rPr lang="en-GB"/>
                        <a:t>0</a:t>
                      </a:r>
                      <a:endParaRPr/>
                    </a:p>
                  </a:txBody>
                  <a:tcPr marL="91425" marR="91425" marT="91425" marB="91425"/>
                </a:tc>
                <a:tc>
                  <a:txBody>
                    <a:bodyPr/>
                    <a:lstStyle/>
                    <a:p>
                      <a:pPr marL="0" lvl="0" indent="0" algn="l" rtl="0">
                        <a:spcBef>
                          <a:spcPts val="0"/>
                        </a:spcBef>
                        <a:spcAft>
                          <a:spcPts val="0"/>
                        </a:spcAft>
                        <a:buNone/>
                      </a:pPr>
                      <a:r>
                        <a:rPr lang="en-GB"/>
                        <a:t>40</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r>
              <a:tr h="299475">
                <a:tc>
                  <a:txBody>
                    <a:bodyPr/>
                    <a:lstStyle/>
                    <a:p>
                      <a:pPr marL="0" lvl="0" indent="0" algn="l" rtl="0">
                        <a:spcBef>
                          <a:spcPts val="0"/>
                        </a:spcBef>
                        <a:spcAft>
                          <a:spcPts val="0"/>
                        </a:spcAft>
                        <a:buNone/>
                      </a:pPr>
                      <a:r>
                        <a:rPr lang="en-GB"/>
                        <a:t>P2</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20</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r>
              <a:tr h="299475">
                <a:tc>
                  <a:txBody>
                    <a:bodyPr/>
                    <a:lstStyle/>
                    <a:p>
                      <a:pPr marL="0" lvl="0" indent="0" algn="l" rtl="0">
                        <a:spcBef>
                          <a:spcPts val="0"/>
                        </a:spcBef>
                        <a:spcAft>
                          <a:spcPts val="0"/>
                        </a:spcAft>
                        <a:buNone/>
                      </a:pPr>
                      <a:r>
                        <a:rPr lang="en-GB"/>
                        <a:t>P3</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10</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r>
              <a:tr h="299475">
                <a:tc>
                  <a:txBody>
                    <a:bodyPr/>
                    <a:lstStyle/>
                    <a:p>
                      <a:pPr marL="0" lvl="0" indent="0" algn="l" rtl="0">
                        <a:spcBef>
                          <a:spcPts val="0"/>
                        </a:spcBef>
                        <a:spcAft>
                          <a:spcPts val="0"/>
                        </a:spcAft>
                        <a:buNone/>
                      </a:pPr>
                      <a:r>
                        <a:rPr lang="en-GB"/>
                        <a:t>P4</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15</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299475">
                <a:tc>
                  <a:txBody>
                    <a:bodyPr/>
                    <a:lstStyle/>
                    <a:p>
                      <a:pPr marL="0" lvl="0" indent="0" algn="l" rtl="0">
                        <a:spcBef>
                          <a:spcPts val="0"/>
                        </a:spcBef>
                        <a:spcAft>
                          <a:spcPts val="0"/>
                        </a:spcAft>
                        <a:buNone/>
                      </a:pPr>
                      <a:r>
                        <a:rPr lang="en-GB"/>
                        <a:t>P5</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c>
                  <a:txBody>
                    <a:bodyPr/>
                    <a:lstStyle/>
                    <a:p>
                      <a:pPr marL="0" lvl="0" indent="0" algn="l" rtl="0">
                        <a:spcBef>
                          <a:spcPts val="0"/>
                        </a:spcBef>
                        <a:spcAft>
                          <a:spcPts val="0"/>
                        </a:spcAft>
                        <a:buNone/>
                      </a:pPr>
                      <a:r>
                        <a:rPr lang="en-GB"/>
                        <a:t>5</a:t>
                      </a:r>
                      <a:endParaRPr/>
                    </a:p>
                  </a:txBody>
                  <a:tcPr marL="91425" marR="91425" marT="91425" marB="91425"/>
                </a:tc>
              </a:tr>
            </a:tbl>
          </a:graphicData>
        </a:graphic>
      </p:graphicFrame>
      <p:graphicFrame>
        <p:nvGraphicFramePr>
          <p:cNvPr id="311" name="Google Shape;311;p45"/>
          <p:cNvGraphicFramePr/>
          <p:nvPr/>
        </p:nvGraphicFramePr>
        <p:xfrm>
          <a:off x="882175" y="3376525"/>
          <a:ext cx="7239000" cy="1188630"/>
        </p:xfrm>
        <a:graphic>
          <a:graphicData uri="http://schemas.openxmlformats.org/drawingml/2006/table">
            <a:tbl>
              <a:tblPr>
                <a:noFill/>
                <a:tableStyleId>{393B6860-2098-4023-9D43-06963EC77654}</a:tableStyleId>
              </a:tblPr>
              <a:tblGrid>
                <a:gridCol w="1447800"/>
                <a:gridCol w="1447800"/>
                <a:gridCol w="1447800"/>
                <a:gridCol w="1447800"/>
                <a:gridCol w="1447800"/>
              </a:tblGrid>
              <a:tr h="381000">
                <a:tc>
                  <a:txBody>
                    <a:bodyPr/>
                    <a:lstStyle/>
                    <a:p>
                      <a:pPr marL="0" lvl="0" indent="0" algn="l" rtl="0">
                        <a:spcBef>
                          <a:spcPts val="0"/>
                        </a:spcBef>
                        <a:spcAft>
                          <a:spcPts val="0"/>
                        </a:spcAft>
                        <a:buNone/>
                      </a:pPr>
                      <a:r>
                        <a:rPr lang="en-GB"/>
                        <a:t>TYPE</a:t>
                      </a:r>
                      <a:endParaRPr/>
                    </a:p>
                  </a:txBody>
                  <a:tcPr marL="91425" marR="91425" marT="91425" marB="91425"/>
                </a:tc>
                <a:tc>
                  <a:txBody>
                    <a:bodyPr/>
                    <a:lstStyle/>
                    <a:p>
                      <a:pPr marL="0" lvl="0" indent="0" algn="l" rtl="0">
                        <a:spcBef>
                          <a:spcPts val="0"/>
                        </a:spcBef>
                        <a:spcAft>
                          <a:spcPts val="0"/>
                        </a:spcAft>
                        <a:buNone/>
                      </a:pPr>
                      <a:r>
                        <a:rPr lang="en-GB"/>
                        <a:t>1</a:t>
                      </a:r>
                      <a:endParaRPr/>
                    </a:p>
                  </a:txBody>
                  <a:tcPr marL="91425" marR="91425" marT="91425" marB="91425"/>
                </a:tc>
                <a:tc>
                  <a:txBody>
                    <a:bodyPr/>
                    <a:lstStyle/>
                    <a:p>
                      <a:pPr marL="0" lvl="0" indent="0" algn="l" rtl="0">
                        <a:spcBef>
                          <a:spcPts val="0"/>
                        </a:spcBef>
                        <a:spcAft>
                          <a:spcPts val="0"/>
                        </a:spcAft>
                        <a:buNone/>
                      </a:pPr>
                      <a:r>
                        <a:rPr lang="en-GB"/>
                        <a:t>2</a:t>
                      </a:r>
                      <a:endParaRPr/>
                    </a:p>
                  </a:txBody>
                  <a:tcPr marL="91425" marR="91425" marT="91425" marB="91425"/>
                </a:tc>
                <a:tc>
                  <a:txBody>
                    <a:bodyPr/>
                    <a:lstStyle/>
                    <a:p>
                      <a:pPr marL="0" lvl="0" indent="0" algn="l" rtl="0">
                        <a:spcBef>
                          <a:spcPts val="0"/>
                        </a:spcBef>
                        <a:spcAft>
                          <a:spcPts val="0"/>
                        </a:spcAft>
                        <a:buNone/>
                      </a:pPr>
                      <a:r>
                        <a:rPr lang="en-GB"/>
                        <a:t>3</a:t>
                      </a:r>
                      <a:endParaRPr/>
                    </a:p>
                  </a:txBody>
                  <a:tcPr marL="91425" marR="91425" marT="91425" marB="91425"/>
                </a:tc>
                <a:tc>
                  <a:txBody>
                    <a:bodyPr/>
                    <a:lstStyle/>
                    <a:p>
                      <a:pPr marL="0" lvl="0" indent="0" algn="l" rtl="0">
                        <a:spcBef>
                          <a:spcPts val="0"/>
                        </a:spcBef>
                        <a:spcAft>
                          <a:spcPts val="0"/>
                        </a:spcAft>
                        <a:buNone/>
                      </a:pPr>
                      <a:r>
                        <a:rPr lang="en-GB"/>
                        <a:t>4</a:t>
                      </a:r>
                      <a:endParaRPr/>
                    </a:p>
                  </a:txBody>
                  <a:tcPr marL="91425" marR="91425" marT="91425" marB="91425"/>
                </a:tc>
              </a:tr>
              <a:tr h="381000">
                <a:tc>
                  <a:txBody>
                    <a:bodyPr/>
                    <a:lstStyle/>
                    <a:p>
                      <a:pPr marL="0" lvl="0" indent="0" algn="l" rtl="0">
                        <a:spcBef>
                          <a:spcPts val="0"/>
                        </a:spcBef>
                        <a:spcAft>
                          <a:spcPts val="0"/>
                        </a:spcAft>
                        <a:buNone/>
                      </a:pPr>
                      <a:r>
                        <a:rPr lang="en-GB"/>
                        <a:t>AVG TAT</a:t>
                      </a:r>
                      <a:endParaRPr/>
                    </a:p>
                  </a:txBody>
                  <a:tcPr marL="91425" marR="91425" marT="91425" marB="91425"/>
                </a:tc>
                <a:tc>
                  <a:txBody>
                    <a:bodyPr/>
                    <a:lstStyle/>
                    <a:p>
                      <a:pPr marL="0" lvl="0" indent="0" algn="l" rtl="0">
                        <a:spcBef>
                          <a:spcPts val="0"/>
                        </a:spcBef>
                        <a:spcAft>
                          <a:spcPts val="0"/>
                        </a:spcAft>
                        <a:buNone/>
                      </a:pPr>
                      <a:r>
                        <a:rPr lang="en-GB"/>
                        <a:t>60</a:t>
                      </a:r>
                      <a:endParaRPr/>
                    </a:p>
                  </a:txBody>
                  <a:tcPr marL="91425" marR="91425" marT="91425" marB="91425"/>
                </a:tc>
                <a:tc>
                  <a:txBody>
                    <a:bodyPr/>
                    <a:lstStyle/>
                    <a:p>
                      <a:pPr marL="0" lvl="0" indent="0" algn="l" rtl="0">
                        <a:spcBef>
                          <a:spcPts val="0"/>
                        </a:spcBef>
                        <a:spcAft>
                          <a:spcPts val="0"/>
                        </a:spcAft>
                        <a:buNone/>
                      </a:pPr>
                      <a:r>
                        <a:rPr lang="en-GB"/>
                        <a:t>72</a:t>
                      </a:r>
                      <a:endParaRPr/>
                    </a:p>
                  </a:txBody>
                  <a:tcPr marL="91425" marR="91425" marT="91425" marB="91425"/>
                </a:tc>
                <a:tc>
                  <a:txBody>
                    <a:bodyPr/>
                    <a:lstStyle/>
                    <a:p>
                      <a:pPr marL="0" lvl="0" indent="0" algn="l" rtl="0">
                        <a:spcBef>
                          <a:spcPts val="0"/>
                        </a:spcBef>
                        <a:spcAft>
                          <a:spcPts val="0"/>
                        </a:spcAft>
                        <a:buNone/>
                      </a:pPr>
                      <a:r>
                        <a:rPr lang="en-GB"/>
                        <a:t>60</a:t>
                      </a:r>
                      <a:endParaRPr/>
                    </a:p>
                  </a:txBody>
                  <a:tcPr marL="91425" marR="91425" marT="91425" marB="91425"/>
                </a:tc>
                <a:tc>
                  <a:txBody>
                    <a:bodyPr/>
                    <a:lstStyle/>
                    <a:p>
                      <a:pPr marL="0" lvl="0" indent="0" algn="l" rtl="0">
                        <a:spcBef>
                          <a:spcPts val="0"/>
                        </a:spcBef>
                        <a:spcAft>
                          <a:spcPts val="0"/>
                        </a:spcAft>
                        <a:buNone/>
                      </a:pPr>
                      <a:r>
                        <a:rPr lang="en-GB"/>
                        <a:t>61</a:t>
                      </a:r>
                      <a:endParaRPr/>
                    </a:p>
                  </a:txBody>
                  <a:tcPr marL="91425" marR="91425" marT="91425" marB="91425"/>
                </a:tc>
              </a:tr>
              <a:tr h="381000">
                <a:tc>
                  <a:txBody>
                    <a:bodyPr/>
                    <a:lstStyle/>
                    <a:p>
                      <a:pPr marL="0" lvl="0" indent="0" algn="l" rtl="0">
                        <a:spcBef>
                          <a:spcPts val="0"/>
                        </a:spcBef>
                        <a:spcAft>
                          <a:spcPts val="0"/>
                        </a:spcAft>
                        <a:buNone/>
                      </a:pPr>
                      <a:r>
                        <a:rPr lang="en-GB"/>
                        <a:t>AVG WT</a:t>
                      </a:r>
                      <a:endParaRPr/>
                    </a:p>
                  </a:txBody>
                  <a:tcPr marL="91425" marR="91425" marT="91425" marB="91425"/>
                </a:tc>
                <a:tc>
                  <a:txBody>
                    <a:bodyPr/>
                    <a:lstStyle/>
                    <a:p>
                      <a:pPr marL="0" lvl="0" indent="0" algn="l" rtl="0">
                        <a:spcBef>
                          <a:spcPts val="0"/>
                        </a:spcBef>
                        <a:spcAft>
                          <a:spcPts val="0"/>
                        </a:spcAft>
                        <a:buNone/>
                      </a:pPr>
                      <a:r>
                        <a:rPr lang="en-GB"/>
                        <a:t>42</a:t>
                      </a:r>
                      <a:endParaRPr/>
                    </a:p>
                  </a:txBody>
                  <a:tcPr marL="91425" marR="91425" marT="91425" marB="91425"/>
                </a:tc>
                <a:tc>
                  <a:txBody>
                    <a:bodyPr/>
                    <a:lstStyle/>
                    <a:p>
                      <a:pPr marL="0" lvl="0" indent="0" algn="l" rtl="0">
                        <a:spcBef>
                          <a:spcPts val="0"/>
                        </a:spcBef>
                        <a:spcAft>
                          <a:spcPts val="0"/>
                        </a:spcAft>
                        <a:buNone/>
                      </a:pPr>
                      <a:r>
                        <a:rPr lang="en-GB"/>
                        <a:t>54</a:t>
                      </a:r>
                      <a:endParaRPr/>
                    </a:p>
                  </a:txBody>
                  <a:tcPr marL="91425" marR="91425" marT="91425" marB="91425"/>
                </a:tc>
                <a:tc>
                  <a:txBody>
                    <a:bodyPr/>
                    <a:lstStyle/>
                    <a:p>
                      <a:pPr marL="0" lvl="0" indent="0" algn="l" rtl="0">
                        <a:spcBef>
                          <a:spcPts val="0"/>
                        </a:spcBef>
                        <a:spcAft>
                          <a:spcPts val="0"/>
                        </a:spcAft>
                        <a:buNone/>
                      </a:pPr>
                      <a:r>
                        <a:rPr lang="en-GB"/>
                        <a:t>42</a:t>
                      </a:r>
                      <a:endParaRPr/>
                    </a:p>
                  </a:txBody>
                  <a:tcPr marL="91425" marR="91425" marT="91425" marB="91425"/>
                </a:tc>
                <a:tc>
                  <a:txBody>
                    <a:bodyPr/>
                    <a:lstStyle/>
                    <a:p>
                      <a:pPr marL="0" lvl="0" indent="0" algn="l" rtl="0">
                        <a:spcBef>
                          <a:spcPts val="0"/>
                        </a:spcBef>
                        <a:spcAft>
                          <a:spcPts val="0"/>
                        </a:spcAft>
                        <a:buNone/>
                      </a:pPr>
                      <a:r>
                        <a:rPr lang="en-GB"/>
                        <a:t>42.6</a:t>
                      </a:r>
                      <a:endParaRPr/>
                    </a:p>
                  </a:txBody>
                  <a:tcPr marL="91425" marR="91425" marT="91425" marB="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a:t>
            </a:r>
            <a:endParaRPr/>
          </a:p>
        </p:txBody>
      </p:sp>
      <p:sp>
        <p:nvSpPr>
          <p:cNvPr id="139" name="Google Shape;139;p19"/>
          <p:cNvSpPr txBox="1">
            <a:spLocks noGrp="1"/>
          </p:cNvSpPr>
          <p:nvPr>
            <p:ph type="body" idx="1"/>
          </p:nvPr>
        </p:nvSpPr>
        <p:spPr>
          <a:xfrm>
            <a:off x="578650" y="1266325"/>
            <a:ext cx="8253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This project tries to overcome the drawbacks of Priority Based CPU Scheduling System and Round Robin CPU Scheduling System by combining the two and maintaining the advantages of both. The project will implement at least 2 algorithms, one considering arrival time and one without it. The objective will be to make time quantum dynamic and reduce the average turn around and waiting time. </a:t>
            </a:r>
            <a:endParaRPr b="1">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17" name="Google Shape;317;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For Non Preemptive:</a:t>
            </a:r>
            <a:endParaRPr b="1"/>
          </a:p>
          <a:p>
            <a:pPr marL="0" lvl="0" indent="457200" algn="l" rtl="0">
              <a:spcBef>
                <a:spcPts val="1600"/>
              </a:spcBef>
              <a:spcAft>
                <a:spcPts val="0"/>
              </a:spcAft>
              <a:buNone/>
            </a:pPr>
            <a:r>
              <a:rPr lang="en-GB"/>
              <a:t>	</a:t>
            </a:r>
            <a:r>
              <a:rPr lang="en-GB" sz="1600"/>
              <a:t>In most of our test cases the best turnaround time and the waiting time were lowest for our algorithm where the processes were sorted in ascending order of their burst times and the time quantum was assumed to be the  average of all the burst times given.</a:t>
            </a:r>
            <a:endParaRPr sz="1600"/>
          </a:p>
          <a:p>
            <a:pPr marL="0" lvl="0" indent="457200" algn="l" rtl="0">
              <a:spcBef>
                <a:spcPts val="1600"/>
              </a:spcBef>
              <a:spcAft>
                <a:spcPts val="1600"/>
              </a:spcAft>
              <a:buNone/>
            </a:pPr>
            <a:r>
              <a:rPr lang="en-GB" sz="1600"/>
              <a:t>Hence we can conclude that the proposed algorithm is better than the existing Non-Preemptive Algorithm.</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CONCLUSION</a:t>
            </a:r>
            <a:endParaRPr/>
          </a:p>
        </p:txBody>
      </p:sp>
      <p:sp>
        <p:nvSpPr>
          <p:cNvPr id="323" name="Google Shape;323;p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For Preemptive:</a:t>
            </a:r>
            <a:endParaRPr b="1"/>
          </a:p>
          <a:p>
            <a:pPr marL="0" lvl="0" indent="457200" algn="l" rtl="0">
              <a:spcBef>
                <a:spcPts val="1600"/>
              </a:spcBef>
              <a:spcAft>
                <a:spcPts val="0"/>
              </a:spcAft>
              <a:buNone/>
            </a:pPr>
            <a:r>
              <a:rPr lang="en-GB"/>
              <a:t>	</a:t>
            </a:r>
            <a:r>
              <a:rPr lang="en-GB" sz="1600"/>
              <a:t>Here too in most cases the algorithm which provided the best turnaround time and waiting time was the one where processes (in ready queue) were prioritised according to the burst time and sorted in increasing order.</a:t>
            </a:r>
            <a:endParaRPr sz="1600"/>
          </a:p>
          <a:p>
            <a:pPr marL="0" lvl="0" indent="457200" algn="l" rtl="0">
              <a:spcBef>
                <a:spcPts val="1600"/>
              </a:spcBef>
              <a:spcAft>
                <a:spcPts val="1600"/>
              </a:spcAft>
              <a:buNone/>
            </a:pPr>
            <a:r>
              <a:rPr lang="en-GB" sz="1600"/>
              <a:t>Hence we can conclude that the proposed algorithm is better than the existing Preemptive Algorithm.</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Final Conclusion</a:t>
            </a:r>
            <a:endParaRPr/>
          </a:p>
        </p:txBody>
      </p:sp>
      <p:sp>
        <p:nvSpPr>
          <p:cNvPr id="329" name="Google Shape;329;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After looking at the test cases of both preemptive and non preemptive algorithms that we considered, we conclude that the better algorithm for Round Robin CPU Scheduling is to </a:t>
            </a:r>
            <a:endParaRPr/>
          </a:p>
          <a:p>
            <a:pPr marL="0" lvl="0" indent="0" algn="l" rtl="0">
              <a:spcBef>
                <a:spcPts val="1600"/>
              </a:spcBef>
              <a:spcAft>
                <a:spcPts val="0"/>
              </a:spcAft>
              <a:buNone/>
            </a:pPr>
            <a:r>
              <a:rPr lang="en-GB"/>
              <a:t>i)   sort the processes in increasing order on the bases of their burst time</a:t>
            </a:r>
            <a:endParaRPr/>
          </a:p>
          <a:p>
            <a:pPr marL="0" lvl="0" indent="0" algn="l" rtl="0">
              <a:spcBef>
                <a:spcPts val="1600"/>
              </a:spcBef>
              <a:spcAft>
                <a:spcPts val="1600"/>
              </a:spcAft>
              <a:buNone/>
            </a:pPr>
            <a:r>
              <a:rPr lang="en-GB"/>
              <a:t>ii)  to take a time quantum equal to the average of the burst of all present in the ready queue.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a:p>
        </p:txBody>
      </p:sp>
      <p:sp>
        <p:nvSpPr>
          <p:cNvPr id="145" name="Google Shape;145;p20"/>
          <p:cNvSpPr txBox="1">
            <a:spLocks noGrp="1"/>
          </p:cNvSpPr>
          <p:nvPr>
            <p:ph type="body" idx="1"/>
          </p:nvPr>
        </p:nvSpPr>
        <p:spPr>
          <a:xfrm>
            <a:off x="664375" y="1266325"/>
            <a:ext cx="81678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Modern operating systems depend highly on CPU Scheduling systems to improve multitasking and multiprogramming. There exist multiple CPU Scheduling algorithms such as First Come First Serve (FCFS), Shortest Job First (SJF), Round-Robin, and Priority-based. Out of these RR and Priority-based are the most frequently used and relied on. However, they too have their own drawbacks. By combining these two and using a dynamic time quantum whenever possible we try to reduce turnaround time and waiting time. </a:t>
            </a:r>
            <a:endParaRPr b="1">
              <a:latin typeface="Arial"/>
              <a:ea typeface="Arial"/>
              <a:cs typeface="Arial"/>
              <a:sym typeface="Aria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572500" y="367250"/>
            <a:ext cx="705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PROBLEMS WITH CURRENT ALGORITHM</a:t>
            </a:r>
            <a:endParaRPr/>
          </a:p>
        </p:txBody>
      </p:sp>
      <p:sp>
        <p:nvSpPr>
          <p:cNvPr id="151" name="Google Shape;151;p21"/>
          <p:cNvSpPr txBox="1">
            <a:spLocks noGrp="1"/>
          </p:cNvSpPr>
          <p:nvPr>
            <p:ph type="body" idx="1"/>
          </p:nvPr>
        </p:nvSpPr>
        <p:spPr>
          <a:xfrm>
            <a:off x="311700" y="1389600"/>
            <a:ext cx="8135400" cy="3465000"/>
          </a:xfrm>
          <a:prstGeom prst="rect">
            <a:avLst/>
          </a:prstGeom>
        </p:spPr>
        <p:txBody>
          <a:bodyPr spcFirstLastPara="1" wrap="square" lIns="91425" tIns="91425" rIns="91425" bIns="91425" anchor="t" anchorCtr="0">
            <a:noAutofit/>
          </a:bodyPr>
          <a:lstStyle/>
          <a:p>
            <a:pPr marL="457200" lvl="0" indent="-314325" algn="l" rtl="0">
              <a:spcBef>
                <a:spcPts val="180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Lower time quantum results in higher the context switching overhead in the system.</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If high priority processes take lots of CPU time, then the lower priority processes may starve and will be postponed for an indefinite time.</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These scheduling algorithms may leave some low priority processes waiting indefinitely.</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A process will be blocked when it is ready to run but has to wait for the CPU because some other process is running currently.</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If a new higher priority process keeps on coming in the ready queue, then the process which is in the waiting state may need to wait for a long duration of time.</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In cases with low time quantum the TAT and WT are usually high.</a:t>
            </a:r>
            <a:endParaRPr sz="1350">
              <a:solidFill>
                <a:srgbClr val="222222"/>
              </a:solidFill>
              <a:highlight>
                <a:srgbClr val="FFFFFF"/>
              </a:highlight>
              <a:latin typeface="Arial"/>
              <a:ea typeface="Arial"/>
              <a:cs typeface="Arial"/>
              <a:sym typeface="Arial"/>
            </a:endParaRPr>
          </a:p>
          <a:p>
            <a:pPr marL="457200" lvl="0" indent="-314325" algn="l" rtl="0">
              <a:spcBef>
                <a:spcPts val="0"/>
              </a:spcBef>
              <a:spcAft>
                <a:spcPts val="0"/>
              </a:spcAft>
              <a:buClr>
                <a:srgbClr val="222222"/>
              </a:buClr>
              <a:buSzPts val="1350"/>
              <a:buFont typeface="Arial"/>
              <a:buChar char="●"/>
            </a:pPr>
            <a:r>
              <a:rPr lang="en-GB" sz="1350">
                <a:solidFill>
                  <a:srgbClr val="222222"/>
                </a:solidFill>
                <a:highlight>
                  <a:srgbClr val="FFFFFF"/>
                </a:highlight>
                <a:latin typeface="Arial"/>
                <a:ea typeface="Arial"/>
                <a:cs typeface="Arial"/>
                <a:sym typeface="Arial"/>
              </a:rPr>
              <a:t>Round-robin scheduling doesn't give special priority to more important tasks.</a:t>
            </a:r>
            <a:endParaRPr sz="1350">
              <a:solidFill>
                <a:srgbClr val="222222"/>
              </a:solidFill>
              <a:highlight>
                <a:srgbClr val="FFFFFF"/>
              </a:highlight>
              <a:latin typeface="Arial"/>
              <a:ea typeface="Arial"/>
              <a:cs typeface="Arial"/>
              <a:sym typeface="Arial"/>
            </a:endParaRPr>
          </a:p>
          <a:p>
            <a:pPr marL="457200" lvl="0" indent="0" algn="l" rtl="0">
              <a:spcBef>
                <a:spcPts val="1800"/>
              </a:spcBef>
              <a:spcAft>
                <a:spcPts val="0"/>
              </a:spcAft>
              <a:buNone/>
            </a:pPr>
            <a:endParaRPr sz="1350">
              <a:solidFill>
                <a:srgbClr val="222222"/>
              </a:solidFill>
              <a:highlight>
                <a:srgbClr val="FFFFFF"/>
              </a:highlight>
              <a:latin typeface="Arial"/>
              <a:ea typeface="Arial"/>
              <a:cs typeface="Arial"/>
              <a:sym typeface="Arial"/>
            </a:endParaRPr>
          </a:p>
          <a:p>
            <a:pPr marL="457200" lvl="0" indent="0" algn="l" rtl="0">
              <a:spcBef>
                <a:spcPts val="1800"/>
              </a:spcBef>
              <a:spcAft>
                <a:spcPts val="1800"/>
              </a:spcAft>
              <a:buNone/>
            </a:pPr>
            <a:endParaRPr sz="1350">
              <a:solidFill>
                <a:srgbClr val="222222"/>
              </a:solidFill>
              <a:highlight>
                <a:srgbClr val="FFFFFF"/>
              </a:highlight>
              <a:latin typeface="Arial"/>
              <a:ea typeface="Arial"/>
              <a:cs typeface="Arial"/>
              <a:sym typeface="Arial"/>
            </a:endParaRPr>
          </a:p>
        </p:txBody>
      </p:sp>
      <p:sp>
        <p:nvSpPr>
          <p:cNvPr id="152" name="Google Shape;152;p21"/>
          <p:cNvSpPr/>
          <p:nvPr/>
        </p:nvSpPr>
        <p:spPr>
          <a:xfrm>
            <a:off x="7040600" y="3923575"/>
            <a:ext cx="2106350" cy="1222450"/>
          </a:xfrm>
          <a:custGeom>
            <a:avLst/>
            <a:gdLst/>
            <a:ahLst/>
            <a:cxnLst/>
            <a:rect l="l" t="t" r="r" b="b"/>
            <a:pathLst>
              <a:path w="84254" h="48898" extrusionOk="0">
                <a:moveTo>
                  <a:pt x="0" y="0"/>
                </a:moveTo>
                <a:lnTo>
                  <a:pt x="50319" y="0"/>
                </a:lnTo>
                <a:lnTo>
                  <a:pt x="84254" y="33935"/>
                </a:lnTo>
                <a:lnTo>
                  <a:pt x="84254" y="48898"/>
                </a:lnTo>
                <a:lnTo>
                  <a:pt x="48798" y="48898"/>
                </a:lnTo>
                <a:close/>
              </a:path>
            </a:pathLst>
          </a:custGeom>
          <a:solidFill>
            <a:schemeClr val="accent3"/>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p:nvPr/>
        </p:nvSpPr>
        <p:spPr>
          <a:xfrm>
            <a:off x="462300" y="1073200"/>
            <a:ext cx="8219400" cy="368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182" name="Google Shape;182;p26"/>
          <p:cNvSpPr txBox="1">
            <a:spLocks noGrp="1"/>
          </p:cNvSpPr>
          <p:nvPr>
            <p:ph type="title"/>
          </p:nvPr>
        </p:nvSpPr>
        <p:spPr>
          <a:xfrm>
            <a:off x="311700" y="0"/>
            <a:ext cx="8520600" cy="8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ALGORITHM - (Non-preemptive)</a:t>
            </a:r>
            <a:endParaRPr/>
          </a:p>
        </p:txBody>
      </p:sp>
      <p:pic>
        <p:nvPicPr>
          <p:cNvPr id="183" name="Google Shape;183;p26"/>
          <p:cNvPicPr preferRelativeResize="0"/>
          <p:nvPr/>
        </p:nvPicPr>
        <p:blipFill>
          <a:blip r:embed="rId3">
            <a:alphaModFix/>
          </a:blip>
          <a:stretch>
            <a:fillRect/>
          </a:stretch>
        </p:blipFill>
        <p:spPr>
          <a:xfrm>
            <a:off x="556875" y="871125"/>
            <a:ext cx="7911826" cy="3930825"/>
          </a:xfrm>
          <a:prstGeom prst="rect">
            <a:avLst/>
          </a:prstGeom>
          <a:noFill/>
          <a:ln>
            <a:noFill/>
          </a:ln>
        </p:spPr>
      </p:pic>
    </p:spTree>
    <p:extLst>
      <p:ext uri="{BB962C8B-B14F-4D97-AF65-F5344CB8AC3E}">
        <p14:creationId xmlns:p14="http://schemas.microsoft.com/office/powerpoint/2010/main" val="183779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1637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METHODOLOGY</a:t>
            </a:r>
            <a:endParaRPr/>
          </a:p>
        </p:txBody>
      </p:sp>
      <p:sp>
        <p:nvSpPr>
          <p:cNvPr id="158" name="Google Shape;158;p22"/>
          <p:cNvSpPr txBox="1">
            <a:spLocks noGrp="1"/>
          </p:cNvSpPr>
          <p:nvPr>
            <p:ph type="body" idx="1"/>
          </p:nvPr>
        </p:nvSpPr>
        <p:spPr>
          <a:xfrm>
            <a:off x="412550" y="871125"/>
            <a:ext cx="8178600" cy="373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000000"/>
                </a:solidFill>
                <a:latin typeface="PT Sans Narrow"/>
                <a:ea typeface="PT Sans Narrow"/>
                <a:cs typeface="PT Sans Narrow"/>
                <a:sym typeface="PT Sans Narrow"/>
              </a:rPr>
              <a:t>For Non-Preemptive 1:</a:t>
            </a:r>
            <a:endParaRPr sz="2000" b="1">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method would be to calculate Time Quantum (TQ), using the average of burst time of all processes.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priority for each process P[i] would then be evaluated using BT[i]%TQ.</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All the processes are added to the ready queue on bases of their priority and sorted in ascending order and then evaluated using Round Robin CPU Scheduling using the new time quantum(TQ) calculated.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We expect a lower number of context switches and lower average waiting times and lower average turnaround times.</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endParaRPr sz="2000">
              <a:solidFill>
                <a:srgbClr val="000000"/>
              </a:solidFill>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NON-PREEMPTIVE 2</a:t>
            </a:r>
            <a:endParaRPr>
              <a:solidFill>
                <a:srgbClr val="000000"/>
              </a:solidFill>
            </a:endParaRPr>
          </a:p>
        </p:txBody>
      </p:sp>
      <p:sp>
        <p:nvSpPr>
          <p:cNvPr id="164" name="Google Shape;164;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The method would be to calculate Time Quantum (TQ), using the average of burst time of all processes.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priority for each process P[i] would then be evaluated using BT[i]%TQ.</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All the processes are added to the ready queue on bases of their priority and sorted in descending order and then evaluated using Round Robin CPU Scheduling using the new time quantum(TQ) calculated. </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We expect a lower number of context switches and lower average waiting times and lower average turnaround times.</a:t>
            </a:r>
            <a:endParaRPr>
              <a:solidFill>
                <a:srgbClr val="000000"/>
              </a:solidFill>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231325" y="4168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NON-PREEMPTIVE 3</a:t>
            </a:r>
            <a:endParaRPr>
              <a:solidFill>
                <a:srgbClr val="000000"/>
              </a:solidFill>
            </a:endParaRPr>
          </a:p>
        </p:txBody>
      </p:sp>
      <p:sp>
        <p:nvSpPr>
          <p:cNvPr id="170" name="Google Shape;170;p24"/>
          <p:cNvSpPr txBox="1">
            <a:spLocks noGrp="1"/>
          </p:cNvSpPr>
          <p:nvPr>
            <p:ph type="body" idx="1"/>
          </p:nvPr>
        </p:nvSpPr>
        <p:spPr>
          <a:xfrm>
            <a:off x="231325" y="119377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PT Sans Narrow"/>
                <a:ea typeface="PT Sans Narrow"/>
                <a:cs typeface="PT Sans Narrow"/>
                <a:sym typeface="PT Sans Narrow"/>
              </a:rPr>
              <a:t>The method would be to calculate Time Quantum (TQ), using the average of burst time of all processes. </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The new priority for each process P[i] would then be evaluated using BT[i]*PRI[i], with existing priority that is provided by user.</a:t>
            </a:r>
            <a:endParaRPr>
              <a:solidFill>
                <a:srgbClr val="000000"/>
              </a:solidFill>
              <a:latin typeface="PT Sans Narrow"/>
              <a:ea typeface="PT Sans Narrow"/>
              <a:cs typeface="PT Sans Narrow"/>
              <a:sym typeface="PT Sans Narrow"/>
            </a:endParaRPr>
          </a:p>
          <a:p>
            <a:pPr marL="0" lvl="0" indent="0" algn="l" rtl="0">
              <a:spcBef>
                <a:spcPts val="1600"/>
              </a:spcBef>
              <a:spcAft>
                <a:spcPts val="0"/>
              </a:spcAft>
              <a:buNone/>
            </a:pPr>
            <a:r>
              <a:rPr lang="en-GB">
                <a:solidFill>
                  <a:srgbClr val="000000"/>
                </a:solidFill>
                <a:latin typeface="PT Sans Narrow"/>
                <a:ea typeface="PT Sans Narrow"/>
                <a:cs typeface="PT Sans Narrow"/>
                <a:sym typeface="PT Sans Narrow"/>
              </a:rPr>
              <a:t>All the processes are added to the ready queue on bases of their priority and sorted in ascending order and then evaluated using Round Robin CPU Scheduling using the new time quantum(TQ) calculated. </a:t>
            </a:r>
            <a:endParaRPr>
              <a:solidFill>
                <a:srgbClr val="000000"/>
              </a:solidFill>
              <a:latin typeface="PT Sans Narrow"/>
              <a:ea typeface="PT Sans Narrow"/>
              <a:cs typeface="PT Sans Narrow"/>
              <a:sym typeface="PT Sans Narrow"/>
            </a:endParaRPr>
          </a:p>
          <a:p>
            <a:pPr marL="0" lvl="0" indent="0" algn="l" rtl="0">
              <a:spcBef>
                <a:spcPts val="1600"/>
              </a:spcBef>
              <a:spcAft>
                <a:spcPts val="1600"/>
              </a:spcAft>
              <a:buNone/>
            </a:pPr>
            <a:r>
              <a:rPr lang="en-GB">
                <a:solidFill>
                  <a:srgbClr val="000000"/>
                </a:solidFill>
                <a:latin typeface="PT Sans Narrow"/>
                <a:ea typeface="PT Sans Narrow"/>
                <a:cs typeface="PT Sans Narrow"/>
                <a:sym typeface="PT Sans Narrow"/>
              </a:rPr>
              <a:t>We expect a lower number of context switches and lower average waiting times and lower average turnaround times.</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1780</Words>
  <Application>Microsoft Office PowerPoint</Application>
  <PresentationFormat>On-screen Show (16:9)</PresentationFormat>
  <Paragraphs>433</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PT Sans Narrow</vt:lpstr>
      <vt:lpstr>Open Sans</vt:lpstr>
      <vt:lpstr>Tropic</vt:lpstr>
      <vt:lpstr>PRIORITY BASED ROUND ROBIN</vt:lpstr>
      <vt:lpstr>OBJECTIVE</vt:lpstr>
      <vt:lpstr>ABSTRACT</vt:lpstr>
      <vt:lpstr>INTRODUCTION</vt:lpstr>
      <vt:lpstr>PROBLEMS WITH CURRENT ALGORITHM</vt:lpstr>
      <vt:lpstr>ALGORITHM - (Non-preemptive)</vt:lpstr>
      <vt:lpstr>METHODOLOGY</vt:lpstr>
      <vt:lpstr>NON-PREEMPTIVE 2</vt:lpstr>
      <vt:lpstr>NON-PREEMPTIVE 3</vt:lpstr>
      <vt:lpstr>NON-PREEMPTIVE 4</vt:lpstr>
      <vt:lpstr>TEST CASES: NON PREEMPTIVE</vt:lpstr>
      <vt:lpstr>TEST CASES: NON PREEMPTIVE</vt:lpstr>
      <vt:lpstr>TEST CASES: NON PREEMPTIVE</vt:lpstr>
      <vt:lpstr>TEST CASES: NON PREEMPTIVE</vt:lpstr>
      <vt:lpstr>TEST CASES: NON PREEMPTIVE</vt:lpstr>
      <vt:lpstr>TEST CASES: NON PREEMPTIVE</vt:lpstr>
      <vt:lpstr>ALGORITHM - (Preemptive)</vt:lpstr>
      <vt:lpstr>METHODOLOGY</vt:lpstr>
      <vt:lpstr>PREEMPTIVE 1 (Continued)</vt:lpstr>
      <vt:lpstr>PREEMPTIVE 2</vt:lpstr>
      <vt:lpstr>PREEMPTIVE 2 (Continued)</vt:lpstr>
      <vt:lpstr>PREEMPTIVE 3</vt:lpstr>
      <vt:lpstr>PREEMPTIVE 3 (Continued)</vt:lpstr>
      <vt:lpstr>PREEMPTIVE 4</vt:lpstr>
      <vt:lpstr>PREEMPTIVE 4 (Continued)</vt:lpstr>
      <vt:lpstr>TEST CASES: PREEMPTIVE</vt:lpstr>
      <vt:lpstr>TEST CASES: PREEMPTIVE</vt:lpstr>
      <vt:lpstr>TEST CASES: PREEMPTIVE</vt:lpstr>
      <vt:lpstr>TEST CASES: PREEMPTIVE</vt:lpstr>
      <vt:lpstr>CONCLUSION</vt:lpstr>
      <vt:lpstr>CONCLUSION</vt:lpstr>
      <vt:lpstr>Final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BASED ROUND ROBIN</dc:title>
  <cp:lastModifiedBy>Manav Nanwani</cp:lastModifiedBy>
  <cp:revision>1</cp:revision>
  <dcterms:modified xsi:type="dcterms:W3CDTF">2020-10-27T19:29:48Z</dcterms:modified>
</cp:coreProperties>
</file>