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y="7620000" cx="10160000"/>
  <p:notesSz cx="7620000" cy="10160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i0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i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i46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i4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i5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i5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i56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i5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i6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i6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i66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i6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i7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i7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i76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i7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i8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i8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i86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i8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i9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i9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i5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i5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i96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i9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i10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i10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i106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i10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i11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i11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i12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i12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i126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i12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i13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i13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i136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i13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i14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i14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i146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i14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i10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i1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i15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i15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i157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i15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i162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i16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i166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i16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i17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i17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i176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i17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i18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i18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i188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i188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i193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i19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i198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i198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i15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i15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i203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i20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i208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i208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i213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i21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i218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i218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i223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i22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i228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i228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i20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i2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i27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i2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i32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i3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i37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i3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i4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i4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ctrTitle"/>
          </p:nvPr>
        </p:nvSpPr>
        <p:spPr>
          <a:xfrm>
            <a:off x="914400" y="3048000"/>
            <a:ext cx="8331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9" name="Google Shape;9;p3"/>
          <p:cNvSpPr txBox="1"/>
          <p:nvPr>
            <p:ph idx="1" type="subTitle"/>
          </p:nvPr>
        </p:nvSpPr>
        <p:spPr>
          <a:xfrm>
            <a:off x="1828800" y="4572000"/>
            <a:ext cx="650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1pPr>
            <a:lvl2pPr lvl="1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2pPr>
            <a:lvl3pPr lvl="2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3pPr>
            <a:lvl4pPr lvl="3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4pPr>
            <a:lvl5pPr lvl="4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5pPr>
            <a:lvl6pPr lvl="5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6pPr>
            <a:lvl7pPr lvl="6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7pPr>
            <a:lvl8pPr lvl="7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8pPr>
            <a:lvl9pPr lvl="8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9pPr>
          </a:lstStyle>
          <a:p/>
        </p:txBody>
      </p:sp>
      <p:sp>
        <p:nvSpPr>
          <p:cNvPr id="12" name="Google Shape;12;p4"/>
          <p:cNvSpPr txBox="1"/>
          <p:nvPr>
            <p:ph idx="1" type="body"/>
          </p:nvPr>
        </p:nvSpPr>
        <p:spPr>
          <a:xfrm>
            <a:off x="304800" y="1828800"/>
            <a:ext cx="955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7933" lvl="0" marL="4572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indent="-397933" lvl="1" marL="9144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indent="-397933" lvl="2" marL="13716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indent="-397933" lvl="3" marL="18288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indent="-397933" lvl="4" marL="22860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indent="-397933" lvl="5" marL="27432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indent="-397933" lvl="6" marL="32004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indent="-397933" lvl="7" marL="36576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indent="-397933" lvl="8" marL="41148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1pPr>
            <a:lvl2pPr lvl="1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2pPr>
            <a:lvl3pPr lvl="2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3pPr>
            <a:lvl4pPr lvl="3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4pPr>
            <a:lvl5pPr lvl="4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5pPr>
            <a:lvl6pPr lvl="5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6pPr>
            <a:lvl7pPr lvl="6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7pPr>
            <a:lvl8pPr lvl="7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8pPr>
            <a:lvl9pPr lvl="8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30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7933" lvl="0" marL="4572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indent="-397933" lvl="1" marL="9144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indent="-397933" lvl="2" marL="13716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indent="-397933" lvl="3" marL="18288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indent="-397933" lvl="4" marL="22860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indent="-397933" lvl="5" marL="27432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indent="-397933" lvl="6" marL="32004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indent="-397933" lvl="7" marL="36576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indent="-397933" lvl="8" marL="41148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/>
        </p:txBody>
      </p:sp>
      <p:sp>
        <p:nvSpPr>
          <p:cNvPr id="16" name="Google Shape;16;p5"/>
          <p:cNvSpPr txBox="1"/>
          <p:nvPr>
            <p:ph idx="2" type="body"/>
          </p:nvPr>
        </p:nvSpPr>
        <p:spPr>
          <a:xfrm>
            <a:off x="538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7933" lvl="0" marL="4572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indent="-397933" lvl="1" marL="9144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indent="-397933" lvl="2" marL="13716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indent="-397933" lvl="3" marL="18288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indent="-397933" lvl="4" marL="22860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indent="-397933" lvl="5" marL="27432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indent="-397933" lvl="6" marL="32004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indent="-397933" lvl="7" marL="36576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indent="-397933" lvl="8" marL="41148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304800" y="6705600"/>
            <a:ext cx="9550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ctrTitle"/>
          </p:nvPr>
        </p:nvSpPr>
        <p:spPr>
          <a:xfrm>
            <a:off x="864300" y="2591150"/>
            <a:ext cx="8507575" cy="1243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UNIX ELF File Format</a:t>
            </a:r>
            <a:endParaRPr sz="4888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7"/>
          <p:cNvSpPr txBox="1"/>
          <p:nvPr/>
        </p:nvSpPr>
        <p:spPr>
          <a:xfrm>
            <a:off x="2902850" y="3901625"/>
            <a:ext cx="4953500" cy="12283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b="1" i="1" lang="en-US" sz="2666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Atul R. Raut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864300" y="728475"/>
            <a:ext cx="8507575" cy="1243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 Header</a:t>
            </a:r>
            <a:endParaRPr sz="4888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00" y="1778000"/>
            <a:ext cx="9736650" cy="49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864300" y="728475"/>
            <a:ext cx="8507575" cy="1243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in Section Header</a:t>
            </a:r>
            <a:endParaRPr sz="4888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864300" y="2252475"/>
            <a:ext cx="8507575" cy="4545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34244" lvl="0" marL="381000" marR="0" rtl="0" algn="l">
              <a:lnSpc>
                <a:spcPct val="10817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●"/>
            </a:pPr>
            <a:r>
              <a:rPr lang="en-US" sz="288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PROGBITS: This holds program contents including code, data, and debugger information.</a:t>
            </a:r>
            <a:endParaRPr sz="288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244" lvl="0" marL="381000" marR="0" rtl="0" algn="l">
              <a:lnSpc>
                <a:spcPct val="10817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●"/>
            </a:pPr>
            <a:r>
              <a:rPr lang="en-US" sz="288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NOBITS: Like PROGBITS. However, it occupies no space.</a:t>
            </a:r>
            <a:endParaRPr sz="288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244" lvl="0" marL="381000" marR="0" rtl="0" algn="l">
              <a:lnSpc>
                <a:spcPct val="10817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●"/>
            </a:pPr>
            <a:r>
              <a:rPr lang="en-US" sz="288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SYMTAB and DYNSYM: These hold symbol table. </a:t>
            </a:r>
            <a:endParaRPr sz="288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244" lvl="0" marL="381000" marR="0" rtl="0" algn="l">
              <a:lnSpc>
                <a:spcPct val="10817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●"/>
            </a:pPr>
            <a:r>
              <a:rPr lang="en-US" sz="288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STRTAB: This is a string table, like the one used in a.out.</a:t>
            </a:r>
            <a:endParaRPr sz="288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244" lvl="0" marL="381000" marR="0" rtl="0" algn="l">
              <a:lnSpc>
                <a:spcPct val="10817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●"/>
            </a:pPr>
            <a:r>
              <a:rPr lang="en-US" sz="288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 and RELA: These hold relocation information.</a:t>
            </a:r>
            <a:endParaRPr sz="288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244" lvl="0" marL="381000" marR="0" rtl="0" algn="l">
              <a:lnSpc>
                <a:spcPct val="10817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●"/>
            </a:pPr>
            <a:r>
              <a:rPr lang="en-US" sz="288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and HASH: This holds information related to dynamic linking.</a:t>
            </a:r>
            <a:endParaRPr sz="288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8173"/>
              </a:lnSpc>
              <a:spcBef>
                <a:spcPts val="521"/>
              </a:spcBef>
              <a:spcAft>
                <a:spcPts val="0"/>
              </a:spcAft>
              <a:buNone/>
            </a:pPr>
            <a:r>
              <a:t/>
            </a:r>
            <a:endParaRPr sz="288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864300" y="728475"/>
            <a:ext cx="8507575" cy="1243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Flags in Section Header</a:t>
            </a:r>
            <a:endParaRPr sz="4888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864300" y="2252475"/>
            <a:ext cx="8507575" cy="4545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76577" lvl="0" marL="381000" marR="0" rtl="0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56"/>
              <a:buChar char="●"/>
            </a:pPr>
            <a:r>
              <a:rPr lang="en-US" sz="355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WRITE: This section contains data that is writable during process execution.</a:t>
            </a:r>
            <a:endParaRPr sz="355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6577" lvl="0" marL="381000" marR="0" rtl="0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56"/>
              <a:buChar char="●"/>
            </a:pPr>
            <a:r>
              <a:rPr lang="en-US" sz="355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ALLOC: This section occupies memory during process execution.</a:t>
            </a:r>
            <a:endParaRPr sz="355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6577" lvl="0" marL="381000" marR="0" rtl="0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56"/>
              <a:buChar char="●"/>
            </a:pPr>
            <a:r>
              <a:rPr lang="en-US" sz="355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EXECINSTR: This section contains executable machine instructions.</a:t>
            </a:r>
            <a:endParaRPr sz="355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864300" y="728475"/>
            <a:ext cx="8507575" cy="1243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Various Sections</a:t>
            </a:r>
            <a:endParaRPr sz="4888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864300" y="2252475"/>
            <a:ext cx="8507575" cy="4545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.text: 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section holds executable instructions of a program.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Type: PROGBITS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Flags: ALLOC + EXECINSTR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.data: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section holds initialized data that contributes to the program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image.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Type: PROGBITS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Flags: ALLOC + WRITE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864300" y="728475"/>
            <a:ext cx="8507575" cy="1243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Various Sections</a:t>
            </a:r>
            <a:endParaRPr sz="4888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864300" y="1998475"/>
            <a:ext cx="8507575" cy="4799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48355" lvl="0" marL="381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.rodata: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section holds read-only data.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Type: PROGBITS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Flags: ALLOC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8355" lvl="0" marL="381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.bss : 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section holds uninitialized data that contributed to the program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image. By definition, the system will initialize the data with zero when the program begins to run.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Type: NOBITS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Flags: ALLOC + WRITE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None/>
            </a:pPr>
            <a:r>
              <a:t/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864300" y="728475"/>
            <a:ext cx="8507575" cy="1243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Various Sections</a:t>
            </a:r>
            <a:endParaRPr sz="4888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864300" y="2252475"/>
            <a:ext cx="8507575" cy="4545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48355" lvl="0" marL="381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.rel.text, .rel.data, and .rel.rodata: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contain the relocation information for the corresponding text or data sections.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Type: REL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Flags: ALLOC is turned on if the file has a loadable segment that includes relocation.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8355" lvl="0" marL="381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.symtab: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section hold a symbol table.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8355" lvl="0" marL="381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.strtab: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section holds strings.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864300" y="728475"/>
            <a:ext cx="8507575" cy="1243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Various Sections</a:t>
            </a:r>
            <a:endParaRPr sz="4888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864300" y="1998475"/>
            <a:ext cx="8507575" cy="4799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48355" lvl="0" marL="381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.init: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section holds executable instructions that contribute to the process initialization code.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Type: PROGBITS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Flags: ALLOC + EXECINSTR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8355" lvl="0" marL="381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.fini: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section hold executable instructions that contribute to the process termination code.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Type: PROGBITS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Flags: ALLOC + EXECINSTR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8355" lvl="0" marL="381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11"/>
              <a:buChar char="●"/>
            </a:pPr>
            <a:r>
              <a:rPr lang="en-US" sz="3111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does not need these two sections. However, C++ needs them.</a:t>
            </a:r>
            <a:endParaRPr sz="3111">
              <a:solidFill>
                <a:srgbClr val="FF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864300" y="474475"/>
            <a:ext cx="8507575" cy="1243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Various Sections</a:t>
            </a:r>
            <a:endParaRPr sz="4888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610300" y="1575150"/>
            <a:ext cx="9269575" cy="5053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48355" lvl="0" marL="381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.interp: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section holds the pathname of a program interpreter.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Type: ALLOC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Flags: PROGBITS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this section is present, rather than running the program directly, the system runs the interpreter and passes it the elf file as an argument.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many years (used in a.out), UNIX has had self-running interpreted text files, using 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#! /bin/csh as the first line of the file.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Elf extends this facility to interpreters that run nontext programs.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practice, this is used to run the run-time dynamic linker to load the program and to link in any required shared libraries.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864300" y="728475"/>
            <a:ext cx="8507575" cy="1243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Various Sections</a:t>
            </a:r>
            <a:endParaRPr sz="4888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864300" y="1998475"/>
            <a:ext cx="8507575" cy="4799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48355" lvl="0" marL="381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.debug: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section holds symbolic debugging information.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Type: PROGBIT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8355" lvl="0" marL="381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.line: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section holds line number information for symbolic debugging, which describes the correspondence between the program source and the machine code (ever used gdb?)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Type: PROGBIT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8355" lvl="0" marL="381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.comment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section may store extra information.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864300" y="728475"/>
            <a:ext cx="8507575" cy="1243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Various Sections</a:t>
            </a:r>
            <a:endParaRPr sz="4888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864300" y="2252475"/>
            <a:ext cx="8507575" cy="4545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.got: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section holds the global offset table.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1911" lvl="2" marL="1143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22"/>
              <a:buChar char="■"/>
            </a:pPr>
            <a:r>
              <a:rPr lang="en-US" sz="22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explain got when we present shared library.</a:t>
            </a:r>
            <a:endParaRPr sz="222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Type: PROGBIT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.plt: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section holds the procedure linkage table.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Type: PROGBIT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.note: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section contains some extra information.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864300" y="728475"/>
            <a:ext cx="8507575" cy="1243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Elf File Format</a:t>
            </a:r>
            <a:endParaRPr sz="4888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864300" y="2083150"/>
            <a:ext cx="8507575" cy="47152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48355" lvl="0" marL="381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a.out format served the Unix community well for over 10 years.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8355" lvl="0" marL="381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to better support cross-compilation, dynamic linking, initializer/finalizer (e.g., the constructor and destructor in C++) and other advanced system features, a.out has been replaced by the elf file format.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8355" lvl="0" marL="381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Elf stands for 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Executable and Linking Format.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31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8355" lvl="0" marL="381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Elf has been adopted by FreeBSD and Linux as the current standard.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better learn it.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69325"/>
            <a:ext cx="4794250" cy="719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/>
        </p:nvSpPr>
        <p:spPr>
          <a:xfrm>
            <a:off x="4402650" y="1818550"/>
            <a:ext cx="4083750" cy="5506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11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typical relocatable file.</a:t>
            </a:r>
            <a:endParaRPr sz="3111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864300" y="728475"/>
            <a:ext cx="8507575" cy="1243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Table</a:t>
            </a:r>
            <a:endParaRPr sz="4888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864300" y="2167800"/>
            <a:ext cx="8507575" cy="46305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48355" lvl="0" marL="381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 the format used in a.out.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8355" lvl="0" marL="381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table sections hold null-terminated character sequences, commonly called strings.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8355" lvl="0" marL="381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object file uses these strings to represent symbol and section names.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8355" lvl="0" marL="381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 an index into the string table section to reference a string.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8355" lvl="0" marL="381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reason why we separate symbol names from symbol tables is that in C or C++, there is no limitation on the length of a symbol.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864300" y="2252475"/>
            <a:ext cx="8507575" cy="4545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76577" lvl="0" marL="381000" marR="0" rtl="0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56"/>
              <a:buChar char="●"/>
            </a:pPr>
            <a:r>
              <a:rPr lang="en-US" sz="355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object file</a:t>
            </a: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355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symbol table holds information needed to locate and relocate a program</a:t>
            </a: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355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symbolic definition and references.</a:t>
            </a:r>
            <a:endParaRPr sz="355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6577" lvl="0" marL="381000" marR="0" rtl="0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56"/>
              <a:buChar char="●"/>
            </a:pPr>
            <a:r>
              <a:rPr lang="en-US" sz="355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symbol table index is a subscript into this array.</a:t>
            </a:r>
            <a:endParaRPr sz="355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t/>
            </a:r>
            <a:endParaRPr sz="355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8"/>
          <p:cNvSpPr txBox="1"/>
          <p:nvPr>
            <p:ph type="title"/>
          </p:nvPr>
        </p:nvSpPr>
        <p:spPr>
          <a:xfrm>
            <a:off x="864300" y="728475"/>
            <a:ext cx="8507575" cy="1243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Symbol Table</a:t>
            </a:r>
            <a:endParaRPr sz="4888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864300" y="728475"/>
            <a:ext cx="8507575" cy="1243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Symbol Table</a:t>
            </a:r>
            <a:endParaRPr sz="4888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50" y="2031975"/>
            <a:ext cx="8900575" cy="359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0150" y="3704150"/>
            <a:ext cx="973650" cy="7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9"/>
          <p:cNvSpPr txBox="1"/>
          <p:nvPr/>
        </p:nvSpPr>
        <p:spPr>
          <a:xfrm>
            <a:off x="6350000" y="3991675"/>
            <a:ext cx="3674525" cy="21046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definition is available</a:t>
            </a:r>
            <a:endParaRPr sz="2666">
              <a:solidFill>
                <a:srgbClr val="FF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an undefined weak </a:t>
            </a:r>
            <a:endParaRPr sz="2666">
              <a:solidFill>
                <a:srgbClr val="FF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symbol, the linker will use</a:t>
            </a:r>
            <a:endParaRPr sz="2666">
              <a:solidFill>
                <a:srgbClr val="FF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it. Otherwise, the value</a:t>
            </a:r>
            <a:endParaRPr sz="2666">
              <a:solidFill>
                <a:srgbClr val="FF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defaults to 0.</a:t>
            </a:r>
            <a:endParaRPr sz="2666">
              <a:solidFill>
                <a:srgbClr val="FF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1575" y="4900075"/>
            <a:ext cx="222250" cy="10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 txBox="1"/>
          <p:nvPr/>
        </p:nvSpPr>
        <p:spPr>
          <a:xfrm>
            <a:off x="762000" y="6023675"/>
            <a:ext cx="5657125" cy="12932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section relative to which the symbol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defined. (e.g., the function entry points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defined relative to .text) 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5757325" y="3060325"/>
            <a:ext cx="2180500" cy="481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e.g., int, double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864300" y="728475"/>
            <a:ext cx="8507575" cy="1243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Relocation Table</a:t>
            </a:r>
            <a:endParaRPr sz="4888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864300" y="2252475"/>
            <a:ext cx="8507575" cy="4545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76577" lvl="0" marL="381000" marR="0" rtl="0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56"/>
              <a:buChar char="●"/>
            </a:pPr>
            <a:r>
              <a:rPr lang="en-US" sz="355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Relocation is the process of connecting symbolic references with symbolic definitions.</a:t>
            </a:r>
            <a:endParaRPr sz="355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6577" lvl="0" marL="381000" marR="0" rtl="0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56"/>
              <a:buChar char="●"/>
            </a:pPr>
            <a:r>
              <a:rPr lang="en-US" sz="355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Relocatable files must have information that describes how to modify their section contents.</a:t>
            </a:r>
            <a:endParaRPr sz="355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6577" lvl="0" marL="381000" marR="0" rtl="0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56"/>
              <a:buChar char="●"/>
            </a:pPr>
            <a:r>
              <a:rPr lang="en-US" sz="355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relocation table consists on many relocation structures.</a:t>
            </a:r>
            <a:endParaRPr sz="355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864300" y="728475"/>
            <a:ext cx="8507575" cy="1243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Relocation Structure</a:t>
            </a:r>
            <a:endParaRPr sz="4888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864300" y="2252475"/>
            <a:ext cx="8507575" cy="5053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76577" lvl="0" marL="381000" marR="0" rtl="0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556"/>
              <a:buChar char="●"/>
            </a:pPr>
            <a:r>
              <a:rPr lang="en-US" sz="3555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{</a:t>
            </a:r>
            <a:endParaRPr sz="3555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8355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111"/>
              <a:buChar char="○"/>
            </a:pPr>
            <a:r>
              <a:rPr lang="en-US" sz="3111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R_offset;</a:t>
            </a:r>
            <a:endParaRPr sz="3111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8355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○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field gives the location at which to apply the relocation. 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8355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○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 relocatable file, the value is the byte offset from the beginning of the section to the storage unit affect by the relocation.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8355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○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an executable file and shared object, the value is the virtual address of the storage unit affected by the relocation. 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864300" y="728475"/>
            <a:ext cx="8507575" cy="1243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Relocation Structure</a:t>
            </a:r>
            <a:endParaRPr sz="4888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864300" y="2252475"/>
            <a:ext cx="8507575" cy="4545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48355" lvl="0" marL="381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111"/>
              <a:buChar char="●"/>
            </a:pPr>
            <a:r>
              <a:rPr lang="en-US" sz="3111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R_info;</a:t>
            </a:r>
            <a:endParaRPr sz="3111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8355" lvl="0" marL="381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field gives both the symbol table index with respect to which the relocation must be made and the type of relocation to apply.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8355" lvl="0" marL="381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111"/>
              <a:buChar char="●"/>
            </a:pPr>
            <a:r>
              <a:rPr lang="en-US" sz="3111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R_addend;</a:t>
            </a:r>
            <a:endParaRPr sz="3111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8355" lvl="0" marL="381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field specifies a constant addend used to compute the value to be stored into the relocation field.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6577" lvl="0" marL="381000" marR="0" rtl="0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556"/>
              <a:buChar char="●"/>
            </a:pPr>
            <a:r>
              <a:rPr lang="en-US" sz="3555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3555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t/>
            </a:r>
            <a:endParaRPr sz="355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864300" y="728475"/>
            <a:ext cx="8507575" cy="1243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Executable Files</a:t>
            </a:r>
            <a:endParaRPr sz="4888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864300" y="2252475"/>
            <a:ext cx="8507575" cy="4545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48355" lvl="0" marL="381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executable file usually has only a few segments. E.g., 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read-only one for the code.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read-only one for read-only data.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read/write one for read/write data.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8355" lvl="0" marL="381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of the loadable sections are packed into the appropriate segments so that the system can map the file with just one or two operations.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E.g., If there is a .init and .fini sections, those sections will be put into the read-only text segment.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None/>
            </a:pPr>
            <a:r>
              <a:t/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None/>
            </a:pPr>
            <a:r>
              <a:t/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864300" y="643800"/>
            <a:ext cx="8507575" cy="1243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Header</a:t>
            </a:r>
            <a:endParaRPr sz="4888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00" y="1862650"/>
            <a:ext cx="9577900" cy="40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864300" y="728475"/>
            <a:ext cx="8507575" cy="1243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Types in Program Header</a:t>
            </a:r>
            <a:endParaRPr sz="4888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864300" y="2252475"/>
            <a:ext cx="8507575" cy="4545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76577" lvl="0" marL="381000" marR="0" rtl="0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56"/>
              <a:buChar char="●"/>
            </a:pPr>
            <a:r>
              <a:rPr lang="en-US" sz="355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field tells what kind of segment this array element describes:</a:t>
            </a:r>
            <a:endParaRPr sz="355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8355" lvl="1" marL="762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○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PT_LOAD: This segment is a loadable segment.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8355" lvl="1" marL="762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○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PT_DYNAMIC: This array element specifies dynamic linking information.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8355" lvl="1" marL="762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○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PT_INTERP: This element specified the location and size of a null-terminated path name to invoke as an interpreter.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864300" y="389800"/>
            <a:ext cx="8507575" cy="1243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Elf File Types</a:t>
            </a:r>
            <a:endParaRPr sz="4888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64300" y="1829150"/>
            <a:ext cx="8507575" cy="49692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48355" lvl="0" marL="381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Elf defines the format of executable binary files. There are four different types: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Relocatable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1911" lvl="2" marL="1143000" marR="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22"/>
              <a:buChar char="■"/>
            </a:pPr>
            <a:r>
              <a:rPr lang="en-US" sz="22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by compilers or assemblers. Need to be processed by the linker before running.</a:t>
            </a:r>
            <a:endParaRPr sz="222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Executable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1911" lvl="2" marL="1143000" marR="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22"/>
              <a:buChar char="■"/>
            </a:pPr>
            <a:r>
              <a:rPr lang="en-US" sz="22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all relocation done and all symbol resolved except perhaps shared library symbols that must be resolved at run time.</a:t>
            </a:r>
            <a:endParaRPr sz="222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Shared object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1911" lvl="2" marL="1143000" marR="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22"/>
              <a:buChar char="■"/>
            </a:pPr>
            <a:r>
              <a:rPr lang="en-US" sz="22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Shared library containing both symbol information for the linker and directly runnable code for run time.</a:t>
            </a:r>
            <a:endParaRPr sz="222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 file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1911" lvl="2" marL="1143000" marR="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22"/>
              <a:buChar char="■"/>
            </a:pPr>
            <a:r>
              <a:rPr lang="en-US" sz="22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core dump file.</a:t>
            </a:r>
            <a:endParaRPr sz="222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864300" y="728475"/>
            <a:ext cx="8507575" cy="1243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Executable File Example</a:t>
            </a:r>
            <a:endParaRPr sz="4888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2116650"/>
            <a:ext cx="8900575" cy="415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500" y="3534825"/>
            <a:ext cx="8509000" cy="182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864300" y="305150"/>
            <a:ext cx="8507575" cy="1243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Elf Linking</a:t>
            </a:r>
            <a:endParaRPr sz="4888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1" name="Google Shape;2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325" y="1269975"/>
            <a:ext cx="5471575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ctrTitle"/>
          </p:nvPr>
        </p:nvSpPr>
        <p:spPr>
          <a:xfrm>
            <a:off x="864300" y="2591150"/>
            <a:ext cx="8507575" cy="1243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Elf File Trace</a:t>
            </a:r>
            <a:b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555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(We can use the objdump or nm command</a:t>
            </a: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4888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864300" y="728475"/>
            <a:ext cx="8507575" cy="1243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Example C Program</a:t>
            </a:r>
            <a:endParaRPr sz="4888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39"/>
          <p:cNvSpPr txBox="1"/>
          <p:nvPr>
            <p:ph idx="1" type="body"/>
          </p:nvPr>
        </p:nvSpPr>
        <p:spPr>
          <a:xfrm>
            <a:off x="864300" y="2252475"/>
            <a:ext cx="8507575" cy="4545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1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xx, yy;</a:t>
            </a:r>
            <a:endParaRPr b="1" sz="311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None/>
            </a:pPr>
            <a:r>
              <a:rPr b="1" lang="en-US" sz="311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endParaRPr b="1" sz="311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None/>
            </a:pPr>
            <a:r>
              <a:rPr b="1" lang="en-US" sz="311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311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None/>
            </a:pPr>
            <a:r>
              <a:t/>
            </a:r>
            <a:endParaRPr b="1" sz="311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None/>
            </a:pPr>
            <a:r>
              <a:rPr b="1" lang="en-US" sz="311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xx = 1;</a:t>
            </a:r>
            <a:endParaRPr b="1" sz="311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None/>
            </a:pPr>
            <a:r>
              <a:rPr b="1" lang="en-US" sz="311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yy = 2;</a:t>
            </a:r>
            <a:endParaRPr b="1" sz="311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None/>
            </a:pPr>
            <a:r>
              <a:rPr b="1" lang="en-US" sz="311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 ("xx %d yy %d\n", xx, yy);</a:t>
            </a:r>
            <a:endParaRPr b="1" sz="311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None/>
            </a:pPr>
            <a:r>
              <a:rPr b="1" lang="en-US" sz="311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11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864300" y="728475"/>
            <a:ext cx="8507575" cy="1243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ELF Header Information</a:t>
            </a:r>
            <a:endParaRPr sz="4888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864300" y="2252475"/>
            <a:ext cx="8507575" cy="4545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shieyuan3# objdump -f a.out</a:t>
            </a:r>
            <a:endParaRPr b="1" sz="26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1" sz="26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b="1"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a.out: file format elf32-i386</a:t>
            </a:r>
            <a:endParaRPr b="1" sz="26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b="1"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architecture: i386, flags 0x00000112:</a:t>
            </a:r>
            <a:endParaRPr b="1" sz="26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b="1"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EXEC_P, HAS_SYMS, D_PAGED</a:t>
            </a:r>
            <a:endParaRPr b="1" sz="26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b="1"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start address 0x080483dc</a:t>
            </a:r>
            <a:endParaRPr b="1" sz="26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type="title"/>
          </p:nvPr>
        </p:nvSpPr>
        <p:spPr>
          <a:xfrm>
            <a:off x="864300" y="728475"/>
            <a:ext cx="8507575" cy="1243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Header</a:t>
            </a:r>
            <a:endParaRPr sz="4888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41"/>
          <p:cNvSpPr txBox="1"/>
          <p:nvPr>
            <p:ph idx="1" type="body"/>
          </p:nvPr>
        </p:nvSpPr>
        <p:spPr>
          <a:xfrm>
            <a:off x="102300" y="1913800"/>
            <a:ext cx="10031575" cy="48845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20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 Header:</a:t>
            </a:r>
            <a:endParaRPr b="1"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312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b="1"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PHDR off 0x00000034 vaddr 0x08048034 paddr 0x08048034 align 2**2</a:t>
            </a:r>
            <a:endParaRPr b="1"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312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b="1"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filesz 0x000000c0 memsz 0x000000c0 flags r-x</a:t>
            </a:r>
            <a:endParaRPr b="1"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312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b="1"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INTERP off 0x000000f4 vaddr 0x080480f4 paddr 0x080480f4 align 2**0</a:t>
            </a:r>
            <a:endParaRPr b="1"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312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b="1"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filesz 0x00000019 memsz 0x00000019 flags r--</a:t>
            </a:r>
            <a:endParaRPr b="1"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312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b="1"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LOAD off 0x00000000 vaddr 0x08048000 paddr 0x08048000 align 2**12</a:t>
            </a:r>
            <a:endParaRPr b="1"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312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b="1"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filesz 0x00000564 memsz 0x00000564 flags r-x</a:t>
            </a:r>
            <a:endParaRPr b="1"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312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b="1"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LOAD off 0x00000564 vaddr 0x08049564 paddr 0x08049564 align 2**12</a:t>
            </a:r>
            <a:endParaRPr b="1"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312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b="1"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filesz 0x000000a8 memsz 0x000000cc flags rw-</a:t>
            </a:r>
            <a:endParaRPr b="1"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312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b="1"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DYNAMIC off 0x0000059c vaddr 0x0804959c paddr 0x0804959c align 2**2</a:t>
            </a:r>
            <a:endParaRPr b="1"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312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b="1"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filesz 0x00000070 memsz 0x00000070 flags rw-</a:t>
            </a:r>
            <a:endParaRPr b="1"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312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b="1"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NOTE off 0x00000110 vaddr 0x08048110 paddr 0x08048110 align 2**2</a:t>
            </a:r>
            <a:endParaRPr b="1"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312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b="1"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filesz 0x00000018 memsz 0x00000018 flags r--</a:t>
            </a:r>
            <a:endParaRPr b="1"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>
            <p:ph type="title"/>
          </p:nvPr>
        </p:nvSpPr>
        <p:spPr>
          <a:xfrm>
            <a:off x="864300" y="728475"/>
            <a:ext cx="8507575" cy="1243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Section</a:t>
            </a:r>
            <a:endParaRPr sz="4888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42"/>
          <p:cNvSpPr txBox="1"/>
          <p:nvPr>
            <p:ph idx="1" type="body"/>
          </p:nvPr>
        </p:nvSpPr>
        <p:spPr>
          <a:xfrm>
            <a:off x="864300" y="2252475"/>
            <a:ext cx="8507575" cy="4545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Dynamic Section: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333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NEEDED libc.so.4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333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INIT 0x8048390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333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FINI 0x8048550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333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HASH 0x8048128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333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STRTAB 0x80482c8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333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SYMTAB 0x80481b8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333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STRSZ 0xad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333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SYMENT 0x10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333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DEBUG 0x0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333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PLTGOT 0x8049584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333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PLTRELSZ 0x18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333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PLTREL 0x11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333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JMPREL 0x8048378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1" name="Google Shape;24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150" y="2264825"/>
            <a:ext cx="2074325" cy="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2"/>
          <p:cNvSpPr txBox="1"/>
          <p:nvPr/>
        </p:nvSpPr>
        <p:spPr>
          <a:xfrm>
            <a:off x="5334000" y="2383000"/>
            <a:ext cx="4276000" cy="8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to link this shared library</a:t>
            </a:r>
            <a:endParaRPr sz="2666">
              <a:solidFill>
                <a:srgbClr val="FF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printf()</a:t>
            </a:r>
            <a:endParaRPr sz="2666">
              <a:solidFill>
                <a:srgbClr val="FF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864300" y="728475"/>
            <a:ext cx="8507575" cy="1243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 Header</a:t>
            </a:r>
            <a:endParaRPr sz="4888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864300" y="1913800"/>
            <a:ext cx="8930900" cy="48845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Sections: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Idx Name Size VMA LMA File off Algn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.interp 00000019 080480f4 080480f4 000000f4 2**0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CONTENTS, ALLOC, LOAD, READONLY, DATA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.note.ABI-tag 00000018 08048110 08048110 00000110 2**2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CONTENTS, ALLOC, LOAD, READONLY, DATA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 .hash 00000090 08048128 08048128 00000128 2**2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CONTENTS, ALLOC, LOAD, READONLY, DATA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 .dynsym 00000110 080481b8 080481b8 000001b8 2**2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CONTENTS, ALLOC, LOAD, READONLY, DATA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 .dynstr 000000ad 080482c8 080482c8 000002c8 2**0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CONTENTS, ALLOC, LOAD, READONLY, DATA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 .rel.plt 00000018 08048378 08048378 00000378 2**2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CONTENTS, ALLOC, LOAD, READONLY, DATA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6 .init 0000000b 08048390 08048390 00000390 2**2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CONTENTS, ALLOC, LOAD, READONLY, CODE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 .plt 00000040 0804839c 0804839c 0000039c 2**2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CONTENTS, ALLOC, LOAD, READONLY, CODE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8 .text 00000174 080483dc 080483dc 000003dc 2**2 CONTENTS, ALLOC, LOAD, READONLY, CODE</a:t>
            </a: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948950" y="51150"/>
            <a:ext cx="8507575" cy="1243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 Header (cont</a:t>
            </a:r>
            <a:r>
              <a:rPr lang="en-US" sz="4888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</a:t>
            </a:r>
            <a:endParaRPr sz="4888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779625" y="1405800"/>
            <a:ext cx="9354250" cy="48845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85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 </a:t>
            </a: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.fini 00000006 08048550 08048550 00000550 2**2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CONTENTS, ALLOC, LOAD, READONLY, CODE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 .rodata 0000000e 08048556 08048556 00000556 2**0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CONTENTS, ALLOC, LOAD, READONLY, DATA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 .data 0000000c 08049564 08049564 00000564 2**2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CONTENTS, ALLOC, LOAD, DATA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12 .eh_frame 00000004 08049570 08049570 00000570 2**2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CONTENTS, ALLOC, LOAD, DATA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 .ctors 00000008 08049574 08049574 00000574 2**2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CONTENTS, ALLOC, LOAD, DATA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14 .dtors 00000008 0804957c 0804957c 0000057c 2**2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CONTENTS, ALLOC, LOAD, DATA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15 .got 00000018 08049584 08049584 00000584 2**2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CONTENTS, ALLOC, LOAD, DATA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16 .dynamic 00000070 0804959c 0804959c 0000059c 2**2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CONTENTS, ALLOC, LOAD, DATA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17 .bss 00000024 0804960c 0804960c 0000060c 2**2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ALLOC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18 .stab 000001bc 00000000 00000000 0000060c 2**2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CONTENTS, READONLY, DEBUGGING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19 .stabstr 00000388 00000000 00000000 000007c8 2**0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CONTENTS, READONLY, DEBUGGING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20 .comment 000000c8 00000000 00000000 00000b50 2**0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864300" y="728475"/>
            <a:ext cx="8507575" cy="1243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Symbol Table</a:t>
            </a:r>
            <a:endParaRPr sz="4888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45"/>
          <p:cNvSpPr txBox="1"/>
          <p:nvPr>
            <p:ph idx="1" type="body"/>
          </p:nvPr>
        </p:nvSpPr>
        <p:spPr>
          <a:xfrm>
            <a:off x="864300" y="1913800"/>
            <a:ext cx="8507575" cy="48845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85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SYMBOL TABLE: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593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080480f4 l d .interp 00000000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593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08048110 l d .note.ABI-tag 00000000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593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08048128 l d .hash 00000000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593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080481b8 l d .dynsym 00000000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593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080482c8 l d .dynstr 00000000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593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08048378 l d .rel.plt 00000000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593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08048390 l d .init 00000000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593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0804839c l d .plt 00000000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593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080483dc l d .text 00000000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593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08048550 l d .fini 00000000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593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08048556 l d .rodata 00000000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593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08049564 l d .data 00000000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593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08049570 l d .eh_frame 00000000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593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08049574 l d .ctors 00000000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593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0804957c l d .dtors 00000000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593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08049584 l d .got 00000000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593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0804959c l d .dynamic 00000000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864300" y="728475"/>
            <a:ext cx="8507575" cy="1243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ELF Structure</a:t>
            </a:r>
            <a:endParaRPr sz="4888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64300" y="1998475"/>
            <a:ext cx="8507575" cy="4799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76577" lvl="0" marL="381000" marR="0" rtl="0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56"/>
              <a:buChar char="●"/>
            </a:pPr>
            <a:r>
              <a:rPr lang="en-US" sz="355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Elf files have a dual nature:</a:t>
            </a:r>
            <a:endParaRPr sz="355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8355" lvl="1" marL="762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○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Compilers, assemblers, and linkers treat the file as a set of logical sections described by a section header table.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8355" lvl="1" marL="762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○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loader treats the file as a set of segments described by a program header table.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/>
          <p:nvPr>
            <p:ph type="title"/>
          </p:nvPr>
        </p:nvSpPr>
        <p:spPr>
          <a:xfrm>
            <a:off x="864300" y="728475"/>
            <a:ext cx="8507575" cy="1243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Symbol Table (cont</a:t>
            </a:r>
            <a:r>
              <a:rPr lang="en-US" sz="4888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</a:t>
            </a:r>
            <a:endParaRPr sz="4888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46"/>
          <p:cNvSpPr txBox="1"/>
          <p:nvPr>
            <p:ph idx="1" type="body"/>
          </p:nvPr>
        </p:nvSpPr>
        <p:spPr>
          <a:xfrm>
            <a:off x="864300" y="2252475"/>
            <a:ext cx="8507575" cy="4545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63688" lvl="0" marL="381000" marR="0" rtl="0" algn="l">
              <a:lnSpc>
                <a:spcPct val="1085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Char char="●"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0804960c l d .bss 00000000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63688" lvl="0" marL="381000" marR="0" rtl="0" algn="l">
              <a:lnSpc>
                <a:spcPct val="1085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Char char="●"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00000000 l d .stab 00000000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63688" lvl="0" marL="381000" marR="0" rtl="0" algn="l">
              <a:lnSpc>
                <a:spcPct val="1085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Char char="●"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00000000 l d .stabstr 00000000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63688" lvl="0" marL="381000" marR="0" rtl="0" algn="l">
              <a:lnSpc>
                <a:spcPct val="1085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Char char="●"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00000000 l d .comment 00000000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63688" lvl="0" marL="381000" marR="0" rtl="0" algn="l">
              <a:lnSpc>
                <a:spcPct val="1085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Char char="●"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00000000 l d .note 00000000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63688" lvl="0" marL="381000" marR="0" rtl="0" algn="l">
              <a:lnSpc>
                <a:spcPct val="1085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Char char="●"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00000000 l d *ABS* 00000000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63688" lvl="0" marL="381000" marR="0" rtl="0" algn="l">
              <a:lnSpc>
                <a:spcPct val="1085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Char char="●"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00000000 l d *ABS* 00000000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63688" lvl="0" marL="381000" marR="0" rtl="0" algn="l">
              <a:lnSpc>
                <a:spcPct val="1085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Char char="●"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00000000 l d *ABS* 00000000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63688" lvl="0" marL="381000" marR="0" rtl="0" algn="l">
              <a:lnSpc>
                <a:spcPct val="1085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Char char="●"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00000000 l df *ABS* 00000000 crtstuff.c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63688" lvl="0" marL="381000" marR="0" rtl="0" algn="l">
              <a:lnSpc>
                <a:spcPct val="1085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Char char="●"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08048460 l .text 00000000 gcc2_compiled.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63688" lvl="0" marL="381000" marR="0" rtl="0" algn="l">
              <a:lnSpc>
                <a:spcPct val="1085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Char char="●"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08049568 l O .data 00000000 p.3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63688" lvl="0" marL="381000" marR="0" rtl="0" algn="l">
              <a:lnSpc>
                <a:spcPct val="1085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Char char="●"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0804957c l O .dtors 00000000 __DTOR_LIST__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63688" lvl="0" marL="381000" marR="0" rtl="0" algn="l">
              <a:lnSpc>
                <a:spcPct val="1085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Char char="●"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0804956c l O .data 00000000 completed.4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63688" lvl="0" marL="381000" marR="0" rtl="0" algn="l">
              <a:lnSpc>
                <a:spcPct val="1085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Char char="●"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08048460 l F .text 00000000 __do_global_dtors_aux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63688" lvl="0" marL="381000" marR="0" rtl="0" algn="l">
              <a:lnSpc>
                <a:spcPct val="1085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Char char="●"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08049570 l O .eh_frame 00000000 __EH_FRAME_BEGIN__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/>
          <p:nvPr>
            <p:ph type="title"/>
          </p:nvPr>
        </p:nvSpPr>
        <p:spPr>
          <a:xfrm>
            <a:off x="864300" y="389800"/>
            <a:ext cx="8507575" cy="1243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Symbol Table (cont</a:t>
            </a:r>
            <a:r>
              <a:rPr lang="en-US" sz="4888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</a:t>
            </a:r>
            <a:endParaRPr sz="4888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47"/>
          <p:cNvSpPr txBox="1"/>
          <p:nvPr>
            <p:ph idx="1" type="body"/>
          </p:nvPr>
        </p:nvSpPr>
        <p:spPr>
          <a:xfrm>
            <a:off x="864300" y="1575150"/>
            <a:ext cx="8507575" cy="4545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080484b4 l F .text 00000000 fini_dummy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0804960c l O .bss 00000018 object.11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080484bc l F .text 00000000 frame_dummy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080484e0 l F .text 00000000 init_dummy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08049570 l O .data 00000000 force_to_data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08049574 l O .ctors 00000000 __CTOR_LIST__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00000000 l df *ABS* 00000000 crtstuff.c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08048520 l .text 00000000 gcc2_compiled.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08048520 l F .text 00000000 __do_global_ctors_aux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08049578 l O .ctors 00000000 __CTOR_END__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08048548 l F .text 00000000 init_dummy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08049570 l O .data 00000000 force_to_data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08049580 l O .dtors 00000000 __DTOR_END__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08049570 l O .eh_frame 00000000 __FRAME_END__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00000000 l df *ABS* 00000000 p10.c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555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080483ac F *UND* 00000031 printf</a:t>
            </a:r>
            <a:endParaRPr b="1" sz="1555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0804959c g O *ABS* 00000000 _DYNAMIC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08048550 g O *ABS* 00000000 _etext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08048390 g F .init 00000000 _init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08049624 g O .bss 00000004 environ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00000000 w *UND* 00000000 __deregister_frame_info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08049630 g O *ABS* 00000000 end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08049628 g O .bss 00000004 xx</a:t>
            </a:r>
            <a:endParaRPr sz="155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8"/>
          <p:cNvSpPr txBox="1"/>
          <p:nvPr>
            <p:ph type="title"/>
          </p:nvPr>
        </p:nvSpPr>
        <p:spPr>
          <a:xfrm>
            <a:off x="864300" y="728475"/>
            <a:ext cx="8507575" cy="1243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Symbol Table (cont</a:t>
            </a:r>
            <a:r>
              <a:rPr lang="en-US" sz="4888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</a:t>
            </a:r>
            <a:endParaRPr sz="4888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48"/>
          <p:cNvSpPr txBox="1"/>
          <p:nvPr>
            <p:ph idx="1" type="body"/>
          </p:nvPr>
        </p:nvSpPr>
        <p:spPr>
          <a:xfrm>
            <a:off x="864300" y="2252475"/>
            <a:ext cx="8507575" cy="4545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08049564 g O .data 00000004 __progname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138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080483dc g F .text 00000083 _start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138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0804960c g O *ABS* 00000000 __bss_start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138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080484e8 g F .text 00000038 main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138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08048550 g F .fini 00000000 _fini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138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0804962c g O .bss 00000004 yy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138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080483bc F *UND* 00000070 atexit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138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0804960c g O *ABS* 00000000 _edata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138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08049584 g O *ABS* 00000000 _GLOBAL_OFFSET_TABLE_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138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08049630 g O *ABS* 00000000 _end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138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080483cc F *UND* 0000005b exit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138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00000000 w *UND* 00000000 __register_frame_info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/>
          <p:nvPr>
            <p:ph type="title"/>
          </p:nvPr>
        </p:nvSpPr>
        <p:spPr>
          <a:xfrm>
            <a:off x="864300" y="728475"/>
            <a:ext cx="8507575" cy="1243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Symbol Table</a:t>
            </a:r>
            <a:endParaRPr sz="4888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49"/>
          <p:cNvSpPr txBox="1"/>
          <p:nvPr>
            <p:ph idx="1" type="body"/>
          </p:nvPr>
        </p:nvSpPr>
        <p:spPr>
          <a:xfrm>
            <a:off x="864300" y="2083150"/>
            <a:ext cx="8507575" cy="4545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85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DYNAMIC SYMBOL TABLE: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593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080483ac DF *UND* 00000031 printf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593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0804959c g DO *ABS* 00000000 _DYNAMIC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593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08048550 g DO *ABS* 00000000 _etext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593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08048390 g DF .init 00000000 _init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593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08049624 g DO .bss 00000004 environ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593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00000000 w D *UND* 00000000 __deregister_frame_info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593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08049630 g DO *ABS* 00000000 end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593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08049564 g DO .data 00000004 __progname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593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0804960c g DO *ABS* 00000000 __bss_start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593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08048550 g DF .fini 00000000 _fini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593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080483bc DF *UND* 00000070 atexit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593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0804960c g DO *ABS* 00000000 _edata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593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08049584 g DO *ABS* 00000000 _GLOBAL_OFFSET_TABLE_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593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08049630 g DO *ABS* 00000000 _end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593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080483cc DF *UND* 0000005b exit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593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00000000 w D *UND* 00000000 __register_frame_info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/>
          <p:nvPr>
            <p:ph type="title"/>
          </p:nvPr>
        </p:nvSpPr>
        <p:spPr>
          <a:xfrm>
            <a:off x="864300" y="728475"/>
            <a:ext cx="8507575" cy="1243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 Information</a:t>
            </a:r>
            <a:endParaRPr sz="4888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50"/>
          <p:cNvSpPr txBox="1"/>
          <p:nvPr>
            <p:ph idx="1" type="body"/>
          </p:nvPr>
        </p:nvSpPr>
        <p:spPr>
          <a:xfrm>
            <a:off x="864300" y="2083150"/>
            <a:ext cx="8930900" cy="4545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85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 ()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593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 /* 0x80484e8 */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593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/* 0x80484e8 */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593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 ()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593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 /* 0x80484e8 */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593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/* file /usr/home/shieyuan/test/p10.c line 3 addr 0x80484ee */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593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/* file /usr/home/shieyuan/test/p10.c line 5 addr 0x80484ee */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593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/* file /usr/home/shieyuan/test/p10.c line 6 addr 0x80484f8 */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593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/* file /usr/home/shieyuan/test/p10.c line 7 addr 0x8048502 */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593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/* file /usr/home/shieyuan/test/p10.c line 8 addr 0x804851e */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593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/* file /usr/home/shieyuan/test/p10.c line 8 addr 0x804851e */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593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/* 0x8048520 */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593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xx /* 0x8049628 */;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8593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yy /* 0x804962c */;</a:t>
            </a:r>
            <a:endParaRPr sz="17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1"/>
          <p:cNvSpPr txBox="1"/>
          <p:nvPr>
            <p:ph type="title"/>
          </p:nvPr>
        </p:nvSpPr>
        <p:spPr>
          <a:xfrm>
            <a:off x="864300" y="728475"/>
            <a:ext cx="8507575" cy="1243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Relocation Table</a:t>
            </a:r>
            <a:endParaRPr sz="4888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51"/>
          <p:cNvSpPr txBox="1"/>
          <p:nvPr>
            <p:ph idx="1" type="body"/>
          </p:nvPr>
        </p:nvSpPr>
        <p:spPr>
          <a:xfrm>
            <a:off x="864300" y="2252475"/>
            <a:ext cx="8507575" cy="4545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DYNAMIC RELOCATION RECORDS</a:t>
            </a:r>
            <a:endParaRPr sz="311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OFFSET TYPE VALUE</a:t>
            </a:r>
            <a:endParaRPr sz="311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08049590 R_386_JUMP_SLOT printf</a:t>
            </a:r>
            <a:endParaRPr sz="311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08049594 R_386_JUMP_SLOT atexit</a:t>
            </a:r>
            <a:endParaRPr sz="311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08049598 R_386_JUMP_SLOT exit</a:t>
            </a:r>
            <a:endParaRPr sz="311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/>
        </p:nvSpPr>
        <p:spPr>
          <a:xfrm>
            <a:off x="864300" y="728475"/>
            <a:ext cx="8507575" cy="1243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ELF Structure</a:t>
            </a:r>
            <a:endParaRPr sz="4888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8" name="Google Shape;4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862650"/>
            <a:ext cx="7376575" cy="529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2000" y="2878650"/>
            <a:ext cx="1471075" cy="5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1"/>
          <p:cNvSpPr txBox="1"/>
          <p:nvPr/>
        </p:nvSpPr>
        <p:spPr>
          <a:xfrm>
            <a:off x="7214300" y="2929800"/>
            <a:ext cx="1335600" cy="481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segments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64300" y="728475"/>
            <a:ext cx="8507575" cy="1243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ELF Structure</a:t>
            </a:r>
            <a:endParaRPr sz="4888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864300" y="2252475"/>
            <a:ext cx="8507575" cy="4545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48355" lvl="0" marL="381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single segment usually consist of several sections. E.g., a loadable read-only segment could contain sections for executable code, read-only data, and symbols for the dynamic linker.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8355" lvl="0" marL="381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Relocatable files have section header tables. Executable files have program header tables. Shared object files have both.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8355" lvl="0" marL="381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Sections are intended for further processing by a linker, while the segments are intended to be mapped into memory.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None/>
            </a:pPr>
            <a:r>
              <a:t/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864300" y="559150"/>
            <a:ext cx="8507575" cy="1243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ELF Header</a:t>
            </a:r>
            <a:endParaRPr sz="4888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864300" y="1998475"/>
            <a:ext cx="8507575" cy="4799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48355" lvl="0" marL="381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Elf header is always at offset zero of the file.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8355" lvl="0" marL="381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program header table and the section header table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offset in the file are defined in the ELF header.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8355" lvl="0" marL="381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header is decodable even on machines with a different byte order from the file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target architecture.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reading class and byteorder fields, the rest fields in the elf header can be decoded. 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elf format can support two different address sizes: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1911" lvl="2" marL="1143000" marR="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22"/>
              <a:buChar char="■"/>
            </a:pPr>
            <a:r>
              <a:rPr lang="en-US" sz="22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 bits</a:t>
            </a:r>
            <a:endParaRPr sz="222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1911" lvl="2" marL="1143000" marR="0" rtl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22"/>
              <a:buChar char="■"/>
            </a:pPr>
            <a:r>
              <a:rPr lang="en-US" sz="22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64 bits</a:t>
            </a:r>
            <a:endParaRPr sz="222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650" y="423325"/>
            <a:ext cx="8805325" cy="67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864300" y="728475"/>
            <a:ext cx="8507575" cy="1243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Relocatable Files</a:t>
            </a:r>
            <a:endParaRPr sz="4888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864300" y="2252475"/>
            <a:ext cx="8507575" cy="4545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48355" lvl="0" marL="381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relocatable or shared object file is a collection of sections.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8355" lvl="0" marL="381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section contains a single type of information, such as program code, read-only data,or read/write data, relocation entries,or symbols.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8355" lvl="0" marL="381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symbol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3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address is defined relative to a section.</a:t>
            </a:r>
            <a:endParaRPr sz="31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133" lvl="1" marL="762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a procedure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entry point is relative to the program code section that contains that procedure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26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code.</a:t>
            </a:r>
            <a:endParaRPr sz="26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