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0" r:id="rId4"/>
    <p:sldId id="261" r:id="rId5"/>
    <p:sldId id="264" r:id="rId6"/>
    <p:sldId id="259" r:id="rId7"/>
    <p:sldId id="262" r:id="rId8"/>
    <p:sldId id="263" r:id="rId9"/>
    <p:sldId id="270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EA"/>
    <a:srgbClr val="CF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81C0E-47A6-4CC4-B241-0786493E48AE}" type="datetimeFigureOut">
              <a:rPr lang="en-IN" smtClean="0"/>
              <a:t>19-09-2017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A65D7-347D-43AD-AA3C-AEFFBD477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347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Davis, 1988 merged these two. Genetic 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 can be used to evolve a neural network by achieving optimal value of hyper-parameters in very less time.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A65D7-347D-43AD-AA3C-AEFFBD477EA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33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eamtolearn.com/ryan/data_analytics_viz/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CD52-7A45-41E8-A437-E0FA74361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Multi objective neuro-evolution with back propagation assisted local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42182-8BDE-46E5-A345-68D6C64E3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Mini Project (Semester V)</a:t>
            </a:r>
          </a:p>
        </p:txBody>
      </p:sp>
    </p:spTree>
    <p:extLst>
      <p:ext uri="{BB962C8B-B14F-4D97-AF65-F5344CB8AC3E}">
        <p14:creationId xmlns:p14="http://schemas.microsoft.com/office/powerpoint/2010/main" val="149509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79AFCC-AB29-45EF-9A7B-CA0F4240C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114BB-8B70-4F92-AB8E-1A9B8AE6CC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Implementing hybrid gives much better results</a:t>
            </a:r>
          </a:p>
        </p:txBody>
      </p:sp>
    </p:spTree>
    <p:extLst>
      <p:ext uri="{BB962C8B-B14F-4D97-AF65-F5344CB8AC3E}">
        <p14:creationId xmlns:p14="http://schemas.microsoft.com/office/powerpoint/2010/main" val="506809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F6AD9-3B78-4255-AC55-450698B7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26927-A084-4D9C-B0DD-F02E3EFA3A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Back Propagation Only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2F1AC96A-F227-4153-8C1E-76B402B5D33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43897365"/>
              </p:ext>
            </p:extLst>
          </p:nvPr>
        </p:nvGraphicFramePr>
        <p:xfrm>
          <a:off x="581193" y="3001458"/>
          <a:ext cx="5392738" cy="2541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2862">
                  <a:extLst>
                    <a:ext uri="{9D8B030D-6E8A-4147-A177-3AD203B41FA5}">
                      <a16:colId xmlns:a16="http://schemas.microsoft.com/office/drawing/2014/main" val="1342531578"/>
                    </a:ext>
                  </a:extLst>
                </a:gridCol>
                <a:gridCol w="1082862">
                  <a:extLst>
                    <a:ext uri="{9D8B030D-6E8A-4147-A177-3AD203B41FA5}">
                      <a16:colId xmlns:a16="http://schemas.microsoft.com/office/drawing/2014/main" val="3092296990"/>
                    </a:ext>
                  </a:extLst>
                </a:gridCol>
                <a:gridCol w="1078547">
                  <a:extLst>
                    <a:ext uri="{9D8B030D-6E8A-4147-A177-3AD203B41FA5}">
                      <a16:colId xmlns:a16="http://schemas.microsoft.com/office/drawing/2014/main" val="3613997637"/>
                    </a:ext>
                  </a:extLst>
                </a:gridCol>
                <a:gridCol w="1238173">
                  <a:extLst>
                    <a:ext uri="{9D8B030D-6E8A-4147-A177-3AD203B41FA5}">
                      <a16:colId xmlns:a16="http://schemas.microsoft.com/office/drawing/2014/main" val="2652985504"/>
                    </a:ext>
                  </a:extLst>
                </a:gridCol>
                <a:gridCol w="910294">
                  <a:extLst>
                    <a:ext uri="{9D8B030D-6E8A-4147-A177-3AD203B41FA5}">
                      <a16:colId xmlns:a16="http://schemas.microsoft.com/office/drawing/2014/main" val="383063987"/>
                    </a:ext>
                  </a:extLst>
                </a:gridCol>
              </a:tblGrid>
              <a:tr h="635313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Hidden Units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30" marR="3353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Testing Accuracy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30" marR="3353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Validation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30" marR="33530" marT="0" marB="0" anchor="ctr"/>
                </a:tc>
                <a:extLst>
                  <a:ext uri="{0D108BD9-81ED-4DB2-BD59-A6C34878D82A}">
                    <a16:rowId xmlns:a16="http://schemas.microsoft.com/office/drawing/2014/main" val="3388765785"/>
                  </a:ext>
                </a:extLst>
              </a:tr>
              <a:tr h="63531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Average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30" marR="335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Best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30" marR="335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Standard Deviation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30" marR="335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Best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30" marR="33530" marT="0" marB="0" anchor="ctr"/>
                </a:tc>
                <a:extLst>
                  <a:ext uri="{0D108BD9-81ED-4DB2-BD59-A6C34878D82A}">
                    <a16:rowId xmlns:a16="http://schemas.microsoft.com/office/drawing/2014/main" val="4238711156"/>
                  </a:ext>
                </a:extLst>
              </a:tr>
              <a:tr h="6353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30" marR="335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66.99%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30" marR="335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75.20%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30" marR="335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6.7%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30" marR="335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68.10%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30" marR="33530" marT="0" marB="0" anchor="ctr"/>
                </a:tc>
                <a:extLst>
                  <a:ext uri="{0D108BD9-81ED-4DB2-BD59-A6C34878D82A}">
                    <a16:rowId xmlns:a16="http://schemas.microsoft.com/office/drawing/2014/main" val="1589776518"/>
                  </a:ext>
                </a:extLst>
              </a:tr>
              <a:tr h="6353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60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30" marR="335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72.20%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30" marR="335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76.33%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30" marR="335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4.2%</a:t>
                      </a:r>
                    </a:p>
                  </a:txBody>
                  <a:tcPr marL="33530" marR="335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71.20%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30" marR="33530" marT="0" marB="0" anchor="ctr"/>
                </a:tc>
                <a:extLst>
                  <a:ext uri="{0D108BD9-81ED-4DB2-BD59-A6C34878D82A}">
                    <a16:rowId xmlns:a16="http://schemas.microsoft.com/office/drawing/2014/main" val="3303652321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568F18-138B-47F5-815B-3D2E0FD26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Hybrid Algorithm (On &lt; 20 Hidden Units)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0F7A2672-EB75-42ED-AF12-44BB04B13C45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12318755"/>
              </p:ext>
            </p:extLst>
          </p:nvPr>
        </p:nvGraphicFramePr>
        <p:xfrm>
          <a:off x="6218071" y="3001458"/>
          <a:ext cx="5392737" cy="1787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1045">
                  <a:extLst>
                    <a:ext uri="{9D8B030D-6E8A-4147-A177-3AD203B41FA5}">
                      <a16:colId xmlns:a16="http://schemas.microsoft.com/office/drawing/2014/main" val="211925857"/>
                    </a:ext>
                  </a:extLst>
                </a:gridCol>
                <a:gridCol w="1162674">
                  <a:extLst>
                    <a:ext uri="{9D8B030D-6E8A-4147-A177-3AD203B41FA5}">
                      <a16:colId xmlns:a16="http://schemas.microsoft.com/office/drawing/2014/main" val="2749653423"/>
                    </a:ext>
                  </a:extLst>
                </a:gridCol>
                <a:gridCol w="1162674">
                  <a:extLst>
                    <a:ext uri="{9D8B030D-6E8A-4147-A177-3AD203B41FA5}">
                      <a16:colId xmlns:a16="http://schemas.microsoft.com/office/drawing/2014/main" val="2096802734"/>
                    </a:ext>
                  </a:extLst>
                </a:gridCol>
                <a:gridCol w="1556344">
                  <a:extLst>
                    <a:ext uri="{9D8B030D-6E8A-4147-A177-3AD203B41FA5}">
                      <a16:colId xmlns:a16="http://schemas.microsoft.com/office/drawing/2014/main" val="4165631670"/>
                    </a:ext>
                  </a:extLst>
                </a:gridCol>
              </a:tblGrid>
              <a:tr h="623278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Testing Accuracy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30" marR="3353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Validation Accuracy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30" marR="33530" marT="0" marB="0" anchor="ctr"/>
                </a:tc>
                <a:extLst>
                  <a:ext uri="{0D108BD9-81ED-4DB2-BD59-A6C34878D82A}">
                    <a16:rowId xmlns:a16="http://schemas.microsoft.com/office/drawing/2014/main" val="3177971055"/>
                  </a:ext>
                </a:extLst>
              </a:tr>
              <a:tr h="5408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Average</a:t>
                      </a:r>
                      <a:endParaRPr lang="en-IN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30" marR="33530" marT="0" marB="0" anchor="ctr">
                    <a:solidFill>
                      <a:srgbClr val="CFD1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Best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30" marR="335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Standard Deviation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30" marR="335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Best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30" marR="33530" marT="0" marB="0" anchor="ctr"/>
                </a:tc>
                <a:extLst>
                  <a:ext uri="{0D108BD9-81ED-4DB2-BD59-A6C34878D82A}">
                    <a16:rowId xmlns:a16="http://schemas.microsoft.com/office/drawing/2014/main" val="2032091097"/>
                  </a:ext>
                </a:extLst>
              </a:tr>
              <a:tr h="6232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74.74%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30" marR="33530" marT="0" marB="0" anchor="ctr"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79.45%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30" marR="335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2.0%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30" marR="335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77.32%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530" marR="33530" marT="0" marB="0" anchor="ctr"/>
                </a:tc>
                <a:extLst>
                  <a:ext uri="{0D108BD9-81ED-4DB2-BD59-A6C34878D82A}">
                    <a16:rowId xmlns:a16="http://schemas.microsoft.com/office/drawing/2014/main" val="3219321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204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5CD1-2F07-4DB7-91F3-EB5F1ADEF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 results – pairwise t-test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359714E8-994F-4D0B-9C76-DB234767AC7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99960264"/>
                  </p:ext>
                </p:extLst>
              </p:nvPr>
            </p:nvGraphicFramePr>
            <p:xfrm>
              <a:off x="1943101" y="3022600"/>
              <a:ext cx="8089899" cy="2273299"/>
            </p:xfrm>
            <a:graphic>
              <a:graphicData uri="http://schemas.openxmlformats.org/drawingml/2006/table">
                <a:tbl>
                  <a:tblPr firstRow="1" firstCol="1" bandRow="1">
                    <a:tableStyleId>{69012ECD-51FC-41F1-AA8D-1B2483CD663E}</a:tableStyleId>
                  </a:tblPr>
                  <a:tblGrid>
                    <a:gridCol w="2318565">
                      <a:extLst>
                        <a:ext uri="{9D8B030D-6E8A-4147-A177-3AD203B41FA5}">
                          <a16:colId xmlns:a16="http://schemas.microsoft.com/office/drawing/2014/main" val="16169300"/>
                        </a:ext>
                      </a:extLst>
                    </a:gridCol>
                    <a:gridCol w="2318565">
                      <a:extLst>
                        <a:ext uri="{9D8B030D-6E8A-4147-A177-3AD203B41FA5}">
                          <a16:colId xmlns:a16="http://schemas.microsoft.com/office/drawing/2014/main" val="3666203236"/>
                        </a:ext>
                      </a:extLst>
                    </a:gridCol>
                    <a:gridCol w="3452769">
                      <a:extLst>
                        <a:ext uri="{9D8B030D-6E8A-4147-A177-3AD203B41FA5}">
                          <a16:colId xmlns:a16="http://schemas.microsoft.com/office/drawing/2014/main" val="3131071428"/>
                        </a:ext>
                      </a:extLst>
                    </a:gridCol>
                  </a:tblGrid>
                  <a:tr h="95374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Hidden Units</a:t>
                          </a:r>
                          <a:endParaRPr lang="en-IN" sz="16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(for BPA)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 Value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P Value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05425151"/>
                      </a:ext>
                    </a:extLst>
                  </a:tr>
                  <a:tr h="66080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20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9.703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8.522×</m:t>
                                </m:r>
                                <m:sSup>
                                  <m:sSupPr>
                                    <m:ctrlPr>
                                      <a:rPr lang="en-I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sz="160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40354514"/>
                      </a:ext>
                    </a:extLst>
                  </a:tr>
                  <a:tr h="6587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60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7.202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7.690×</m:t>
                                </m:r>
                                <m:sSup>
                                  <m:sSupPr>
                                    <m:ctrlPr>
                                      <a:rPr lang="en-I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000289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359714E8-994F-4D0B-9C76-DB234767AC7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99960264"/>
                  </p:ext>
                </p:extLst>
              </p:nvPr>
            </p:nvGraphicFramePr>
            <p:xfrm>
              <a:off x="1943101" y="3022600"/>
              <a:ext cx="8089899" cy="2273299"/>
            </p:xfrm>
            <a:graphic>
              <a:graphicData uri="http://schemas.openxmlformats.org/drawingml/2006/table">
                <a:tbl>
                  <a:tblPr firstRow="1" firstCol="1" bandRow="1">
                    <a:tableStyleId>{69012ECD-51FC-41F1-AA8D-1B2483CD663E}</a:tableStyleId>
                  </a:tblPr>
                  <a:tblGrid>
                    <a:gridCol w="2318565">
                      <a:extLst>
                        <a:ext uri="{9D8B030D-6E8A-4147-A177-3AD203B41FA5}">
                          <a16:colId xmlns:a16="http://schemas.microsoft.com/office/drawing/2014/main" val="16169300"/>
                        </a:ext>
                      </a:extLst>
                    </a:gridCol>
                    <a:gridCol w="2318565">
                      <a:extLst>
                        <a:ext uri="{9D8B030D-6E8A-4147-A177-3AD203B41FA5}">
                          <a16:colId xmlns:a16="http://schemas.microsoft.com/office/drawing/2014/main" val="3666203236"/>
                        </a:ext>
                      </a:extLst>
                    </a:gridCol>
                    <a:gridCol w="3452769">
                      <a:extLst>
                        <a:ext uri="{9D8B030D-6E8A-4147-A177-3AD203B41FA5}">
                          <a16:colId xmlns:a16="http://schemas.microsoft.com/office/drawing/2014/main" val="3131071428"/>
                        </a:ext>
                      </a:extLst>
                    </a:gridCol>
                  </a:tblGrid>
                  <a:tr h="95374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Hidden Units</a:t>
                          </a:r>
                          <a:endParaRPr lang="en-IN" sz="16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(for BPA)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T Value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P Value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05425151"/>
                      </a:ext>
                    </a:extLst>
                  </a:tr>
                  <a:tr h="66080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20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9.703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34568" t="-145872" r="-353" b="-100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0354514"/>
                      </a:ext>
                    </a:extLst>
                  </a:tr>
                  <a:tr h="6587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60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7.202</a:t>
                          </a:r>
                          <a:endParaRPr lang="en-IN" sz="160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34568" t="-248148" r="-353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00289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86557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54DBCB-948D-49FA-BAC3-597DF768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and Future 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B8BB6-E95B-4248-A9A9-D03F5CB21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/>
          <a:p>
            <a:r>
              <a:rPr lang="en-IN" sz="2400" dirty="0"/>
              <a:t>Structural Mutation</a:t>
            </a:r>
          </a:p>
          <a:p>
            <a:r>
              <a:rPr lang="en-IN" sz="2400" dirty="0"/>
              <a:t>Clustering Algorithm</a:t>
            </a:r>
          </a:p>
          <a:p>
            <a:r>
              <a:rPr lang="en-IN" sz="2400" dirty="0"/>
              <a:t>Multi-Objective Optimization</a:t>
            </a:r>
          </a:p>
          <a:p>
            <a:r>
              <a:rPr lang="en-IN" sz="2400" dirty="0"/>
              <a:t>Multi-threaded Architecture</a:t>
            </a:r>
          </a:p>
          <a:p>
            <a:r>
              <a:rPr lang="en-IN" sz="2400" dirty="0"/>
              <a:t>Evolutionary Algorithms - Genetic Programming, Evolutionary Robotics, etc.</a:t>
            </a:r>
          </a:p>
        </p:txBody>
      </p:sp>
    </p:spTree>
    <p:extLst>
      <p:ext uri="{BB962C8B-B14F-4D97-AF65-F5344CB8AC3E}">
        <p14:creationId xmlns:p14="http://schemas.microsoft.com/office/powerpoint/2010/main" val="89105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A143-DE85-484F-A38B-9B8F93F4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C614B-E126-412A-9BAC-0C7771425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advent of artificial neural networks and importance of evolutionary algorithms</a:t>
            </a:r>
          </a:p>
        </p:txBody>
      </p:sp>
    </p:spTree>
    <p:extLst>
      <p:ext uri="{BB962C8B-B14F-4D97-AF65-F5344CB8AC3E}">
        <p14:creationId xmlns:p14="http://schemas.microsoft.com/office/powerpoint/2010/main" val="295897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F192-EA47-4904-AE3A-2D02B48D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Artificial Neural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A626C-4F44-4AE1-8B2A-74F45436C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Modelling human brain with feed-forward and back-propagation</a:t>
            </a:r>
          </a:p>
        </p:txBody>
      </p:sp>
      <p:pic>
        <p:nvPicPr>
          <p:cNvPr id="6146" name="Picture 2" descr="Image result for neural network">
            <a:extLst>
              <a:ext uri="{FF2B5EF4-FFF2-40B4-BE49-F238E27FC236}">
                <a16:creationId xmlns:a16="http://schemas.microsoft.com/office/drawing/2014/main" id="{FBB6B1F5-53EB-4917-B8C2-E576D1402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00" y="854109"/>
            <a:ext cx="5032207" cy="2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61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FD79E4B-C9BA-46B0-9667-F0C7905B4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07957BD-84B7-4B61-83C6-EC8358BA2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20" y="2250892"/>
            <a:ext cx="2551440" cy="536005"/>
          </a:xfrm>
        </p:spPr>
        <p:txBody>
          <a:bodyPr/>
          <a:lstStyle/>
          <a:p>
            <a:r>
              <a:rPr lang="en-IN" dirty="0"/>
              <a:t>Iris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C2A0CDE-380A-4343-99A5-2C16C208AE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7218" y="2925763"/>
            <a:ext cx="2673505" cy="2238530"/>
          </a:xfr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83D23CD-6463-4E2B-895D-571DCCEBB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80198" y="2372390"/>
            <a:ext cx="2729695" cy="553373"/>
          </a:xfrm>
        </p:spPr>
        <p:txBody>
          <a:bodyPr/>
          <a:lstStyle/>
          <a:p>
            <a:r>
              <a:rPr lang="en-IN" dirty="0"/>
              <a:t>Cards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E80E05A-406D-42BC-8B48-2F683F0C5C6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/>
          <a:srcRect l="1129" r="11614"/>
          <a:stretch/>
        </p:blipFill>
        <p:spPr>
          <a:xfrm>
            <a:off x="4161332" y="3003360"/>
            <a:ext cx="3029776" cy="2083335"/>
          </a:xfrm>
        </p:spPr>
      </p:pic>
      <p:pic>
        <p:nvPicPr>
          <p:cNvPr id="1026" name="Picture 2" descr="http://corochann.com/wp-content/uploads/2017/02/mnist_plot.png">
            <a:extLst>
              <a:ext uri="{FF2B5EF4-FFF2-40B4-BE49-F238E27FC236}">
                <a16:creationId xmlns:a16="http://schemas.microsoft.com/office/drawing/2014/main" id="{B6968393-F023-4614-84C7-819681C63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717" y="2855755"/>
            <a:ext cx="3078051" cy="230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9D47047D-8D9C-41E2-B692-BB4BB59C90A7}"/>
              </a:ext>
            </a:extLst>
          </p:cNvPr>
          <p:cNvSpPr txBox="1">
            <a:spLocks/>
          </p:cNvSpPr>
          <p:nvPr/>
        </p:nvSpPr>
        <p:spPr>
          <a:xfrm>
            <a:off x="7944430" y="2370954"/>
            <a:ext cx="2729695" cy="5533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MNIST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8B300060-CD0C-4516-8607-B6BB5037D83A}"/>
              </a:ext>
            </a:extLst>
          </p:cNvPr>
          <p:cNvSpPr txBox="1">
            <a:spLocks/>
          </p:cNvSpPr>
          <p:nvPr/>
        </p:nvSpPr>
        <p:spPr>
          <a:xfrm>
            <a:off x="4210477" y="5836060"/>
            <a:ext cx="2551440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PIMA</a:t>
            </a:r>
          </a:p>
        </p:txBody>
      </p:sp>
    </p:spTree>
    <p:extLst>
      <p:ext uri="{BB962C8B-B14F-4D97-AF65-F5344CB8AC3E}">
        <p14:creationId xmlns:p14="http://schemas.microsoft.com/office/powerpoint/2010/main" val="89085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B645E41-4B3D-4E16-8ACD-9A448817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Coping with overfitting - regularization</a:t>
            </a:r>
          </a:p>
        </p:txBody>
      </p:sp>
      <p:pic>
        <p:nvPicPr>
          <p:cNvPr id="3074" name="Picture 2" descr="https://cdn-images-1.medium.com/max/880/1*OYhMByk1kwW3hM8df5Fg7Q.png">
            <a:extLst>
              <a:ext uri="{FF2B5EF4-FFF2-40B4-BE49-F238E27FC236}">
                <a16:creationId xmlns:a16="http://schemas.microsoft.com/office/drawing/2014/main" id="{2AACA0F7-15AE-4ACF-B611-AA9E50489E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099" y="2642394"/>
            <a:ext cx="5463267" cy="318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623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E31C-4FA5-4672-873A-1006E24F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Genetic Algorithms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7C7F0-A654-4192-9A85-227B2A061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Optimization using Influence of the principles of nature</a:t>
            </a:r>
          </a:p>
        </p:txBody>
      </p:sp>
      <p:pic>
        <p:nvPicPr>
          <p:cNvPr id="7170" name="Picture 2" descr="Basic Structure">
            <a:extLst>
              <a:ext uri="{FF2B5EF4-FFF2-40B4-BE49-F238E27FC236}">
                <a16:creationId xmlns:a16="http://schemas.microsoft.com/office/drawing/2014/main" id="{2E51AC3D-CE2C-4834-9412-3044EE7BB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290" y="635000"/>
            <a:ext cx="3896518" cy="450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56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BC8F-1E43-41FE-A383-FC89F542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Genetic algorithms – Real Valued Chromosomes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57B44-4FF8-4968-94BB-5D87B93AE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Rastrigin Function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93A287-A6E3-4327-89DA-C1A0526F7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Katsuura Function</a:t>
            </a:r>
          </a:p>
        </p:txBody>
      </p:sp>
      <p:pic>
        <p:nvPicPr>
          <p:cNvPr id="2050" name="Picture 2" descr="Image result for rastrigin function">
            <a:extLst>
              <a:ext uri="{FF2B5EF4-FFF2-40B4-BE49-F238E27FC236}">
                <a16:creationId xmlns:a16="http://schemas.microsoft.com/office/drawing/2014/main" id="{8C49ADF2-C2CA-4726-BE31-0FD8D2B64A5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32" y="2925763"/>
            <a:ext cx="3913716" cy="293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katsuura function">
            <a:extLst>
              <a:ext uri="{FF2B5EF4-FFF2-40B4-BE49-F238E27FC236}">
                <a16:creationId xmlns:a16="http://schemas.microsoft.com/office/drawing/2014/main" id="{AAEF4789-1B3D-4082-A880-62731E148B20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12"/>
          <a:stretch/>
        </p:blipFill>
        <p:spPr bwMode="auto">
          <a:xfrm>
            <a:off x="6523735" y="2954116"/>
            <a:ext cx="3985426" cy="290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578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4100A30-EAA4-4297-8965-F833212F7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Genetic algorithms – variable length chromosomes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A05DA9E-C359-4822-8A46-BCD48F2F6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1565" y="2206982"/>
            <a:ext cx="4914424" cy="3685818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54623AB-B9A7-4CE1-AAB1-149A3AE24AEE}"/>
              </a:ext>
            </a:extLst>
          </p:cNvPr>
          <p:cNvSpPr txBox="1"/>
          <p:nvPr/>
        </p:nvSpPr>
        <p:spPr>
          <a:xfrm>
            <a:off x="3073400" y="6007100"/>
            <a:ext cx="49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Variation of no. of hidden nodes on PIMA dataset</a:t>
            </a:r>
          </a:p>
        </p:txBody>
      </p:sp>
    </p:spTree>
    <p:extLst>
      <p:ext uri="{BB962C8B-B14F-4D97-AF65-F5344CB8AC3E}">
        <p14:creationId xmlns:p14="http://schemas.microsoft.com/office/powerpoint/2010/main" val="1028717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D710-7747-4197-AC86-226BDDB4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Combining NN and GA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D7891-2FE5-4FE4-BBC8-2EB9CC83A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8527" y="2130424"/>
            <a:ext cx="5562850" cy="4371976"/>
          </a:xfrm>
        </p:spPr>
      </p:pic>
    </p:spTree>
    <p:extLst>
      <p:ext uri="{BB962C8B-B14F-4D97-AF65-F5344CB8AC3E}">
        <p14:creationId xmlns:p14="http://schemas.microsoft.com/office/powerpoint/2010/main" val="37125194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241</TotalTime>
  <Words>231</Words>
  <Application>Microsoft Office PowerPoint</Application>
  <PresentationFormat>Widescreen</PresentationFormat>
  <Paragraphs>71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SimSun</vt:lpstr>
      <vt:lpstr>Calibri</vt:lpstr>
      <vt:lpstr>Cambria Math</vt:lpstr>
      <vt:lpstr>Gill Sans MT</vt:lpstr>
      <vt:lpstr>Times New Roman</vt:lpstr>
      <vt:lpstr>Wingdings 2</vt:lpstr>
      <vt:lpstr>Dividend</vt:lpstr>
      <vt:lpstr>Multi objective neuro-evolution with back propagation assisted local search</vt:lpstr>
      <vt:lpstr>Introduction</vt:lpstr>
      <vt:lpstr>Artificial Neural networks</vt:lpstr>
      <vt:lpstr>datasets</vt:lpstr>
      <vt:lpstr>Coping with overfitting - regularization</vt:lpstr>
      <vt:lpstr>Genetic Algorithms</vt:lpstr>
      <vt:lpstr>Genetic algorithms – Real Valued Chromosomes</vt:lpstr>
      <vt:lpstr>Genetic algorithms – variable length chromosomes</vt:lpstr>
      <vt:lpstr>Combining NN and GA</vt:lpstr>
      <vt:lpstr>Initial results</vt:lpstr>
      <vt:lpstr>Initial results</vt:lpstr>
      <vt:lpstr>Initial results – pairwise t-test</vt:lpstr>
      <vt:lpstr>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objective neuro-evolution with back propagation assisted local search</dc:title>
  <dc:creator>Raghav Khandelwal</dc:creator>
  <cp:lastModifiedBy>Raghav Khandelwal</cp:lastModifiedBy>
  <cp:revision>22</cp:revision>
  <dcterms:created xsi:type="dcterms:W3CDTF">2017-09-18T11:10:28Z</dcterms:created>
  <dcterms:modified xsi:type="dcterms:W3CDTF">2017-09-19T06:17:39Z</dcterms:modified>
</cp:coreProperties>
</file>