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9" r:id="rId4"/>
    <p:sldId id="280" r:id="rId5"/>
    <p:sldId id="281" r:id="rId6"/>
    <p:sldId id="265" r:id="rId7"/>
    <p:sldId id="283" r:id="rId8"/>
    <p:sldId id="271" r:id="rId9"/>
    <p:sldId id="275" r:id="rId10"/>
    <p:sldId id="270" r:id="rId11"/>
    <p:sldId id="272" r:id="rId12"/>
    <p:sldId id="264" r:id="rId13"/>
    <p:sldId id="268" r:id="rId14"/>
    <p:sldId id="277" r:id="rId15"/>
    <p:sldId id="278" r:id="rId16"/>
    <p:sldId id="267" r:id="rId17"/>
    <p:sldId id="284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://go.corp.ositax.com:8153/go/pip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jira.corp.ositax.com:9090/secure/RapidBoard.jspa?rapidView=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hub.thomsonreuters.com/docs/DOC-2536668" TargetMode="External"/><Relationship Id="rId2" Type="http://schemas.openxmlformats.org/officeDocument/2006/relationships/hyperlink" Target="https://thehub.thomsonreuters.com/docs/DOC-23832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hub.thomsonreuters.com/groups/indirect-tax-development/projects/pos-extract/cont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ta-idt-techops-int-smoke-uat.hostedtax.thomsonreuters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ami.int.thomsonreuters.com/trta-idpt/extract-validator" TargetMode="External"/><Relationship Id="rId2" Type="http://schemas.openxmlformats.org/officeDocument/2006/relationships/hyperlink" Target="https://git.sami.int.thomsonreuters.com/Jim.Tedeschi/creui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ami.int.thomsonreuters.com/trta-idpt/cloud-ui/tree/develop/content-extracts" TargetMode="External"/><Relationship Id="rId2" Type="http://schemas.openxmlformats.org/officeDocument/2006/relationships/hyperlink" Target="https://git.sami.int.thomsonreuters.com/trta-idpt/cloud-rate-extr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.sami.int.thomsonreuters.com/trta-idpt/cloud-rate-extract-client-xstore" TargetMode="External"/><Relationship Id="rId4" Type="http://schemas.openxmlformats.org/officeDocument/2006/relationships/hyperlink" Target="https://git.sami.int.thomsonreuters.com/trta-idpt/aptos-extract-clien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3BAA-00AD-429D-B8EE-7AA3BD578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IDT Content Rate Extract</a:t>
            </a:r>
            <a:br>
              <a:rPr lang="en-US" sz="540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CD108-FE9B-4109-A3B9-9C916C518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Architecture OVERVIEW JAN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2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F35-8EEA-453D-BD40-FC875E52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8CF4-2C2F-49F5-839A-24E82108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2" y="1371600"/>
            <a:ext cx="8946541" cy="486409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http://go.corp.ositax.com:8153/go/pipelines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4F869-6974-44BC-99A7-0E6CAD7C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13" y="1998663"/>
            <a:ext cx="8472640" cy="248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3E690-FEDC-4C1D-8FCF-061B72508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14" y="4628516"/>
            <a:ext cx="2185912" cy="1752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3BBE7-1840-47A5-9D0F-92669B731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226" y="4628516"/>
            <a:ext cx="2128058" cy="1752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8673B-333E-4A74-8CAD-3F59D3485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378" y="4628516"/>
            <a:ext cx="1943818" cy="1752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0F5D2-EE09-4BC1-A9FF-C40C051C0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8196" y="4628517"/>
            <a:ext cx="1961801" cy="17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5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E3B0-0A0E-4304-B843-5C90644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6BE2-F865-4E1F-9260-073D3F48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0284"/>
            <a:ext cx="10451379" cy="537002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http://jira.corp.ositax.com:9090/secure/RapidBoard.jspa?rapidView=97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304FD-15B6-4CB8-8086-316901DD6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55" y="1853247"/>
            <a:ext cx="8645713" cy="47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0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BA2-A5A8-48D6-9314-6044B25D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D4D6-A35A-458F-A282-F528E327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1300"/>
            <a:ext cx="10580689" cy="4737099"/>
          </a:xfrm>
        </p:spPr>
        <p:txBody>
          <a:bodyPr>
            <a:normAutofit/>
          </a:bodyPr>
          <a:lstStyle/>
          <a:p>
            <a:r>
              <a:rPr lang="en-US" dirty="0"/>
              <a:t>Kanban team with PM, 1 backend developer, 2 part-time QA meeting regularly with planned monthly release schedule.</a:t>
            </a:r>
          </a:p>
          <a:p>
            <a:r>
              <a:rPr lang="en-US" dirty="0"/>
              <a:t>Able to monitor application health in all environments</a:t>
            </a:r>
          </a:p>
          <a:p>
            <a:r>
              <a:rPr lang="en-US" dirty="0"/>
              <a:t>User interface completely developed</a:t>
            </a:r>
          </a:p>
          <a:p>
            <a:r>
              <a:rPr lang="en-US" dirty="0"/>
              <a:t>Developed automation of rate validation, to be turned over to QA at some point.</a:t>
            </a:r>
          </a:p>
          <a:p>
            <a:r>
              <a:rPr lang="en-US" dirty="0"/>
              <a:t>Currently able to handle volume but refactoring is in progress to support future increases in Content and omit need for a dedicated Determination node.</a:t>
            </a:r>
          </a:p>
          <a:p>
            <a:r>
              <a:rPr lang="en-US" dirty="0"/>
              <a:t>Original design document (who, what why…) </a:t>
            </a:r>
            <a:r>
              <a:rPr lang="en-US" dirty="0">
                <a:hlinkClick r:id="rId2"/>
              </a:rPr>
              <a:t>https://thehub.thomsonreuters.com/docs/DOC-2383264</a:t>
            </a:r>
            <a:endParaRPr lang="en-US" dirty="0"/>
          </a:p>
          <a:p>
            <a:r>
              <a:rPr lang="en-US" dirty="0"/>
              <a:t>Dev Hub Page </a:t>
            </a:r>
            <a:r>
              <a:rPr lang="en-US" dirty="0">
                <a:hlinkClick r:id="rId3"/>
              </a:rPr>
              <a:t>https://thehub.thomsonreuters.com/docs/DOC-2536668</a:t>
            </a:r>
            <a:endParaRPr lang="en-US" dirty="0"/>
          </a:p>
          <a:p>
            <a:r>
              <a:rPr lang="en-US" dirty="0"/>
              <a:t>Design Hub Page </a:t>
            </a:r>
            <a:r>
              <a:rPr lang="en-US" dirty="0">
                <a:hlinkClick r:id="rId4"/>
              </a:rPr>
              <a:t>https://thehub.thomsonreuters.com/groups/indirect-tax-development/projects/pos-extract/content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6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896B-1009-4365-B1A7-8DCFFDCC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aid monitoring and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67A313-615A-4D0A-8235-9C73605D6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159" y="2250346"/>
            <a:ext cx="7485176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68D96-A9A2-404F-BAEF-3706C3276B86}"/>
              </a:ext>
            </a:extLst>
          </p:cNvPr>
          <p:cNvSpPr txBox="1"/>
          <p:nvPr/>
        </p:nvSpPr>
        <p:spPr>
          <a:xfrm>
            <a:off x="646111" y="1460500"/>
            <a:ext cx="1025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6 / NodeJS Internal Application</a:t>
            </a:r>
          </a:p>
          <a:p>
            <a:r>
              <a:rPr lang="en-US" dirty="0">
                <a:hlinkClick r:id="rId3"/>
              </a:rPr>
              <a:t>https://trta-idt-techops-int-smoke-uat.hostedtax.thomsonreuters.com/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4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B8CC-0E49-4627-85DD-B753F65C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 Health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29B3-096C-4C08-8F33-62E53707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Accessible within TR Network</a:t>
            </a:r>
          </a:p>
          <a:p>
            <a:r>
              <a:rPr lang="en-US" dirty="0"/>
              <a:t>Should show one complete batch and possibly one pending.  More than two complete batches indicates Staging is not cleaning up and will trigger an operations notification.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FB467-437C-4D73-AD5A-EDAB141E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7" y="3656388"/>
            <a:ext cx="6400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6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A560-4B75-47A8-9B8D-542BD348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Health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9AA9-4CF5-4229-8803-8520257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6785"/>
            <a:ext cx="8946541" cy="4951615"/>
          </a:xfrm>
        </p:spPr>
        <p:txBody>
          <a:bodyPr/>
          <a:lstStyle/>
          <a:p>
            <a:r>
              <a:rPr lang="en-US" dirty="0"/>
              <a:t>Accessible within TR Network</a:t>
            </a:r>
          </a:p>
          <a:p>
            <a:r>
              <a:rPr lang="en-US" dirty="0"/>
              <a:t>Shows the status of every customer’s extract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0085A-1086-4671-9939-E6C8364A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18" y="2360815"/>
            <a:ext cx="6838950" cy="40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97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A296-AA66-4306-A744-96E9EB92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Verification Setup and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E500F2-A49A-4277-B94C-FC379D6B4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76" y="1455738"/>
            <a:ext cx="5438805" cy="41957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E268D-D595-43F0-806C-826D475A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10" y="1455738"/>
            <a:ext cx="6006713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7A641-F512-4267-8D4B-1284EB7E043A}"/>
              </a:ext>
            </a:extLst>
          </p:cNvPr>
          <p:cNvSpPr txBox="1"/>
          <p:nvPr/>
        </p:nvSpPr>
        <p:spPr>
          <a:xfrm>
            <a:off x="646111" y="5803901"/>
            <a:ext cx="1096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calls Determination Model Scenarios and compares rates with extract output.  Determination uses dynamic calculation whereas Content Extract rates are </a:t>
            </a:r>
            <a:r>
              <a:rPr lang="en-US" dirty="0" err="1"/>
              <a:t>denormalized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29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9577-8243-4B44-9596-41FB8B6E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09D8-269C-45AB-8B06-ECE7712E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0390"/>
            <a:ext cx="8946541" cy="4988010"/>
          </a:xfrm>
        </p:spPr>
        <p:txBody>
          <a:bodyPr/>
          <a:lstStyle/>
          <a:p>
            <a:r>
              <a:rPr lang="en-US" dirty="0"/>
              <a:t>Windows VM: c167zhaapp.intqa.thomsonreuters.com</a:t>
            </a:r>
          </a:p>
          <a:p>
            <a:r>
              <a:rPr lang="en-US" dirty="0"/>
              <a:t>Hosts Monitor/Test tool UI </a:t>
            </a:r>
            <a:r>
              <a:rPr lang="en-US" dirty="0">
                <a:hlinkClick r:id="rId2"/>
              </a:rPr>
              <a:t>https://git.sami.int.thomsonreuters.com/Jim.Tedeschi/creui-app</a:t>
            </a:r>
            <a:endParaRPr lang="en-US" dirty="0"/>
          </a:p>
          <a:p>
            <a:r>
              <a:rPr lang="en-US" dirty="0"/>
              <a:t>Hosts Spring Boot Rate Verification application </a:t>
            </a:r>
            <a:r>
              <a:rPr lang="en-US" dirty="0">
                <a:hlinkClick r:id="rId3"/>
              </a:rPr>
              <a:t>https://git.sami.int.thomsonreuters.com/trta-idpt/extract-validator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EB727-076E-4A82-8438-1E8B8260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835" y="3163329"/>
            <a:ext cx="8641018" cy="35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0EFD-FE75-47DE-B2C6-F5D6FCD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Client Extract with Postman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64BDA-F19D-4199-944B-899B08DC5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5023223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584F2-EB7B-4A47-99A4-0649603A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35" y="1765755"/>
            <a:ext cx="4381500" cy="43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2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A4CD-BD2A-423C-8ED2-F92B5460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6B69-E89A-4296-B4F5-A77BC77D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company configuration is most relevant for POS?</a:t>
            </a:r>
          </a:p>
          <a:p>
            <a:pPr lvl="1"/>
            <a:r>
              <a:rPr lang="en-US" dirty="0"/>
              <a:t>Jurisdictions, Product Mappings and Locations.</a:t>
            </a:r>
          </a:p>
          <a:p>
            <a:endParaRPr lang="en-US" dirty="0"/>
          </a:p>
          <a:p>
            <a:r>
              <a:rPr lang="en-US" dirty="0"/>
              <a:t>Are there restrictions with configuration depending on target POS?</a:t>
            </a:r>
          </a:p>
          <a:p>
            <a:pPr lvl="1"/>
            <a:r>
              <a:rPr lang="en-US" dirty="0"/>
              <a:t>Yes.  For APTOS client all Determination location codes and product mapping codes must be numeric up to 4 digits.</a:t>
            </a:r>
          </a:p>
        </p:txBody>
      </p:sp>
    </p:spTree>
    <p:extLst>
      <p:ext uri="{BB962C8B-B14F-4D97-AF65-F5344CB8AC3E}">
        <p14:creationId xmlns:p14="http://schemas.microsoft.com/office/powerpoint/2010/main" val="247305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46CE-BD7F-4DED-9BA0-58A5321E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Extract - DATAFLOW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880D69B-9863-4332-A2E7-4990C9910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10697393" cy="36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253-F143-43E4-8F53-E965E495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D70326-553F-43BE-BFDB-74B5AF7986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465545"/>
            <a:ext cx="9593914" cy="47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4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E98D-F742-44CD-A283-E66DA95B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UI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DA23A-DE4F-422C-A3B0-DB265DE82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43401"/>
            <a:ext cx="8947150" cy="3814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A4532-1EB2-42B4-BD56-8F8325A6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70" y="602755"/>
            <a:ext cx="5570602" cy="14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723-0EE7-4BE1-AA50-B85E0AC7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31" y="325677"/>
            <a:ext cx="9766503" cy="1527571"/>
          </a:xfrm>
        </p:spPr>
        <p:txBody>
          <a:bodyPr/>
          <a:lstStyle/>
          <a:p>
            <a:r>
              <a:rPr lang="en-US" dirty="0"/>
              <a:t>Configuration Wizard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700801-E972-4BBF-B0C6-65378EF9A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31" y="1365337"/>
            <a:ext cx="4250092" cy="2542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A173-01B6-4FD7-B8DA-6B8B9F02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96" y="1365337"/>
            <a:ext cx="4181496" cy="2542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842E2-0AF8-4232-AFF0-63E0AD79C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266" y="1365338"/>
            <a:ext cx="2951181" cy="254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9BEBB-02F3-4EC4-8E01-CBFEE1C1C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465" y="4030164"/>
            <a:ext cx="4120054" cy="2399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8E329-1673-4D5B-A3E6-5CB101593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197" y="4030163"/>
            <a:ext cx="4164140" cy="23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5207291-BD78-4A92-BAB7-C7B39B10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4778"/>
            <a:ext cx="9404723" cy="1618470"/>
          </a:xfrm>
        </p:spPr>
        <p:txBody>
          <a:bodyPr/>
          <a:lstStyle/>
          <a:p>
            <a:r>
              <a:rPr lang="en-US" dirty="0"/>
              <a:t>Spring Boot Components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EE680C-50D8-4D14-8D7E-74D427AEB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615" y="1087395"/>
            <a:ext cx="10046043" cy="55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AF15-BCFD-4D19-AE70-2307C4D1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454B-BDDE-462B-9191-588CD2C3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7300"/>
            <a:ext cx="8946541" cy="4991099"/>
          </a:xfrm>
        </p:spPr>
        <p:txBody>
          <a:bodyPr/>
          <a:lstStyle/>
          <a:p>
            <a:r>
              <a:rPr lang="en-US" dirty="0"/>
              <a:t>Eliminate need for dedicated Determination node (currently in test)</a:t>
            </a:r>
          </a:p>
          <a:p>
            <a:r>
              <a:rPr lang="en-US" dirty="0"/>
              <a:t>Horizontally scalable Staging process (needs sequences and </a:t>
            </a:r>
            <a:r>
              <a:rPr lang="en-US" dirty="0" err="1"/>
              <a:t>mgr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73538-03D8-47DE-825C-C77AF724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40527"/>
            <a:ext cx="10363200" cy="43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390D-A243-4FC0-96A6-B32A2126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2937-BAC5-4FBA-9068-ABF1CA08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1" y="1193800"/>
            <a:ext cx="11506200" cy="53467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https://git.sami.int.thomsonreuters.com/trta-idpt/cloud-rate-extract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Common persistence layer, content-extract (UI back end), Staging and SDM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https://git.sami.int.thomsonreuters.com/trta-idpt/cloud-ui/tree/develop/content-extracts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https://git.sami.int.thomsonreuters.com/trta-idpt/aptos-extract-client</a:t>
            </a:r>
            <a:endParaRPr lang="en-US" dirty="0"/>
          </a:p>
          <a:p>
            <a:r>
              <a:rPr lang="en-US" dirty="0">
                <a:hlinkClick r:id="rId5"/>
              </a:rPr>
              <a:t>https://git.sami.int.thomsonreuters.com/trta-idpt/cloud-rate-extract-client-xstore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7646F-F591-4665-9155-5FD9FA624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957" y="2183448"/>
            <a:ext cx="8553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1B8-4ABC-40B6-BC38-F8B7F987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6BEE-3CD9-4A93-9D26-48611119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EX_CFG contains user extract definitions entered via UI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 </a:t>
            </a:r>
          </a:p>
          <a:p>
            <a:pPr>
              <a:lnSpc>
                <a:spcPct val="90000"/>
              </a:lnSpc>
            </a:pPr>
            <a:r>
              <a:rPr lang="en-US" sz="1600"/>
              <a:t>EX_SRC contains all Content and Company Configurations from Determination.  Refreshed every 12 hours.  System deletes old batches every time a new batch is created.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EX_STG is the processed intersection of extract configuration and content.  This is the data that gets pulled by the POS client.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235A4E-0EB7-4584-9E67-238DC7A7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06" y="405860"/>
            <a:ext cx="2682585" cy="2478821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355BEF-7610-4B86-BF04-6C3749FC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577" y="3228278"/>
            <a:ext cx="2514600" cy="328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0C252-E548-4B7F-9FF5-B3C80BB7A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191" y="3290541"/>
            <a:ext cx="24193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63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15347</TotalTime>
  <Words>570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IDT Content Rate Extract </vt:lpstr>
      <vt:lpstr>Content Extract - DATAFLOW</vt:lpstr>
      <vt:lpstr>Business Example</vt:lpstr>
      <vt:lpstr>Cloud UI</vt:lpstr>
      <vt:lpstr>Configuration Wizard</vt:lpstr>
      <vt:lpstr>Spring Boot Components</vt:lpstr>
      <vt:lpstr>Cloud Considerations</vt:lpstr>
      <vt:lpstr>Code Base</vt:lpstr>
      <vt:lpstr>Database</vt:lpstr>
      <vt:lpstr>Continuous Delivery</vt:lpstr>
      <vt:lpstr>Kanban</vt:lpstr>
      <vt:lpstr>Current Status</vt:lpstr>
      <vt:lpstr>Tools to aid monitoring and testing</vt:lpstr>
      <vt:lpstr>SDM Health Check</vt:lpstr>
      <vt:lpstr>Staging Health Check</vt:lpstr>
      <vt:lpstr>Rates Verification Setup and Results</vt:lpstr>
      <vt:lpstr>QA Server</vt:lpstr>
      <vt:lpstr>Testing Client Extract with Postman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Extract</dc:title>
  <dc:creator>Tedeschi, Jim (TR Technology &amp; Ops)</dc:creator>
  <cp:lastModifiedBy>Tedeschi, Jim (TR Tech, Content &amp; Ops)</cp:lastModifiedBy>
  <cp:revision>96</cp:revision>
  <dcterms:created xsi:type="dcterms:W3CDTF">2018-10-17T19:19:54Z</dcterms:created>
  <dcterms:modified xsi:type="dcterms:W3CDTF">2019-01-29T17:26:58Z</dcterms:modified>
</cp:coreProperties>
</file>