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78" r:id="rId10"/>
    <p:sldId id="264" r:id="rId11"/>
    <p:sldId id="276" r:id="rId12"/>
    <p:sldId id="270" r:id="rId13"/>
    <p:sldId id="299" r:id="rId14"/>
    <p:sldId id="281" r:id="rId15"/>
    <p:sldId id="282" r:id="rId16"/>
    <p:sldId id="283" r:id="rId17"/>
    <p:sldId id="284" r:id="rId18"/>
    <p:sldId id="277" r:id="rId19"/>
    <p:sldId id="279" r:id="rId20"/>
    <p:sldId id="280" r:id="rId21"/>
    <p:sldId id="298" r:id="rId22"/>
    <p:sldId id="300" r:id="rId23"/>
    <p:sldId id="265" r:id="rId24"/>
    <p:sldId id="291" r:id="rId25"/>
    <p:sldId id="301" r:id="rId26"/>
    <p:sldId id="287" r:id="rId27"/>
    <p:sldId id="285" r:id="rId28"/>
    <p:sldId id="286" r:id="rId29"/>
    <p:sldId id="294" r:id="rId30"/>
    <p:sldId id="292" r:id="rId31"/>
    <p:sldId id="290" r:id="rId32"/>
    <p:sldId id="289" r:id="rId33"/>
    <p:sldId id="327" r:id="rId34"/>
    <p:sldId id="328" r:id="rId35"/>
    <p:sldId id="329" r:id="rId36"/>
    <p:sldId id="330" r:id="rId37"/>
    <p:sldId id="331"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jpeg"/><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197736" y="2387600"/>
            <a:ext cx="9211733" cy="1082675"/>
          </a:xfrm>
        </p:spPr>
        <p:txBody>
          <a:bodyPr>
            <a:normAutofit fontScale="90000"/>
          </a:bodyPr>
          <a:p>
            <a:r>
              <a:rPr lang="en-IN" altLang="en-US" sz="4445">
                <a:latin typeface="Bahnschrift Condensed" panose="020B0502040204020203" charset="0"/>
                <a:cs typeface="Bahnschrift Condensed" panose="020B0502040204020203" charset="0"/>
              </a:rPr>
              <a:t>MRA Project-1</a:t>
            </a:r>
            <a:br>
              <a:rPr lang="en-IN" altLang="en-US">
                <a:latin typeface="Bahnschrift Condensed" panose="020B0502040204020203" charset="0"/>
                <a:cs typeface="Bahnschrift Condensed" panose="020B0502040204020203" charset="0"/>
              </a:rPr>
            </a:br>
            <a:r>
              <a:rPr lang="en-IN" altLang="en-US" sz="5335" b="1">
                <a:latin typeface="Bahnschrift Condensed" panose="020B0502040204020203" charset="0"/>
                <a:cs typeface="Bahnschrift Condensed" panose="020B0502040204020203" charset="0"/>
              </a:rPr>
              <a:t>Automobile Parts Manufacturing Company Transaction Data</a:t>
            </a:r>
            <a:endParaRPr lang="en-IN" altLang="en-US" sz="5335" b="1">
              <a:latin typeface="Bahnschrift Condensed" panose="020B0502040204020203" charset="0"/>
              <a:cs typeface="Bahnschrift Condensed" panose="020B0502040204020203" charset="0"/>
            </a:endParaRPr>
          </a:p>
        </p:txBody>
      </p:sp>
      <p:sp>
        <p:nvSpPr>
          <p:cNvPr id="3" name="Subtitle 2"/>
          <p:cNvSpPr>
            <a:spLocks noGrp="1"/>
          </p:cNvSpPr>
          <p:nvPr>
            <p:ph type="subTitle" idx="1"/>
          </p:nvPr>
        </p:nvSpPr>
        <p:spPr>
          <a:xfrm>
            <a:off x="2197736" y="4432935"/>
            <a:ext cx="9218083" cy="1752600"/>
          </a:xfrm>
        </p:spPr>
        <p:txBody>
          <a:bodyPr/>
          <a:p>
            <a:r>
              <a:rPr lang="en-IN" altLang="en-US" sz="2000"/>
              <a:t>Submitted by: Atul Yadav</a:t>
            </a:r>
            <a:endParaRPr lang="en-IN" altLang="en-US" sz="2000"/>
          </a:p>
          <a:p>
            <a:r>
              <a:rPr lang="en-IN" altLang="en-US" sz="2000"/>
              <a:t>Batch: PGP DSBA Feb 23</a:t>
            </a:r>
            <a:r>
              <a:rPr lang="en-US" altLang="en-IN" sz="2000"/>
              <a:t>.B G3</a:t>
            </a:r>
            <a:endParaRPr lang="en-US" altLang="en-IN" sz="2000"/>
          </a:p>
        </p:txBody>
      </p:sp>
      <p:pic>
        <p:nvPicPr>
          <p:cNvPr id="4" name="Picture 3" descr="Great_Learning_Logo"/>
          <p:cNvPicPr>
            <a:picLocks noChangeAspect="1"/>
          </p:cNvPicPr>
          <p:nvPr/>
        </p:nvPicPr>
        <p:blipFill>
          <a:blip r:embed="rId1"/>
          <a:stretch>
            <a:fillRect/>
          </a:stretch>
        </p:blipFill>
        <p:spPr>
          <a:xfrm>
            <a:off x="9709150" y="390525"/>
            <a:ext cx="1706880" cy="8940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Country Sales:</a:t>
            </a:r>
            <a:endParaRPr lang="en-US"/>
          </a:p>
        </p:txBody>
      </p:sp>
      <p:pic>
        <p:nvPicPr>
          <p:cNvPr id="4" name="Content Placeholder 3" descr="WhatsApp Image 2023-12-17 at 04.44.49"/>
          <p:cNvPicPr>
            <a:picLocks noChangeAspect="1"/>
          </p:cNvPicPr>
          <p:nvPr>
            <p:ph idx="1"/>
          </p:nvPr>
        </p:nvPicPr>
        <p:blipFill>
          <a:blip r:embed="rId1"/>
          <a:stretch>
            <a:fillRect/>
          </a:stretch>
        </p:blipFill>
        <p:spPr>
          <a:xfrm>
            <a:off x="4898390" y="1330960"/>
            <a:ext cx="7293610" cy="5527040"/>
          </a:xfrm>
          <a:prstGeom prst="rect">
            <a:avLst/>
          </a:prstGeom>
        </p:spPr>
      </p:pic>
      <p:sp>
        <p:nvSpPr>
          <p:cNvPr id="5" name="Text Box 4"/>
          <p:cNvSpPr txBox="1"/>
          <p:nvPr/>
        </p:nvSpPr>
        <p:spPr>
          <a:xfrm>
            <a:off x="353695" y="1330960"/>
            <a:ext cx="4544695" cy="1753235"/>
          </a:xfrm>
          <a:prstGeom prst="rect">
            <a:avLst/>
          </a:prstGeom>
          <a:noFill/>
        </p:spPr>
        <p:txBody>
          <a:bodyPr wrap="square" rtlCol="0">
            <a:spAutoFit/>
          </a:bodyPr>
          <a:p>
            <a:pPr marL="285750" indent="-285750">
              <a:buFont typeface="Arial" panose="020B0604020202020204" pitchFamily="34" charset="0"/>
              <a:buChar char="•"/>
            </a:pPr>
            <a:r>
              <a:rPr lang="en-US"/>
              <a:t>Top 3 countries with highest sales are USA, Spain and France</a:t>
            </a:r>
            <a:endParaRPr lang="en-US"/>
          </a:p>
          <a:p>
            <a:pPr marL="285750" indent="-285750">
              <a:buFont typeface="Arial" panose="020B0604020202020204" pitchFamily="34" charset="0"/>
              <a:buChar char="•"/>
            </a:pPr>
            <a:r>
              <a:rPr lang="en-US"/>
              <a:t>Approx. 58% of sales are done in top 3 countries.</a:t>
            </a:r>
            <a:endParaRPr lang="en-US"/>
          </a:p>
          <a:p>
            <a:pPr marL="285750" indent="-285750">
              <a:buFont typeface="Arial" panose="020B0604020202020204" pitchFamily="34" charset="0"/>
              <a:buChar char="•"/>
            </a:pPr>
            <a:r>
              <a:rPr lang="en-US"/>
              <a:t>Bottom 3 countries as per sales are Belgium, Philippines and Ireland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City Sales:</a:t>
            </a:r>
            <a:endParaRPr lang="en-US"/>
          </a:p>
        </p:txBody>
      </p:sp>
      <p:pic>
        <p:nvPicPr>
          <p:cNvPr id="4" name="Content Placeholder 3" descr="WhatsApp Image 2023-12-17 at 04.45.27"/>
          <p:cNvPicPr>
            <a:picLocks noChangeAspect="1"/>
          </p:cNvPicPr>
          <p:nvPr>
            <p:ph idx="1"/>
          </p:nvPr>
        </p:nvPicPr>
        <p:blipFill>
          <a:blip r:embed="rId1"/>
          <a:stretch>
            <a:fillRect/>
          </a:stretch>
        </p:blipFill>
        <p:spPr>
          <a:xfrm>
            <a:off x="4758055" y="1703705"/>
            <a:ext cx="7433945" cy="5154295"/>
          </a:xfrm>
          <a:prstGeom prst="rect">
            <a:avLst/>
          </a:prstGeom>
        </p:spPr>
      </p:pic>
      <p:sp>
        <p:nvSpPr>
          <p:cNvPr id="3" name="Text Box 2"/>
          <p:cNvSpPr txBox="1"/>
          <p:nvPr/>
        </p:nvSpPr>
        <p:spPr>
          <a:xfrm>
            <a:off x="398145" y="2108200"/>
            <a:ext cx="4451350" cy="1476375"/>
          </a:xfrm>
          <a:prstGeom prst="rect">
            <a:avLst/>
          </a:prstGeom>
          <a:noFill/>
        </p:spPr>
        <p:txBody>
          <a:bodyPr wrap="square" rtlCol="0">
            <a:spAutoFit/>
          </a:bodyPr>
          <a:p>
            <a:pPr marL="285750" indent="-285750">
              <a:buFont typeface="Arial" panose="020B0604020202020204" pitchFamily="34" charset="0"/>
              <a:buChar char="•"/>
            </a:pPr>
            <a:r>
              <a:rPr lang="en-US"/>
              <a:t>Madrid, San Rafael, NYC are the top 3 sales cities.</a:t>
            </a:r>
            <a:endParaRPr lang="en-US"/>
          </a:p>
          <a:p>
            <a:pPr marL="285750" indent="-285750">
              <a:buFont typeface="Arial" panose="020B0604020202020204" pitchFamily="34" charset="0"/>
              <a:buChar char="•"/>
            </a:pPr>
            <a:r>
              <a:rPr lang="en-US"/>
              <a:t>Madrid has more than 11% sales among 71 cities.</a:t>
            </a:r>
            <a:endParaRPr lang="en-US"/>
          </a:p>
          <a:p>
            <a:pPr marL="285750" indent="-285750"/>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Sales as per Postal code</a:t>
            </a:r>
            <a:endParaRPr lang="en-US"/>
          </a:p>
        </p:txBody>
      </p:sp>
      <p:pic>
        <p:nvPicPr>
          <p:cNvPr id="4" name="Content Placeholder 3" descr="WhatsApp Image 2023-12-17 at 04.49.13"/>
          <p:cNvPicPr>
            <a:picLocks noChangeAspect="1"/>
          </p:cNvPicPr>
          <p:nvPr>
            <p:ph idx="1"/>
          </p:nvPr>
        </p:nvPicPr>
        <p:blipFill>
          <a:blip r:embed="rId1"/>
          <a:stretch>
            <a:fillRect/>
          </a:stretch>
        </p:blipFill>
        <p:spPr>
          <a:xfrm>
            <a:off x="3627120" y="1468120"/>
            <a:ext cx="8564880" cy="5389880"/>
          </a:xfrm>
          <a:prstGeom prst="rect">
            <a:avLst/>
          </a:prstGeom>
        </p:spPr>
      </p:pic>
      <p:sp>
        <p:nvSpPr>
          <p:cNvPr id="5" name="Text Box 4"/>
          <p:cNvSpPr txBox="1"/>
          <p:nvPr/>
        </p:nvSpPr>
        <p:spPr>
          <a:xfrm>
            <a:off x="382905" y="1429385"/>
            <a:ext cx="3199130" cy="2306955"/>
          </a:xfrm>
          <a:prstGeom prst="rect">
            <a:avLst/>
          </a:prstGeom>
          <a:noFill/>
        </p:spPr>
        <p:txBody>
          <a:bodyPr wrap="square" rtlCol="0">
            <a:spAutoFit/>
          </a:bodyPr>
          <a:p>
            <a:pPr marL="285750" indent="-285750">
              <a:buFont typeface="Arial" panose="020B0604020202020204" pitchFamily="34" charset="0"/>
              <a:buChar char="•"/>
            </a:pPr>
            <a:r>
              <a:rPr lang="en-US">
                <a:sym typeface="+mn-ea"/>
              </a:rPr>
              <a:t>Postal code: 28034 has highest sales</a:t>
            </a:r>
            <a:endParaRPr lang="en-US">
              <a:sym typeface="+mn-ea"/>
            </a:endParaRPr>
          </a:p>
          <a:p>
            <a:pPr marL="285750" indent="-285750">
              <a:buFont typeface="Arial" panose="020B0604020202020204" pitchFamily="34" charset="0"/>
              <a:buChar char="•"/>
            </a:pPr>
            <a:r>
              <a:rPr lang="en-US">
                <a:sym typeface="+mn-ea"/>
              </a:rPr>
              <a:t>Orders from postal code WX16LT and S-84467 has 42.72% and 36.28% cancellation in their order respectively.</a:t>
            </a:r>
            <a:endParaRPr lang="en-US"/>
          </a:p>
          <a:p>
            <a:pPr marL="285750" indent="-285750"/>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Yearly Sales</a:t>
            </a:r>
            <a:endParaRPr lang="en-US"/>
          </a:p>
        </p:txBody>
      </p:sp>
      <p:pic>
        <p:nvPicPr>
          <p:cNvPr id="4" name="Content Placeholder 3" descr="WhatsApp Image 2023-12-17 at 04.51.00"/>
          <p:cNvPicPr>
            <a:picLocks noChangeAspect="1"/>
          </p:cNvPicPr>
          <p:nvPr>
            <p:ph idx="1"/>
          </p:nvPr>
        </p:nvPicPr>
        <p:blipFill>
          <a:blip r:embed="rId1"/>
          <a:stretch>
            <a:fillRect/>
          </a:stretch>
        </p:blipFill>
        <p:spPr>
          <a:xfrm>
            <a:off x="4803775" y="1164590"/>
            <a:ext cx="7388225" cy="5840730"/>
          </a:xfrm>
          <a:prstGeom prst="rect">
            <a:avLst/>
          </a:prstGeom>
        </p:spPr>
      </p:pic>
      <p:sp>
        <p:nvSpPr>
          <p:cNvPr id="5" name="Text Box 4"/>
          <p:cNvSpPr txBox="1"/>
          <p:nvPr/>
        </p:nvSpPr>
        <p:spPr>
          <a:xfrm>
            <a:off x="322580" y="1200785"/>
            <a:ext cx="4481195" cy="2030095"/>
          </a:xfrm>
          <a:prstGeom prst="rect">
            <a:avLst/>
          </a:prstGeom>
          <a:noFill/>
        </p:spPr>
        <p:txBody>
          <a:bodyPr wrap="square" rtlCol="0">
            <a:spAutoFit/>
          </a:bodyPr>
          <a:p>
            <a:pPr marL="285750" indent="-285750">
              <a:buFont typeface="Arial" panose="020B0604020202020204" pitchFamily="34" charset="0"/>
              <a:buChar char="•"/>
            </a:pPr>
            <a:r>
              <a:rPr lang="en-US"/>
              <a:t>There is gradual increase in sales every year.</a:t>
            </a:r>
            <a:endParaRPr lang="en-US"/>
          </a:p>
          <a:p>
            <a:pPr marL="285750" indent="-285750">
              <a:buFont typeface="Arial" panose="020B0604020202020204" pitchFamily="34" charset="0"/>
              <a:buChar char="•"/>
            </a:pPr>
            <a:r>
              <a:rPr lang="en-US"/>
              <a:t>Data is till May 2020, thats why sales contribution percentage of 2020 is low.</a:t>
            </a:r>
            <a:endParaRPr lang="en-US"/>
          </a:p>
          <a:p>
            <a:pPr marL="285750" indent="-285750">
              <a:buFont typeface="Arial" panose="020B0604020202020204" pitchFamily="34" charset="0"/>
              <a:buChar char="•"/>
            </a:pPr>
            <a:r>
              <a:rPr lang="en-US"/>
              <a:t>But on quarterly or monthly basis, we can observe gradual growth in sales in 2020 compared to other years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Quarterly Sales</a:t>
            </a:r>
            <a:endParaRPr lang="en-US"/>
          </a:p>
        </p:txBody>
      </p:sp>
      <p:pic>
        <p:nvPicPr>
          <p:cNvPr id="4" name="Content Placeholder 3" descr="WhatsApp Image 2023-12-17 at 04.51.35"/>
          <p:cNvPicPr>
            <a:picLocks noChangeAspect="1"/>
          </p:cNvPicPr>
          <p:nvPr>
            <p:ph idx="1"/>
          </p:nvPr>
        </p:nvPicPr>
        <p:blipFill>
          <a:blip r:embed="rId1"/>
          <a:stretch>
            <a:fillRect/>
          </a:stretch>
        </p:blipFill>
        <p:spPr>
          <a:xfrm>
            <a:off x="4249420" y="1746885"/>
            <a:ext cx="7942580" cy="5111115"/>
          </a:xfrm>
          <a:prstGeom prst="rect">
            <a:avLst/>
          </a:prstGeom>
        </p:spPr>
      </p:pic>
      <p:sp>
        <p:nvSpPr>
          <p:cNvPr id="5" name="Text Box 4"/>
          <p:cNvSpPr txBox="1"/>
          <p:nvPr/>
        </p:nvSpPr>
        <p:spPr>
          <a:xfrm>
            <a:off x="534035" y="1896745"/>
            <a:ext cx="3575685" cy="2030095"/>
          </a:xfrm>
          <a:prstGeom prst="rect">
            <a:avLst/>
          </a:prstGeom>
          <a:noFill/>
        </p:spPr>
        <p:txBody>
          <a:bodyPr wrap="square" rtlCol="0">
            <a:spAutoFit/>
          </a:bodyPr>
          <a:p>
            <a:pPr marL="285750" indent="-285750">
              <a:buFont typeface="Arial" panose="020B0604020202020204" pitchFamily="34" charset="0"/>
              <a:buChar char="•"/>
            </a:pPr>
            <a:r>
              <a:rPr lang="en-US"/>
              <a:t>Q4 has highest sales contibution, backed by Q1.</a:t>
            </a:r>
            <a:endParaRPr lang="en-US"/>
          </a:p>
          <a:p>
            <a:pPr marL="285750" indent="-285750">
              <a:buFont typeface="Arial" panose="020B0604020202020204" pitchFamily="34" charset="0"/>
              <a:buChar char="•"/>
            </a:pPr>
            <a:r>
              <a:rPr lang="en-US"/>
              <a:t>Q3 has comparatively lower sales because data is not available after May 2020</a:t>
            </a:r>
            <a:endParaRPr lang="en-US"/>
          </a:p>
          <a:p>
            <a:pPr marL="285750" indent="-285750"/>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Monthly Sales</a:t>
            </a:r>
            <a:endParaRPr lang="en-US"/>
          </a:p>
        </p:txBody>
      </p:sp>
      <p:pic>
        <p:nvPicPr>
          <p:cNvPr id="4" name="Content Placeholder 3" descr="WhatsApp Image 2023-12-17 at 04.52.05"/>
          <p:cNvPicPr>
            <a:picLocks noChangeAspect="1"/>
          </p:cNvPicPr>
          <p:nvPr>
            <p:ph idx="1"/>
          </p:nvPr>
        </p:nvPicPr>
        <p:blipFill>
          <a:blip r:embed="rId1"/>
          <a:stretch>
            <a:fillRect/>
          </a:stretch>
        </p:blipFill>
        <p:spPr>
          <a:xfrm>
            <a:off x="4059555" y="1678305"/>
            <a:ext cx="8132445" cy="5179695"/>
          </a:xfrm>
          <a:prstGeom prst="rect">
            <a:avLst/>
          </a:prstGeom>
        </p:spPr>
      </p:pic>
      <p:sp>
        <p:nvSpPr>
          <p:cNvPr id="5" name="Text Box 4"/>
          <p:cNvSpPr txBox="1"/>
          <p:nvPr/>
        </p:nvSpPr>
        <p:spPr>
          <a:xfrm>
            <a:off x="398145" y="1776095"/>
            <a:ext cx="3455035" cy="922020"/>
          </a:xfrm>
          <a:prstGeom prst="rect">
            <a:avLst/>
          </a:prstGeom>
          <a:noFill/>
        </p:spPr>
        <p:txBody>
          <a:bodyPr wrap="square" rtlCol="0">
            <a:spAutoFit/>
          </a:bodyPr>
          <a:p>
            <a:pPr marL="285750" indent="-285750">
              <a:buFont typeface="Arial" panose="020B0604020202020204" pitchFamily="34" charset="0"/>
              <a:buChar char="•"/>
            </a:pPr>
            <a:r>
              <a:rPr lang="en-US"/>
              <a:t>November being the highest sales contributor while June has the lowest sales.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Weekly Sales</a:t>
            </a:r>
            <a:endParaRPr lang="en-US"/>
          </a:p>
        </p:txBody>
      </p:sp>
      <p:pic>
        <p:nvPicPr>
          <p:cNvPr id="4" name="Content Placeholder 3" descr="WhatsApp Image 2023-12-17 at 04.53.13"/>
          <p:cNvPicPr>
            <a:picLocks noChangeAspect="1"/>
          </p:cNvPicPr>
          <p:nvPr>
            <p:ph idx="1"/>
          </p:nvPr>
        </p:nvPicPr>
        <p:blipFill>
          <a:blip r:embed="rId1"/>
          <a:stretch>
            <a:fillRect/>
          </a:stretch>
        </p:blipFill>
        <p:spPr>
          <a:xfrm>
            <a:off x="3851275" y="1525905"/>
            <a:ext cx="8340725" cy="5332095"/>
          </a:xfrm>
          <a:prstGeom prst="rect">
            <a:avLst/>
          </a:prstGeom>
        </p:spPr>
      </p:pic>
      <p:sp>
        <p:nvSpPr>
          <p:cNvPr id="5" name="Text Box 4"/>
          <p:cNvSpPr txBox="1"/>
          <p:nvPr/>
        </p:nvSpPr>
        <p:spPr>
          <a:xfrm>
            <a:off x="427990" y="1595120"/>
            <a:ext cx="3380105" cy="645160"/>
          </a:xfrm>
          <a:prstGeom prst="rect">
            <a:avLst/>
          </a:prstGeom>
          <a:noFill/>
        </p:spPr>
        <p:txBody>
          <a:bodyPr wrap="square" rtlCol="0">
            <a:spAutoFit/>
          </a:bodyPr>
          <a:p>
            <a:pPr marL="285750" indent="-285750">
              <a:buFont typeface="Arial" panose="020B0604020202020204" pitchFamily="34" charset="0"/>
              <a:buChar char="•"/>
            </a:pPr>
            <a:r>
              <a:rPr lang="en-US"/>
              <a:t>On weekly chart, we can obeserve an upward trend.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Sales as per product line</a:t>
            </a:r>
            <a:endParaRPr lang="en-US"/>
          </a:p>
        </p:txBody>
      </p:sp>
      <p:pic>
        <p:nvPicPr>
          <p:cNvPr id="4" name="Content Placeholder 3" descr="WhatsApp Image 2023-12-17 at 04.46.23"/>
          <p:cNvPicPr>
            <a:picLocks noChangeAspect="1"/>
          </p:cNvPicPr>
          <p:nvPr>
            <p:ph idx="1"/>
          </p:nvPr>
        </p:nvPicPr>
        <p:blipFill>
          <a:blip r:embed="rId1"/>
          <a:stretch>
            <a:fillRect/>
          </a:stretch>
        </p:blipFill>
        <p:spPr>
          <a:xfrm>
            <a:off x="3861435" y="1392555"/>
            <a:ext cx="8330565" cy="5465445"/>
          </a:xfrm>
          <a:prstGeom prst="rect">
            <a:avLst/>
          </a:prstGeom>
        </p:spPr>
      </p:pic>
      <p:sp>
        <p:nvSpPr>
          <p:cNvPr id="5" name="Text Box 4"/>
          <p:cNvSpPr txBox="1"/>
          <p:nvPr/>
        </p:nvSpPr>
        <p:spPr>
          <a:xfrm>
            <a:off x="262255" y="1368425"/>
            <a:ext cx="3561080" cy="1476375"/>
          </a:xfrm>
          <a:prstGeom prst="rect">
            <a:avLst/>
          </a:prstGeom>
          <a:noFill/>
        </p:spPr>
        <p:txBody>
          <a:bodyPr wrap="square" rtlCol="0">
            <a:spAutoFit/>
          </a:bodyPr>
          <a:p>
            <a:pPr marL="285750" indent="-285750">
              <a:buFont typeface="Arial" panose="020B0604020202020204" pitchFamily="34" charset="0"/>
              <a:buChar char="•"/>
            </a:pPr>
            <a:r>
              <a:rPr lang="en-US"/>
              <a:t>Classic and Vintage cars have the highest sales contribution, approx. 60% of sales</a:t>
            </a:r>
            <a:endParaRPr lang="en-US"/>
          </a:p>
          <a:p>
            <a:pPr marL="285750" indent="-285750">
              <a:buFont typeface="Arial" panose="020B0604020202020204" pitchFamily="34" charset="0"/>
              <a:buChar char="•"/>
            </a:pPr>
            <a:r>
              <a:rPr lang="en-US"/>
              <a:t>Trains product line has lowest contribution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Dealsize and avg. quantity:</a:t>
            </a:r>
            <a:endParaRPr lang="en-US"/>
          </a:p>
        </p:txBody>
      </p:sp>
      <p:pic>
        <p:nvPicPr>
          <p:cNvPr id="8" name="Content Placeholder 7" descr="WhatsApp Image 2023-12-17 at 04.49.48"/>
          <p:cNvPicPr>
            <a:picLocks noChangeAspect="1"/>
          </p:cNvPicPr>
          <p:nvPr>
            <p:ph idx="1"/>
          </p:nvPr>
        </p:nvPicPr>
        <p:blipFill>
          <a:blip r:embed="rId1"/>
          <a:stretch>
            <a:fillRect/>
          </a:stretch>
        </p:blipFill>
        <p:spPr>
          <a:xfrm>
            <a:off x="5442585" y="1612900"/>
            <a:ext cx="6749415" cy="5245100"/>
          </a:xfrm>
          <a:prstGeom prst="rect">
            <a:avLst/>
          </a:prstGeom>
        </p:spPr>
      </p:pic>
      <p:sp>
        <p:nvSpPr>
          <p:cNvPr id="9" name="Text Box 8"/>
          <p:cNvSpPr txBox="1"/>
          <p:nvPr/>
        </p:nvSpPr>
        <p:spPr>
          <a:xfrm>
            <a:off x="579120" y="1443990"/>
            <a:ext cx="4420870" cy="1476375"/>
          </a:xfrm>
          <a:prstGeom prst="rect">
            <a:avLst/>
          </a:prstGeom>
          <a:noFill/>
        </p:spPr>
        <p:txBody>
          <a:bodyPr wrap="square" rtlCol="0">
            <a:spAutoFit/>
          </a:bodyPr>
          <a:p>
            <a:pPr marL="285750" indent="-285750">
              <a:buFont typeface="Arial" panose="020B0604020202020204" pitchFamily="34" charset="0"/>
              <a:buChar char="•"/>
            </a:pPr>
            <a:r>
              <a:rPr lang="en-US"/>
              <a:t>As expected, average order quantity for are as per deal size.</a:t>
            </a:r>
            <a:endParaRPr lang="en-US"/>
          </a:p>
          <a:p>
            <a:pPr marL="285750" indent="-285750">
              <a:buFont typeface="Arial" panose="020B0604020202020204" pitchFamily="34" charset="0"/>
              <a:buChar char="•"/>
            </a:pPr>
            <a:r>
              <a:rPr lang="en-US"/>
              <a:t>Large has 47.33, medium has 37.96 and small has 30.52 avg. order quantity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Avg. price as per Dealsize</a:t>
            </a:r>
            <a:endParaRPr lang="en-US"/>
          </a:p>
        </p:txBody>
      </p:sp>
      <p:pic>
        <p:nvPicPr>
          <p:cNvPr id="4" name="Content Placeholder 3" descr="WhatsApp Image 2023-12-17 at 04.50.22"/>
          <p:cNvPicPr>
            <a:picLocks noChangeAspect="1"/>
          </p:cNvPicPr>
          <p:nvPr>
            <p:ph idx="1"/>
          </p:nvPr>
        </p:nvPicPr>
        <p:blipFill>
          <a:blip r:embed="rId1"/>
          <a:stretch>
            <a:fillRect/>
          </a:stretch>
        </p:blipFill>
        <p:spPr>
          <a:xfrm>
            <a:off x="4557395" y="1210945"/>
            <a:ext cx="7753985" cy="5647055"/>
          </a:xfrm>
          <a:prstGeom prst="rect">
            <a:avLst/>
          </a:prstGeom>
        </p:spPr>
      </p:pic>
      <p:sp>
        <p:nvSpPr>
          <p:cNvPr id="5" name="Text Box 4"/>
          <p:cNvSpPr txBox="1"/>
          <p:nvPr/>
        </p:nvSpPr>
        <p:spPr>
          <a:xfrm>
            <a:off x="488315" y="1624965"/>
            <a:ext cx="3968750" cy="1476375"/>
          </a:xfrm>
          <a:prstGeom prst="rect">
            <a:avLst/>
          </a:prstGeom>
          <a:noFill/>
        </p:spPr>
        <p:txBody>
          <a:bodyPr wrap="square" rtlCol="0">
            <a:spAutoFit/>
          </a:bodyPr>
          <a:p>
            <a:pPr marL="285750" indent="-285750">
              <a:buFont typeface="Arial" panose="020B0604020202020204" pitchFamily="34" charset="0"/>
              <a:buChar char="•"/>
            </a:pPr>
            <a:r>
              <a:rPr lang="en-US"/>
              <a:t>Avg. Msrp is higher than avg. Price in small dealsize</a:t>
            </a:r>
            <a:endParaRPr lang="en-US"/>
          </a:p>
          <a:p>
            <a:pPr marL="285750" indent="-285750">
              <a:buFont typeface="Arial" panose="020B0604020202020204" pitchFamily="34" charset="0"/>
              <a:buChar char="•"/>
            </a:pPr>
            <a:r>
              <a:rPr lang="en-US"/>
              <a:t>Whereas, Avg. Price is higher than avg. Msrp in large and medium dealsize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Agenda</a:t>
            </a:r>
            <a:endParaRPr lang="en-US"/>
          </a:p>
        </p:txBody>
      </p:sp>
      <p:sp>
        <p:nvSpPr>
          <p:cNvPr id="3" name="Content Placeholder 2"/>
          <p:cNvSpPr>
            <a:spLocks noGrp="1"/>
          </p:cNvSpPr>
          <p:nvPr>
            <p:ph idx="1"/>
          </p:nvPr>
        </p:nvSpPr>
        <p:spPr/>
        <p:txBody>
          <a:bodyPr/>
          <a:p>
            <a:r>
              <a:rPr lang="en-US" dirty="0">
                <a:ea typeface="+mn-lt"/>
                <a:cs typeface="+mn-lt"/>
                <a:sym typeface="+mn-ea"/>
              </a:rPr>
              <a:t>Executive Summary of the data</a:t>
            </a:r>
            <a:endParaRPr lang="en-US" dirty="0">
              <a:ea typeface="+mn-lt"/>
              <a:cs typeface="+mn-lt"/>
              <a:sym typeface="+mn-ea"/>
            </a:endParaRPr>
          </a:p>
          <a:p>
            <a:r>
              <a:rPr lang="en-US" dirty="0">
                <a:ea typeface="+mn-lt"/>
                <a:cs typeface="+mn-lt"/>
                <a:sym typeface="+mn-ea"/>
              </a:rPr>
              <a:t>Exploratory Data Analysis</a:t>
            </a:r>
            <a:endParaRPr lang="en-US" dirty="0"/>
          </a:p>
          <a:p>
            <a:r>
              <a:rPr lang="en-IN" altLang="en-US" dirty="0"/>
              <a:t>RFM Analysis</a:t>
            </a:r>
            <a:endParaRPr lang="en-US" dirty="0"/>
          </a:p>
          <a:p>
            <a:r>
              <a:rPr lang="en-IN" altLang="en-US" dirty="0">
                <a:sym typeface="+mn-ea"/>
              </a:rPr>
              <a:t>Customer Segmentation using RFM</a:t>
            </a:r>
            <a:endParaRPr lang="en-IN" altLang="en-US" dirty="0">
              <a:sym typeface="+mn-ea"/>
            </a:endParaRPr>
          </a:p>
          <a:p>
            <a:r>
              <a:rPr lang="en-IN" altLang="en-US" dirty="0">
                <a:sym typeface="+mn-ea"/>
              </a:rPr>
              <a:t>Inferences/</a:t>
            </a:r>
            <a:r>
              <a:rPr lang="en-US" dirty="0">
                <a:sym typeface="+mn-ea"/>
              </a:rPr>
              <a:t>Recommendation</a:t>
            </a:r>
            <a:endParaRPr lang="en-US" dirty="0"/>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Summary</a:t>
            </a:r>
            <a:endParaRPr lang="en-US"/>
          </a:p>
        </p:txBody>
      </p:sp>
      <p:sp>
        <p:nvSpPr>
          <p:cNvPr id="3" name="Content Placeholder 2"/>
          <p:cNvSpPr>
            <a:spLocks noGrp="1"/>
          </p:cNvSpPr>
          <p:nvPr>
            <p:ph idx="1"/>
          </p:nvPr>
        </p:nvSpPr>
        <p:spPr/>
        <p:txBody>
          <a:bodyPr/>
          <a:p>
            <a:r>
              <a:rPr lang="en-US" sz="1800"/>
              <a:t>USA, Spain and France are top 3 countries as per sales</a:t>
            </a:r>
            <a:endParaRPr lang="en-US" sz="1800"/>
          </a:p>
          <a:p>
            <a:r>
              <a:rPr lang="en-US" sz="1800"/>
              <a:t>Madrid has the highest sales throughout 3 years</a:t>
            </a:r>
            <a:endParaRPr lang="en-US" sz="1800"/>
          </a:p>
          <a:p>
            <a:r>
              <a:rPr lang="en-US" sz="1800"/>
              <a:t>Orders from postal code WX16LT and S-84467 has 42.72% and 36.28% cancellation in their order respectively.</a:t>
            </a:r>
            <a:endParaRPr lang="en-US" sz="1800"/>
          </a:p>
          <a:p>
            <a:r>
              <a:rPr lang="en-US" sz="1800">
                <a:sym typeface="+mn-ea"/>
              </a:rPr>
              <a:t>There is an gradual increase in sales every year. The data for year 2020 is only till May month.</a:t>
            </a:r>
            <a:endParaRPr lang="en-US" sz="1800"/>
          </a:p>
          <a:p>
            <a:r>
              <a:rPr lang="en-US" sz="1800">
                <a:sym typeface="+mn-ea"/>
              </a:rPr>
              <a:t>Q4 has highest overall sales contribution. And we can observe yearly increase in sales of Q1.</a:t>
            </a:r>
            <a:endParaRPr lang="en-US" sz="1800"/>
          </a:p>
          <a:p>
            <a:r>
              <a:rPr lang="en-US" sz="1800">
                <a:sym typeface="+mn-ea"/>
              </a:rPr>
              <a:t>November (21.40%) has the highest sales contribution, while June (4.66%) has lowest contribution.</a:t>
            </a:r>
            <a:endParaRPr lang="en-US" sz="1800"/>
          </a:p>
          <a:p>
            <a:r>
              <a:rPr lang="en-US" sz="1800">
                <a:sym typeface="+mn-ea"/>
              </a:rPr>
              <a:t>Overall highest Sales are seen in weeks 8, 19, 42-49 weeks.</a:t>
            </a:r>
            <a:endParaRPr lang="en-US" sz="1800"/>
          </a:p>
          <a:p>
            <a:r>
              <a:rPr lang="en-US" sz="1800">
                <a:sym typeface="+mn-ea"/>
              </a:rPr>
              <a:t>Major sales are done in Classic cars and Vintage cars category.</a:t>
            </a:r>
            <a:endParaRPr lang="en-US" sz="1800"/>
          </a:p>
          <a:p>
            <a:r>
              <a:rPr lang="en-US" sz="1800"/>
              <a:t>Avg. order quantity for large, medium and small dealsize are 47.33, 37.96, 30.52.</a:t>
            </a:r>
            <a:endParaRPr lang="en-US" sz="1800"/>
          </a:p>
          <a:p>
            <a:r>
              <a:rPr lang="en-US" sz="1800"/>
              <a:t>For small dealsize, avg. Msrp is higher than avg. Price.</a:t>
            </a:r>
            <a:endParaRPr lang="en-US" sz="1800"/>
          </a:p>
          <a:p>
            <a:r>
              <a:rPr lang="en-US" sz="1800"/>
              <a:t>Highest difference in avg. Msrp (157.7) and avg. Price (180) is seen in Large dealsize.</a:t>
            </a:r>
            <a:endParaRPr 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Recommendation:</a:t>
            </a:r>
            <a:endParaRPr lang="en-US"/>
          </a:p>
        </p:txBody>
      </p:sp>
      <p:sp>
        <p:nvSpPr>
          <p:cNvPr id="3" name="Content Placeholder 2"/>
          <p:cNvSpPr>
            <a:spLocks noGrp="1"/>
          </p:cNvSpPr>
          <p:nvPr>
            <p:ph idx="1"/>
          </p:nvPr>
        </p:nvSpPr>
        <p:spPr/>
        <p:txBody>
          <a:bodyPr/>
          <a:p>
            <a:r>
              <a:rPr lang="en-US" sz="2000"/>
              <a:t>Focus marketing strategy mainly for USA, Spain and France customer</a:t>
            </a:r>
            <a:endParaRPr lang="en-US" sz="2000"/>
          </a:p>
          <a:p>
            <a:r>
              <a:rPr lang="en-US" sz="2000"/>
              <a:t>Evaluate the reasons behind the so high rate cancellation of shipment for postal code </a:t>
            </a:r>
            <a:r>
              <a:rPr lang="en-US" sz="2000">
                <a:sym typeface="+mn-ea"/>
              </a:rPr>
              <a:t>WX16LT and S-84467 and if the problem is at customer end, then we need to blacklist those postal code orders.</a:t>
            </a:r>
            <a:endParaRPr lang="en-US" sz="2000">
              <a:sym typeface="+mn-ea"/>
            </a:endParaRPr>
          </a:p>
          <a:p>
            <a:r>
              <a:rPr lang="en-US" sz="2000"/>
              <a:t>We can plan exclusive marketing strategy and campaigns for Q4 and try to replicate its sales process for other 3 quarters.</a:t>
            </a:r>
            <a:endParaRPr lang="en-US" sz="2000"/>
          </a:p>
          <a:p>
            <a:r>
              <a:rPr lang="en-US" sz="2000"/>
              <a:t>We need to provide some offer to increase sales in June.</a:t>
            </a:r>
            <a:endParaRPr lang="en-US" sz="2000"/>
          </a:p>
          <a:p>
            <a:r>
              <a:rPr lang="en-US" sz="2000"/>
              <a:t>We can check if we can accomodate some offer for train parts or combine it with some other product line to increase its sales.</a:t>
            </a:r>
            <a:endParaRPr lang="en-US" sz="2000"/>
          </a:p>
          <a:p>
            <a:r>
              <a:rPr lang="en-US" sz="2000"/>
              <a:t>For small dealsize, we need to re-evaluate our strategy. As avg Msrp is higher in that category.</a:t>
            </a:r>
            <a:endParaRPr lang="en-US" sz="2000"/>
          </a:p>
          <a:p>
            <a:r>
              <a:rPr lang="en-US" sz="2000" dirty="0">
                <a:solidFill>
                  <a:schemeClr val="tx1"/>
                </a:solidFill>
                <a:sym typeface="+mn-ea"/>
              </a:rPr>
              <a:t>Keep in mind the limited data for 2020 while making sales and marketing decisions.</a:t>
            </a:r>
            <a:endParaRPr lang="en-US" sz="2000" dirty="0">
              <a:solidFill>
                <a:schemeClr val="tx1"/>
              </a:solidFill>
            </a:endParaRPr>
          </a:p>
          <a:p>
            <a:endParaRPr lang="en-US" sz="20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RFM Analysis</a:t>
            </a:r>
            <a:endParaRPr lang="en-US" altLang="en-IN"/>
          </a:p>
        </p:txBody>
      </p:sp>
      <p:pic>
        <p:nvPicPr>
          <p:cNvPr id="4" name="Content Placeholder 3" descr="RFM"/>
          <p:cNvPicPr>
            <a:picLocks noChangeAspect="1"/>
          </p:cNvPicPr>
          <p:nvPr>
            <p:ph idx="1"/>
          </p:nvPr>
        </p:nvPicPr>
        <p:blipFill>
          <a:blip r:embed="rId1"/>
          <a:stretch>
            <a:fillRect/>
          </a:stretch>
        </p:blipFill>
        <p:spPr>
          <a:xfrm>
            <a:off x="5251450" y="1748155"/>
            <a:ext cx="6849110" cy="4953000"/>
          </a:xfrm>
          <a:prstGeom prst="rect">
            <a:avLst/>
          </a:prstGeom>
        </p:spPr>
      </p:pic>
      <p:sp>
        <p:nvSpPr>
          <p:cNvPr id="5" name="Text Box 4"/>
          <p:cNvSpPr txBox="1"/>
          <p:nvPr/>
        </p:nvSpPr>
        <p:spPr>
          <a:xfrm>
            <a:off x="498475" y="1748155"/>
            <a:ext cx="4752975" cy="922020"/>
          </a:xfrm>
          <a:prstGeom prst="rect">
            <a:avLst/>
          </a:prstGeom>
          <a:noFill/>
        </p:spPr>
        <p:txBody>
          <a:bodyPr wrap="square" rtlCol="0">
            <a:spAutoFit/>
          </a:bodyPr>
          <a:p>
            <a:pPr marL="285750" lvl="0" indent="-285750" rtl="0">
              <a:buChar char="•"/>
            </a:pPr>
            <a:r>
              <a:rPr lang="en-US" dirty="0">
                <a:solidFill>
                  <a:schemeClr val="tx1"/>
                </a:solidFill>
                <a:sym typeface="+mn-ea"/>
              </a:rPr>
              <a:t>RFM Analysis Meaning​</a:t>
            </a:r>
            <a:endParaRPr lang="en-US" dirty="0">
              <a:solidFill>
                <a:schemeClr val="tx1"/>
              </a:solidFill>
            </a:endParaRPr>
          </a:p>
          <a:p>
            <a:pPr marL="285750" lvl="0" indent="-285750" rtl="0">
              <a:buChar char="•"/>
            </a:pPr>
            <a:r>
              <a:rPr lang="en-US" dirty="0">
                <a:solidFill>
                  <a:schemeClr val="tx1"/>
                </a:solidFill>
                <a:sym typeface="+mn-ea"/>
              </a:rPr>
              <a:t>MRA KNIME WorkFlow &amp; Qutput Table</a:t>
            </a: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of RFM:</a:t>
            </a:r>
            <a:endParaRPr lang="en-US"/>
          </a:p>
        </p:txBody>
      </p:sp>
      <p:pic>
        <p:nvPicPr>
          <p:cNvPr id="4" name="Content Placeholder 3" descr="RFM definition"/>
          <p:cNvPicPr>
            <a:picLocks noChangeAspect="1"/>
          </p:cNvPicPr>
          <p:nvPr>
            <p:ph idx="1"/>
          </p:nvPr>
        </p:nvPicPr>
        <p:blipFill>
          <a:blip r:embed="rId1"/>
          <a:stretch>
            <a:fillRect/>
          </a:stretch>
        </p:blipFill>
        <p:spPr>
          <a:xfrm>
            <a:off x="5111115" y="1546860"/>
            <a:ext cx="7080885" cy="5311140"/>
          </a:xfrm>
          <a:prstGeom prst="rect">
            <a:avLst/>
          </a:prstGeom>
        </p:spPr>
      </p:pic>
      <p:sp>
        <p:nvSpPr>
          <p:cNvPr id="5" name="Text Box 4"/>
          <p:cNvSpPr txBox="1"/>
          <p:nvPr/>
        </p:nvSpPr>
        <p:spPr>
          <a:xfrm>
            <a:off x="367665" y="1534795"/>
            <a:ext cx="4436110" cy="1753235"/>
          </a:xfrm>
          <a:prstGeom prst="rect">
            <a:avLst/>
          </a:prstGeom>
          <a:noFill/>
        </p:spPr>
        <p:txBody>
          <a:bodyPr wrap="square" rtlCol="0">
            <a:spAutoFit/>
          </a:bodyPr>
          <a:p>
            <a:pPr marL="285750" indent="-285750">
              <a:buFont typeface="Arial" panose="020B0604020202020204" pitchFamily="34" charset="0"/>
              <a:buChar char="•"/>
            </a:pPr>
            <a:r>
              <a:rPr lang="en-US"/>
              <a:t>RFM analysis is a type of customer segmentation and behavioral targeting used to help businesses rank and segment customers based on the recency, frequency, and monetary value of a transaction.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60120"/>
          </a:xfrm>
        </p:spPr>
        <p:txBody>
          <a:bodyPr/>
          <a:p>
            <a:r>
              <a:rPr lang="en-US"/>
              <a:t>Recency, Frequency and Monetary</a:t>
            </a:r>
            <a:endParaRPr lang="en-US"/>
          </a:p>
        </p:txBody>
      </p:sp>
      <p:sp>
        <p:nvSpPr>
          <p:cNvPr id="4" name="Text Box 3"/>
          <p:cNvSpPr txBox="1"/>
          <p:nvPr/>
        </p:nvSpPr>
        <p:spPr>
          <a:xfrm>
            <a:off x="609600" y="1703070"/>
            <a:ext cx="5494020" cy="4799965"/>
          </a:xfrm>
          <a:prstGeom prst="rect">
            <a:avLst/>
          </a:prstGeom>
          <a:noFill/>
        </p:spPr>
        <p:txBody>
          <a:bodyPr wrap="square" rtlCol="0">
            <a:spAutoFit/>
          </a:bodyPr>
          <a:p>
            <a:r>
              <a:rPr lang="en-US"/>
              <a:t>RFM analysis ranks each customer on the following factors:</a:t>
            </a:r>
            <a:endParaRPr lang="en-US"/>
          </a:p>
          <a:p>
            <a:pPr marL="285750" indent="-285750">
              <a:buFont typeface="Arial" panose="020B0604020202020204" pitchFamily="34" charset="0"/>
              <a:buChar char="•"/>
            </a:pPr>
            <a:r>
              <a:rPr lang="en-US" b="1"/>
              <a:t>Recency: </a:t>
            </a:r>
            <a:r>
              <a:rPr lang="en-US"/>
              <a:t>How recent was the customer's last purchase? Customers who recently made a purchase will still have the product on their mind and are more likely to purchase or use the product again. </a:t>
            </a:r>
            <a:endParaRPr lang="en-US"/>
          </a:p>
          <a:p>
            <a:pPr marL="285750" indent="-285750">
              <a:buFont typeface="Arial" panose="020B0604020202020204" pitchFamily="34" charset="0"/>
              <a:buChar char="•"/>
            </a:pPr>
            <a:r>
              <a:rPr lang="en-US" b="1"/>
              <a:t>Frequency: </a:t>
            </a:r>
            <a:r>
              <a:rPr lang="en-US"/>
              <a:t>How often did this customer make a purchase in a given period? Customers who purchased once are often are more likely to purchase again. Additionally, first time customers may be good targets for follow-up advertising to convert them into more frequent customers.</a:t>
            </a:r>
            <a:endParaRPr lang="en-US"/>
          </a:p>
          <a:p>
            <a:pPr marL="285750" indent="-285750">
              <a:buFont typeface="Arial" panose="020B0604020202020204" pitchFamily="34" charset="0"/>
              <a:buChar char="•"/>
            </a:pPr>
            <a:r>
              <a:rPr lang="en-US" b="1"/>
              <a:t>Monetary:</a:t>
            </a:r>
            <a:r>
              <a:rPr lang="en-US"/>
              <a:t> How much money did the customer spend in a given period? Customers who spend a lot of money are more likely to spend money in the future and have a high value to a business.</a:t>
            </a:r>
            <a:endParaRPr lang="en-US"/>
          </a:p>
        </p:txBody>
      </p:sp>
      <p:pic>
        <p:nvPicPr>
          <p:cNvPr id="5" name="Content Placeholder 4" descr="salesforce-customer_journey_map"/>
          <p:cNvPicPr>
            <a:picLocks noChangeAspect="1"/>
          </p:cNvPicPr>
          <p:nvPr>
            <p:ph idx="1"/>
          </p:nvPr>
        </p:nvPicPr>
        <p:blipFill>
          <a:blip r:embed="rId1"/>
          <a:stretch>
            <a:fillRect/>
          </a:stretch>
        </p:blipFill>
        <p:spPr>
          <a:xfrm>
            <a:off x="6103620" y="1703070"/>
            <a:ext cx="6088380" cy="38969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40460"/>
          </a:xfrm>
        </p:spPr>
        <p:txBody>
          <a:bodyPr/>
          <a:p>
            <a:r>
              <a:rPr lang="en-US"/>
              <a:t>Recency</a:t>
            </a:r>
            <a:endParaRPr lang="en-US"/>
          </a:p>
        </p:txBody>
      </p:sp>
      <p:pic>
        <p:nvPicPr>
          <p:cNvPr id="4" name="Content Placeholder 3" descr="WhatsApp Image 2023-12-17 at 04.56.23"/>
          <p:cNvPicPr>
            <a:picLocks noChangeAspect="1"/>
          </p:cNvPicPr>
          <p:nvPr>
            <p:ph idx="1"/>
          </p:nvPr>
        </p:nvPicPr>
        <p:blipFill>
          <a:blip r:embed="rId1"/>
          <a:stretch>
            <a:fillRect/>
          </a:stretch>
        </p:blipFill>
        <p:spPr>
          <a:xfrm>
            <a:off x="609600" y="1765300"/>
            <a:ext cx="11582400" cy="5092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75360"/>
          </a:xfrm>
        </p:spPr>
        <p:txBody>
          <a:bodyPr/>
          <a:p>
            <a:r>
              <a:rPr lang="en-US"/>
              <a:t>Frequency</a:t>
            </a:r>
            <a:endParaRPr lang="en-US"/>
          </a:p>
        </p:txBody>
      </p:sp>
      <p:pic>
        <p:nvPicPr>
          <p:cNvPr id="4" name="Content Placeholder 3" descr="WhatsApp Image 2023-12-17 at 04.54.46"/>
          <p:cNvPicPr>
            <a:picLocks noChangeAspect="1"/>
          </p:cNvPicPr>
          <p:nvPr>
            <p:ph idx="1"/>
          </p:nvPr>
        </p:nvPicPr>
        <p:blipFill>
          <a:blip r:embed="rId1"/>
          <a:stretch>
            <a:fillRect/>
          </a:stretch>
        </p:blipFill>
        <p:spPr>
          <a:xfrm>
            <a:off x="609600" y="1466850"/>
            <a:ext cx="11582400" cy="53911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60120"/>
          </a:xfrm>
        </p:spPr>
        <p:txBody>
          <a:bodyPr/>
          <a:p>
            <a:r>
              <a:rPr lang="en-US"/>
              <a:t>Monetary</a:t>
            </a:r>
            <a:endParaRPr lang="en-US"/>
          </a:p>
        </p:txBody>
      </p:sp>
      <p:pic>
        <p:nvPicPr>
          <p:cNvPr id="4" name="Content Placeholder 3" descr="WhatsApp Image 2023-12-17 at 04.55.33"/>
          <p:cNvPicPr>
            <a:picLocks noChangeAspect="1"/>
          </p:cNvPicPr>
          <p:nvPr>
            <p:ph idx="1"/>
          </p:nvPr>
        </p:nvPicPr>
        <p:blipFill>
          <a:blip r:embed="rId1"/>
          <a:stretch>
            <a:fillRect/>
          </a:stretch>
        </p:blipFill>
        <p:spPr>
          <a:xfrm>
            <a:off x="610235" y="1597660"/>
            <a:ext cx="11581765" cy="53600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Binned</a:t>
            </a:r>
            <a:endParaRPr lang="en-US"/>
          </a:p>
        </p:txBody>
      </p:sp>
      <p:pic>
        <p:nvPicPr>
          <p:cNvPr id="4" name="Content Placeholder 3" descr="WhatsApp Image 2023-12-17 at 04.13.41"/>
          <p:cNvPicPr>
            <a:picLocks noChangeAspect="1"/>
          </p:cNvPicPr>
          <p:nvPr>
            <p:ph sz="half" idx="1"/>
          </p:nvPr>
        </p:nvPicPr>
        <p:blipFill>
          <a:blip r:embed="rId1"/>
          <a:stretch>
            <a:fillRect/>
          </a:stretch>
        </p:blipFill>
        <p:spPr>
          <a:xfrm>
            <a:off x="950595" y="2447290"/>
            <a:ext cx="4526280" cy="1962785"/>
          </a:xfrm>
          <a:prstGeom prst="rect">
            <a:avLst/>
          </a:prstGeom>
        </p:spPr>
      </p:pic>
      <p:pic>
        <p:nvPicPr>
          <p:cNvPr id="5" name="Content Placeholder 4" descr="WhatsApp Image 2023-12-17 at 04.14.40"/>
          <p:cNvPicPr>
            <a:picLocks noChangeAspect="1"/>
          </p:cNvPicPr>
          <p:nvPr>
            <p:ph sz="half" idx="2"/>
          </p:nvPr>
        </p:nvPicPr>
        <p:blipFill>
          <a:blip r:embed="rId2"/>
          <a:stretch>
            <a:fillRect/>
          </a:stretch>
        </p:blipFill>
        <p:spPr>
          <a:xfrm>
            <a:off x="6576695" y="2447290"/>
            <a:ext cx="4086225" cy="1864995"/>
          </a:xfrm>
          <a:prstGeom prst="rect">
            <a:avLst/>
          </a:prstGeom>
        </p:spPr>
      </p:pic>
      <p:sp>
        <p:nvSpPr>
          <p:cNvPr id="7" name="Text Box 6"/>
          <p:cNvSpPr txBox="1"/>
          <p:nvPr/>
        </p:nvSpPr>
        <p:spPr>
          <a:xfrm>
            <a:off x="1122045" y="4598035"/>
            <a:ext cx="4376420" cy="368300"/>
          </a:xfrm>
          <a:prstGeom prst="rect">
            <a:avLst/>
          </a:prstGeom>
          <a:noFill/>
          <a:ln>
            <a:solidFill>
              <a:schemeClr val="tx1"/>
            </a:solidFill>
          </a:ln>
        </p:spPr>
        <p:txBody>
          <a:bodyPr wrap="square" rtlCol="0">
            <a:spAutoFit/>
          </a:bodyPr>
          <a:p>
            <a:r>
              <a:rPr lang="en-US"/>
              <a:t>Frequency and Monetary</a:t>
            </a:r>
            <a:endParaRPr lang="en-US"/>
          </a:p>
        </p:txBody>
      </p:sp>
      <p:sp>
        <p:nvSpPr>
          <p:cNvPr id="8" name="Text Box 7"/>
          <p:cNvSpPr txBox="1"/>
          <p:nvPr/>
        </p:nvSpPr>
        <p:spPr>
          <a:xfrm>
            <a:off x="6675120" y="4567555"/>
            <a:ext cx="3274060" cy="368300"/>
          </a:xfrm>
          <a:prstGeom prst="rect">
            <a:avLst/>
          </a:prstGeom>
          <a:noFill/>
          <a:ln>
            <a:solidFill>
              <a:schemeClr val="tx1"/>
            </a:solidFill>
          </a:ln>
        </p:spPr>
        <p:txBody>
          <a:bodyPr wrap="square" rtlCol="0">
            <a:spAutoFit/>
          </a:bodyPr>
          <a:p>
            <a:r>
              <a:rPr lang="en-US"/>
              <a:t>Recency</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MRA KNIME Workflow</a:t>
            </a:r>
            <a:endParaRPr lang="en-US"/>
          </a:p>
        </p:txBody>
      </p:sp>
      <p:pic>
        <p:nvPicPr>
          <p:cNvPr id="4" name="Content Placeholder 3" descr="WhatsApp Image 2023-12-16 at 14.08.41"/>
          <p:cNvPicPr>
            <a:picLocks noChangeAspect="1"/>
          </p:cNvPicPr>
          <p:nvPr>
            <p:ph idx="1"/>
          </p:nvPr>
        </p:nvPicPr>
        <p:blipFill>
          <a:blip r:embed="rId1"/>
          <a:stretch>
            <a:fillRect/>
          </a:stretch>
        </p:blipFill>
        <p:spPr>
          <a:xfrm>
            <a:off x="609600" y="1905000"/>
            <a:ext cx="11718925" cy="495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Executive Summary</a:t>
            </a:r>
            <a:endParaRPr lang="en-IN" altLang="en-US"/>
          </a:p>
        </p:txBody>
      </p:sp>
      <p:sp>
        <p:nvSpPr>
          <p:cNvPr id="3" name="Content Placeholder 2"/>
          <p:cNvSpPr>
            <a:spLocks noGrp="1"/>
          </p:cNvSpPr>
          <p:nvPr>
            <p:ph idx="1"/>
          </p:nvPr>
        </p:nvSpPr>
        <p:spPr/>
        <p:txBody>
          <a:bodyPr/>
          <a:p>
            <a:pPr marL="285750" indent="-285750">
              <a:lnSpc>
                <a:spcPct val="100000"/>
              </a:lnSpc>
              <a:buFont typeface="Arial" panose="020B0604020202020204" pitchFamily="34" charset="0"/>
              <a:buChar char="•"/>
            </a:pPr>
            <a:r>
              <a:rPr lang="en-US" sz="2000" b="1" dirty="0">
                <a:solidFill>
                  <a:schemeClr val="accent4"/>
                </a:solidFill>
                <a:ea typeface="+mn-lt"/>
                <a:cs typeface="+mn-lt"/>
                <a:sym typeface="+mn-ea"/>
              </a:rPr>
              <a:t>Data:</a:t>
            </a:r>
            <a:r>
              <a:rPr lang="en-US" sz="2000" dirty="0">
                <a:solidFill>
                  <a:schemeClr val="accent4"/>
                </a:solidFill>
                <a:ea typeface="+mn-lt"/>
                <a:cs typeface="+mn-lt"/>
                <a:sym typeface="+mn-ea"/>
              </a:rPr>
              <a:t>  from 06-01-2018 to  31-05-2020</a:t>
            </a:r>
            <a:endParaRPr lang="en-US" sz="2000" dirty="0">
              <a:solidFill>
                <a:schemeClr val="accent4"/>
              </a:solidFill>
              <a:ea typeface="+mn-lt"/>
              <a:cs typeface="+mn-lt"/>
            </a:endParaRPr>
          </a:p>
          <a:p>
            <a:pPr marL="285750" indent="-285750">
              <a:lnSpc>
                <a:spcPct val="100000"/>
              </a:lnSpc>
              <a:buFont typeface="Arial" panose="020B0604020202020204" pitchFamily="34" charset="0"/>
              <a:buChar char="•"/>
            </a:pPr>
            <a:r>
              <a:rPr lang="en-US" sz="2000" b="1" dirty="0">
                <a:solidFill>
                  <a:schemeClr val="accent4"/>
                </a:solidFill>
                <a:ea typeface="+mn-lt"/>
                <a:cs typeface="+mn-lt"/>
                <a:sym typeface="+mn-ea"/>
              </a:rPr>
              <a:t>Objective:</a:t>
            </a:r>
            <a:r>
              <a:rPr lang="en-US" sz="2000" dirty="0">
                <a:solidFill>
                  <a:schemeClr val="accent4"/>
                </a:solidFill>
                <a:ea typeface="+mn-lt"/>
                <a:cs typeface="+mn-lt"/>
                <a:sym typeface="+mn-ea"/>
              </a:rPr>
              <a:t> </a:t>
            </a:r>
            <a:r>
              <a:rPr lang="en-IN" altLang="en-US" sz="2000" dirty="0">
                <a:solidFill>
                  <a:schemeClr val="accent4"/>
                </a:solidFill>
                <a:ea typeface="+mn-lt"/>
                <a:cs typeface="+mn-lt"/>
                <a:sym typeface="+mn-ea"/>
              </a:rPr>
              <a:t>P</a:t>
            </a:r>
            <a:r>
              <a:rPr lang="en-US" sz="2000" dirty="0">
                <a:solidFill>
                  <a:schemeClr val="accent4"/>
                </a:solidFill>
                <a:ea typeface="+mn-lt"/>
                <a:cs typeface="+mn-lt"/>
                <a:sym typeface="+mn-ea"/>
              </a:rPr>
              <a:t>roject involves conducting a thorough analysis of 3 years transaction data for an automobile parts manufacturing company. Our task is to find the underlying buying patterns of the customers, provide the company with suitable insights about their customers, and recommend customized marketing strategies for different segments of customers.</a:t>
            </a:r>
            <a:endParaRPr lang="en-US" sz="2000" dirty="0">
              <a:solidFill>
                <a:schemeClr val="accent4"/>
              </a:solidFill>
              <a:ea typeface="+mn-lt"/>
              <a:cs typeface="+mn-lt"/>
              <a:sym typeface="+mn-ea"/>
            </a:endParaRPr>
          </a:p>
          <a:p>
            <a:pPr marL="285750" indent="-285750">
              <a:lnSpc>
                <a:spcPct val="100000"/>
              </a:lnSpc>
              <a:buFont typeface="Arial" panose="020B0604020202020204" pitchFamily="34" charset="0"/>
              <a:buChar char="•"/>
            </a:pPr>
            <a:r>
              <a:rPr lang="en-US" sz="2000" b="1" dirty="0">
                <a:solidFill>
                  <a:schemeClr val="accent4"/>
                </a:solidFill>
                <a:ea typeface="+mn-lt"/>
                <a:cs typeface="+mn-lt"/>
                <a:sym typeface="+mn-ea"/>
              </a:rPr>
              <a:t>Dataset: </a:t>
            </a:r>
            <a:r>
              <a:rPr lang="en-US" sz="2000" dirty="0">
                <a:solidFill>
                  <a:schemeClr val="accent4"/>
                </a:solidFill>
                <a:ea typeface="+mn-lt"/>
                <a:cs typeface="+mn-lt"/>
                <a:sym typeface="+mn-ea"/>
              </a:rPr>
              <a:t>2747 Rows, 20 columns,</a:t>
            </a:r>
            <a:endParaRPr lang="en-US" sz="2000" dirty="0">
              <a:solidFill>
                <a:schemeClr val="accent4"/>
              </a:solidFill>
              <a:ea typeface="+mn-lt"/>
              <a:cs typeface="+mn-lt"/>
            </a:endParaRPr>
          </a:p>
          <a:p>
            <a:pPr marL="285750" indent="-285750">
              <a:lnSpc>
                <a:spcPct val="100000"/>
              </a:lnSpc>
              <a:buFont typeface="Arial" panose="020B0604020202020204" pitchFamily="34" charset="0"/>
              <a:buChar char="•"/>
            </a:pPr>
            <a:r>
              <a:rPr lang="en-US" sz="2000" b="1" dirty="0">
                <a:solidFill>
                  <a:schemeClr val="accent4"/>
                </a:solidFill>
                <a:ea typeface="+mn-lt"/>
                <a:cs typeface="+mn-lt"/>
                <a:sym typeface="+mn-ea"/>
              </a:rPr>
              <a:t>Missing values : </a:t>
            </a:r>
            <a:r>
              <a:rPr lang="en-US" sz="2000" dirty="0">
                <a:solidFill>
                  <a:schemeClr val="accent4"/>
                </a:solidFill>
                <a:ea typeface="+mn-lt"/>
                <a:cs typeface="+mn-lt"/>
                <a:sym typeface="+mn-ea"/>
              </a:rPr>
              <a:t>None</a:t>
            </a:r>
            <a:endParaRPr lang="en-US" sz="2000" dirty="0">
              <a:solidFill>
                <a:schemeClr val="accent4"/>
              </a:solidFill>
              <a:ea typeface="+mn-lt"/>
              <a:cs typeface="+mn-lt"/>
            </a:endParaRPr>
          </a:p>
          <a:p>
            <a:pPr marL="285750" indent="-285750">
              <a:lnSpc>
                <a:spcPct val="100000"/>
              </a:lnSpc>
              <a:buFont typeface="Arial" panose="020B0604020202020204" pitchFamily="34" charset="0"/>
              <a:buChar char="•"/>
            </a:pPr>
            <a:r>
              <a:rPr lang="en-US" sz="2000" b="1" dirty="0">
                <a:solidFill>
                  <a:schemeClr val="accent4"/>
                </a:solidFill>
                <a:ea typeface="+mn-lt"/>
                <a:cs typeface="+mn-lt"/>
                <a:sym typeface="+mn-ea"/>
              </a:rPr>
              <a:t>Duplicate values: </a:t>
            </a:r>
            <a:r>
              <a:rPr lang="en-US" sz="2000" dirty="0">
                <a:solidFill>
                  <a:schemeClr val="accent4"/>
                </a:solidFill>
                <a:ea typeface="+mn-lt"/>
                <a:cs typeface="+mn-lt"/>
                <a:sym typeface="+mn-ea"/>
              </a:rPr>
              <a:t>None </a:t>
            </a:r>
            <a:endParaRPr lang="en-US" sz="2000">
              <a:solidFill>
                <a:schemeClr val="accent4"/>
              </a:solidFill>
              <a:cs typeface="+mn-lt"/>
            </a:endParaRPr>
          </a:p>
          <a:p>
            <a:pPr marL="285750" indent="-285750">
              <a:lnSpc>
                <a:spcPct val="100000"/>
              </a:lnSpc>
              <a:buFont typeface="Arial" panose="020B0604020202020204" pitchFamily="34" charset="0"/>
              <a:buChar char="•"/>
            </a:pPr>
            <a:r>
              <a:rPr lang="en-US" sz="2000" dirty="0">
                <a:solidFill>
                  <a:schemeClr val="accent4"/>
                </a:solidFill>
                <a:ea typeface="+mn-lt"/>
                <a:cs typeface="+mn-lt"/>
                <a:sym typeface="+mn-ea"/>
              </a:rPr>
              <a:t>The exploratory analysis and insights provide a clear understanding of the data and highlight the key trend and pattern in sales.</a:t>
            </a:r>
            <a:endParaRPr lang="en-US" sz="2000" dirty="0">
              <a:solidFill>
                <a:schemeClr val="accent4"/>
              </a:solidFill>
              <a:ea typeface="+mn-lt"/>
              <a:cs typeface="+mn-lt"/>
            </a:endParaRPr>
          </a:p>
          <a:p>
            <a:pPr marL="285750" indent="-285750">
              <a:lnSpc>
                <a:spcPct val="100000"/>
              </a:lnSpc>
              <a:buFont typeface="Arial" panose="020B0604020202020204" pitchFamily="34" charset="0"/>
              <a:buChar char="•"/>
            </a:pPr>
            <a:r>
              <a:rPr lang="en-US" sz="2000" b="1" dirty="0">
                <a:solidFill>
                  <a:schemeClr val="accent4"/>
                </a:solidFill>
                <a:ea typeface="+mn-lt"/>
                <a:cs typeface="+mn-lt"/>
                <a:sym typeface="+mn-ea"/>
              </a:rPr>
              <a:t>RFM Analysis </a:t>
            </a:r>
            <a:r>
              <a:rPr lang="en-US" sz="2000" dirty="0">
                <a:solidFill>
                  <a:schemeClr val="accent4"/>
                </a:solidFill>
                <a:ea typeface="+mn-lt"/>
                <a:cs typeface="+mn-lt"/>
                <a:sym typeface="+mn-ea"/>
              </a:rPr>
              <a:t>was performed to identify the various customer segments on basis of transactions done by the customers. </a:t>
            </a:r>
            <a:endParaRPr lang="en-US" sz="2000" dirty="0">
              <a:solidFill>
                <a:schemeClr val="accent4"/>
              </a:solidFill>
              <a:ea typeface="+mn-lt"/>
              <a:cs typeface="+mn-lt"/>
            </a:endParaRPr>
          </a:p>
          <a:p>
            <a:pPr marL="285750" indent="-285750">
              <a:lnSpc>
                <a:spcPct val="100000"/>
              </a:lnSpc>
              <a:buFont typeface="Arial" panose="020B0604020202020204" pitchFamily="34" charset="0"/>
              <a:buChar char="•"/>
            </a:pPr>
            <a:r>
              <a:rPr lang="en-US" sz="2000" dirty="0">
                <a:solidFill>
                  <a:schemeClr val="accent4"/>
                </a:solidFill>
                <a:ea typeface="+mn-lt"/>
                <a:cs typeface="+mn-lt"/>
                <a:sym typeface="+mn-ea"/>
              </a:rPr>
              <a:t>This analysis helped to identify the customer segments, which can be used to create customised marketing strategy.</a:t>
            </a:r>
            <a:endParaRPr lang="en-US" sz="2000" dirty="0">
              <a:solidFill>
                <a:schemeClr val="accent4"/>
              </a:solidFill>
              <a:ea typeface="+mn-lt"/>
              <a:cs typeface="+mn-lt"/>
              <a:sym typeface="+mn-ea"/>
            </a:endParaRPr>
          </a:p>
          <a:p>
            <a:pPr marL="0" indent="0">
              <a:buNone/>
            </a:pPr>
            <a:endParaRPr lang="en-US" sz="2000">
              <a:solidFill>
                <a:schemeClr val="accent4"/>
              </a:solidFill>
            </a:endParaRPr>
          </a:p>
          <a:p>
            <a:pPr marL="0" indent="0">
              <a:buNone/>
            </a:pPr>
            <a:endParaRPr lang="en-US" sz="2000">
              <a:solidFill>
                <a:schemeClr val="accent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sym typeface="+mn-ea"/>
              </a:rPr>
              <a:t>RFM table output</a:t>
            </a:r>
            <a:endParaRPr lang="en-US" altLang="en-IN">
              <a:sym typeface="+mn-ea"/>
            </a:endParaRPr>
          </a:p>
        </p:txBody>
      </p:sp>
      <p:pic>
        <p:nvPicPr>
          <p:cNvPr id="4" name="Content Placeholder 3" descr="WhatsApp Image 2023-12-17 at 04.15.39"/>
          <p:cNvPicPr>
            <a:picLocks noChangeAspect="1"/>
          </p:cNvPicPr>
          <p:nvPr>
            <p:ph idx="1"/>
          </p:nvPr>
        </p:nvPicPr>
        <p:blipFill>
          <a:blip r:embed="rId1"/>
          <a:stretch>
            <a:fillRect/>
          </a:stretch>
        </p:blipFill>
        <p:spPr>
          <a:xfrm>
            <a:off x="503555" y="1181100"/>
            <a:ext cx="11504295" cy="56769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Customer Segmentation as per RFM Analysis</a:t>
            </a:r>
            <a:endParaRPr lang="en-US"/>
          </a:p>
        </p:txBody>
      </p:sp>
      <p:pic>
        <p:nvPicPr>
          <p:cNvPr id="4" name="Content Placeholder 3" descr="WhatsApp Image 2023-12-17 at 05.09.10"/>
          <p:cNvPicPr>
            <a:picLocks noChangeAspect="1"/>
          </p:cNvPicPr>
          <p:nvPr>
            <p:ph idx="1"/>
          </p:nvPr>
        </p:nvPicPr>
        <p:blipFill>
          <a:blip r:embed="rId1"/>
          <a:stretch>
            <a:fillRect/>
          </a:stretch>
        </p:blipFill>
        <p:spPr>
          <a:xfrm>
            <a:off x="1104900" y="1811020"/>
            <a:ext cx="10287635" cy="50469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Top best customers</a:t>
            </a:r>
            <a:endParaRPr lang="en-US"/>
          </a:p>
        </p:txBody>
      </p:sp>
      <p:graphicFrame>
        <p:nvGraphicFramePr>
          <p:cNvPr id="4" name="Content Placeholder 3"/>
          <p:cNvGraphicFramePr/>
          <p:nvPr>
            <p:ph idx="1"/>
          </p:nvPr>
        </p:nvGraphicFramePr>
        <p:xfrm>
          <a:off x="609600" y="1737995"/>
          <a:ext cx="10972800" cy="3776980"/>
        </p:xfrm>
        <a:graphic>
          <a:graphicData uri="http://schemas.openxmlformats.org/drawingml/2006/table">
            <a:tbl>
              <a:tblPr firstRow="1" bandRow="1">
                <a:tableStyleId>{5C22544A-7EE6-4342-B048-85BDC9FD1C3A}</a:tableStyleId>
              </a:tblPr>
              <a:tblGrid>
                <a:gridCol w="3086735"/>
                <a:gridCol w="1758950"/>
                <a:gridCol w="1142365"/>
                <a:gridCol w="1759585"/>
                <a:gridCol w="987425"/>
                <a:gridCol w="1080135"/>
                <a:gridCol w="1157605"/>
              </a:tblGrid>
              <a:tr h="657225">
                <a:tc>
                  <a:txBody>
                    <a:bodyPr/>
                    <a:p>
                      <a:pPr indent="0">
                        <a:buNone/>
                      </a:pPr>
                      <a:r>
                        <a:rPr lang="en-US" sz="1100" b="1">
                          <a:solidFill>
                            <a:srgbClr val="FFFFFF"/>
                          </a:solidFill>
                          <a:latin typeface="Calibri" panose="020F0502020204030204" charset="-122"/>
                        </a:rPr>
                        <a:t>CUSTOMERNAME</a:t>
                      </a:r>
                      <a:endParaRPr lang="en-US" sz="1100" b="1">
                        <a:solidFill>
                          <a:srgbClr val="FFFFFF"/>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ORDERNUMBER</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SALES</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DAYS_SINCE_LASTORDER</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Recency</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Frequency</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Monetary</a:t>
                      </a:r>
                      <a:endParaRPr lang="en-US" sz="1100" b="1">
                        <a:solidFill>
                          <a:srgbClr val="FFFFFF"/>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r>
              <a:tr h="390525">
                <a:tc>
                  <a:txBody>
                    <a:bodyPr/>
                    <a:p>
                      <a:pPr indent="0">
                        <a:buNone/>
                      </a:pPr>
                      <a:r>
                        <a:rPr lang="en-US" sz="1100" b="0">
                          <a:solidFill>
                            <a:srgbClr val="000000"/>
                          </a:solidFill>
                          <a:latin typeface="Calibri" panose="020F0502020204030204" charset="-122"/>
                        </a:rPr>
                        <a:t>Anna's Decorations, Ltd</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46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153996.13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131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89255">
                <a:tc>
                  <a:txBody>
                    <a:bodyPr/>
                    <a:p>
                      <a:pPr indent="0">
                        <a:buNone/>
                      </a:pPr>
                      <a:r>
                        <a:rPr lang="en-US" sz="1100" b="0">
                          <a:solidFill>
                            <a:srgbClr val="000000"/>
                          </a:solidFill>
                          <a:latin typeface="Calibri" panose="020F0502020204030204" charset="-122"/>
                        </a:rPr>
                        <a:t>Australian Collectors, Co.</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55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200995.41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229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90525">
                <a:tc>
                  <a:txBody>
                    <a:bodyPr/>
                    <a:p>
                      <a:pPr indent="0">
                        <a:buNone/>
                      </a:pPr>
                      <a:r>
                        <a:rPr lang="en-US" sz="1100" b="0">
                          <a:solidFill>
                            <a:srgbClr val="000000"/>
                          </a:solidFill>
                          <a:latin typeface="Calibri" panose="020F0502020204030204" charset="-122"/>
                        </a:rPr>
                        <a:t>La Rochelle Gifts</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40</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136340.21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139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89890">
                <a:tc>
                  <a:txBody>
                    <a:bodyPr/>
                    <a:p>
                      <a:pPr indent="0">
                        <a:buNone/>
                      </a:pPr>
                      <a:r>
                        <a:rPr lang="en-US" sz="1100" b="0">
                          <a:solidFill>
                            <a:srgbClr val="000000"/>
                          </a:solidFill>
                          <a:latin typeface="Calibri" panose="020F0502020204030204" charset="-122"/>
                        </a:rPr>
                        <a:t>Land of Toys Inc.</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35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118711.78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216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89255">
                <a:tc>
                  <a:txBody>
                    <a:bodyPr/>
                    <a:p>
                      <a:pPr indent="0">
                        <a:buNone/>
                      </a:pPr>
                      <a:r>
                        <a:rPr lang="en-US" sz="1100" b="0">
                          <a:solidFill>
                            <a:srgbClr val="000000"/>
                          </a:solidFill>
                          <a:latin typeface="Calibri" panose="020F0502020204030204" charset="-122"/>
                        </a:rPr>
                        <a:t>Mini Gifts Distributors Ltd.</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178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647596.31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219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90525">
                <a:tc>
                  <a:txBody>
                    <a:bodyPr/>
                    <a:p>
                      <a:pPr indent="0">
                        <a:buNone/>
                      </a:pPr>
                      <a:r>
                        <a:rPr lang="en-US" sz="1100" b="0">
                          <a:solidFill>
                            <a:srgbClr val="000000"/>
                          </a:solidFill>
                          <a:latin typeface="Calibri" panose="020F0502020204030204" charset="-122"/>
                        </a:rPr>
                        <a:t>Online Diecast Creations Co.</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34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131685.3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253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89255">
                <a:tc>
                  <a:txBody>
                    <a:bodyPr/>
                    <a:p>
                      <a:pPr indent="0">
                        <a:buNone/>
                      </a:pPr>
                      <a:r>
                        <a:rPr lang="en-US" sz="1100" b="0">
                          <a:solidFill>
                            <a:srgbClr val="000000"/>
                          </a:solidFill>
                          <a:latin typeface="Calibri" panose="020F0502020204030204" charset="-122"/>
                        </a:rPr>
                        <a:t>Salzburg Collectables</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40</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149798.63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188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90525">
                <a:tc>
                  <a:txBody>
                    <a:bodyPr/>
                    <a:p>
                      <a:pPr indent="0">
                        <a:buNone/>
                      </a:pPr>
                      <a:r>
                        <a:rPr lang="en-US" sz="1100" b="0">
                          <a:solidFill>
                            <a:srgbClr val="000000"/>
                          </a:solidFill>
                          <a:latin typeface="Calibri" panose="020F0502020204030204" charset="-122"/>
                        </a:rPr>
                        <a:t>Technics Stores Inc.</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34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120783.07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241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Top Loyal customers</a:t>
            </a:r>
            <a:endParaRPr lang="en-US"/>
          </a:p>
        </p:txBody>
      </p:sp>
      <p:graphicFrame>
        <p:nvGraphicFramePr>
          <p:cNvPr id="4" name="Content Placeholder 3"/>
          <p:cNvGraphicFramePr/>
          <p:nvPr>
            <p:ph idx="1"/>
          </p:nvPr>
        </p:nvGraphicFramePr>
        <p:xfrm>
          <a:off x="609600" y="1867535"/>
          <a:ext cx="10972800" cy="3862705"/>
        </p:xfrm>
        <a:graphic>
          <a:graphicData uri="http://schemas.openxmlformats.org/drawingml/2006/table">
            <a:tbl>
              <a:tblPr firstRow="1" bandRow="1">
                <a:tableStyleId>{5C22544A-7EE6-4342-B048-85BDC9FD1C3A}</a:tableStyleId>
              </a:tblPr>
              <a:tblGrid>
                <a:gridCol w="3295015"/>
                <a:gridCol w="1104265"/>
                <a:gridCol w="1276985"/>
                <a:gridCol w="1656080"/>
                <a:gridCol w="1069975"/>
                <a:gridCol w="1328420"/>
                <a:gridCol w="1242060"/>
              </a:tblGrid>
              <a:tr h="671830">
                <a:tc>
                  <a:txBody>
                    <a:bodyPr/>
                    <a:p>
                      <a:pPr indent="0">
                        <a:buNone/>
                      </a:pPr>
                      <a:r>
                        <a:rPr lang="en-US" sz="1100" b="1">
                          <a:solidFill>
                            <a:srgbClr val="FFFFFF"/>
                          </a:solidFill>
                          <a:latin typeface="Calibri" panose="020F0502020204030204" charset="-122"/>
                        </a:rPr>
                        <a:t>CUSTOMERNAME</a:t>
                      </a:r>
                      <a:endParaRPr lang="en-US" sz="1100" b="1">
                        <a:solidFill>
                          <a:srgbClr val="FFFFFF"/>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ORDERNUMBER</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SALES</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DAYS_SINCE_LASTORDER</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Recency</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Frequency</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Monetary</a:t>
                      </a:r>
                      <a:endParaRPr lang="en-US" sz="1100" b="1">
                        <a:solidFill>
                          <a:srgbClr val="FFFFFF"/>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r>
              <a:tr h="399415">
                <a:tc>
                  <a:txBody>
                    <a:bodyPr/>
                    <a:p>
                      <a:pPr indent="0">
                        <a:buNone/>
                      </a:pPr>
                      <a:r>
                        <a:rPr lang="en-US" sz="1100" b="0">
                          <a:solidFill>
                            <a:srgbClr val="000000"/>
                          </a:solidFill>
                          <a:latin typeface="Calibri" panose="020F0502020204030204" charset="-122"/>
                        </a:rPr>
                        <a:t>Auto Canal Petit</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93170.66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127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98780">
                <a:tc>
                  <a:txBody>
                    <a:bodyPr/>
                    <a:p>
                      <a:pPr indent="0">
                        <a:buNone/>
                      </a:pPr>
                      <a:r>
                        <a:rPr lang="en-US" sz="1100" b="0">
                          <a:solidFill>
                            <a:srgbClr val="000000"/>
                          </a:solidFill>
                          <a:latin typeface="Calibri" panose="020F0502020204030204" charset="-122"/>
                        </a:rPr>
                        <a:t>Baane Mini Imports</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32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116599.19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245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98145">
                <a:tc>
                  <a:txBody>
                    <a:bodyPr/>
                    <a:p>
                      <a:pPr indent="0">
                        <a:buNone/>
                      </a:pPr>
                      <a:r>
                        <a:rPr lang="en-US" sz="1100" b="0">
                          <a:solidFill>
                            <a:srgbClr val="000000"/>
                          </a:solidFill>
                          <a:latin typeface="Calibri" panose="020F0502020204030204" charset="-122"/>
                        </a:rPr>
                        <a:t>Diecast Classics Inc.</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115971.34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228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99415">
                <a:tc>
                  <a:txBody>
                    <a:bodyPr/>
                    <a:p>
                      <a:pPr indent="0">
                        <a:buNone/>
                      </a:pPr>
                      <a:r>
                        <a:rPr lang="en-US" sz="1100" b="0">
                          <a:solidFill>
                            <a:srgbClr val="000000"/>
                          </a:solidFill>
                          <a:latin typeface="Calibri" panose="020F0502020204030204" charset="-122"/>
                        </a:rPr>
                        <a:t>FunGiftIdeas.com</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98923.73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111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98780">
                <a:tc>
                  <a:txBody>
                    <a:bodyPr/>
                    <a:p>
                      <a:pPr indent="0">
                        <a:buNone/>
                      </a:pPr>
                      <a:r>
                        <a:rPr lang="en-US" sz="1100" b="0">
                          <a:solidFill>
                            <a:srgbClr val="000000"/>
                          </a:solidFill>
                          <a:latin typeface="Calibri" panose="020F0502020204030204" charset="-122"/>
                        </a:rPr>
                        <a:t>Oulu Toy Supplies, Inc.</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32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104370.38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241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98780">
                <a:tc>
                  <a:txBody>
                    <a:bodyPr/>
                    <a:p>
                      <a:pPr indent="0">
                        <a:buNone/>
                      </a:pPr>
                      <a:r>
                        <a:rPr lang="en-US" sz="1100" b="0">
                          <a:solidFill>
                            <a:srgbClr val="000000"/>
                          </a:solidFill>
                          <a:latin typeface="Calibri" panose="020F0502020204030204" charset="-122"/>
                        </a:rPr>
                        <a:t>The Sharp Gifts Warehouse</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102127.18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182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98780">
                <a:tc>
                  <a:txBody>
                    <a:bodyPr/>
                    <a:p>
                      <a:pPr indent="0">
                        <a:buNone/>
                      </a:pPr>
                      <a:r>
                        <a:rPr lang="en-US" sz="1100" b="0">
                          <a:solidFill>
                            <a:srgbClr val="000000"/>
                          </a:solidFill>
                          <a:latin typeface="Calibri" panose="020F0502020204030204" charset="-122"/>
                        </a:rPr>
                        <a:t>Tokyo Collectables, Ltd</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32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120562.74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259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98780">
                <a:tc>
                  <a:txBody>
                    <a:bodyPr/>
                    <a:p>
                      <a:pPr indent="0">
                        <a:buNone/>
                      </a:pPr>
                      <a:r>
                        <a:rPr lang="en-US" sz="1100" b="0">
                          <a:solidFill>
                            <a:srgbClr val="000000"/>
                          </a:solidFill>
                          <a:latin typeface="Calibri" panose="020F0502020204030204" charset="-122"/>
                        </a:rPr>
                        <a:t>Toys of Finland, Co.</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30</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111250.38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259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Best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Top customers on verge of lost</a:t>
            </a:r>
            <a:endParaRPr lang="en-US"/>
          </a:p>
        </p:txBody>
      </p:sp>
      <p:graphicFrame>
        <p:nvGraphicFramePr>
          <p:cNvPr id="4" name="Content Placeholder 3"/>
          <p:cNvGraphicFramePr/>
          <p:nvPr>
            <p:ph idx="1"/>
          </p:nvPr>
        </p:nvGraphicFramePr>
        <p:xfrm>
          <a:off x="609600" y="1867535"/>
          <a:ext cx="10972800" cy="4007485"/>
        </p:xfrm>
        <a:graphic>
          <a:graphicData uri="http://schemas.openxmlformats.org/drawingml/2006/table">
            <a:tbl>
              <a:tblPr firstRow="1" bandRow="1">
                <a:tableStyleId>{5C22544A-7EE6-4342-B048-85BDC9FD1C3A}</a:tableStyleId>
              </a:tblPr>
              <a:tblGrid>
                <a:gridCol w="3472180"/>
                <a:gridCol w="1111250"/>
                <a:gridCol w="1163320"/>
                <a:gridCol w="1562735"/>
                <a:gridCol w="1076325"/>
                <a:gridCol w="1336675"/>
                <a:gridCol w="1250315"/>
              </a:tblGrid>
              <a:tr h="697230">
                <a:tc>
                  <a:txBody>
                    <a:bodyPr/>
                    <a:p>
                      <a:pPr indent="0">
                        <a:buNone/>
                      </a:pPr>
                      <a:r>
                        <a:rPr lang="en-US" sz="1100" b="1">
                          <a:solidFill>
                            <a:srgbClr val="FFFFFF"/>
                          </a:solidFill>
                          <a:latin typeface="Calibri" panose="020F0502020204030204" charset="-122"/>
                        </a:rPr>
                        <a:t>CUSTOMERNAME</a:t>
                      </a:r>
                      <a:endParaRPr lang="en-US" sz="1100" b="1">
                        <a:solidFill>
                          <a:srgbClr val="FFFFFF"/>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ORDERNUMBER</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SALES</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DAYS_SINCE_LASTORDER</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Recency</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Frequency</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Monetary</a:t>
                      </a:r>
                      <a:endParaRPr lang="en-US" sz="1100" b="1">
                        <a:solidFill>
                          <a:srgbClr val="FFFFFF"/>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r>
              <a:tr h="414020">
                <a:tc>
                  <a:txBody>
                    <a:bodyPr/>
                    <a:p>
                      <a:pPr indent="0">
                        <a:buNone/>
                      </a:pPr>
                      <a:r>
                        <a:rPr lang="en-US" sz="1100" b="0">
                          <a:solidFill>
                            <a:srgbClr val="000000"/>
                          </a:solidFill>
                          <a:latin typeface="Calibri" panose="020F0502020204030204" charset="-122"/>
                        </a:rPr>
                        <a:t>Collectable Mini Designs Co.</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87489.23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575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413385">
                <a:tc>
                  <a:txBody>
                    <a:bodyPr/>
                    <a:p>
                      <a:pPr indent="0">
                        <a:buNone/>
                      </a:pPr>
                      <a:r>
                        <a:rPr lang="en-US" sz="1100" b="0">
                          <a:solidFill>
                            <a:srgbClr val="000000"/>
                          </a:solidFill>
                          <a:latin typeface="Calibri" panose="020F0502020204030204" charset="-122"/>
                        </a:rPr>
                        <a:t>Daedalus Designs Imports</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20</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69052.41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573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414020">
                <a:tc>
                  <a:txBody>
                    <a:bodyPr/>
                    <a:p>
                      <a:pPr indent="0">
                        <a:buNone/>
                      </a:pPr>
                      <a:r>
                        <a:rPr lang="en-US" sz="1100" b="0">
                          <a:solidFill>
                            <a:srgbClr val="000000"/>
                          </a:solidFill>
                          <a:latin typeface="Calibri" panose="020F0502020204030204" charset="-122"/>
                        </a:rPr>
                        <a:t>Danish Wholesale Imports</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94950.12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579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414020">
                <a:tc>
                  <a:txBody>
                    <a:bodyPr/>
                    <a:p>
                      <a:pPr indent="0">
                        <a:buNone/>
                      </a:pPr>
                      <a:r>
                        <a:rPr lang="en-US" sz="1100" b="0">
                          <a:solidFill>
                            <a:srgbClr val="000000"/>
                          </a:solidFill>
                          <a:latin typeface="Calibri" panose="020F0502020204030204" charset="-122"/>
                        </a:rPr>
                        <a:t>Mini Caravy</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80438.48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447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413385">
                <a:tc>
                  <a:txBody>
                    <a:bodyPr/>
                    <a:p>
                      <a:pPr indent="0">
                        <a:buNone/>
                      </a:pPr>
                      <a:r>
                        <a:rPr lang="en-US" sz="1100" b="0">
                          <a:solidFill>
                            <a:srgbClr val="000000"/>
                          </a:solidFill>
                          <a:latin typeface="Calibri" panose="020F0502020204030204" charset="-122"/>
                        </a:rPr>
                        <a:t>Motor Mint Distributors Inc.</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83682.16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484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414020">
                <a:tc>
                  <a:txBody>
                    <a:bodyPr/>
                    <a:p>
                      <a:pPr indent="0">
                        <a:buNone/>
                      </a:pPr>
                      <a:r>
                        <a:rPr lang="en-US" sz="1100" b="0">
                          <a:solidFill>
                            <a:srgbClr val="000000"/>
                          </a:solidFill>
                          <a:latin typeface="Calibri" panose="020F0502020204030204" charset="-122"/>
                        </a:rPr>
                        <a:t>Osaka Souveniers Co.</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20</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67605.07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563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413385">
                <a:tc>
                  <a:txBody>
                    <a:bodyPr/>
                    <a:p>
                      <a:pPr indent="0">
                        <a:buNone/>
                      </a:pPr>
                      <a:r>
                        <a:rPr lang="en-US" sz="1100" b="0">
                          <a:solidFill>
                            <a:srgbClr val="000000"/>
                          </a:solidFill>
                          <a:latin typeface="Calibri" panose="020F0502020204030204" charset="-122"/>
                        </a:rPr>
                        <a:t>Petit Auto</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20</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66560.57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426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414020">
                <a:tc>
                  <a:txBody>
                    <a:bodyPr/>
                    <a:p>
                      <a:pPr indent="0">
                        <a:buNone/>
                      </a:pPr>
                      <a:r>
                        <a:rPr lang="en-US" sz="1100" b="0">
                          <a:solidFill>
                            <a:srgbClr val="000000"/>
                          </a:solidFill>
                          <a:latin typeface="Calibri" panose="020F0502020204030204" charset="-122"/>
                        </a:rPr>
                        <a:t>Vitachrome Inc.</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88041.26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432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Churn</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Loyal</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Lost customers</a:t>
            </a:r>
            <a:endParaRPr lang="en-US"/>
          </a:p>
        </p:txBody>
      </p:sp>
      <p:graphicFrame>
        <p:nvGraphicFramePr>
          <p:cNvPr id="4" name="Content Placeholder 3"/>
          <p:cNvGraphicFramePr/>
          <p:nvPr>
            <p:ph idx="1"/>
          </p:nvPr>
        </p:nvGraphicFramePr>
        <p:xfrm>
          <a:off x="609600" y="1766570"/>
          <a:ext cx="10972800" cy="4155440"/>
        </p:xfrm>
        <a:graphic>
          <a:graphicData uri="http://schemas.openxmlformats.org/drawingml/2006/table">
            <a:tbl>
              <a:tblPr firstRow="1" bandRow="1">
                <a:tableStyleId>{5C22544A-7EE6-4342-B048-85BDC9FD1C3A}</a:tableStyleId>
              </a:tblPr>
              <a:tblGrid>
                <a:gridCol w="3549015"/>
                <a:gridCol w="1097280"/>
                <a:gridCol w="1148715"/>
                <a:gridCol w="1354455"/>
                <a:gridCol w="1200150"/>
                <a:gridCol w="1337310"/>
                <a:gridCol w="1285875"/>
              </a:tblGrid>
              <a:tr h="795020">
                <a:tc>
                  <a:txBody>
                    <a:bodyPr/>
                    <a:p>
                      <a:pPr indent="0">
                        <a:buNone/>
                      </a:pPr>
                      <a:r>
                        <a:rPr lang="en-US" sz="1100" b="1">
                          <a:solidFill>
                            <a:srgbClr val="FFFFFF"/>
                          </a:solidFill>
                          <a:latin typeface="Calibri" panose="020F0502020204030204" charset="-122"/>
                        </a:rPr>
                        <a:t>CUSTOMERNAME</a:t>
                      </a:r>
                      <a:endParaRPr lang="en-US" sz="1100" b="1">
                        <a:solidFill>
                          <a:srgbClr val="FFFFFF"/>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ORDERNUMBER</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SALES</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DAYS_SINCE_LASTORDER</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Recency</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Frequency</a:t>
                      </a:r>
                      <a:endParaRPr lang="en-US" sz="1100" b="1">
                        <a:solidFill>
                          <a:srgbClr val="FFFFFF"/>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c>
                  <a:txBody>
                    <a:bodyPr/>
                    <a:p>
                      <a:pPr indent="0">
                        <a:buNone/>
                      </a:pPr>
                      <a:r>
                        <a:rPr lang="en-US" sz="1100" b="1">
                          <a:solidFill>
                            <a:srgbClr val="FFFFFF"/>
                          </a:solidFill>
                          <a:latin typeface="Calibri" panose="020F0502020204030204" charset="-122"/>
                        </a:rPr>
                        <a:t>Monetary</a:t>
                      </a:r>
                      <a:endParaRPr lang="en-US" sz="1100" b="1">
                        <a:solidFill>
                          <a:srgbClr val="FFFFFF"/>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5B9BD5"/>
                    </a:solidFill>
                  </a:tcPr>
                </a:tc>
              </a:tr>
              <a:tr h="314325">
                <a:tc>
                  <a:txBody>
                    <a:bodyPr/>
                    <a:p>
                      <a:pPr indent="0">
                        <a:buNone/>
                      </a:pPr>
                      <a:r>
                        <a:rPr lang="en-US" sz="1100" b="0">
                          <a:solidFill>
                            <a:srgbClr val="000000"/>
                          </a:solidFill>
                          <a:latin typeface="Calibri" panose="020F0502020204030204" charset="-122"/>
                        </a:rPr>
                        <a:t>Australian Collectables, Ltd</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50213.37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1018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14960">
                <a:tc>
                  <a:txBody>
                    <a:bodyPr/>
                    <a:p>
                      <a:pPr indent="0">
                        <a:buNone/>
                      </a:pPr>
                      <a:r>
                        <a:rPr lang="en-US" sz="1100" b="0">
                          <a:solidFill>
                            <a:srgbClr val="000000"/>
                          </a:solidFill>
                          <a:latin typeface="Calibri" panose="020F0502020204030204" charset="-122"/>
                        </a:rPr>
                        <a:t>Auto-Moto Classics Inc.</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26479.26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1353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529590">
                <a:tc>
                  <a:txBody>
                    <a:bodyPr/>
                    <a:p>
                      <a:pPr indent="0">
                        <a:buNone/>
                      </a:pPr>
                      <a:r>
                        <a:rPr lang="en-US" sz="1100" b="0">
                          <a:solidFill>
                            <a:srgbClr val="000000"/>
                          </a:solidFill>
                          <a:latin typeface="Calibri" panose="020F0502020204030204" charset="-122"/>
                        </a:rPr>
                        <a:t>Bavarian Collectables Imports, Co.</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34993.92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801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14325">
                <a:tc>
                  <a:txBody>
                    <a:bodyPr/>
                    <a:p>
                      <a:pPr indent="0">
                        <a:buNone/>
                      </a:pPr>
                      <a:r>
                        <a:rPr lang="en-US" sz="1100" b="0">
                          <a:solidFill>
                            <a:srgbClr val="000000"/>
                          </a:solidFill>
                          <a:latin typeface="Calibri" panose="020F0502020204030204" charset="-122"/>
                        </a:rPr>
                        <a:t>Clover Collections, Co.</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57756.43</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659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14960">
                <a:tc>
                  <a:txBody>
                    <a:bodyPr/>
                    <a:p>
                      <a:pPr indent="0">
                        <a:buNone/>
                      </a:pPr>
                      <a:r>
                        <a:rPr lang="en-US" sz="1100" b="0">
                          <a:solidFill>
                            <a:srgbClr val="000000"/>
                          </a:solidFill>
                          <a:latin typeface="Calibri" panose="020F0502020204030204" charset="-122"/>
                        </a:rPr>
                        <a:t>Double Decker Gift Stores, Ltd</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36019.04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670</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14325">
                <a:tc>
                  <a:txBody>
                    <a:bodyPr/>
                    <a:p>
                      <a:pPr indent="0">
                        <a:buNone/>
                      </a:pPr>
                      <a:r>
                        <a:rPr lang="en-US" sz="1100" b="0">
                          <a:solidFill>
                            <a:srgbClr val="000000"/>
                          </a:solidFill>
                          <a:latin typeface="Calibri" panose="020F0502020204030204" charset="-122"/>
                        </a:rPr>
                        <a:t>Iberia Gift Imports, Corp.</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54723.62</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904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14325">
                <a:tc>
                  <a:txBody>
                    <a:bodyPr/>
                    <a:p>
                      <a:pPr indent="0">
                        <a:buNone/>
                      </a:pPr>
                      <a:r>
                        <a:rPr lang="en-US" sz="1100" b="0">
                          <a:solidFill>
                            <a:srgbClr val="000000"/>
                          </a:solidFill>
                          <a:latin typeface="Calibri" panose="020F0502020204030204" charset="-122"/>
                        </a:rPr>
                        <a:t>Mini Auto Werke</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23713.31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854</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14325">
                <a:tc>
                  <a:txBody>
                    <a:bodyPr/>
                    <a:p>
                      <a:pPr indent="0">
                        <a:buNone/>
                      </a:pPr>
                      <a:r>
                        <a:rPr lang="en-US" sz="1100" b="0">
                          <a:solidFill>
                            <a:srgbClr val="000000"/>
                          </a:solidFill>
                          <a:latin typeface="Calibri" panose="020F0502020204030204" charset="-122"/>
                        </a:rPr>
                        <a:t>Royale Belge</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8</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33440.1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737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r h="314960">
                <a:tc>
                  <a:txBody>
                    <a:bodyPr/>
                    <a:p>
                      <a:pPr indent="0">
                        <a:buNone/>
                      </a:pPr>
                      <a:r>
                        <a:rPr lang="en-US" sz="1100" b="0">
                          <a:solidFill>
                            <a:srgbClr val="000000"/>
                          </a:solidFill>
                          <a:latin typeface="Calibri" panose="020F0502020204030204" charset="-122"/>
                        </a:rPr>
                        <a:t>Signal Collectibles Ltd.</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15</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50218.51</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836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314325">
                <a:tc>
                  <a:txBody>
                    <a:bodyPr/>
                    <a:p>
                      <a:pPr indent="0">
                        <a:buNone/>
                      </a:pPr>
                      <a:r>
                        <a:rPr lang="en-US" sz="1100" b="0">
                          <a:solidFill>
                            <a:srgbClr val="000000"/>
                          </a:solidFill>
                          <a:latin typeface="Calibri" panose="020F0502020204030204" charset="-122"/>
                        </a:rPr>
                        <a:t>Toys4GrownUps.com</a:t>
                      </a:r>
                      <a:endParaRPr lang="en-US" sz="1100" b="0">
                        <a:solidFill>
                          <a:srgbClr val="000000"/>
                        </a:solidFill>
                        <a:latin typeface="Calibri" panose="020F0502020204030204" charset="-122"/>
                      </a:endParaRPr>
                    </a:p>
                  </a:txBody>
                  <a:tcPr marL="12700" marR="12700" marT="12700" vert="horz" anchor="ctr" anchorCtr="0">
                    <a:lnL w="6350" cap="flat" cmpd="sng">
                      <a:solidFill>
                        <a:srgbClr val="9BC2E6"/>
                      </a:solidFill>
                      <a:prstDash val="solid"/>
                      <a:headEnd type="none" w="med" len="med"/>
                      <a:tailEnd type="none" w="med" len="med"/>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17</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60288.6</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649</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Calibri" panose="020F0502020204030204" charset="-122"/>
                        </a:rPr>
                        <a:t>Lost</a:t>
                      </a:r>
                      <a:endParaRPr lang="en-US" sz="1100" b="0">
                        <a:solidFill>
                          <a:srgbClr val="000000"/>
                        </a:solidFill>
                        <a:latin typeface="Calibri" panose="020F0502020204030204" charset="-122"/>
                      </a:endParaRPr>
                    </a:p>
                  </a:txBody>
                  <a:tcPr marL="12700" marR="12700" marT="12700" vert="horz" anchor="ctr" anchorCtr="0">
                    <a:lnL>
                      <a:noFill/>
                    </a:lnL>
                    <a:lnR w="6350" cap="flat" cmpd="sng">
                      <a:solidFill>
                        <a:srgbClr val="9BC2E6"/>
                      </a:solidFill>
                      <a:prstDash val="solid"/>
                      <a:headEnd type="none" w="med" len="med"/>
                      <a:tailEnd type="none" w="med" len="med"/>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Summary</a:t>
            </a:r>
            <a:endParaRPr lang="en-US"/>
          </a:p>
        </p:txBody>
      </p:sp>
      <p:sp>
        <p:nvSpPr>
          <p:cNvPr id="3" name="Content Placeholder 2"/>
          <p:cNvSpPr>
            <a:spLocks noGrp="1"/>
          </p:cNvSpPr>
          <p:nvPr>
            <p:ph idx="1"/>
          </p:nvPr>
        </p:nvSpPr>
        <p:spPr/>
        <p:txBody>
          <a:bodyPr/>
          <a:p>
            <a:r>
              <a:rPr lang="en-US" sz="1800"/>
              <a:t>The analysis identified the customers on basis of their transactions and segmented them into 4 major categories.</a:t>
            </a:r>
            <a:endParaRPr lang="en-US" sz="1800"/>
          </a:p>
          <a:p>
            <a:r>
              <a:rPr lang="en-US" sz="1800"/>
              <a:t> 44 out of 89 customers are either on verge of churn or lost. We can do some digital activity (cold mail) and share some offer to atleast customers who are on verge of churn to retain them. As they are 25% of our customer base.</a:t>
            </a:r>
            <a:endParaRPr lang="en-US" sz="1800"/>
          </a:p>
          <a:p>
            <a:r>
              <a:rPr lang="en-US" sz="1800"/>
              <a:t>Accordingly, we are try to get upsale from the best customers.</a:t>
            </a:r>
            <a:endParaRPr lang="en-US" sz="1800"/>
          </a:p>
          <a:p>
            <a:r>
              <a:rPr lang="en-US" sz="1800"/>
              <a:t>We need to plan some marketing to move loyal customers to best customers.</a:t>
            </a:r>
            <a:endParaRPr lang="en-US" sz="1800"/>
          </a:p>
          <a:p>
            <a:r>
              <a:rPr lang="en-US" sz="1800" dirty="0">
                <a:ea typeface="+mn-lt"/>
                <a:cs typeface="+mn-lt"/>
                <a:sym typeface="+mn-ea"/>
              </a:rPr>
              <a:t>Overall, the RFM analysis can help the company to better understand customer valuation, and to make informed decisions about marketing strategy.</a:t>
            </a:r>
            <a:endParaRPr lang="en-US" sz="1800" dirty="0">
              <a:solidFill>
                <a:schemeClr val="tx1"/>
              </a:solidFill>
              <a:ea typeface="+mn-lt"/>
              <a:cs typeface="+mn-lt"/>
              <a:sym typeface="+mn-ea"/>
            </a:endParaRPr>
          </a:p>
          <a:p>
            <a:endParaRPr lang="en-US" sz="1800"/>
          </a:p>
          <a:p>
            <a:endParaRPr 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921635"/>
            <a:ext cx="5299710" cy="1005840"/>
          </a:xfrm>
          <a:ln>
            <a:solidFill>
              <a:srgbClr val="C00000"/>
            </a:solidFill>
            <a:prstDash val="sysDot"/>
          </a:ln>
        </p:spPr>
        <p:txBody>
          <a:bodyPr/>
          <a:p>
            <a:r>
              <a:rPr lang="en-US" sz="6000">
                <a:latin typeface="Bahnschrift Condensed" panose="020B0502040204020203" charset="0"/>
                <a:cs typeface="Bahnschrift Condensed" panose="020B0502040204020203" charset="0"/>
              </a:rPr>
              <a:t>THANK YOU</a:t>
            </a:r>
            <a:endParaRPr lang="en-US" sz="6000">
              <a:latin typeface="Bahnschrift Condensed" panose="020B0502040204020203" charset="0"/>
              <a:cs typeface="Bahnschrift Condensed"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Contents</a:t>
            </a:r>
            <a:endParaRPr lang="en-IN" altLang="en-US"/>
          </a:p>
        </p:txBody>
      </p:sp>
      <p:sp>
        <p:nvSpPr>
          <p:cNvPr id="3" name="Content Placeholder 2"/>
          <p:cNvSpPr>
            <a:spLocks noGrp="1"/>
          </p:cNvSpPr>
          <p:nvPr>
            <p:ph idx="1"/>
          </p:nvPr>
        </p:nvSpPr>
        <p:spPr/>
        <p:txBody>
          <a:bodyPr/>
          <a:p>
            <a:pPr>
              <a:lnSpc>
                <a:spcPct val="100000"/>
              </a:lnSpc>
              <a:spcBef>
                <a:spcPct val="0"/>
              </a:spcBef>
              <a:buFont typeface="Wingdings" panose="05000000000000000000" charset="0"/>
              <a:buChar char="v"/>
            </a:pPr>
            <a:r>
              <a:rPr lang="en-IN" altLang="en-US" sz="1800" b="1">
                <a:sym typeface="+mn-ea"/>
              </a:rPr>
              <a:t>Executive Summary of the data</a:t>
            </a:r>
            <a:endParaRPr lang="en-IN" altLang="en-US" sz="1800" b="1"/>
          </a:p>
          <a:p>
            <a:pPr marL="800100" lvl="2" indent="-285750">
              <a:lnSpc>
                <a:spcPct val="100000"/>
              </a:lnSpc>
              <a:spcBef>
                <a:spcPts val="0"/>
              </a:spcBef>
            </a:pPr>
            <a:r>
              <a:rPr lang="en-IN" altLang="en-US" sz="1800">
                <a:sym typeface="+mn-ea"/>
              </a:rPr>
              <a:t>Problem statement</a:t>
            </a:r>
            <a:endParaRPr lang="en-IN" altLang="en-US" sz="1800"/>
          </a:p>
          <a:p>
            <a:pPr marL="800100" lvl="2" indent="-285750">
              <a:lnSpc>
                <a:spcPct val="100000"/>
              </a:lnSpc>
              <a:spcBef>
                <a:spcPts val="0"/>
              </a:spcBef>
            </a:pPr>
            <a:r>
              <a:rPr lang="en-IN" altLang="en-US" sz="1800">
                <a:sym typeface="+mn-ea"/>
              </a:rPr>
              <a:t>Executive Summary &amp; Data  Dictionary</a:t>
            </a:r>
            <a:endParaRPr lang="en-IN" altLang="en-US" sz="1800"/>
          </a:p>
          <a:p>
            <a:pPr marL="800100" lvl="2" indent="-285750">
              <a:lnSpc>
                <a:spcPct val="100000"/>
              </a:lnSpc>
              <a:spcBef>
                <a:spcPts val="0"/>
              </a:spcBef>
            </a:pPr>
            <a:r>
              <a:rPr lang="en-IN" altLang="en-US" sz="1800">
                <a:sym typeface="+mn-ea"/>
              </a:rPr>
              <a:t>Assumptions about data</a:t>
            </a:r>
            <a:endParaRPr lang="en-IN" altLang="en-US" sz="1800"/>
          </a:p>
          <a:p>
            <a:pPr>
              <a:lnSpc>
                <a:spcPct val="100000"/>
              </a:lnSpc>
              <a:spcBef>
                <a:spcPct val="0"/>
              </a:spcBef>
              <a:buFont typeface="Wingdings" panose="05000000000000000000" charset="0"/>
              <a:buChar char="v"/>
            </a:pPr>
            <a:r>
              <a:rPr lang="en-IN" altLang="en-US" sz="1800" b="1">
                <a:sym typeface="+mn-ea"/>
              </a:rPr>
              <a:t>Exploratory Analysis &amp; Insights</a:t>
            </a:r>
            <a:endParaRPr lang="en-IN" altLang="en-US" sz="1800" b="1"/>
          </a:p>
          <a:p>
            <a:pPr lvl="1">
              <a:lnSpc>
                <a:spcPct val="100000"/>
              </a:lnSpc>
              <a:spcBef>
                <a:spcPct val="0"/>
              </a:spcBef>
              <a:buFont typeface="Arial" panose="020B0604020202020204" pitchFamily="34" charset="0"/>
              <a:buChar char="•"/>
            </a:pPr>
            <a:r>
              <a:rPr lang="en-US" altLang="en-IN" sz="1800">
                <a:sym typeface="+mn-ea"/>
              </a:rPr>
              <a:t>Country and City Sales</a:t>
            </a:r>
            <a:endParaRPr lang="en-IN" altLang="en-US" sz="1800">
              <a:sym typeface="+mn-ea"/>
            </a:endParaRPr>
          </a:p>
          <a:p>
            <a:pPr lvl="1">
              <a:lnSpc>
                <a:spcPct val="100000"/>
              </a:lnSpc>
              <a:spcBef>
                <a:spcPct val="0"/>
              </a:spcBef>
              <a:buFont typeface="Arial" panose="020B0604020202020204" pitchFamily="34" charset="0"/>
              <a:buChar char="•"/>
            </a:pPr>
            <a:r>
              <a:rPr lang="en-IN" altLang="en-US" sz="1800">
                <a:sym typeface="+mn-ea"/>
              </a:rPr>
              <a:t>Yearly, Quarterly, Monthly, Weekday Trends in Sales count</a:t>
            </a:r>
            <a:endParaRPr lang="en-US" altLang="en-IN" sz="1800">
              <a:sym typeface="+mn-ea"/>
            </a:endParaRPr>
          </a:p>
          <a:p>
            <a:pPr lvl="1">
              <a:lnSpc>
                <a:spcPct val="100000"/>
              </a:lnSpc>
              <a:spcBef>
                <a:spcPct val="0"/>
              </a:spcBef>
              <a:buFont typeface="Arial" panose="020B0604020202020204" pitchFamily="34" charset="0"/>
              <a:buChar char="•"/>
            </a:pPr>
            <a:r>
              <a:rPr lang="en-US" altLang="en-IN" sz="1800">
                <a:sym typeface="+mn-ea"/>
              </a:rPr>
              <a:t>Product line wise sales</a:t>
            </a:r>
            <a:endParaRPr lang="en-US" altLang="en-IN" sz="1800">
              <a:sym typeface="+mn-ea"/>
            </a:endParaRPr>
          </a:p>
          <a:p>
            <a:pPr lvl="1">
              <a:lnSpc>
                <a:spcPct val="100000"/>
              </a:lnSpc>
              <a:spcBef>
                <a:spcPct val="0"/>
              </a:spcBef>
              <a:buFont typeface="Arial" panose="020B0604020202020204" pitchFamily="34" charset="0"/>
              <a:buChar char="•"/>
            </a:pPr>
            <a:r>
              <a:rPr lang="en-US" altLang="en-IN" sz="1800">
                <a:sym typeface="+mn-ea"/>
              </a:rPr>
              <a:t>Avg. order quantity and price as per dealsize</a:t>
            </a:r>
            <a:endParaRPr lang="en-IN" altLang="en-US" sz="1800"/>
          </a:p>
          <a:p>
            <a:pPr lvl="1">
              <a:lnSpc>
                <a:spcPct val="100000"/>
              </a:lnSpc>
              <a:spcBef>
                <a:spcPct val="0"/>
              </a:spcBef>
              <a:buFont typeface="Arial" panose="020B0604020202020204" pitchFamily="34" charset="0"/>
              <a:buChar char="•"/>
            </a:pPr>
            <a:r>
              <a:rPr lang="en-IN" altLang="en-US" sz="1800">
                <a:sym typeface="+mn-ea"/>
              </a:rPr>
              <a:t>Summary and Recommendations</a:t>
            </a:r>
            <a:endParaRPr lang="en-IN" altLang="en-US" sz="1800"/>
          </a:p>
          <a:p>
            <a:pPr>
              <a:lnSpc>
                <a:spcPct val="100000"/>
              </a:lnSpc>
              <a:spcBef>
                <a:spcPct val="0"/>
              </a:spcBef>
              <a:buFont typeface="Wingdings" panose="05000000000000000000" charset="0"/>
              <a:buChar char="v"/>
            </a:pPr>
            <a:r>
              <a:rPr lang="en-US" altLang="en-IN" sz="1800" b="1">
                <a:sym typeface="+mn-ea"/>
              </a:rPr>
              <a:t>RFM</a:t>
            </a:r>
            <a:r>
              <a:rPr lang="en-IN" altLang="en-US" sz="1800" b="1">
                <a:sym typeface="+mn-ea"/>
              </a:rPr>
              <a:t> Analysis</a:t>
            </a:r>
            <a:endParaRPr lang="en-IN" altLang="en-US" sz="1800" b="1"/>
          </a:p>
          <a:p>
            <a:pPr lvl="1">
              <a:lnSpc>
                <a:spcPct val="100000"/>
              </a:lnSpc>
              <a:spcBef>
                <a:spcPct val="0"/>
              </a:spcBef>
              <a:buFont typeface="Arial" panose="020B0604020202020204" pitchFamily="34" charset="0"/>
              <a:buChar char="•"/>
            </a:pPr>
            <a:r>
              <a:rPr lang="en-US" altLang="en-IN" sz="1800">
                <a:sym typeface="+mn-ea"/>
              </a:rPr>
              <a:t>RFM</a:t>
            </a:r>
            <a:r>
              <a:rPr lang="en-IN" altLang="en-US" sz="1800">
                <a:sym typeface="+mn-ea"/>
              </a:rPr>
              <a:t> Analysis Meaning</a:t>
            </a:r>
            <a:endParaRPr lang="en-IN" altLang="en-US" sz="1800"/>
          </a:p>
          <a:p>
            <a:pPr lvl="1">
              <a:lnSpc>
                <a:spcPct val="100000"/>
              </a:lnSpc>
              <a:spcBef>
                <a:spcPct val="0"/>
              </a:spcBef>
              <a:buFont typeface="Arial" panose="020B0604020202020204" pitchFamily="34" charset="0"/>
              <a:buChar char="•"/>
            </a:pPr>
            <a:r>
              <a:rPr lang="en-IN" altLang="en-US" sz="1800">
                <a:sym typeface="+mn-ea"/>
              </a:rPr>
              <a:t>MRA KNIME WorkFlow &amp; Qutput Table</a:t>
            </a:r>
            <a:endParaRPr lang="en-IN" altLang="en-US" sz="1800">
              <a:sym typeface="+mn-ea"/>
            </a:endParaRPr>
          </a:p>
          <a:p>
            <a:pPr lvl="1">
              <a:lnSpc>
                <a:spcPct val="100000"/>
              </a:lnSpc>
              <a:spcBef>
                <a:spcPct val="0"/>
              </a:spcBef>
              <a:buFont typeface="Arial" panose="020B0604020202020204" pitchFamily="34" charset="0"/>
              <a:buChar char="•"/>
            </a:pPr>
            <a:r>
              <a:rPr lang="en-US" altLang="en-IN" sz="1800">
                <a:sym typeface="+mn-ea"/>
              </a:rPr>
              <a:t>Top customers as per 4 categories: Best, Loyal, Churn and Lost</a:t>
            </a:r>
            <a:endParaRPr lang="en-IN" altLang="en-US" sz="1800">
              <a:sym typeface="+mn-ea"/>
            </a:endParaRPr>
          </a:p>
          <a:p>
            <a:pPr marL="0" lvl="1">
              <a:lnSpc>
                <a:spcPct val="100000"/>
              </a:lnSpc>
              <a:spcBef>
                <a:spcPct val="0"/>
              </a:spcBef>
              <a:buFont typeface="Wingdings" panose="05000000000000000000" charset="0"/>
              <a:buChar char="v"/>
            </a:pPr>
            <a:r>
              <a:rPr lang="en-IN" altLang="en-US" sz="1800" b="1">
                <a:sym typeface="+mn-ea"/>
              </a:rPr>
              <a:t>Summary</a:t>
            </a:r>
            <a:r>
              <a:rPr lang="en-IN" altLang="en-US" sz="1800" b="1">
                <a:sym typeface="+mn-ea"/>
              </a:rPr>
              <a:t> </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p:txBody>
          <a:bodyPr/>
          <a:p>
            <a:r>
              <a:rPr lang="en-US" sz="2400"/>
              <a:t>An automobile parts manufacturing company has collected data on transactions for 3 years. They do not have any in-house data science team, thus they have hired you as their consultant. Your job is to use your data science skills to find the underlying buying patterns of the customers, provide the company with suitable insights about their customers, and recommend customized marketing strategies for different segments of customers.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Dictionary</a:t>
            </a:r>
            <a:endParaRPr lang="en-IN" altLang="en-US"/>
          </a:p>
        </p:txBody>
      </p:sp>
      <p:graphicFrame>
        <p:nvGraphicFramePr>
          <p:cNvPr id="4" name="Content Placeholder 3"/>
          <p:cNvGraphicFramePr/>
          <p:nvPr>
            <p:ph idx="1"/>
          </p:nvPr>
        </p:nvGraphicFramePr>
        <p:xfrm>
          <a:off x="609600" y="773430"/>
          <a:ext cx="10972800" cy="5431790"/>
        </p:xfrm>
        <a:graphic>
          <a:graphicData uri="http://schemas.openxmlformats.org/drawingml/2006/table">
            <a:tbl>
              <a:tblPr firstRow="1" bandRow="1">
                <a:tableStyleId>{5C22544A-7EE6-4342-B048-85BDC9FD1C3A}</a:tableStyleId>
              </a:tblPr>
              <a:tblGrid>
                <a:gridCol w="1978025"/>
                <a:gridCol w="8994775"/>
              </a:tblGrid>
              <a:tr h="266065">
                <a:tc>
                  <a:txBody>
                    <a:bodyPr/>
                    <a:p>
                      <a:pPr indent="0" algn="l">
                        <a:buNone/>
                      </a:pPr>
                      <a:r>
                        <a:rPr lang="en-US" sz="1300" b="1">
                          <a:solidFill>
                            <a:schemeClr val="bg1"/>
                          </a:solidFill>
                          <a:latin typeface="Calibri" panose="020F0502020204030204" charset="0"/>
                          <a:cs typeface="Calibri" panose="020F0502020204030204" charset="0"/>
                        </a:rPr>
                        <a:t>Column Name</a:t>
                      </a:r>
                      <a:endParaRPr lang="en-US" sz="1300" b="1">
                        <a:solidFill>
                          <a:schemeClr val="bg1"/>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1">
                          <a:solidFill>
                            <a:schemeClr val="bg1"/>
                          </a:solidFill>
                          <a:latin typeface="Calibri" panose="020F0502020204030204" charset="0"/>
                          <a:cs typeface="Calibri" panose="020F0502020204030204" charset="0"/>
                        </a:rPr>
                        <a:t>Description</a:t>
                      </a:r>
                      <a:endParaRPr lang="en-US" sz="1300" b="1">
                        <a:solidFill>
                          <a:schemeClr val="bg1"/>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38125">
                <a:tc>
                  <a:txBody>
                    <a:bodyPr/>
                    <a:p>
                      <a:pPr indent="0" algn="l">
                        <a:buNone/>
                      </a:pPr>
                      <a:r>
                        <a:rPr lang="en-US" sz="1300" b="1">
                          <a:solidFill>
                            <a:srgbClr val="000000"/>
                          </a:solidFill>
                          <a:latin typeface="Calibri" panose="020F0502020204030204" charset="0"/>
                          <a:cs typeface="Calibri" panose="020F0502020204030204" charset="0"/>
                        </a:rPr>
                        <a:t>ORDERNUMBER</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represents the unique identification number assigned to each order.</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08915">
                <a:tc>
                  <a:txBody>
                    <a:bodyPr/>
                    <a:p>
                      <a:pPr indent="0" algn="l">
                        <a:buNone/>
                      </a:pPr>
                      <a:r>
                        <a:rPr lang="en-US" sz="1300" b="1">
                          <a:solidFill>
                            <a:srgbClr val="000000"/>
                          </a:solidFill>
                          <a:latin typeface="Calibri" panose="020F0502020204030204" charset="0"/>
                          <a:cs typeface="Calibri" panose="020F0502020204030204" charset="0"/>
                        </a:rPr>
                        <a:t>QUANTITYORDERED</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It indicates the number of items ordered in each order.</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37490">
                <a:tc>
                  <a:txBody>
                    <a:bodyPr/>
                    <a:p>
                      <a:pPr indent="0" algn="l">
                        <a:buNone/>
                      </a:pPr>
                      <a:r>
                        <a:rPr lang="en-US" sz="1300" b="1">
                          <a:solidFill>
                            <a:srgbClr val="000000"/>
                          </a:solidFill>
                          <a:latin typeface="Calibri" panose="020F0502020204030204" charset="0"/>
                          <a:cs typeface="Calibri" panose="020F0502020204030204" charset="0"/>
                        </a:rPr>
                        <a:t>PRICEEACH</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specifies the price of each item in the order.</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08915">
                <a:tc>
                  <a:txBody>
                    <a:bodyPr/>
                    <a:p>
                      <a:pPr indent="0" algn="l">
                        <a:buNone/>
                      </a:pPr>
                      <a:r>
                        <a:rPr lang="en-US" sz="1300" b="1">
                          <a:solidFill>
                            <a:srgbClr val="000000"/>
                          </a:solidFill>
                          <a:latin typeface="Calibri" panose="020F0502020204030204" charset="0"/>
                          <a:cs typeface="Calibri" panose="020F0502020204030204" charset="0"/>
                        </a:rPr>
                        <a:t>ORDERLINENUMBER</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It represents the line number of each item within an order.</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194945">
                <a:tc>
                  <a:txBody>
                    <a:bodyPr/>
                    <a:p>
                      <a:pPr indent="0" algn="l">
                        <a:buNone/>
                      </a:pPr>
                      <a:r>
                        <a:rPr lang="en-US" sz="1300" b="1">
                          <a:solidFill>
                            <a:srgbClr val="000000"/>
                          </a:solidFill>
                          <a:latin typeface="Calibri" panose="020F0502020204030204" charset="0"/>
                          <a:cs typeface="Calibri" panose="020F0502020204030204" charset="0"/>
                        </a:rPr>
                        <a:t>SALES</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denotes the total sales amount for each order, which is calculated by multiplying the quantity ordered by the price of each item.</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23520">
                <a:tc>
                  <a:txBody>
                    <a:bodyPr/>
                    <a:p>
                      <a:pPr indent="0" algn="l">
                        <a:buNone/>
                      </a:pPr>
                      <a:r>
                        <a:rPr lang="en-US" sz="1300" b="1">
                          <a:solidFill>
                            <a:srgbClr val="000000"/>
                          </a:solidFill>
                          <a:latin typeface="Calibri" panose="020F0502020204030204" charset="0"/>
                          <a:cs typeface="Calibri" panose="020F0502020204030204" charset="0"/>
                        </a:rPr>
                        <a:t>ORDERDATE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It denotes the date on which the order was placed.</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381000">
                <a:tc>
                  <a:txBody>
                    <a:bodyPr/>
                    <a:p>
                      <a:pPr indent="0" algn="l">
                        <a:buNone/>
                      </a:pPr>
                      <a:r>
                        <a:rPr lang="en-US" sz="1300" b="1">
                          <a:solidFill>
                            <a:srgbClr val="000000"/>
                          </a:solidFill>
                          <a:latin typeface="Calibri" panose="020F0502020204030204" charset="0"/>
                          <a:cs typeface="Calibri" panose="020F0502020204030204" charset="0"/>
                        </a:rPr>
                        <a:t>DAYS_SINCE_LASTORDER</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represents the number of days that have passed since the last order for each customer. It can be used to analyze customer purchasing patterns.</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23520">
                <a:tc>
                  <a:txBody>
                    <a:bodyPr/>
                    <a:p>
                      <a:pPr indent="0" algn="l">
                        <a:buNone/>
                      </a:pPr>
                      <a:r>
                        <a:rPr lang="en-US" sz="1300" b="1">
                          <a:solidFill>
                            <a:srgbClr val="000000"/>
                          </a:solidFill>
                          <a:latin typeface="Calibri" panose="020F0502020204030204" charset="0"/>
                          <a:cs typeface="Calibri" panose="020F0502020204030204" charset="0"/>
                        </a:rPr>
                        <a:t>STATUS</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It indicates the status of the order, such as "Shipped," "In Process," "Cancelled," "Disputed," "On Hold," or "Resolved"</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66700">
                <a:tc>
                  <a:txBody>
                    <a:bodyPr/>
                    <a:p>
                      <a:pPr indent="0" algn="l">
                        <a:buNone/>
                      </a:pPr>
                      <a:r>
                        <a:rPr lang="en-US" sz="1300" b="1">
                          <a:solidFill>
                            <a:srgbClr val="000000"/>
                          </a:solidFill>
                          <a:latin typeface="Calibri" panose="020F0502020204030204" charset="0"/>
                          <a:cs typeface="Calibri" panose="020F0502020204030204" charset="0"/>
                        </a:rPr>
                        <a:t>PRODUCTLINE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specifies the product line categories to which each item belongs. </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37490">
                <a:tc>
                  <a:txBody>
                    <a:bodyPr/>
                    <a:p>
                      <a:pPr indent="0" algn="l">
                        <a:buNone/>
                      </a:pPr>
                      <a:r>
                        <a:rPr lang="en-US" sz="1300" b="1">
                          <a:solidFill>
                            <a:srgbClr val="000000"/>
                          </a:solidFill>
                          <a:latin typeface="Calibri" panose="020F0502020204030204" charset="0"/>
                          <a:cs typeface="Calibri" panose="020F0502020204030204" charset="0"/>
                        </a:rPr>
                        <a:t>MSRP</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It stands for Manufacturer's Suggested Retail Price and represents the suggested selling price for each item.</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38125">
                <a:tc>
                  <a:txBody>
                    <a:bodyPr/>
                    <a:p>
                      <a:pPr indent="0" algn="l">
                        <a:buNone/>
                      </a:pPr>
                      <a:r>
                        <a:rPr lang="en-US" sz="1300" b="1">
                          <a:solidFill>
                            <a:srgbClr val="000000"/>
                          </a:solidFill>
                          <a:latin typeface="Calibri" panose="020F0502020204030204" charset="0"/>
                          <a:cs typeface="Calibri" panose="020F0502020204030204" charset="0"/>
                        </a:rPr>
                        <a:t>PRODUCTCODE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represents the unique code assigned to each product.</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66700">
                <a:tc>
                  <a:txBody>
                    <a:bodyPr/>
                    <a:p>
                      <a:pPr indent="0" algn="l">
                        <a:buNone/>
                      </a:pPr>
                      <a:r>
                        <a:rPr lang="en-US" sz="1300" b="1">
                          <a:solidFill>
                            <a:srgbClr val="000000"/>
                          </a:solidFill>
                          <a:latin typeface="Calibri" panose="020F0502020204030204" charset="0"/>
                          <a:cs typeface="Calibri" panose="020F0502020204030204" charset="0"/>
                        </a:rPr>
                        <a:t>CUSTOMERNAME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It denotes the name of the customer who placed the order.</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23520">
                <a:tc>
                  <a:txBody>
                    <a:bodyPr/>
                    <a:p>
                      <a:pPr indent="0" algn="l">
                        <a:buNone/>
                      </a:pPr>
                      <a:r>
                        <a:rPr lang="en-US" sz="1300" b="1">
                          <a:solidFill>
                            <a:srgbClr val="000000"/>
                          </a:solidFill>
                          <a:latin typeface="Calibri" panose="020F0502020204030204" charset="0"/>
                          <a:cs typeface="Calibri" panose="020F0502020204030204" charset="0"/>
                        </a:rPr>
                        <a:t>PHONE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contains the contact phone number for the customer.</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09550">
                <a:tc>
                  <a:txBody>
                    <a:bodyPr/>
                    <a:p>
                      <a:pPr indent="0" algn="l">
                        <a:buNone/>
                      </a:pPr>
                      <a:r>
                        <a:rPr lang="en-US" sz="1300" b="1">
                          <a:solidFill>
                            <a:srgbClr val="000000"/>
                          </a:solidFill>
                          <a:latin typeface="Calibri" panose="020F0502020204030204" charset="0"/>
                          <a:cs typeface="Calibri" panose="020F0502020204030204" charset="0"/>
                        </a:rPr>
                        <a:t>ADDRESSLINE1</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It represents the first line of the customer's address.</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66700">
                <a:tc>
                  <a:txBody>
                    <a:bodyPr/>
                    <a:p>
                      <a:pPr indent="0" algn="l">
                        <a:buNone/>
                      </a:pPr>
                      <a:r>
                        <a:rPr lang="en-US" sz="1300" b="1">
                          <a:solidFill>
                            <a:srgbClr val="000000"/>
                          </a:solidFill>
                          <a:latin typeface="Calibri" panose="020F0502020204030204" charset="0"/>
                          <a:cs typeface="Calibri" panose="020F0502020204030204" charset="0"/>
                        </a:rPr>
                        <a:t>CITY</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specifies the city where the customer is located.</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37490">
                <a:tc>
                  <a:txBody>
                    <a:bodyPr/>
                    <a:p>
                      <a:pPr indent="0" algn="l">
                        <a:buNone/>
                      </a:pPr>
                      <a:r>
                        <a:rPr lang="en-US" sz="1300" b="1">
                          <a:solidFill>
                            <a:srgbClr val="000000"/>
                          </a:solidFill>
                          <a:latin typeface="Calibri" panose="020F0502020204030204" charset="0"/>
                          <a:cs typeface="Calibri" panose="020F0502020204030204" charset="0"/>
                        </a:rPr>
                        <a:t>POSTALCODE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It denotes the postal code or ZIP code associated with the customer's address.</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23520">
                <a:tc>
                  <a:txBody>
                    <a:bodyPr/>
                    <a:p>
                      <a:pPr indent="0" algn="l">
                        <a:buNone/>
                      </a:pPr>
                      <a:r>
                        <a:rPr lang="en-US" sz="1300" b="1">
                          <a:solidFill>
                            <a:srgbClr val="000000"/>
                          </a:solidFill>
                          <a:latin typeface="Calibri" panose="020F0502020204030204" charset="0"/>
                          <a:cs typeface="Calibri" panose="020F0502020204030204" charset="0"/>
                        </a:rPr>
                        <a:t>COUNTRY</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lgn="l">
                        <a:buNone/>
                      </a:pPr>
                      <a:r>
                        <a:rPr lang="en-US" sz="1300" b="0">
                          <a:solidFill>
                            <a:srgbClr val="000000"/>
                          </a:solidFill>
                          <a:latin typeface="Calibri" panose="020F0502020204030204" charset="0"/>
                          <a:cs typeface="Calibri" panose="020F0502020204030204" charset="0"/>
                        </a:rPr>
                        <a:t>This column indicates the country where the customer is located.</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22885">
                <a:tc>
                  <a:txBody>
                    <a:bodyPr/>
                    <a:p>
                      <a:pPr indent="0">
                        <a:buNone/>
                      </a:pPr>
                      <a:r>
                        <a:rPr lang="en-US" sz="1300" b="1">
                          <a:solidFill>
                            <a:srgbClr val="000000"/>
                          </a:solidFill>
                          <a:latin typeface="Calibri" panose="020F0502020204030204" charset="0"/>
                          <a:cs typeface="Calibri" panose="020F0502020204030204" charset="0"/>
                        </a:rPr>
                        <a:t>CONTACTLASTNAME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300" b="0">
                          <a:solidFill>
                            <a:srgbClr val="000000"/>
                          </a:solidFill>
                          <a:latin typeface="Calibri" panose="020F0502020204030204" charset="0"/>
                          <a:cs typeface="Calibri" panose="020F0502020204030204" charset="0"/>
                        </a:rPr>
                        <a:t>It represents the last name of the contact person associated with the customer.</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52095">
                <a:tc>
                  <a:txBody>
                    <a:bodyPr/>
                    <a:p>
                      <a:pPr indent="0">
                        <a:buNone/>
                      </a:pPr>
                      <a:r>
                        <a:rPr lang="en-US" sz="1300" b="1">
                          <a:solidFill>
                            <a:srgbClr val="000000"/>
                          </a:solidFill>
                          <a:latin typeface="Calibri" panose="020F0502020204030204" charset="0"/>
                          <a:cs typeface="Calibri" panose="020F0502020204030204" charset="0"/>
                        </a:rPr>
                        <a:t>CONTACTFIRSTNAME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300" b="0">
                          <a:solidFill>
                            <a:srgbClr val="000000"/>
                          </a:solidFill>
                          <a:latin typeface="Calibri" panose="020F0502020204030204" charset="0"/>
                          <a:cs typeface="Calibri" panose="020F0502020204030204" charset="0"/>
                        </a:rPr>
                        <a:t>This column denotes the first name of the contact person associated with the customer.</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r h="223520">
                <a:tc>
                  <a:txBody>
                    <a:bodyPr/>
                    <a:p>
                      <a:pPr indent="0">
                        <a:buNone/>
                      </a:pPr>
                      <a:r>
                        <a:rPr lang="en-US" sz="1300" b="1">
                          <a:solidFill>
                            <a:srgbClr val="000000"/>
                          </a:solidFill>
                          <a:latin typeface="Calibri" panose="020F0502020204030204" charset="0"/>
                          <a:cs typeface="Calibri" panose="020F0502020204030204" charset="0"/>
                        </a:rPr>
                        <a:t>DEALSIZE</a:t>
                      </a:r>
                      <a:endParaRPr lang="en-US" sz="13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c>
                  <a:txBody>
                    <a:bodyPr/>
                    <a:p>
                      <a:pPr indent="0">
                        <a:buNone/>
                      </a:pPr>
                      <a:r>
                        <a:rPr lang="en-US" sz="1300" b="0">
                          <a:solidFill>
                            <a:srgbClr val="000000"/>
                          </a:solidFill>
                          <a:latin typeface="Calibri" panose="020F0502020204030204" charset="0"/>
                          <a:cs typeface="Calibri" panose="020F0502020204030204" charset="0"/>
                        </a:rPr>
                        <a:t>It indicates the size of the deal or order, which are the categories "Small," "Medium," or "Large."</a:t>
                      </a:r>
                      <a:endParaRPr lang="en-US" sz="13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nchorCtr="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Assumptions</a:t>
            </a:r>
            <a:endParaRPr lang="en-IN" altLang="en-US"/>
          </a:p>
        </p:txBody>
      </p:sp>
      <p:sp>
        <p:nvSpPr>
          <p:cNvPr id="3" name="Content Placeholder 2"/>
          <p:cNvSpPr>
            <a:spLocks noGrp="1"/>
          </p:cNvSpPr>
          <p:nvPr>
            <p:ph idx="1"/>
          </p:nvPr>
        </p:nvSpPr>
        <p:spPr/>
        <p:txBody>
          <a:bodyPr/>
          <a:p>
            <a:pPr marL="285750" indent="-285750">
              <a:lnSpc>
                <a:spcPct val="100000"/>
              </a:lnSpc>
              <a:buFont typeface="Arial" panose="020B0604020202020204" pitchFamily="34" charset="0"/>
              <a:buChar char="•"/>
            </a:pPr>
            <a:r>
              <a:rPr lang="en-US" sz="2400" dirty="0">
                <a:solidFill>
                  <a:schemeClr val="tx1"/>
                </a:solidFill>
                <a:ea typeface="+mn-lt"/>
                <a:cs typeface="+mn-lt"/>
                <a:sym typeface="+mn-ea"/>
              </a:rPr>
              <a:t>The data represents various details of transactions done by customers of an automobile part manufacturing company on various dates.</a:t>
            </a:r>
            <a:endParaRPr lang="en-US" sz="2400" dirty="0">
              <a:solidFill>
                <a:schemeClr val="tx1"/>
              </a:solidFill>
            </a:endParaRPr>
          </a:p>
          <a:p>
            <a:pPr marL="285750" indent="-285750">
              <a:lnSpc>
                <a:spcPct val="100000"/>
              </a:lnSpc>
              <a:buFont typeface="Arial" panose="020B0604020202020204" pitchFamily="34" charset="0"/>
              <a:buChar char="•"/>
            </a:pPr>
            <a:r>
              <a:rPr lang="en-US" sz="2400" dirty="0">
                <a:solidFill>
                  <a:schemeClr val="tx1"/>
                </a:solidFill>
                <a:ea typeface="+mn-lt"/>
                <a:cs typeface="+mn-lt"/>
                <a:sym typeface="+mn-ea"/>
              </a:rPr>
              <a:t>Each entry in the data represents a sales transaction with customer.</a:t>
            </a:r>
            <a:endParaRPr lang="en-US" sz="2400" dirty="0">
              <a:solidFill>
                <a:schemeClr val="tx1"/>
              </a:solidFill>
            </a:endParaRPr>
          </a:p>
          <a:p>
            <a:pPr marL="285750" indent="-285750">
              <a:lnSpc>
                <a:spcPct val="100000"/>
              </a:lnSpc>
              <a:buFont typeface="Arial" panose="020B0604020202020204" pitchFamily="34" charset="0"/>
              <a:buChar char="•"/>
            </a:pPr>
            <a:r>
              <a:rPr lang="en-US" sz="2400" dirty="0">
                <a:solidFill>
                  <a:schemeClr val="tx1"/>
                </a:solidFill>
                <a:ea typeface="+mn-lt"/>
                <a:cs typeface="+mn-lt"/>
                <a:sym typeface="+mn-ea"/>
              </a:rPr>
              <a:t>The first column in the data represents the </a:t>
            </a:r>
            <a:r>
              <a:rPr lang="en-US" sz="2400" dirty="0">
                <a:ea typeface="+mn-lt"/>
                <a:cs typeface="+mn-lt"/>
                <a:sym typeface="+mn-ea"/>
              </a:rPr>
              <a:t>unique identification number assigned to each order. This also specifies frequency</a:t>
            </a:r>
            <a:endParaRPr lang="en-US" sz="2400" dirty="0">
              <a:solidFill>
                <a:schemeClr val="tx1"/>
              </a:solidFill>
              <a:ea typeface="+mn-lt"/>
              <a:cs typeface="+mn-lt"/>
            </a:endParaRPr>
          </a:p>
          <a:p>
            <a:pPr marL="285750" indent="-285750">
              <a:lnSpc>
                <a:spcPct val="100000"/>
              </a:lnSpc>
              <a:buFont typeface="Arial" panose="020B0604020202020204" pitchFamily="34" charset="0"/>
              <a:buChar char="•"/>
            </a:pPr>
            <a:r>
              <a:rPr lang="en-US" sz="2400" dirty="0">
                <a:solidFill>
                  <a:schemeClr val="tx1"/>
                </a:solidFill>
                <a:ea typeface="+mn-lt"/>
                <a:cs typeface="+mn-lt"/>
                <a:sym typeface="+mn-ea"/>
              </a:rPr>
              <a:t>The fifth column represents </a:t>
            </a:r>
            <a:r>
              <a:rPr lang="en-US" sz="2400" dirty="0">
                <a:ea typeface="+mn-lt"/>
                <a:cs typeface="+mn-lt"/>
                <a:sym typeface="+mn-ea"/>
              </a:rPr>
              <a:t>the total sales amount for each order, which specifies the monetary value.</a:t>
            </a:r>
            <a:endParaRPr lang="en-US" sz="2400" dirty="0">
              <a:solidFill>
                <a:schemeClr val="tx1"/>
              </a:solidFill>
              <a:ea typeface="+mn-lt"/>
              <a:cs typeface="+mn-lt"/>
            </a:endParaRPr>
          </a:p>
          <a:p>
            <a:pPr marL="285750" indent="-285750">
              <a:lnSpc>
                <a:spcPct val="100000"/>
              </a:lnSpc>
              <a:buFont typeface="Arial" panose="020B0604020202020204" pitchFamily="34" charset="0"/>
              <a:buChar char="•"/>
            </a:pPr>
            <a:r>
              <a:rPr lang="en-US" sz="2400" dirty="0">
                <a:solidFill>
                  <a:schemeClr val="tx1"/>
                </a:solidFill>
                <a:ea typeface="+mn-lt"/>
                <a:cs typeface="+mn-lt"/>
                <a:sym typeface="+mn-ea"/>
              </a:rPr>
              <a:t>The seventh column represents </a:t>
            </a:r>
            <a:r>
              <a:rPr lang="en-US" sz="2400" dirty="0">
                <a:ea typeface="+mn-lt"/>
                <a:cs typeface="+mn-lt"/>
                <a:sym typeface="+mn-ea"/>
              </a:rPr>
              <a:t>the number of days that have passed since the last order for each customer, which specifies the recency value.</a:t>
            </a:r>
            <a:endParaRPr lang="en-US" sz="2400" dirty="0">
              <a:solidFill>
                <a:schemeClr val="tx1"/>
              </a:solidFill>
              <a:ea typeface="+mn-lt"/>
              <a:cs typeface="+mn-lt"/>
            </a:endParaRPr>
          </a:p>
          <a:p>
            <a:pPr marL="285750" indent="-285750">
              <a:lnSpc>
                <a:spcPct val="100000"/>
              </a:lnSpc>
              <a:buFont typeface="Arial" panose="020B0604020202020204" pitchFamily="34" charset="0"/>
              <a:buChar char="•"/>
            </a:pPr>
            <a:r>
              <a:rPr lang="en-US" sz="2400" dirty="0">
                <a:solidFill>
                  <a:schemeClr val="tx1"/>
                </a:solidFill>
                <a:ea typeface="+mn-lt"/>
                <a:cs typeface="+mn-lt"/>
                <a:sym typeface="+mn-ea"/>
              </a:rPr>
              <a:t>For analysis, we have considered only “Shipped- Status” rows, as they constitute for 92.44% of data.</a:t>
            </a:r>
            <a:endParaRPr lang="en-US" sz="2400" dirty="0">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Order status</a:t>
            </a:r>
            <a:endParaRPr lang="en-US"/>
          </a:p>
        </p:txBody>
      </p:sp>
      <p:pic>
        <p:nvPicPr>
          <p:cNvPr id="4" name="Content Placeholder 3" descr="WhatsApp Image 2023-12-17 at 04.47.02"/>
          <p:cNvPicPr>
            <a:picLocks noChangeAspect="1"/>
          </p:cNvPicPr>
          <p:nvPr>
            <p:ph idx="1"/>
          </p:nvPr>
        </p:nvPicPr>
        <p:blipFill>
          <a:blip r:embed="rId1"/>
          <a:stretch>
            <a:fillRect/>
          </a:stretch>
        </p:blipFill>
        <p:spPr>
          <a:xfrm>
            <a:off x="4718050" y="1633220"/>
            <a:ext cx="7473950" cy="5224780"/>
          </a:xfrm>
          <a:prstGeom prst="rect">
            <a:avLst/>
          </a:prstGeom>
        </p:spPr>
      </p:pic>
      <p:sp>
        <p:nvSpPr>
          <p:cNvPr id="5" name="Text Box 4"/>
          <p:cNvSpPr txBox="1"/>
          <p:nvPr/>
        </p:nvSpPr>
        <p:spPr>
          <a:xfrm>
            <a:off x="779145" y="2332990"/>
            <a:ext cx="3851275" cy="1753235"/>
          </a:xfrm>
          <a:prstGeom prst="rect">
            <a:avLst/>
          </a:prstGeom>
          <a:noFill/>
        </p:spPr>
        <p:txBody>
          <a:bodyPr wrap="square" rtlCol="0">
            <a:spAutoFit/>
          </a:bodyPr>
          <a:p>
            <a:pPr marL="285750" indent="-285750">
              <a:buFont typeface="Arial" panose="020B0604020202020204" pitchFamily="34" charset="0"/>
              <a:buChar char="•"/>
            </a:pPr>
            <a:r>
              <a:rPr lang="en-US">
                <a:sym typeface="+mn-ea"/>
              </a:rPr>
              <a:t>Above 92% of data is shipped, wheres as less than 4.5% of data is either cancelled, on hold or disputed.</a:t>
            </a:r>
            <a:endParaRPr lang="en-US">
              <a:sym typeface="+mn-ea"/>
            </a:endParaRPr>
          </a:p>
          <a:p>
            <a:pPr marL="285750" indent="-285750">
              <a:buFont typeface="Arial" panose="020B0604020202020204" pitchFamily="34" charset="0"/>
              <a:buChar char="•"/>
            </a:pPr>
            <a:r>
              <a:rPr lang="en-US"/>
              <a:t>Hence, we have considered only shipped status data for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Exploratory Data Analysis</a:t>
            </a:r>
            <a:endParaRPr lang="en-IN" altLang="en-US"/>
          </a:p>
        </p:txBody>
      </p:sp>
      <p:sp>
        <p:nvSpPr>
          <p:cNvPr id="3" name="Content Placeholder 2"/>
          <p:cNvSpPr>
            <a:spLocks noGrp="1"/>
          </p:cNvSpPr>
          <p:nvPr>
            <p:ph idx="1"/>
          </p:nvPr>
        </p:nvSpPr>
        <p:spPr/>
        <p:txBody>
          <a:bodyPr/>
          <a:p>
            <a:pPr lvl="1">
              <a:lnSpc>
                <a:spcPct val="100000"/>
              </a:lnSpc>
              <a:spcBef>
                <a:spcPct val="0"/>
              </a:spcBef>
              <a:buFont typeface="Arial" panose="020B0604020202020204" pitchFamily="34" charset="0"/>
              <a:buChar char="•"/>
            </a:pPr>
            <a:r>
              <a:rPr lang="en-US" altLang="en-IN" sz="3200">
                <a:sym typeface="+mn-ea"/>
              </a:rPr>
              <a:t>Country and City Sales</a:t>
            </a:r>
            <a:endParaRPr lang="en-IN" altLang="en-US" sz="3200">
              <a:sym typeface="+mn-ea"/>
            </a:endParaRPr>
          </a:p>
          <a:p>
            <a:pPr lvl="1">
              <a:lnSpc>
                <a:spcPct val="100000"/>
              </a:lnSpc>
              <a:spcBef>
                <a:spcPct val="0"/>
              </a:spcBef>
              <a:buFont typeface="Arial" panose="020B0604020202020204" pitchFamily="34" charset="0"/>
              <a:buChar char="•"/>
            </a:pPr>
            <a:r>
              <a:rPr lang="en-IN" altLang="en-US" sz="3200">
                <a:sym typeface="+mn-ea"/>
              </a:rPr>
              <a:t>Yearly, Quarterly, Monthly, Weekday Trends in Sales count</a:t>
            </a:r>
            <a:endParaRPr lang="en-US" altLang="en-IN" sz="3200">
              <a:sym typeface="+mn-ea"/>
            </a:endParaRPr>
          </a:p>
          <a:p>
            <a:pPr lvl="1">
              <a:lnSpc>
                <a:spcPct val="100000"/>
              </a:lnSpc>
              <a:spcBef>
                <a:spcPct val="0"/>
              </a:spcBef>
              <a:buFont typeface="Arial" panose="020B0604020202020204" pitchFamily="34" charset="0"/>
              <a:buChar char="•"/>
            </a:pPr>
            <a:r>
              <a:rPr lang="en-US" altLang="en-IN" sz="3200">
                <a:sym typeface="+mn-ea"/>
              </a:rPr>
              <a:t>Product line wise sales</a:t>
            </a:r>
            <a:endParaRPr lang="en-US" altLang="en-IN" sz="3200">
              <a:sym typeface="+mn-ea"/>
            </a:endParaRPr>
          </a:p>
          <a:p>
            <a:pPr lvl="1">
              <a:lnSpc>
                <a:spcPct val="100000"/>
              </a:lnSpc>
              <a:spcBef>
                <a:spcPct val="0"/>
              </a:spcBef>
              <a:buFont typeface="Arial" panose="020B0604020202020204" pitchFamily="34" charset="0"/>
              <a:buChar char="•"/>
            </a:pPr>
            <a:r>
              <a:rPr lang="en-US" altLang="en-IN" sz="3200"/>
              <a:t>Avg. order quantity and price as per dealsize</a:t>
            </a:r>
            <a:endParaRPr lang="en-IN" altLang="en-US" sz="3200"/>
          </a:p>
          <a:p>
            <a:pPr lvl="1">
              <a:lnSpc>
                <a:spcPct val="100000"/>
              </a:lnSpc>
              <a:spcBef>
                <a:spcPct val="0"/>
              </a:spcBef>
              <a:buFont typeface="Arial" panose="020B0604020202020204" pitchFamily="34" charset="0"/>
              <a:buChar char="•"/>
            </a:pPr>
            <a:r>
              <a:rPr lang="en-IN" altLang="en-US" sz="3200">
                <a:sym typeface="+mn-ea"/>
              </a:rPr>
              <a:t>Summary and Recommendations</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11747</Words>
  <Application>WPS Presentation</Application>
  <PresentationFormat>Widescreen</PresentationFormat>
  <Paragraphs>823</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Bahnschrift Condensed</vt:lpstr>
      <vt:lpstr>Calibri</vt:lpstr>
      <vt:lpstr>Wingdings</vt:lpstr>
      <vt:lpstr>Microsoft YaHei</vt:lpstr>
      <vt:lpstr>Arial Unicode MS</vt:lpstr>
      <vt:lpstr>Calibri</vt:lpstr>
      <vt:lpstr>Gear Drives</vt:lpstr>
      <vt:lpstr>MRA Project-1 Automobile Parts Manufacturing Company Transaction Data</vt:lpstr>
      <vt:lpstr>Agenda</vt:lpstr>
      <vt:lpstr>Executive Summary</vt:lpstr>
      <vt:lpstr>Contents</vt:lpstr>
      <vt:lpstr>Problem Statement</vt:lpstr>
      <vt:lpstr>Data Dictionary</vt:lpstr>
      <vt:lpstr>Assumptions</vt:lpstr>
      <vt:lpstr>Order status</vt:lpstr>
      <vt:lpstr>Exploratory Data Analysis</vt:lpstr>
      <vt:lpstr>Country Sales:</vt:lpstr>
      <vt:lpstr>City Sales:</vt:lpstr>
      <vt:lpstr>Sales as per Postal code</vt:lpstr>
      <vt:lpstr>Yearly Sales</vt:lpstr>
      <vt:lpstr>Quarterly Sales</vt:lpstr>
      <vt:lpstr>Monthly Sales</vt:lpstr>
      <vt:lpstr>Weekly Sales</vt:lpstr>
      <vt:lpstr>Sales as per product line</vt:lpstr>
      <vt:lpstr>Dealsize and avg. quantity:</vt:lpstr>
      <vt:lpstr>Avg. price as per Dealsize</vt:lpstr>
      <vt:lpstr>Summary</vt:lpstr>
      <vt:lpstr>Recommendation:</vt:lpstr>
      <vt:lpstr>RFM Analysis</vt:lpstr>
      <vt:lpstr>Definition of RFM:</vt:lpstr>
      <vt:lpstr>Recency, Frequency and Monetary</vt:lpstr>
      <vt:lpstr>Recency</vt:lpstr>
      <vt:lpstr>Frequency</vt:lpstr>
      <vt:lpstr>Monetary</vt:lpstr>
      <vt:lpstr>Binned</vt:lpstr>
      <vt:lpstr>MRA KNIME Workflow</vt:lpstr>
      <vt:lpstr>RFM table output</vt:lpstr>
      <vt:lpstr>Customer Segmentation as per RFM Analysis</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Project-1 Automobile Parts Manufacturing Company Transaction Data</dc:title>
  <dc:creator>a12at</dc:creator>
  <cp:lastModifiedBy>atul yadav</cp:lastModifiedBy>
  <cp:revision>6</cp:revision>
  <dcterms:created xsi:type="dcterms:W3CDTF">2023-12-15T19:42:00Z</dcterms:created>
  <dcterms:modified xsi:type="dcterms:W3CDTF">2023-12-17T18:01:58Z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90E8D68F0A8E4367A9A5A7137043EAC5</vt:lpwstr>
  </property>
  <property fmtid="{D5CDD505-2E9C-101B-9397-08002B2CF9AE}" pid="3" name="KSOProductBuildVer">
    <vt:lpwstr>1033-11.2.0.11225</vt:lpwstr>
  </property>
</Properties>
</file>