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3"/>
    <p:sldId id="257" r:id="rId4"/>
    <p:sldId id="284" r:id="rId5"/>
    <p:sldId id="285" r:id="rId6"/>
    <p:sldId id="286" r:id="rId7"/>
    <p:sldId id="266" r:id="rId8"/>
    <p:sldId id="289" r:id="rId9"/>
    <p:sldId id="290" r:id="rId10"/>
    <p:sldId id="269" r:id="rId11"/>
    <p:sldId id="293" r:id="rId12"/>
    <p:sldId id="294" r:id="rId13"/>
    <p:sldId id="295" r:id="rId14"/>
    <p:sldId id="296" r:id="rId15"/>
    <p:sldId id="297" r:id="rId16"/>
    <p:sldId id="298" r:id="rId17"/>
    <p:sldId id="299" r:id="rId18"/>
    <p:sldId id="291" r:id="rId19"/>
    <p:sldId id="292" r:id="rId20"/>
    <p:sldId id="300" r:id="rId21"/>
    <p:sldId id="302" r:id="rId22"/>
    <p:sldId id="305" r:id="rId23"/>
    <p:sldId id="301" r:id="rId24"/>
    <p:sldId id="303" r:id="rId25"/>
    <p:sldId id="304" r:id="rId26"/>
    <p:sldId id="306" r:id="rId27"/>
    <p:sldId id="307" r:id="rId28"/>
    <p:sldId id="308" r:id="rId29"/>
    <p:sldId id="275"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C1C"/>
    <a:srgbClr val="FCE646"/>
    <a:srgbClr val="FBBD0D"/>
    <a:srgbClr val="F3A60D"/>
    <a:srgbClr val="FACB1E"/>
    <a:srgbClr val="FDA901"/>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p:restoredTop sz="94522"/>
  </p:normalViewPr>
  <p:slideViewPr>
    <p:cSldViewPr snapToGrid="0" showGuides="1">
      <p:cViewPr>
        <p:scale>
          <a:sx n="95" d="100"/>
          <a:sy n="95" d="100"/>
        </p:scale>
        <p:origin x="66" y="-954"/>
      </p:cViewPr>
      <p:guideLst>
        <p:guide orient="horz" pos="2116"/>
        <p:guide pos="3803"/>
      </p:guideLst>
    </p:cSldViewPr>
  </p:slideViewPr>
  <p:notesTextViewPr>
    <p:cViewPr>
      <p:scale>
        <a:sx n="1" d="1"/>
        <a:sy n="1" d="1"/>
      </p:scale>
      <p:origin x="0" y="0"/>
    </p:cViewPr>
  </p:notesTextViewPr>
  <p:sorterViewPr showFormatting="0">
    <p:cViewPr>
      <p:scale>
        <a:sx n="70" d="100"/>
        <a:sy n="70" d="100"/>
      </p:scale>
      <p:origin x="0" y="-9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2F2F2"/>
        </a:solidFill>
        <a:effectLst/>
      </p:bgPr>
    </p:bg>
    <p:spTree>
      <p:nvGrpSpPr>
        <p:cNvPr id="1" name=""/>
        <p:cNvGrpSpPr/>
        <p:nvPr/>
      </p:nvGrpSpPr>
      <p:grpSpPr>
        <a:xfrm>
          <a:off x="0" y="0"/>
          <a:ext cx="0" cy="0"/>
          <a:chOff x="0" y="0"/>
          <a:chExt cx="0" cy="0"/>
        </a:xfrm>
      </p:grpSpPr>
      <p:grpSp>
        <p:nvGrpSpPr>
          <p:cNvPr id="2050" name="组合 6"/>
          <p:cNvGrpSpPr/>
          <p:nvPr userDrawn="1"/>
        </p:nvGrpSpPr>
        <p:grpSpPr>
          <a:xfrm rot="661938">
            <a:off x="5365750" y="1989138"/>
            <a:ext cx="5341938" cy="5329237"/>
            <a:chOff x="5967660" y="994392"/>
            <a:chExt cx="5342495" cy="5329328"/>
          </a:xfrm>
        </p:grpSpPr>
        <p:sp>
          <p:nvSpPr>
            <p:cNvPr id="2051"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2052"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2053"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2054"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2055"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2056"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2057"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2058"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2059"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2060"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2061"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2062"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2063"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2064" name="组合 20"/>
          <p:cNvGrpSpPr/>
          <p:nvPr userDrawn="1"/>
        </p:nvGrpSpPr>
        <p:grpSpPr>
          <a:xfrm>
            <a:off x="5378450" y="1466850"/>
            <a:ext cx="5681663" cy="4886325"/>
            <a:chOff x="4994643" y="1887503"/>
            <a:chExt cx="5682516" cy="4886712"/>
          </a:xfrm>
        </p:grpSpPr>
        <p:grpSp>
          <p:nvGrpSpPr>
            <p:cNvPr id="2065" name="Group 20"/>
            <p:cNvGrpSpPr>
              <a:grpSpLocks noChangeAspect="1"/>
            </p:cNvGrpSpPr>
            <p:nvPr userDrawn="1"/>
          </p:nvGrpSpPr>
          <p:grpSpPr>
            <a:xfrm rot="-794917">
              <a:off x="4994643" y="1887503"/>
              <a:ext cx="5682516" cy="4886712"/>
              <a:chOff x="3373" y="208"/>
              <a:chExt cx="4063" cy="3494"/>
            </a:xfrm>
          </p:grpSpPr>
          <p:sp>
            <p:nvSpPr>
              <p:cNvPr id="2066"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7"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8"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69"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0"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1"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2"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3"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4"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5"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608" y="4068901"/>
              <a:ext cx="2532443" cy="26195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流程图: 手动输入 33"/>
          <p:cNvSpPr/>
          <p:nvPr/>
        </p:nvSpPr>
        <p:spPr>
          <a:xfrm rot="16200000" flipV="1">
            <a:off x="398463"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83978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83978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E0E2FF3-1267-49B0-8EA9-DBCD7A6A59E4}"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2F2F2"/>
        </a:solidFill>
        <a:effectLst/>
      </p:bgPr>
    </p:bg>
    <p:spTree>
      <p:nvGrpSpPr>
        <p:cNvPr id="1" name=""/>
        <p:cNvGrpSpPr/>
        <p:nvPr/>
      </p:nvGrpSpPr>
      <p:grpSpPr>
        <a:xfrm>
          <a:off x="0" y="0"/>
          <a:ext cx="0" cy="0"/>
          <a:chOff x="0" y="0"/>
          <a:chExt cx="0" cy="0"/>
        </a:xfrm>
      </p:grpSpPr>
      <p:grpSp>
        <p:nvGrpSpPr>
          <p:cNvPr id="3074" name="组合 6"/>
          <p:cNvGrpSpPr/>
          <p:nvPr userDrawn="1"/>
        </p:nvGrpSpPr>
        <p:grpSpPr>
          <a:xfrm flipH="1">
            <a:off x="1184275" y="841375"/>
            <a:ext cx="5741988" cy="5408613"/>
            <a:chOff x="-1536302" y="95328"/>
            <a:chExt cx="5742103" cy="5408566"/>
          </a:xfrm>
        </p:grpSpPr>
        <p:grpSp>
          <p:nvGrpSpPr>
            <p:cNvPr id="3075" name="组合 7"/>
            <p:cNvGrpSpPr/>
            <p:nvPr userDrawn="1"/>
          </p:nvGrpSpPr>
          <p:grpSpPr>
            <a:xfrm rot="661938">
              <a:off x="-1136694" y="174566"/>
              <a:ext cx="5342495" cy="5329328"/>
              <a:chOff x="5967660" y="994392"/>
              <a:chExt cx="5342495" cy="5329328"/>
            </a:xfrm>
          </p:grpSpPr>
          <p:sp>
            <p:nvSpPr>
              <p:cNvPr id="3076"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3077"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3078"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3079"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3080"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3081"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3082"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3083"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3084"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3085"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3086"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3087"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3088"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3089" name="组合 8"/>
            <p:cNvGrpSpPr/>
            <p:nvPr userDrawn="1"/>
          </p:nvGrpSpPr>
          <p:grpSpPr>
            <a:xfrm>
              <a:off x="-1536302" y="95328"/>
              <a:ext cx="5682516" cy="4886712"/>
              <a:chOff x="4994643" y="1887503"/>
              <a:chExt cx="5682516" cy="4886712"/>
            </a:xfrm>
          </p:grpSpPr>
          <p:grpSp>
            <p:nvGrpSpPr>
              <p:cNvPr id="3090" name="Group 20"/>
              <p:cNvGrpSpPr>
                <a:grpSpLocks noChangeAspect="1"/>
              </p:cNvGrpSpPr>
              <p:nvPr userDrawn="1"/>
            </p:nvGrpSpPr>
            <p:grpSpPr>
              <a:xfrm rot="-794917">
                <a:off x="4994643" y="1887503"/>
                <a:ext cx="5682516" cy="4886712"/>
                <a:chOff x="3373" y="208"/>
                <a:chExt cx="4063" cy="3494"/>
              </a:xfrm>
            </p:grpSpPr>
            <p:sp>
              <p:nvSpPr>
                <p:cNvPr id="309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2"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3"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4"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5"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6"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7"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8"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9"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100"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11" name="直接连接符 10"/>
              <p:cNvCxnSpPr/>
              <p:nvPr/>
            </p:nvCxnSpPr>
            <p:spPr>
              <a:xfrm>
                <a:off x="6423422" y="4068709"/>
                <a:ext cx="2532114" cy="26193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5" name="流程图: 手动输入 34"/>
          <p:cNvSpPr/>
          <p:nvPr/>
        </p:nvSpPr>
        <p:spPr>
          <a:xfrm rot="5400000" flipH="1" flipV="1">
            <a:off x="4927600"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11787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611787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6"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817C355-B52E-4ADA-BEB8-5BD67D4F04F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3690938" y="0"/>
            <a:ext cx="46038" cy="685800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725863" y="0"/>
            <a:ext cx="84661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5400000">
            <a:off x="-235744" y="1616869"/>
            <a:ext cx="3240088" cy="2781300"/>
          </a:xfrm>
          <a:prstGeom prst="triangle">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3592637">
            <a:off x="981075" y="2911475"/>
            <a:ext cx="1630363" cy="3211513"/>
          </a:xfrm>
          <a:prstGeom prst="triangle">
            <a:avLst>
              <a:gd name="adj" fmla="val 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a:off x="0" y="4618038"/>
            <a:ext cx="831850" cy="1411288"/>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等腰三角形 11"/>
          <p:cNvSpPr/>
          <p:nvPr/>
        </p:nvSpPr>
        <p:spPr>
          <a:xfrm>
            <a:off x="-6350" y="1360488"/>
            <a:ext cx="2781300" cy="1647825"/>
          </a:xfrm>
          <a:prstGeom prst="triangle">
            <a:avLst>
              <a:gd name="adj" fmla="val 0"/>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等腰三角形 12"/>
          <p:cNvSpPr/>
          <p:nvPr/>
        </p:nvSpPr>
        <p:spPr>
          <a:xfrm rot="5400000">
            <a:off x="-404019" y="2548731"/>
            <a:ext cx="1639888" cy="831850"/>
          </a:xfrm>
          <a:prstGeom prst="triangle">
            <a:avLst>
              <a:gd name="adj" fmla="val 52585"/>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直角三角形 13"/>
          <p:cNvSpPr/>
          <p:nvPr/>
        </p:nvSpPr>
        <p:spPr>
          <a:xfrm rot="5400000">
            <a:off x="1230313" y="2595563"/>
            <a:ext cx="1139825" cy="1962150"/>
          </a:xfrm>
          <a:prstGeom prst="rtTriangl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6" name="组合 14"/>
          <p:cNvGrpSpPr/>
          <p:nvPr userDrawn="1"/>
        </p:nvGrpSpPr>
        <p:grpSpPr>
          <a:xfrm>
            <a:off x="-31750" y="1630363"/>
            <a:ext cx="3525838" cy="4275137"/>
            <a:chOff x="-32528" y="1335314"/>
            <a:chExt cx="3526971" cy="4273791"/>
          </a:xfrm>
        </p:grpSpPr>
        <p:cxnSp>
          <p:nvCxnSpPr>
            <p:cNvPr id="16" name="直接连接符 15"/>
            <p:cNvCxnSpPr/>
            <p:nvPr/>
          </p:nvCxnSpPr>
          <p:spPr>
            <a:xfrm flipH="1" flipV="1">
              <a:off x="-7120" y="4345853"/>
              <a:ext cx="238202" cy="11902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08" name="组合 16"/>
            <p:cNvGrpSpPr/>
            <p:nvPr userDrawn="1"/>
          </p:nvGrpSpPr>
          <p:grpSpPr>
            <a:xfrm>
              <a:off x="-32528" y="1335314"/>
              <a:ext cx="3526971" cy="4273791"/>
              <a:chOff x="-32528" y="1335314"/>
              <a:chExt cx="3526971" cy="4273791"/>
            </a:xfrm>
          </p:grpSpPr>
          <p:grpSp>
            <p:nvGrpSpPr>
              <p:cNvPr id="4109" name="组合 17"/>
              <p:cNvGrpSpPr/>
              <p:nvPr userDrawn="1"/>
            </p:nvGrpSpPr>
            <p:grpSpPr>
              <a:xfrm rot="151746">
                <a:off x="-27754" y="1335314"/>
                <a:ext cx="3522197" cy="4066736"/>
                <a:chOff x="6424179" y="1710091"/>
                <a:chExt cx="4232377" cy="4886712"/>
              </a:xfrm>
            </p:grpSpPr>
            <p:grpSp>
              <p:nvGrpSpPr>
                <p:cNvPr id="4110" name="Group 20"/>
                <p:cNvGrpSpPr>
                  <a:grpSpLocks noChangeAspect="1"/>
                </p:cNvGrpSpPr>
                <p:nvPr userDrawn="1"/>
              </p:nvGrpSpPr>
              <p:grpSpPr>
                <a:xfrm rot="-794917">
                  <a:off x="6522291" y="1710091"/>
                  <a:ext cx="4134265" cy="4886712"/>
                  <a:chOff x="4480" y="208"/>
                  <a:chExt cx="2956" cy="3494"/>
                </a:xfrm>
              </p:grpSpPr>
              <p:sp>
                <p:nvSpPr>
                  <p:cNvPr id="411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2"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3"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4"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5"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6"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488" y="4070365"/>
                  <a:ext cx="2532182" cy="2593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31082" y="4464878"/>
                <a:ext cx="649497" cy="1144227"/>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2528" y="5361533"/>
                <a:ext cx="913106" cy="24757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120" y="1613039"/>
                <a:ext cx="131805" cy="8728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3719513" y="2803525"/>
            <a:ext cx="196850" cy="1660525"/>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4369053" y="700324"/>
            <a:ext cx="6983159" cy="2852737"/>
          </a:xfrm>
        </p:spPr>
        <p:txBody>
          <a:bodyPr anchor="b"/>
          <a:lstStyle>
            <a:lvl1pPr>
              <a:defRPr sz="6000">
                <a:solidFill>
                  <a:schemeClr val="bg1"/>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4369053" y="3580049"/>
            <a:ext cx="6983159" cy="1500187"/>
          </a:xfrm>
        </p:spPr>
        <p:txBody>
          <a:bodyPr>
            <a:norm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Click to edit Master text style</a:t>
            </a:r>
            <a:endParaRPr lang="zh-CN" altLang="en-US" strike="noStrike" noProof="1" smtClean="0"/>
          </a:p>
        </p:txBody>
      </p:sp>
      <p:sp>
        <p:nvSpPr>
          <p:cNvPr id="3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B9D9E6-E33C-4FAE-8176-B2E4C0B0F83B}"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7937" y="511175"/>
            <a:ext cx="236538" cy="10334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1895" y="365125"/>
            <a:ext cx="10631905" cy="1325563"/>
          </a:xfrm>
        </p:spPr>
        <p:txBody>
          <a:bodyPr>
            <a:normAutofit/>
          </a:bodyPr>
          <a:lstStyle>
            <a:lvl1pPr>
              <a:defRPr sz="4000">
                <a:solidFill>
                  <a:schemeClr val="bg1">
                    <a:lumMod val="95000"/>
                  </a:schemeClr>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0ABEC9-FD50-4B58-9095-64B888FD309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6CD534C-3ED2-4972-9FF4-FD1E9F86408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ctrTitle"/>
          </p:nvPr>
        </p:nvSpPr>
        <p:spPr>
          <a:xfrm>
            <a:off x="1055053" y="2858135"/>
            <a:ext cx="5256212" cy="1141413"/>
          </a:xfrm>
        </p:spPr>
        <p:txBody>
          <a:bodyPr wrap="square" lIns="91440" tIns="45720" rIns="91440" bIns="45720" anchor="b" anchorCtr="0"/>
          <a:p>
            <a:pPr algn="l" eaLnBrk="1" hangingPunct="1">
              <a:buClrTx/>
              <a:buSzTx/>
              <a:buFontTx/>
            </a:pPr>
            <a:r>
              <a:rPr lang="en-IN" altLang="en-US">
                <a:solidFill>
                  <a:schemeClr val="bg1"/>
                </a:solidFill>
                <a:latin typeface="Bahnschrift Condensed" panose="020B0502040204020203" charset="0"/>
                <a:cs typeface="Bahnschrift Condensed" panose="020B0502040204020203" charset="0"/>
                <a:sym typeface="+mn-ea"/>
              </a:rPr>
              <a:t>MRA Project-2</a:t>
            </a:r>
            <a:br>
              <a:rPr lang="en-IN" altLang="en-US">
                <a:solidFill>
                  <a:schemeClr val="bg1"/>
                </a:solidFill>
                <a:latin typeface="Bahnschrift Condensed" panose="020B0502040204020203" charset="0"/>
                <a:cs typeface="Bahnschrift Condensed" panose="020B0502040204020203" charset="0"/>
                <a:sym typeface="+mn-ea"/>
              </a:rPr>
            </a:br>
            <a:r>
              <a:rPr lang="en-US" sz="4000" dirty="0">
                <a:solidFill>
                  <a:schemeClr val="bg1"/>
                </a:solidFill>
                <a:ea typeface="+mj-lt"/>
                <a:cs typeface="+mj-lt"/>
                <a:sym typeface="+mn-ea"/>
              </a:rPr>
              <a:t>Grocery Store's Data</a:t>
            </a:r>
            <a:br>
              <a:rPr lang="en-US" altLang="en-US" sz="4000" b="1" dirty="0">
                <a:solidFill>
                  <a:schemeClr val="bg1"/>
                </a:solidFill>
                <a:latin typeface="Bahnschrift Condensed" panose="020B0502040204020203" charset="0"/>
                <a:ea typeface="+mj-lt"/>
                <a:cs typeface="+mj-lt"/>
                <a:sym typeface="+mn-ea"/>
              </a:rPr>
            </a:br>
            <a:endParaRPr lang="zh-CN" altLang="en-US" sz="4000" kern="1200" dirty="0">
              <a:solidFill>
                <a:schemeClr val="bg1"/>
              </a:solidFill>
              <a:latin typeface="+mj-lt"/>
              <a:ea typeface="+mj-ea"/>
              <a:cs typeface="+mj-cs"/>
            </a:endParaRPr>
          </a:p>
        </p:txBody>
      </p:sp>
      <p:sp>
        <p:nvSpPr>
          <p:cNvPr id="3" name="副标题 2"/>
          <p:cNvSpPr>
            <a:spLocks noGrp="1"/>
          </p:cNvSpPr>
          <p:nvPr>
            <p:ph type="subTitle" idx="1" hasCustomPrompt="1"/>
          </p:nvPr>
        </p:nvSpPr>
        <p:spPr>
          <a:xfrm>
            <a:off x="1172845" y="3874770"/>
            <a:ext cx="3460115" cy="85598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IN" altLang="en-US" sz="2000">
                <a:solidFill>
                  <a:schemeClr val="bg1"/>
                </a:solidFill>
                <a:sym typeface="+mn-ea"/>
              </a:rPr>
              <a:t>Submitted by: Atul Yadav</a:t>
            </a:r>
            <a:endParaRPr lang="en-IN" altLang="en-US" sz="2000">
              <a:solidFill>
                <a:schemeClr val="bg1"/>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IN" altLang="en-US" sz="2000">
                <a:solidFill>
                  <a:schemeClr val="bg1"/>
                </a:solidFill>
                <a:sym typeface="+mn-ea"/>
              </a:rPr>
              <a:t>Batch: PGP DSBA Feb23</a:t>
            </a:r>
            <a:r>
              <a:rPr lang="en-US" altLang="en-IN" sz="2000">
                <a:solidFill>
                  <a:schemeClr val="bg1"/>
                </a:solidFill>
                <a:sym typeface="+mn-ea"/>
              </a:rPr>
              <a:t>.B G3</a:t>
            </a:r>
            <a:endParaRPr lang="en-IN" altLang="en-US" sz="2000">
              <a:solidFill>
                <a:schemeClr val="bg1"/>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pic>
        <p:nvPicPr>
          <p:cNvPr id="6" name="Picture 5" descr="Great_Learning_Logo"/>
          <p:cNvPicPr>
            <a:picLocks noChangeAspect="1"/>
          </p:cNvPicPr>
          <p:nvPr/>
        </p:nvPicPr>
        <p:blipFill>
          <a:blip r:embed="rId1"/>
          <a:stretch>
            <a:fillRect/>
          </a:stretch>
        </p:blipFill>
        <p:spPr>
          <a:xfrm>
            <a:off x="10240645" y="236855"/>
            <a:ext cx="1800225" cy="942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Quarterly Count of Products Sold</a:t>
            </a:r>
            <a:endParaRPr lang="en-US"/>
          </a:p>
        </p:txBody>
      </p:sp>
      <p:pic>
        <p:nvPicPr>
          <p:cNvPr id="3" name="Picture 2" descr="WhatsApp Image 2023-12-17 at 02.10.11"/>
          <p:cNvPicPr>
            <a:picLocks noChangeAspect="1"/>
          </p:cNvPicPr>
          <p:nvPr/>
        </p:nvPicPr>
        <p:blipFill>
          <a:blip r:embed="rId1"/>
          <a:stretch>
            <a:fillRect/>
          </a:stretch>
        </p:blipFill>
        <p:spPr>
          <a:xfrm>
            <a:off x="4109085" y="1642745"/>
            <a:ext cx="8082915" cy="5215255"/>
          </a:xfrm>
          <a:prstGeom prst="rect">
            <a:avLst/>
          </a:prstGeom>
        </p:spPr>
      </p:pic>
      <p:sp>
        <p:nvSpPr>
          <p:cNvPr id="4" name="Text Box 3"/>
          <p:cNvSpPr txBox="1"/>
          <p:nvPr/>
        </p:nvSpPr>
        <p:spPr>
          <a:xfrm>
            <a:off x="715645" y="1624965"/>
            <a:ext cx="3364865" cy="1476375"/>
          </a:xfrm>
          <a:prstGeom prst="rect">
            <a:avLst/>
          </a:prstGeom>
          <a:noFill/>
        </p:spPr>
        <p:txBody>
          <a:bodyPr wrap="square" rtlCol="0">
            <a:spAutoFit/>
          </a:bodyPr>
          <a:p>
            <a:pPr marL="285750" indent="-285750">
              <a:buFont typeface="Arial" panose="020B0604020202020204" pitchFamily="34" charset="0"/>
              <a:buChar char="•"/>
            </a:pPr>
            <a:r>
              <a:rPr lang="en-US" sz="1800">
                <a:solidFill>
                  <a:schemeClr val="bg1"/>
                </a:solidFill>
              </a:rPr>
              <a:t>Q1 has highest order contribution, as data is till Feb 2020</a:t>
            </a:r>
            <a:endParaRPr lang="en-US" sz="1800">
              <a:solidFill>
                <a:schemeClr val="bg1"/>
              </a:solidFill>
            </a:endParaRPr>
          </a:p>
          <a:p>
            <a:pPr marL="285750" indent="-285750">
              <a:buFont typeface="Arial" panose="020B0604020202020204" pitchFamily="34" charset="0"/>
              <a:buChar char="•"/>
            </a:pPr>
            <a:r>
              <a:rPr lang="en-US" sz="1800">
                <a:solidFill>
                  <a:schemeClr val="bg1"/>
                </a:solidFill>
              </a:rPr>
              <a:t>Whereas on yearly comparison, Q1 has lowest order every year.</a:t>
            </a:r>
            <a:endParaRPr lang="en-US" sz="18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Month</a:t>
            </a:r>
            <a:r>
              <a:rPr lang="en-US">
                <a:sym typeface="+mn-ea"/>
              </a:rPr>
              <a:t>ly Count of Products Sold</a:t>
            </a:r>
            <a:endParaRPr lang="en-US"/>
          </a:p>
        </p:txBody>
      </p:sp>
      <p:pic>
        <p:nvPicPr>
          <p:cNvPr id="3" name="Picture 2" descr="WhatsApp Image 2023-12-17 at 02.11.32"/>
          <p:cNvPicPr>
            <a:picLocks noChangeAspect="1"/>
          </p:cNvPicPr>
          <p:nvPr/>
        </p:nvPicPr>
        <p:blipFill>
          <a:blip r:embed="rId1"/>
          <a:stretch>
            <a:fillRect/>
          </a:stretch>
        </p:blipFill>
        <p:spPr>
          <a:xfrm>
            <a:off x="4343400" y="1691005"/>
            <a:ext cx="7848600" cy="5166995"/>
          </a:xfrm>
          <a:prstGeom prst="rect">
            <a:avLst/>
          </a:prstGeom>
        </p:spPr>
      </p:pic>
      <p:sp>
        <p:nvSpPr>
          <p:cNvPr id="4" name="Text Box 3"/>
          <p:cNvSpPr txBox="1"/>
          <p:nvPr/>
        </p:nvSpPr>
        <p:spPr>
          <a:xfrm>
            <a:off x="474345" y="1595120"/>
            <a:ext cx="3681730" cy="119888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We can observe a downward trend line in monthly order count, mainly because of incomplete data for 2020.</a:t>
            </a:r>
            <a:endParaRPr 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Weekday</a:t>
            </a:r>
            <a:r>
              <a:rPr lang="en-US">
                <a:sym typeface="+mn-ea"/>
              </a:rPr>
              <a:t> Count of Products Sold</a:t>
            </a:r>
            <a:endParaRPr lang="en-US"/>
          </a:p>
        </p:txBody>
      </p:sp>
      <p:pic>
        <p:nvPicPr>
          <p:cNvPr id="3" name="Picture 2" descr="WhatsApp Image 2023-12-17 at 02.12.23"/>
          <p:cNvPicPr>
            <a:picLocks noChangeAspect="1"/>
          </p:cNvPicPr>
          <p:nvPr/>
        </p:nvPicPr>
        <p:blipFill>
          <a:blip r:embed="rId1"/>
          <a:stretch>
            <a:fillRect/>
          </a:stretch>
        </p:blipFill>
        <p:spPr>
          <a:xfrm>
            <a:off x="4305300" y="2000250"/>
            <a:ext cx="7886700" cy="4857750"/>
          </a:xfrm>
          <a:prstGeom prst="rect">
            <a:avLst/>
          </a:prstGeom>
        </p:spPr>
      </p:pic>
      <p:sp>
        <p:nvSpPr>
          <p:cNvPr id="4" name="Text Box 3"/>
          <p:cNvSpPr txBox="1"/>
          <p:nvPr/>
        </p:nvSpPr>
        <p:spPr>
          <a:xfrm>
            <a:off x="715645" y="1791335"/>
            <a:ext cx="3606165" cy="119888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As expected, Sunday has the highest order quantity.</a:t>
            </a:r>
            <a:endParaRPr lang="en-US">
              <a:solidFill>
                <a:schemeClr val="bg1"/>
              </a:solidFill>
            </a:endParaRPr>
          </a:p>
          <a:p>
            <a:pPr marL="285750" indent="-285750">
              <a:buFont typeface="Arial" panose="020B0604020202020204" pitchFamily="34" charset="0"/>
              <a:buChar char="•"/>
            </a:pPr>
            <a:r>
              <a:rPr lang="en-US">
                <a:solidFill>
                  <a:schemeClr val="bg1"/>
                </a:solidFill>
              </a:rPr>
              <a:t>Whereasas, Monday has the lowest order quantity</a:t>
            </a:r>
            <a:endParaRPr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Count of Products Sold</a:t>
            </a:r>
            <a:endParaRPr lang="en-US"/>
          </a:p>
        </p:txBody>
      </p:sp>
      <p:pic>
        <p:nvPicPr>
          <p:cNvPr id="3" name="Picture 2" descr="WhatsApp Image 2023-12-17 at 02.18.02"/>
          <p:cNvPicPr>
            <a:picLocks noChangeAspect="1"/>
          </p:cNvPicPr>
          <p:nvPr/>
        </p:nvPicPr>
        <p:blipFill>
          <a:blip r:embed="rId1"/>
          <a:stretch>
            <a:fillRect/>
          </a:stretch>
        </p:blipFill>
        <p:spPr>
          <a:xfrm>
            <a:off x="3753485" y="1691640"/>
            <a:ext cx="8438515" cy="5166360"/>
          </a:xfrm>
          <a:prstGeom prst="rect">
            <a:avLst/>
          </a:prstGeom>
        </p:spPr>
      </p:pic>
      <p:sp>
        <p:nvSpPr>
          <p:cNvPr id="4" name="Text Box 3"/>
          <p:cNvSpPr txBox="1"/>
          <p:nvPr/>
        </p:nvSpPr>
        <p:spPr>
          <a:xfrm>
            <a:off x="549275" y="1624965"/>
            <a:ext cx="3183890" cy="1753235"/>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Poultry, soda and c</a:t>
            </a:r>
            <a:r>
              <a:rPr lang="en-US">
                <a:solidFill>
                  <a:schemeClr val="bg1"/>
                </a:solidFill>
                <a:sym typeface="+mn-ea"/>
              </a:rPr>
              <a:t>ereals</a:t>
            </a:r>
            <a:r>
              <a:rPr lang="en-US">
                <a:solidFill>
                  <a:schemeClr val="bg1"/>
                </a:solidFill>
              </a:rPr>
              <a:t> are top 3 order contributor in overall category.</a:t>
            </a:r>
            <a:endParaRPr lang="en-US">
              <a:solidFill>
                <a:schemeClr val="bg1"/>
              </a:solidFill>
            </a:endParaRPr>
          </a:p>
          <a:p>
            <a:pPr marL="285750" indent="-285750">
              <a:buFont typeface="Arial" panose="020B0604020202020204" pitchFamily="34" charset="0"/>
              <a:buChar char="•"/>
            </a:pPr>
            <a:r>
              <a:rPr lang="en-US">
                <a:solidFill>
                  <a:schemeClr val="bg1"/>
                </a:solidFill>
              </a:rPr>
              <a:t>Hand soap, sandwich loaves and fruits are bottom 3 order contributor</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Count of E</a:t>
            </a:r>
            <a:r>
              <a:rPr lang="en-IN" altLang="en-US">
                <a:sym typeface="+mn-ea"/>
              </a:rPr>
              <a:t>di</a:t>
            </a:r>
            <a:r>
              <a:rPr lang="en-US">
                <a:sym typeface="+mn-ea"/>
              </a:rPr>
              <a:t>ble Products Sold:</a:t>
            </a:r>
            <a:endParaRPr lang="en-US"/>
          </a:p>
        </p:txBody>
      </p:sp>
      <p:pic>
        <p:nvPicPr>
          <p:cNvPr id="5" name="Picture 4" descr="WhatsApp Image 2023-12-17 at 02.45.31"/>
          <p:cNvPicPr>
            <a:picLocks noChangeAspect="1"/>
          </p:cNvPicPr>
          <p:nvPr/>
        </p:nvPicPr>
        <p:blipFill>
          <a:blip r:embed="rId1"/>
          <a:stretch>
            <a:fillRect/>
          </a:stretch>
        </p:blipFill>
        <p:spPr>
          <a:xfrm>
            <a:off x="3506470" y="1691005"/>
            <a:ext cx="8685530" cy="5166995"/>
          </a:xfrm>
          <a:prstGeom prst="rect">
            <a:avLst/>
          </a:prstGeom>
        </p:spPr>
      </p:pic>
      <p:sp>
        <p:nvSpPr>
          <p:cNvPr id="4" name="Text Box 3"/>
          <p:cNvSpPr txBox="1"/>
          <p:nvPr/>
        </p:nvSpPr>
        <p:spPr>
          <a:xfrm>
            <a:off x="685165" y="1746250"/>
            <a:ext cx="2761615" cy="2030095"/>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sym typeface="+mn-ea"/>
              </a:rPr>
              <a:t>Poultry, soda and c</a:t>
            </a:r>
            <a:r>
              <a:rPr lang="en-US">
                <a:solidFill>
                  <a:schemeClr val="bg1"/>
                </a:solidFill>
                <a:sym typeface="+mn-ea"/>
              </a:rPr>
              <a:t>ereals</a:t>
            </a:r>
            <a:r>
              <a:rPr lang="en-US">
                <a:solidFill>
                  <a:schemeClr val="bg1"/>
                </a:solidFill>
                <a:sym typeface="+mn-ea"/>
              </a:rPr>
              <a:t> are top 3 order contributor in edible products category.</a:t>
            </a:r>
            <a:endParaRPr lang="en-US">
              <a:solidFill>
                <a:schemeClr val="bg1"/>
              </a:solidFill>
              <a:sym typeface="+mn-ea"/>
            </a:endParaRPr>
          </a:p>
          <a:p>
            <a:pPr marL="285750" indent="-285750">
              <a:buFont typeface="Arial" panose="020B0604020202020204" pitchFamily="34" charset="0"/>
              <a:buChar char="•"/>
            </a:pPr>
            <a:r>
              <a:rPr lang="en-US">
                <a:solidFill>
                  <a:schemeClr val="bg1"/>
                </a:solidFill>
                <a:sym typeface="+mn-ea"/>
              </a:rPr>
              <a:t>Sandwich loaves, fruits and pork are bottom 3 order contributor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Count of </a:t>
            </a:r>
            <a:r>
              <a:rPr lang="en-IN" altLang="en-US">
                <a:sym typeface="+mn-ea"/>
              </a:rPr>
              <a:t>Non-edi</a:t>
            </a:r>
            <a:r>
              <a:rPr lang="en-US">
                <a:sym typeface="+mn-ea"/>
              </a:rPr>
              <a:t>ble Products Sold:</a:t>
            </a:r>
            <a:endParaRPr lang="en-US"/>
          </a:p>
        </p:txBody>
      </p:sp>
      <p:pic>
        <p:nvPicPr>
          <p:cNvPr id="3" name="Picture 2" descr="WhatsApp Image 2023-12-17 at 02.21.22"/>
          <p:cNvPicPr>
            <a:picLocks noChangeAspect="1"/>
          </p:cNvPicPr>
          <p:nvPr/>
        </p:nvPicPr>
        <p:blipFill>
          <a:blip r:embed="rId1"/>
          <a:stretch>
            <a:fillRect/>
          </a:stretch>
        </p:blipFill>
        <p:spPr>
          <a:xfrm>
            <a:off x="3857625" y="1691640"/>
            <a:ext cx="8334375" cy="5166360"/>
          </a:xfrm>
          <a:prstGeom prst="rect">
            <a:avLst/>
          </a:prstGeom>
        </p:spPr>
      </p:pic>
      <p:sp>
        <p:nvSpPr>
          <p:cNvPr id="4" name="Text Box 3"/>
          <p:cNvSpPr txBox="1"/>
          <p:nvPr/>
        </p:nvSpPr>
        <p:spPr>
          <a:xfrm>
            <a:off x="383540" y="1534795"/>
            <a:ext cx="3440430" cy="2030095"/>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Soap, toilet paper and aluminum foil are highest contributor in nonedible product category.</a:t>
            </a:r>
            <a:endParaRPr lang="en-US">
              <a:solidFill>
                <a:schemeClr val="bg1"/>
              </a:solidFill>
            </a:endParaRPr>
          </a:p>
          <a:p>
            <a:pPr marL="285750" indent="-285750">
              <a:buFont typeface="Arial" panose="020B0604020202020204" pitchFamily="34" charset="0"/>
              <a:buChar char="•"/>
            </a:pPr>
            <a:r>
              <a:rPr lang="en-US">
                <a:solidFill>
                  <a:schemeClr val="bg1"/>
                </a:solidFill>
              </a:rPr>
              <a:t>There is no major difference in contribution of all products here.</a:t>
            </a:r>
            <a:endParaRPr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Top </a:t>
            </a:r>
            <a:r>
              <a:rPr lang="en-IN" altLang="en-US" dirty="0">
                <a:sym typeface="+mn-ea"/>
              </a:rPr>
              <a:t>ten</a:t>
            </a:r>
            <a:r>
              <a:rPr lang="en-US" dirty="0">
                <a:sym typeface="+mn-ea"/>
              </a:rPr>
              <a:t> products over the years</a:t>
            </a:r>
            <a:endParaRPr lang="en-US"/>
          </a:p>
        </p:txBody>
      </p:sp>
      <p:pic>
        <p:nvPicPr>
          <p:cNvPr id="3" name="Picture 2" descr="WhatsApp Image 2023-12-17 at 02.22.03"/>
          <p:cNvPicPr>
            <a:picLocks noChangeAspect="1"/>
          </p:cNvPicPr>
          <p:nvPr/>
        </p:nvPicPr>
        <p:blipFill>
          <a:blip r:embed="rId1"/>
          <a:stretch>
            <a:fillRect/>
          </a:stretch>
        </p:blipFill>
        <p:spPr>
          <a:xfrm>
            <a:off x="3581400" y="1691005"/>
            <a:ext cx="8610600" cy="5166995"/>
          </a:xfrm>
          <a:prstGeom prst="rect">
            <a:avLst/>
          </a:prstGeom>
        </p:spPr>
      </p:pic>
      <p:sp>
        <p:nvSpPr>
          <p:cNvPr id="4" name="Text Box 3"/>
          <p:cNvSpPr txBox="1"/>
          <p:nvPr/>
        </p:nvSpPr>
        <p:spPr>
          <a:xfrm>
            <a:off x="578485" y="1691005"/>
            <a:ext cx="3002915" cy="92202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These are the top 10 products as per order quantity</a:t>
            </a:r>
            <a:endParaRPr 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442595"/>
            <a:ext cx="6983095" cy="1005840"/>
          </a:xfrm>
        </p:spPr>
        <p:txBody>
          <a:bodyPr/>
          <a:p>
            <a:r>
              <a:rPr lang="en-IN" altLang="en-US">
                <a:sym typeface="+mn-ea"/>
              </a:rPr>
              <a:t>Summary</a:t>
            </a:r>
            <a:endParaRPr lang="en-US"/>
          </a:p>
        </p:txBody>
      </p:sp>
      <p:sp>
        <p:nvSpPr>
          <p:cNvPr id="3" name="Text Placeholder 2"/>
          <p:cNvSpPr>
            <a:spLocks noGrp="1"/>
          </p:cNvSpPr>
          <p:nvPr>
            <p:ph type="body" idx="1"/>
          </p:nvPr>
        </p:nvSpPr>
        <p:spPr>
          <a:xfrm>
            <a:off x="4368800" y="1448435"/>
            <a:ext cx="6983095" cy="2932430"/>
          </a:xfrm>
        </p:spPr>
        <p:txBody>
          <a:bodyPr>
            <a:noAutofit/>
          </a:bodyPr>
          <a:p>
            <a:pPr marL="285750" indent="-285750">
              <a:lnSpc>
                <a:spcPct val="100000"/>
              </a:lnSpc>
              <a:buFont typeface="Arial" panose="020B0604020202020204" pitchFamily="34" charset="0"/>
              <a:buChar char="•"/>
            </a:pPr>
            <a:r>
              <a:rPr lang="en-US" sz="1600" dirty="0">
                <a:solidFill>
                  <a:schemeClr val="bg1">
                    <a:lumMod val="95000"/>
                  </a:schemeClr>
                </a:solidFill>
                <a:sym typeface="+mn-ea"/>
              </a:rPr>
              <a:t>Poultry, Soda and </a:t>
            </a:r>
            <a:r>
              <a:rPr lang="en-US" sz="1600" dirty="0">
                <a:solidFill>
                  <a:schemeClr val="bg1">
                    <a:lumMod val="95000"/>
                  </a:schemeClr>
                </a:solidFill>
                <a:sym typeface="+mn-ea"/>
              </a:rPr>
              <a:t>Cereals </a:t>
            </a:r>
            <a:r>
              <a:rPr lang="en-US" sz="1600" dirty="0">
                <a:solidFill>
                  <a:schemeClr val="bg1">
                    <a:lumMod val="95000"/>
                  </a:schemeClr>
                </a:solidFill>
                <a:sym typeface="+mn-ea"/>
              </a:rPr>
              <a:t>are the </a:t>
            </a:r>
            <a:r>
              <a:rPr lang="en-US" sz="1600" dirty="0">
                <a:solidFill>
                  <a:schemeClr val="bg1">
                    <a:lumMod val="95000"/>
                  </a:schemeClr>
                </a:solidFill>
                <a:sym typeface="+mn-ea"/>
              </a:rPr>
              <a:t>highly sold products over the years</a:t>
            </a:r>
            <a:r>
              <a:rPr lang="en-US" sz="1600" dirty="0">
                <a:solidFill>
                  <a:schemeClr val="bg1">
                    <a:lumMod val="95000"/>
                  </a:schemeClr>
                </a:solidFill>
                <a:sym typeface="+mn-ea"/>
              </a:rPr>
              <a:t>. </a:t>
            </a:r>
            <a:r>
              <a:rPr lang="en-US" sz="1600" dirty="0">
                <a:solidFill>
                  <a:schemeClr val="bg1">
                    <a:lumMod val="95000"/>
                  </a:schemeClr>
                </a:solidFill>
                <a:sym typeface="+mn-ea"/>
              </a:rPr>
              <a:t>All </a:t>
            </a:r>
            <a:r>
              <a:rPr lang="en-US" sz="1600">
                <a:solidFill>
                  <a:schemeClr val="bg1"/>
                </a:solidFill>
                <a:sym typeface="+mn-ea"/>
              </a:rPr>
              <a:t>top 6 products are edible products</a:t>
            </a:r>
            <a:endParaRPr lang="en-US" sz="1600" dirty="0">
              <a:solidFill>
                <a:schemeClr val="bg1">
                  <a:lumMod val="95000"/>
                </a:schemeClr>
              </a:solidFill>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The highest sold products are Soap and Toilet Paper, and the lowest sold product is Hand Soap in </a:t>
            </a:r>
            <a:r>
              <a:rPr lang="en-US" sz="1600" dirty="0" err="1">
                <a:solidFill>
                  <a:schemeClr val="bg1">
                    <a:lumMod val="95000"/>
                  </a:schemeClr>
                </a:solidFill>
                <a:sym typeface="+mn-ea"/>
              </a:rPr>
              <a:t>non edible</a:t>
            </a:r>
            <a:r>
              <a:rPr lang="en-US" sz="1600" dirty="0">
                <a:solidFill>
                  <a:schemeClr val="bg1">
                    <a:lumMod val="95000"/>
                  </a:schemeClr>
                </a:solidFill>
                <a:sym typeface="+mn-ea"/>
              </a:rPr>
              <a:t> products.</a:t>
            </a:r>
            <a:endParaRPr lang="en-US" sz="1600" dirty="0">
              <a:solidFill>
                <a:schemeClr val="bg1">
                  <a:lumMod val="95000"/>
                </a:schemeClr>
              </a:solidFill>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The highest sold products in the edible category are Poultry, Soda, and Cereals, and the least sold products are Pork, Fruits, and Sandwich Loaves. </a:t>
            </a:r>
            <a:endParaRPr lang="en-US" sz="1600" dirty="0">
              <a:solidFill>
                <a:schemeClr val="bg1">
                  <a:lumMod val="95000"/>
                </a:schemeClr>
              </a:solidFill>
              <a:sym typeface="+mn-ea"/>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Most of the products were sold on Sundays, and the least were sold on Mondays.</a:t>
            </a:r>
            <a:endParaRPr lang="en-US" sz="1600" dirty="0">
              <a:solidFill>
                <a:schemeClr val="bg1">
                  <a:lumMod val="95000"/>
                </a:schemeClr>
              </a:solidFill>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In 2018, the most products were sold in January, and the least were sold in February. In 2019, the most products were sold in March, and the least were sold in January.</a:t>
            </a:r>
            <a:endParaRPr lang="en-US" sz="1600" dirty="0">
              <a:solidFill>
                <a:schemeClr val="bg1">
                  <a:lumMod val="95000"/>
                </a:schemeClr>
              </a:solidFill>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The sales were the highest in Q1 2019 and Q3 2018.</a:t>
            </a:r>
            <a:endParaRPr lang="en-US" sz="1600" dirty="0">
              <a:solidFill>
                <a:schemeClr val="bg1">
                  <a:lumMod val="95000"/>
                </a:schemeClr>
              </a:solidFill>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The count of products sold in Q2 is approximately the same in 2019 and 2018.</a:t>
            </a:r>
            <a:endParaRPr lang="en-US" sz="1600" dirty="0">
              <a:solidFill>
                <a:schemeClr val="bg1">
                  <a:lumMod val="95000"/>
                </a:schemeClr>
              </a:solidFill>
            </a:endParaRPr>
          </a:p>
          <a:p>
            <a:pPr marL="285750" indent="-285750">
              <a:lnSpc>
                <a:spcPct val="100000"/>
              </a:lnSpc>
              <a:buFont typeface="Arial" panose="020B0604020202020204" pitchFamily="34" charset="0"/>
              <a:buChar char="•"/>
            </a:pPr>
            <a:r>
              <a:rPr lang="en-US" sz="1600" dirty="0">
                <a:solidFill>
                  <a:schemeClr val="bg1">
                    <a:lumMod val="95000"/>
                  </a:schemeClr>
                </a:solidFill>
                <a:sym typeface="+mn-ea"/>
              </a:rPr>
              <a:t>The count of products sold in 2020 is low, possibly due to the data being only until 26th February.</a:t>
            </a:r>
            <a:endParaRPr lang="en-US" sz="1600" dirty="0">
              <a:solidFill>
                <a:schemeClr val="bg1">
                  <a:lumMod val="95000"/>
                </a:schemeClr>
              </a:solidFill>
            </a:endParaRPr>
          </a:p>
          <a:p>
            <a:pPr marL="285750" indent="-285750"/>
            <a:endParaRPr lang="en-US" sz="1600" dirty="0">
              <a:solidFill>
                <a:schemeClr val="bg1">
                  <a:lumMod val="9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056640"/>
          </a:xfrm>
        </p:spPr>
        <p:txBody>
          <a:bodyPr/>
          <a:p>
            <a:r>
              <a:rPr lang="en-IN" altLang="en-US">
                <a:sym typeface="+mn-ea"/>
              </a:rPr>
              <a:t>Recommendation</a:t>
            </a:r>
            <a:endParaRPr lang="en-US"/>
          </a:p>
        </p:txBody>
      </p:sp>
      <p:sp>
        <p:nvSpPr>
          <p:cNvPr id="3" name="Text Placeholder 2"/>
          <p:cNvSpPr>
            <a:spLocks noGrp="1"/>
          </p:cNvSpPr>
          <p:nvPr>
            <p:ph type="body" idx="1"/>
          </p:nvPr>
        </p:nvSpPr>
        <p:spPr>
          <a:xfrm>
            <a:off x="4368800" y="1667510"/>
            <a:ext cx="6983095" cy="3068955"/>
          </a:xfrm>
        </p:spPr>
        <p:txBody>
          <a:bodyPr>
            <a:noAutofit/>
          </a:bodyPr>
          <a:p>
            <a:pPr marL="285750" indent="-285750">
              <a:lnSpc>
                <a:spcPct val="100000"/>
              </a:lnSpc>
              <a:buFont typeface="Arial" panose="020B0604020202020204" pitchFamily="34" charset="0"/>
              <a:buChar char="•"/>
            </a:pPr>
            <a:r>
              <a:rPr lang="en-US" sz="1500" dirty="0">
                <a:solidFill>
                  <a:schemeClr val="bg1">
                    <a:lumMod val="95000"/>
                  </a:schemeClr>
                </a:solidFill>
                <a:sym typeface="+mn-ea"/>
              </a:rPr>
              <a:t>Focus on promoting and stocking up on poultry, soda, and cereals as they are consistently top-selling products.</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Consider increasing the stock of soap and toilet paper as they are the highest sold non-eatable products.</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Evaluate the reasons behind the low sales of hand soap and take measures to increase its sales.</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Schedule promotions and offers on Sundays to maximize sales on the day with the highest sales.</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Plan marketing campaigns and discounts during February to increase sales during the historically low-sales month.</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Plan marketing campaigns and discounts during January and March to increase sales during the historically high-sales months.</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Aim to replicate the sales patterns of Q1 2019 and Q3 2018.</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Keep the stock of products sold in Q2 consistent with the previous years to maintain sales levels.</a:t>
            </a:r>
            <a:endParaRPr lang="en-US" sz="1500" dirty="0">
              <a:solidFill>
                <a:schemeClr val="bg1">
                  <a:lumMod val="95000"/>
                </a:schemeClr>
              </a:solidFill>
            </a:endParaRPr>
          </a:p>
          <a:p>
            <a:pPr marL="285750" indent="-285750">
              <a:lnSpc>
                <a:spcPct val="100000"/>
              </a:lnSpc>
              <a:buFont typeface="Arial" panose="020B0604020202020204" pitchFamily="34" charset="0"/>
              <a:buChar char="•"/>
            </a:pPr>
            <a:r>
              <a:rPr lang="en-US" sz="1500" dirty="0">
                <a:solidFill>
                  <a:schemeClr val="bg1">
                    <a:lumMod val="95000"/>
                  </a:schemeClr>
                </a:solidFill>
                <a:sym typeface="+mn-ea"/>
              </a:rPr>
              <a:t>Keep in mind the limited data for 2020 while making sales and marketing decisions.</a:t>
            </a:r>
            <a:endParaRPr lang="en-US" sz="1500" dirty="0">
              <a:solidFill>
                <a:schemeClr val="bg1">
                  <a:lumMod val="95000"/>
                </a:schemeClr>
              </a:solidFill>
            </a:endParaRPr>
          </a:p>
          <a:p>
            <a:pPr marL="171450" indent="-171450">
              <a:buFont typeface="Arial" panose="020B0604020202020204" pitchFamily="34" charset="0"/>
              <a:buChar char="•"/>
            </a:pPr>
            <a:endParaRPr lang="en-US" sz="1100" dirty="0">
              <a:solidFill>
                <a:schemeClr val="bg1">
                  <a:lumMod val="9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778635"/>
          </a:xfrm>
        </p:spPr>
        <p:txBody>
          <a:bodyPr/>
          <a:p>
            <a:r>
              <a:rPr lang="en-US" dirty="0">
                <a:sym typeface="+mn-ea"/>
              </a:rPr>
              <a:t>Market Basket Analysis</a:t>
            </a:r>
            <a:endParaRPr lang="en-US"/>
          </a:p>
        </p:txBody>
      </p:sp>
      <p:sp>
        <p:nvSpPr>
          <p:cNvPr id="3" name="Text Placeholder 2"/>
          <p:cNvSpPr>
            <a:spLocks noGrp="1"/>
          </p:cNvSpPr>
          <p:nvPr>
            <p:ph type="body" idx="1"/>
          </p:nvPr>
        </p:nvSpPr>
        <p:spPr>
          <a:xfrm>
            <a:off x="4369053" y="2865674"/>
            <a:ext cx="6983159" cy="1500187"/>
          </a:xfrm>
        </p:spPr>
        <p:txBody>
          <a:bodyPr/>
          <a:p>
            <a:pPr lvl="0" rtl="0">
              <a:buChar char="•"/>
            </a:pPr>
            <a:r>
              <a:rPr lang="en-US" sz="2000" dirty="0">
                <a:solidFill>
                  <a:schemeClr val="bg1">
                    <a:lumMod val="95000"/>
                  </a:schemeClr>
                </a:solidFill>
                <a:sym typeface="+mn-ea"/>
              </a:rPr>
              <a:t>Market Basket Analysis Meaning​</a:t>
            </a:r>
            <a:endParaRPr lang="en-US" sz="2000" dirty="0">
              <a:solidFill>
                <a:schemeClr val="bg1">
                  <a:lumMod val="95000"/>
                </a:schemeClr>
              </a:solidFill>
            </a:endParaRPr>
          </a:p>
          <a:p>
            <a:pPr lvl="0" rtl="0">
              <a:buChar char="•"/>
            </a:pPr>
            <a:r>
              <a:rPr lang="en-US" sz="2000" dirty="0">
                <a:solidFill>
                  <a:schemeClr val="bg1">
                    <a:lumMod val="95000"/>
                  </a:schemeClr>
                </a:solidFill>
                <a:sym typeface="+mn-ea"/>
              </a:rPr>
              <a:t>MRA KNIME WorkFlow &amp; Qutput Table</a:t>
            </a:r>
            <a:endParaRPr lang="en-US" sz="2000" dirty="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3"/>
          <p:cNvSpPr>
            <a:spLocks noGrp="1"/>
          </p:cNvSpPr>
          <p:nvPr>
            <p:ph type="title"/>
          </p:nvPr>
        </p:nvSpPr>
        <p:spPr>
          <a:xfrm>
            <a:off x="4368800" y="700405"/>
            <a:ext cx="6983730" cy="1268095"/>
          </a:xfrm>
        </p:spPr>
        <p:txBody>
          <a:bodyPr wrap="square" lIns="91440" tIns="45720" rIns="91440" bIns="45720" anchor="b" anchorCtr="0"/>
          <a:p>
            <a:pPr eaLnBrk="1" hangingPunct="1"/>
            <a:r>
              <a:rPr lang="en-US">
                <a:sym typeface="+mn-ea"/>
              </a:rPr>
              <a:t>Agenda</a:t>
            </a:r>
            <a:endParaRPr lang="zh-CN" altLang="en-US" kern="1200" dirty="0">
              <a:latin typeface="+mj-lt"/>
              <a:ea typeface="+mj-ea"/>
              <a:cs typeface="+mj-cs"/>
            </a:endParaRPr>
          </a:p>
        </p:txBody>
      </p:sp>
      <p:sp>
        <p:nvSpPr>
          <p:cNvPr id="5" name="文本占位符 4"/>
          <p:cNvSpPr>
            <a:spLocks noGrp="1"/>
          </p:cNvSpPr>
          <p:nvPr>
            <p:ph type="body" idx="1" hasCustomPrompt="1"/>
          </p:nvPr>
        </p:nvSpPr>
        <p:spPr>
          <a:xfrm>
            <a:off x="4278630" y="2371725"/>
            <a:ext cx="4976813" cy="1500188"/>
          </a:xfrm>
        </p:spPr>
        <p:txBody>
          <a:bodyPr vert="horz" wrap="square" lIns="91440" tIns="45720" rIns="91440" bIns="45720" numCol="1" rtlCol="0" anchor="t" anchorCtr="0" compatLnSpc="1">
            <a:noAutofit/>
          </a:bodyPr>
          <a:lstStyle/>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400" dirty="0">
                <a:solidFill>
                  <a:schemeClr val="bg1">
                    <a:lumMod val="95000"/>
                  </a:schemeClr>
                </a:solidFill>
                <a:ea typeface="+mn-lt"/>
                <a:cs typeface="+mn-lt"/>
                <a:sym typeface="+mn-ea"/>
              </a:rPr>
              <a:t>Executive Summary of the data</a:t>
            </a:r>
            <a:endParaRPr lang="en-US" sz="2400">
              <a:solidFill>
                <a:schemeClr val="bg1">
                  <a:lumMod val="95000"/>
                </a:schemeClr>
              </a:solidFill>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400" dirty="0">
                <a:solidFill>
                  <a:schemeClr val="bg1">
                    <a:lumMod val="95000"/>
                  </a:schemeClr>
                </a:solidFill>
                <a:ea typeface="+mn-lt"/>
                <a:cs typeface="+mn-lt"/>
                <a:sym typeface="+mn-ea"/>
              </a:rPr>
              <a:t>Exploratory Data Analysis</a:t>
            </a:r>
            <a:endParaRPr lang="en-US" sz="2400" dirty="0">
              <a:solidFill>
                <a:schemeClr val="bg1">
                  <a:lumMod val="95000"/>
                </a:schemeClr>
              </a:solidFill>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400" dirty="0">
                <a:solidFill>
                  <a:schemeClr val="bg1">
                    <a:lumMod val="95000"/>
                  </a:schemeClr>
                </a:solidFill>
                <a:sym typeface="+mn-ea"/>
              </a:rPr>
              <a:t>Market Basket Analysis</a:t>
            </a:r>
            <a:endParaRPr lang="en-US" sz="2400" dirty="0">
              <a:solidFill>
                <a:schemeClr val="bg1">
                  <a:lumMod val="95000"/>
                </a:schemeClr>
              </a:solidFill>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400" dirty="0">
                <a:solidFill>
                  <a:schemeClr val="bg1">
                    <a:lumMod val="95000"/>
                  </a:schemeClr>
                </a:solidFill>
                <a:sym typeface="+mn-ea"/>
              </a:rPr>
              <a:t>Associations Identified</a:t>
            </a:r>
            <a:endParaRPr lang="en-US" sz="2400" dirty="0">
              <a:solidFill>
                <a:schemeClr val="bg1">
                  <a:lumMod val="95000"/>
                </a:schemeClr>
              </a:solidFill>
            </a:endParaRPr>
          </a:p>
          <a:p>
            <a:pPr marL="171450" marR="0" lvl="0" indent="-17145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sz="2400" dirty="0">
                <a:solidFill>
                  <a:schemeClr val="bg1">
                    <a:lumMod val="95000"/>
                  </a:schemeClr>
                </a:solidFill>
                <a:sym typeface="+mn-ea"/>
              </a:rPr>
              <a:t>Recommendation</a:t>
            </a:r>
            <a:endParaRPr kumimoji="0" lang="en-US" altLang="en-US" sz="2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995" y="365125"/>
            <a:ext cx="10631805" cy="925830"/>
          </a:xfrm>
        </p:spPr>
        <p:txBody>
          <a:bodyPr/>
          <a:p>
            <a:r>
              <a:rPr lang="en-US" dirty="0">
                <a:sym typeface="+mn-ea"/>
              </a:rPr>
              <a:t>Market Basket Analysis</a:t>
            </a:r>
            <a:endParaRPr lang="en-US"/>
          </a:p>
        </p:txBody>
      </p:sp>
      <p:pic>
        <p:nvPicPr>
          <p:cNvPr id="4" name="Picture 3" descr="AffinityAnalysis"/>
          <p:cNvPicPr>
            <a:picLocks noChangeAspect="1"/>
          </p:cNvPicPr>
          <p:nvPr/>
        </p:nvPicPr>
        <p:blipFill>
          <a:blip r:embed="rId1"/>
          <a:stretch>
            <a:fillRect/>
          </a:stretch>
        </p:blipFill>
        <p:spPr>
          <a:xfrm>
            <a:off x="6301740" y="1290955"/>
            <a:ext cx="5890260" cy="5567045"/>
          </a:xfrm>
          <a:prstGeom prst="rect">
            <a:avLst/>
          </a:prstGeom>
        </p:spPr>
      </p:pic>
      <p:sp>
        <p:nvSpPr>
          <p:cNvPr id="8" name="Text Box 7"/>
          <p:cNvSpPr txBox="1"/>
          <p:nvPr/>
        </p:nvSpPr>
        <p:spPr>
          <a:xfrm>
            <a:off x="1090295" y="1290955"/>
            <a:ext cx="5211445" cy="4523105"/>
          </a:xfrm>
          <a:prstGeom prst="rect">
            <a:avLst/>
          </a:prstGeom>
          <a:noFill/>
          <a:ln>
            <a:solidFill>
              <a:schemeClr val="bg1"/>
            </a:solidFill>
          </a:ln>
        </p:spPr>
        <p:txBody>
          <a:bodyPr wrap="square" rtlCol="0">
            <a:spAutoFit/>
          </a:bodyPr>
          <a:p>
            <a:pPr>
              <a:lnSpc>
                <a:spcPct val="100000"/>
              </a:lnSpc>
            </a:pPr>
            <a:r>
              <a:rPr lang="en-US" sz="1600" b="1" dirty="0">
                <a:solidFill>
                  <a:schemeClr val="bg1">
                    <a:lumMod val="95000"/>
                  </a:schemeClr>
                </a:solidFill>
                <a:ea typeface="+mn-lt"/>
                <a:cs typeface="+mn-lt"/>
                <a:sym typeface="+mn-ea"/>
              </a:rPr>
              <a:t>Definition:</a:t>
            </a:r>
            <a:r>
              <a:rPr lang="en-US" sz="1600" dirty="0">
                <a:solidFill>
                  <a:schemeClr val="bg1">
                    <a:lumMod val="95000"/>
                  </a:schemeClr>
                </a:solidFill>
                <a:ea typeface="+mn-lt"/>
                <a:cs typeface="+mn-lt"/>
                <a:sym typeface="+mn-ea"/>
              </a:rPr>
              <a:t> Market Basket Analysis is a statistical technique that analyzes customer purchase patterns to identify associations between different products. It helps businesses understand which products are frequently purchased together and how customers' buying habits affect sales.</a:t>
            </a:r>
            <a:endParaRPr lang="en-US" sz="1600" dirty="0">
              <a:solidFill>
                <a:schemeClr val="bg1">
                  <a:lumMod val="95000"/>
                </a:schemeClr>
              </a:solidFill>
            </a:endParaRPr>
          </a:p>
          <a:p>
            <a:pPr>
              <a:lnSpc>
                <a:spcPct val="100000"/>
              </a:lnSpc>
            </a:pPr>
            <a:r>
              <a:rPr lang="en-US" sz="1600" b="1" dirty="0">
                <a:solidFill>
                  <a:schemeClr val="bg1">
                    <a:lumMod val="95000"/>
                  </a:schemeClr>
                </a:solidFill>
                <a:ea typeface="+mn-lt"/>
                <a:cs typeface="+mn-lt"/>
                <a:sym typeface="+mn-ea"/>
              </a:rPr>
              <a:t>Data:</a:t>
            </a:r>
            <a:r>
              <a:rPr lang="en-US" sz="1600" dirty="0">
                <a:solidFill>
                  <a:schemeClr val="bg1">
                    <a:lumMod val="95000"/>
                  </a:schemeClr>
                </a:solidFill>
                <a:ea typeface="+mn-lt"/>
                <a:cs typeface="+mn-lt"/>
                <a:sym typeface="+mn-ea"/>
              </a:rPr>
              <a:t> To conduct market basket analysis, businesses need transactional data that includes details such as customer ID, product ID, and transaction date. This data is then used to create a matrix that represents the relationships between different products.</a:t>
            </a:r>
            <a:endParaRPr lang="en-US" sz="1600" dirty="0">
              <a:solidFill>
                <a:schemeClr val="bg1">
                  <a:lumMod val="95000"/>
                </a:schemeClr>
              </a:solidFill>
            </a:endParaRPr>
          </a:p>
          <a:p>
            <a:pPr>
              <a:lnSpc>
                <a:spcPct val="100000"/>
              </a:lnSpc>
            </a:pPr>
            <a:r>
              <a:rPr lang="en-US" sz="1600" b="1" dirty="0">
                <a:solidFill>
                  <a:schemeClr val="bg1">
                    <a:lumMod val="95000"/>
                  </a:schemeClr>
                </a:solidFill>
                <a:ea typeface="+mn-lt"/>
                <a:cs typeface="+mn-lt"/>
                <a:sym typeface="+mn-ea"/>
              </a:rPr>
              <a:t>Association Rules:</a:t>
            </a:r>
            <a:r>
              <a:rPr lang="en-US" sz="1600" dirty="0">
                <a:solidFill>
                  <a:schemeClr val="bg1">
                    <a:lumMod val="95000"/>
                  </a:schemeClr>
                </a:solidFill>
                <a:ea typeface="+mn-lt"/>
                <a:cs typeface="+mn-lt"/>
                <a:sym typeface="+mn-ea"/>
              </a:rPr>
              <a:t> Association rules are used to identify the strength of the relationship between different products. These rules are expressed in terms of support, confidence, and lift. Support refers to the frequency of co-occurrence of items in a transaction, while confidence measures the probability that if a customer buys one item, they will also buy another. Lift measures the degree of correlation between two items.</a:t>
            </a:r>
            <a:endParaRPr lang="en-US" sz="1600" dirty="0">
              <a:solidFill>
                <a:schemeClr val="bg1">
                  <a:lumMod val="9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256540"/>
            <a:ext cx="6983095" cy="1220470"/>
          </a:xfrm>
        </p:spPr>
        <p:txBody>
          <a:bodyPr/>
          <a:p>
            <a:r>
              <a:rPr lang="en-US" sz="4000">
                <a:ea typeface="+mj-lt"/>
                <a:cs typeface="+mj-lt"/>
                <a:sym typeface="+mn-ea"/>
              </a:rPr>
              <a:t>Market basket analysis, support, confidence, and lift values</a:t>
            </a:r>
            <a:endParaRPr lang="en-US" sz="4000"/>
          </a:p>
        </p:txBody>
      </p:sp>
      <p:sp>
        <p:nvSpPr>
          <p:cNvPr id="3" name="Text Placeholder 2"/>
          <p:cNvSpPr>
            <a:spLocks noGrp="1"/>
          </p:cNvSpPr>
          <p:nvPr>
            <p:ph type="body" idx="1"/>
          </p:nvPr>
        </p:nvSpPr>
        <p:spPr>
          <a:xfrm>
            <a:off x="4068445" y="1333500"/>
            <a:ext cx="7283450" cy="3246755"/>
          </a:xfrm>
        </p:spPr>
        <p:txBody>
          <a:bodyPr>
            <a:noAutofit/>
          </a:bodyPr>
          <a:p>
            <a:pPr marL="285750" indent="-285750">
              <a:lnSpc>
                <a:spcPct val="100000"/>
              </a:lnSpc>
              <a:buFont typeface="Arial" panose="020B0604020202020204" pitchFamily="34" charset="0"/>
              <a:buChar char="•"/>
            </a:pPr>
            <a:r>
              <a:rPr lang="en-US" sz="1600" dirty="0">
                <a:solidFill>
                  <a:schemeClr val="bg1">
                    <a:lumMod val="95000"/>
                  </a:schemeClr>
                </a:solidFill>
                <a:ea typeface="+mn-lt"/>
                <a:cs typeface="+mn-lt"/>
                <a:sym typeface="+mn-ea"/>
              </a:rPr>
              <a:t>In market basket analysis, support, confidence, and lift values are used to measure the strength of association between items in a transaction dataset.</a:t>
            </a:r>
            <a:endParaRPr lang="en-US" sz="1600">
              <a:solidFill>
                <a:schemeClr val="bg1">
                  <a:lumMod val="95000"/>
                </a:schemeClr>
              </a:solidFill>
            </a:endParaRPr>
          </a:p>
          <a:p>
            <a:pPr marL="285750" indent="-285750">
              <a:lnSpc>
                <a:spcPct val="100000"/>
              </a:lnSpc>
              <a:buFont typeface="Arial" panose="020B0604020202020204" pitchFamily="34" charset="0"/>
              <a:buChar char="•"/>
            </a:pPr>
            <a:r>
              <a:rPr lang="en-US" sz="1600" b="1" dirty="0">
                <a:solidFill>
                  <a:schemeClr val="bg1">
                    <a:lumMod val="95000"/>
                  </a:schemeClr>
                </a:solidFill>
                <a:ea typeface="+mn-lt"/>
                <a:cs typeface="+mn-lt"/>
                <a:sym typeface="+mn-ea"/>
              </a:rPr>
              <a:t>Support:</a:t>
            </a:r>
            <a:r>
              <a:rPr lang="en-US" sz="1600" dirty="0">
                <a:solidFill>
                  <a:schemeClr val="bg1">
                    <a:lumMod val="95000"/>
                  </a:schemeClr>
                </a:solidFill>
                <a:ea typeface="+mn-lt"/>
                <a:cs typeface="+mn-lt"/>
                <a:sym typeface="+mn-ea"/>
              </a:rPr>
              <a:t> It is the probability of observing the items together in a transaction. It is calculated as the number of transactions that contain both items divided by the total number of transactions. It measures how frequent the itemset occurs in the dataset. High support indicates that the itemset is popular and should be considered for promotion or placement together.</a:t>
            </a:r>
            <a:endParaRPr lang="en-US" sz="1600">
              <a:solidFill>
                <a:schemeClr val="bg1">
                  <a:lumMod val="95000"/>
                </a:schemeClr>
              </a:solidFill>
            </a:endParaRPr>
          </a:p>
          <a:p>
            <a:pPr marL="285750" indent="-285750">
              <a:lnSpc>
                <a:spcPct val="100000"/>
              </a:lnSpc>
              <a:buFont typeface="Arial" panose="020B0604020202020204" pitchFamily="34" charset="0"/>
              <a:buChar char="•"/>
            </a:pPr>
            <a:r>
              <a:rPr lang="en-US" sz="1600" b="1" dirty="0">
                <a:solidFill>
                  <a:schemeClr val="bg1">
                    <a:lumMod val="95000"/>
                  </a:schemeClr>
                </a:solidFill>
                <a:ea typeface="+mn-lt"/>
                <a:cs typeface="+mn-lt"/>
                <a:sym typeface="+mn-ea"/>
              </a:rPr>
              <a:t>Confidence:</a:t>
            </a:r>
            <a:r>
              <a:rPr lang="en-US" sz="1600" dirty="0">
                <a:solidFill>
                  <a:schemeClr val="bg1">
                    <a:lumMod val="95000"/>
                  </a:schemeClr>
                </a:solidFill>
                <a:ea typeface="+mn-lt"/>
                <a:cs typeface="+mn-lt"/>
                <a:sym typeface="+mn-ea"/>
              </a:rPr>
              <a:t> It is the conditional probability that a transaction containing one item also contains another item. It is calculated as the number of transactions containing both items divided by the number of transactions containing the first item. It measures the strength of the association between two items. High confidence indicates that the items are likely to be bought together, and can be used to recommend or suggest items to customers.</a:t>
            </a:r>
            <a:endParaRPr lang="en-US" sz="1600">
              <a:solidFill>
                <a:schemeClr val="bg1">
                  <a:lumMod val="95000"/>
                </a:schemeClr>
              </a:solidFill>
            </a:endParaRPr>
          </a:p>
          <a:p>
            <a:pPr marL="285750" indent="-285750">
              <a:lnSpc>
                <a:spcPct val="100000"/>
              </a:lnSpc>
              <a:buFont typeface="Arial" panose="020B0604020202020204" pitchFamily="34" charset="0"/>
              <a:buChar char="•"/>
            </a:pPr>
            <a:r>
              <a:rPr lang="en-US" sz="1600" b="1" dirty="0">
                <a:solidFill>
                  <a:schemeClr val="bg1">
                    <a:lumMod val="95000"/>
                  </a:schemeClr>
                </a:solidFill>
                <a:ea typeface="+mn-lt"/>
                <a:cs typeface="+mn-lt"/>
                <a:sym typeface="+mn-ea"/>
              </a:rPr>
              <a:t>Lift:</a:t>
            </a:r>
            <a:r>
              <a:rPr lang="en-US" sz="1600" dirty="0">
                <a:solidFill>
                  <a:schemeClr val="bg1">
                    <a:lumMod val="95000"/>
                  </a:schemeClr>
                </a:solidFill>
                <a:ea typeface="+mn-lt"/>
                <a:cs typeface="+mn-lt"/>
                <a:sym typeface="+mn-ea"/>
              </a:rPr>
              <a:t> It is the measure of how much more often two items occur together than expected if they were independent of each other. It is calculated as the support of the itemset divided by the product of the individual supports of the items. A lift value of 1 indicates that the items are independent, while a value greater than 1 indicates a positive association between the items. A lift value less than 1 indicates a negative association between the items. High lift indicates that the items have a strong association and can be used for cross-selling or bundling.</a:t>
            </a:r>
            <a:endParaRPr lang="en-US" sz="1600">
              <a:solidFill>
                <a:schemeClr val="bg1">
                  <a:lumMod val="9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995" y="365125"/>
            <a:ext cx="10631805" cy="896620"/>
          </a:xfrm>
        </p:spPr>
        <p:txBody>
          <a:bodyPr/>
          <a:p>
            <a:r>
              <a:rPr lang="en-US" dirty="0">
                <a:sym typeface="+mn-ea"/>
              </a:rPr>
              <a:t>Market Basket Analysis</a:t>
            </a:r>
            <a:endParaRPr lang="en-US"/>
          </a:p>
        </p:txBody>
      </p:sp>
      <p:pic>
        <p:nvPicPr>
          <p:cNvPr id="3" name="Picture 2" descr="market-basket-analysis-benefits"/>
          <p:cNvPicPr>
            <a:picLocks noChangeAspect="1"/>
          </p:cNvPicPr>
          <p:nvPr/>
        </p:nvPicPr>
        <p:blipFill>
          <a:blip r:embed="rId1"/>
          <a:stretch>
            <a:fillRect/>
          </a:stretch>
        </p:blipFill>
        <p:spPr>
          <a:xfrm>
            <a:off x="6118225" y="1867535"/>
            <a:ext cx="6073775" cy="4990465"/>
          </a:xfrm>
          <a:prstGeom prst="rect">
            <a:avLst/>
          </a:prstGeom>
        </p:spPr>
      </p:pic>
      <p:sp>
        <p:nvSpPr>
          <p:cNvPr id="4" name="Text Box 3"/>
          <p:cNvSpPr txBox="1"/>
          <p:nvPr/>
        </p:nvSpPr>
        <p:spPr>
          <a:xfrm>
            <a:off x="563245" y="1867535"/>
            <a:ext cx="5554980" cy="2799715"/>
          </a:xfrm>
          <a:prstGeom prst="rect">
            <a:avLst/>
          </a:prstGeom>
          <a:noFill/>
          <a:ln>
            <a:solidFill>
              <a:schemeClr val="bg1"/>
            </a:solidFill>
          </a:ln>
        </p:spPr>
        <p:txBody>
          <a:bodyPr wrap="square" rtlCol="0">
            <a:spAutoFit/>
          </a:bodyPr>
          <a:p>
            <a:pPr>
              <a:lnSpc>
                <a:spcPct val="100000"/>
              </a:lnSpc>
            </a:pPr>
            <a:r>
              <a:rPr lang="en-US" sz="1600" b="1" dirty="0">
                <a:solidFill>
                  <a:schemeClr val="bg1">
                    <a:lumMod val="95000"/>
                  </a:schemeClr>
                </a:solidFill>
                <a:ea typeface="+mn-lt"/>
                <a:cs typeface="+mn-lt"/>
                <a:sym typeface="+mn-ea"/>
              </a:rPr>
              <a:t>Applications</a:t>
            </a:r>
            <a:r>
              <a:rPr lang="en-US" sz="1600" dirty="0">
                <a:solidFill>
                  <a:schemeClr val="bg1">
                    <a:lumMod val="95000"/>
                  </a:schemeClr>
                </a:solidFill>
                <a:ea typeface="+mn-lt"/>
                <a:cs typeface="+mn-lt"/>
                <a:sym typeface="+mn-ea"/>
              </a:rPr>
              <a:t>: Market Basket Analysis is used in a variety of industries, including retail, e-commerce, and marketing. Retailers use this technique to optimize product placement and promotions. E-commerce companies use it to personalize product recommendations, and marketers use it to develop targeted advertising campaigns.</a:t>
            </a:r>
            <a:endParaRPr lang="en-US" sz="1600" dirty="0">
              <a:solidFill>
                <a:schemeClr val="bg1">
                  <a:lumMod val="95000"/>
                </a:schemeClr>
              </a:solidFill>
            </a:endParaRPr>
          </a:p>
          <a:p>
            <a:pPr>
              <a:lnSpc>
                <a:spcPct val="100000"/>
              </a:lnSpc>
            </a:pPr>
            <a:r>
              <a:rPr lang="en-US" sz="1600" b="1" dirty="0">
                <a:solidFill>
                  <a:schemeClr val="bg1">
                    <a:lumMod val="95000"/>
                  </a:schemeClr>
                </a:solidFill>
                <a:ea typeface="+mn-lt"/>
                <a:cs typeface="+mn-lt"/>
                <a:sym typeface="+mn-ea"/>
              </a:rPr>
              <a:t>Benefits: </a:t>
            </a:r>
            <a:r>
              <a:rPr lang="en-US" sz="1600" dirty="0">
                <a:solidFill>
                  <a:schemeClr val="bg1">
                    <a:lumMod val="95000"/>
                  </a:schemeClr>
                </a:solidFill>
                <a:ea typeface="+mn-lt"/>
                <a:cs typeface="+mn-lt"/>
                <a:sym typeface="+mn-ea"/>
              </a:rPr>
              <a:t>Market Basket Analysis helps businesses increase revenue by identifying cross-selling opportunities and developing targeted promotions. It also helps improve customer satisfaction by providing personalized recommendations and improving the overall shopping experience</a:t>
            </a:r>
            <a:endParaRPr lang="en-US" sz="1600" dirty="0">
              <a:solidFill>
                <a:schemeClr val="bg1">
                  <a:lumMod val="95000"/>
                </a:schemeClr>
              </a:solidFill>
              <a:ea typeface="+mn-lt"/>
              <a:cs typeface="+mn-lt"/>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995" y="365125"/>
            <a:ext cx="10631805" cy="954405"/>
          </a:xfrm>
        </p:spPr>
        <p:txBody>
          <a:bodyPr/>
          <a:p>
            <a:r>
              <a:rPr lang="en-US" dirty="0">
                <a:sym typeface="+mn-ea"/>
              </a:rPr>
              <a:t>MRA KNIME Workflow</a:t>
            </a:r>
            <a:endParaRPr lang="en-US"/>
          </a:p>
        </p:txBody>
      </p:sp>
      <p:pic>
        <p:nvPicPr>
          <p:cNvPr id="4" name="Picture 3" descr="WhatsApp Image 2023-12-16 at 14.16.29"/>
          <p:cNvPicPr>
            <a:picLocks noChangeAspect="1"/>
          </p:cNvPicPr>
          <p:nvPr/>
        </p:nvPicPr>
        <p:blipFill>
          <a:blip r:embed="rId1"/>
          <a:stretch>
            <a:fillRect/>
          </a:stretch>
        </p:blipFill>
        <p:spPr>
          <a:xfrm>
            <a:off x="1550035" y="2199640"/>
            <a:ext cx="9378315" cy="28174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Association Rule Parameters</a:t>
            </a:r>
            <a:endParaRPr lang="en-US"/>
          </a:p>
        </p:txBody>
      </p:sp>
      <p:pic>
        <p:nvPicPr>
          <p:cNvPr id="3" name="Picture 2" descr="WhatsApp Image 2023-12-16 at 14.17.15"/>
          <p:cNvPicPr>
            <a:picLocks noChangeAspect="1"/>
          </p:cNvPicPr>
          <p:nvPr/>
        </p:nvPicPr>
        <p:blipFill>
          <a:blip r:embed="rId1"/>
          <a:stretch>
            <a:fillRect/>
          </a:stretch>
        </p:blipFill>
        <p:spPr>
          <a:xfrm>
            <a:off x="6179820" y="1456055"/>
            <a:ext cx="6012180" cy="5401945"/>
          </a:xfrm>
          <a:prstGeom prst="rect">
            <a:avLst/>
          </a:prstGeom>
        </p:spPr>
      </p:pic>
      <p:sp>
        <p:nvSpPr>
          <p:cNvPr id="4" name="Text Box 3"/>
          <p:cNvSpPr txBox="1"/>
          <p:nvPr/>
        </p:nvSpPr>
        <p:spPr>
          <a:xfrm>
            <a:off x="1125855" y="1456055"/>
            <a:ext cx="5053965" cy="1291590"/>
          </a:xfrm>
          <a:prstGeom prst="rect">
            <a:avLst/>
          </a:prstGeom>
          <a:noFill/>
        </p:spPr>
        <p:txBody>
          <a:bodyPr wrap="square" rtlCol="0">
            <a:spAutoFit/>
          </a:bodyPr>
          <a:p>
            <a:pPr marL="342900" indent="-342900">
              <a:buFont typeface="Arial" panose="020B0604020202020204" pitchFamily="34" charset="0"/>
              <a:buChar char="•"/>
            </a:pPr>
            <a:r>
              <a:rPr lang="en-US" sz="2000" dirty="0">
                <a:solidFill>
                  <a:schemeClr val="bg1">
                    <a:lumMod val="95000"/>
                  </a:schemeClr>
                </a:solidFill>
                <a:sym typeface="+mn-ea"/>
              </a:rPr>
              <a:t>Support of Minimum: 0.05</a:t>
            </a:r>
            <a:endParaRPr lang="en-US" sz="2000" dirty="0">
              <a:solidFill>
                <a:schemeClr val="bg1">
                  <a:lumMod val="95000"/>
                </a:schemeClr>
              </a:solidFill>
            </a:endParaRPr>
          </a:p>
          <a:p>
            <a:pPr marL="342900" indent="-342900">
              <a:buFont typeface="Arial" panose="020B0604020202020204" pitchFamily="34" charset="0"/>
              <a:buChar char="•"/>
            </a:pPr>
            <a:r>
              <a:rPr lang="en-US" sz="2000" dirty="0">
                <a:solidFill>
                  <a:schemeClr val="bg1">
                    <a:lumMod val="95000"/>
                  </a:schemeClr>
                </a:solidFill>
                <a:sym typeface="+mn-ea"/>
              </a:rPr>
              <a:t>Maximum Item Set Length : 10</a:t>
            </a:r>
            <a:endParaRPr lang="en-US" sz="2000" dirty="0">
              <a:solidFill>
                <a:schemeClr val="bg1">
                  <a:lumMod val="95000"/>
                </a:schemeClr>
              </a:solidFill>
            </a:endParaRPr>
          </a:p>
          <a:p>
            <a:pPr marL="342900" indent="-342900">
              <a:buFont typeface="Arial" panose="020B0604020202020204" pitchFamily="34" charset="0"/>
              <a:buChar char="•"/>
            </a:pPr>
            <a:r>
              <a:rPr lang="en-US" sz="2000" dirty="0">
                <a:solidFill>
                  <a:schemeClr val="bg1">
                    <a:lumMod val="95000"/>
                  </a:schemeClr>
                </a:solidFill>
                <a:sym typeface="+mn-ea"/>
              </a:rPr>
              <a:t>Minimum Confidence Level:</a:t>
            </a:r>
            <a:r>
              <a:rPr lang="en-IN" altLang="en-US" sz="2000" dirty="0">
                <a:solidFill>
                  <a:schemeClr val="bg1">
                    <a:lumMod val="95000"/>
                  </a:schemeClr>
                </a:solidFill>
                <a:sym typeface="+mn-ea"/>
              </a:rPr>
              <a:t> </a:t>
            </a:r>
            <a:r>
              <a:rPr lang="en-US" sz="2000" dirty="0">
                <a:solidFill>
                  <a:schemeClr val="bg1">
                    <a:lumMod val="95000"/>
                  </a:schemeClr>
                </a:solidFill>
                <a:sym typeface="+mn-ea"/>
              </a:rPr>
              <a:t>0.</a:t>
            </a:r>
            <a:r>
              <a:rPr lang="en-IN" altLang="en-US" sz="2000" dirty="0">
                <a:solidFill>
                  <a:schemeClr val="bg1">
                    <a:lumMod val="95000"/>
                  </a:schemeClr>
                </a:solidFill>
                <a:sym typeface="+mn-ea"/>
              </a:rPr>
              <a:t>5</a:t>
            </a:r>
            <a:r>
              <a:rPr lang="en-US" dirty="0">
                <a:sym typeface="+mn-ea"/>
              </a:rPr>
              <a:t> </a:t>
            </a:r>
            <a:endParaRPr lang="en-US" dirty="0"/>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995" y="365125"/>
            <a:ext cx="10631805" cy="781685"/>
          </a:xfrm>
        </p:spPr>
        <p:txBody>
          <a:bodyPr/>
          <a:p>
            <a:r>
              <a:rPr lang="en-US">
                <a:sym typeface="+mn-ea"/>
              </a:rPr>
              <a:t>Association Rules</a:t>
            </a:r>
            <a:endParaRPr lang="en-US"/>
          </a:p>
        </p:txBody>
      </p:sp>
      <p:pic>
        <p:nvPicPr>
          <p:cNvPr id="4" name="Picture 3" descr="WhatsApp Image 2023-12-17 at 03.20.05"/>
          <p:cNvPicPr>
            <a:picLocks noChangeAspect="1"/>
          </p:cNvPicPr>
          <p:nvPr/>
        </p:nvPicPr>
        <p:blipFill>
          <a:blip r:embed="rId1"/>
          <a:stretch>
            <a:fillRect/>
          </a:stretch>
        </p:blipFill>
        <p:spPr>
          <a:xfrm>
            <a:off x="3073400" y="1147445"/>
            <a:ext cx="9118600" cy="5704205"/>
          </a:xfrm>
          <a:prstGeom prst="rect">
            <a:avLst/>
          </a:prstGeom>
        </p:spPr>
      </p:pic>
      <p:sp>
        <p:nvSpPr>
          <p:cNvPr id="5" name="Text Box 4"/>
          <p:cNvSpPr txBox="1"/>
          <p:nvPr/>
        </p:nvSpPr>
        <p:spPr>
          <a:xfrm>
            <a:off x="608330" y="1287780"/>
            <a:ext cx="2247900" cy="5038725"/>
          </a:xfrm>
          <a:prstGeom prst="rect">
            <a:avLst/>
          </a:prstGeom>
          <a:noFill/>
        </p:spPr>
        <p:txBody>
          <a:bodyPr wrap="square" rtlCol="0">
            <a:spAutoFit/>
          </a:bodyPr>
          <a:p>
            <a:pPr marL="285750" indent="-285750">
              <a:lnSpc>
                <a:spcPct val="110000"/>
              </a:lnSpc>
              <a:spcAft>
                <a:spcPts val="600"/>
              </a:spcAft>
              <a:buFont typeface="Arial" panose="020B0604020202020204" pitchFamily="34" charset="0"/>
              <a:buChar char="•"/>
            </a:pPr>
            <a:r>
              <a:rPr lang="en-US" sz="1600" dirty="0">
                <a:solidFill>
                  <a:schemeClr val="bg1">
                    <a:lumMod val="95000"/>
                  </a:schemeClr>
                </a:solidFill>
                <a:sym typeface="+mn-ea"/>
              </a:rPr>
              <a:t>Association rules are a technique used to find relationships or associations between items in a large dataset. These rules are based on the concept of frequent </a:t>
            </a:r>
            <a:r>
              <a:rPr lang="en-US" sz="1600" dirty="0" err="1">
                <a:solidFill>
                  <a:schemeClr val="bg1">
                    <a:lumMod val="95000"/>
                  </a:schemeClr>
                </a:solidFill>
                <a:sym typeface="+mn-ea"/>
              </a:rPr>
              <a:t>itemsets</a:t>
            </a:r>
            <a:r>
              <a:rPr lang="en-US" sz="1600" dirty="0">
                <a:solidFill>
                  <a:schemeClr val="bg1">
                    <a:lumMod val="95000"/>
                  </a:schemeClr>
                </a:solidFill>
                <a:sym typeface="+mn-ea"/>
              </a:rPr>
              <a:t>, which are sets of items that appear together frequently in a transactional dataset.</a:t>
            </a:r>
            <a:endParaRPr lang="en-US" sz="1600">
              <a:solidFill>
                <a:schemeClr val="bg1">
                  <a:lumMod val="95000"/>
                </a:schemeClr>
              </a:solidFill>
            </a:endParaRPr>
          </a:p>
          <a:p>
            <a:pPr marL="285750" indent="-285750">
              <a:lnSpc>
                <a:spcPct val="110000"/>
              </a:lnSpc>
              <a:spcAft>
                <a:spcPts val="600"/>
              </a:spcAft>
              <a:buFont typeface="Arial" panose="020B0604020202020204" pitchFamily="34" charset="0"/>
              <a:buChar char="•"/>
            </a:pPr>
            <a:r>
              <a:rPr lang="en-US" sz="1600" dirty="0">
                <a:solidFill>
                  <a:schemeClr val="bg1">
                    <a:lumMod val="95000"/>
                  </a:schemeClr>
                </a:solidFill>
                <a:sym typeface="+mn-ea"/>
              </a:rPr>
              <a:t>1247 rules have been found with the dataset and set parameters.</a:t>
            </a:r>
            <a:endParaRPr lang="en-US" sz="1600" dirty="0">
              <a:solidFill>
                <a:schemeClr val="bg1">
                  <a:lumMod val="95000"/>
                </a:schemeClr>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962660"/>
          </a:xfrm>
        </p:spPr>
        <p:txBody>
          <a:bodyPr/>
          <a:p>
            <a:r>
              <a:rPr lang="en-US">
                <a:sym typeface="+mn-ea"/>
              </a:rPr>
              <a:t>Recommendations</a:t>
            </a:r>
            <a:endParaRPr lang="en-US"/>
          </a:p>
        </p:txBody>
      </p:sp>
      <p:sp>
        <p:nvSpPr>
          <p:cNvPr id="3" name="Text Placeholder 2"/>
          <p:cNvSpPr>
            <a:spLocks noGrp="1"/>
          </p:cNvSpPr>
          <p:nvPr>
            <p:ph type="body" idx="1"/>
          </p:nvPr>
        </p:nvSpPr>
        <p:spPr>
          <a:xfrm>
            <a:off x="4368800" y="1663065"/>
            <a:ext cx="6983095" cy="4461510"/>
          </a:xfrm>
        </p:spPr>
        <p:txBody>
          <a:bodyPr>
            <a:noAutofit/>
          </a:bodyPr>
          <a:p>
            <a:pPr marL="285750" indent="-285750">
              <a:lnSpc>
                <a:spcPct val="100000"/>
              </a:lnSpc>
              <a:buFont typeface="Arial" panose="020B0604020202020204" pitchFamily="34" charset="0"/>
              <a:buChar char="•"/>
            </a:pPr>
            <a:r>
              <a:rPr lang="en-US" sz="1800" dirty="0">
                <a:solidFill>
                  <a:schemeClr val="bg1"/>
                </a:solidFill>
                <a:ea typeface="+mn-lt"/>
                <a:cs typeface="+mn-lt"/>
                <a:sym typeface="+mn-ea"/>
              </a:rPr>
              <a:t>Offer a "Buy Two Get One Free" promotion on yogurt, juice, and aluminum foil to encourage customers to purchase more items at once.</a:t>
            </a:r>
            <a:endParaRPr lang="en-US" sz="1800" dirty="0">
              <a:solidFill>
                <a:schemeClr val="bg1"/>
              </a:solidFill>
            </a:endParaRPr>
          </a:p>
          <a:p>
            <a:pPr marL="285750" indent="-285750">
              <a:lnSpc>
                <a:spcPct val="100000"/>
              </a:lnSpc>
              <a:buFont typeface="Arial" panose="020B0604020202020204" pitchFamily="34" charset="0"/>
              <a:buChar char="•"/>
            </a:pPr>
            <a:r>
              <a:rPr lang="en-US" sz="1800" dirty="0">
                <a:solidFill>
                  <a:schemeClr val="bg1"/>
                </a:solidFill>
                <a:ea typeface="+mn-lt"/>
                <a:cs typeface="+mn-lt"/>
                <a:sym typeface="+mn-ea"/>
              </a:rPr>
              <a:t>Create a combo deal where customers can purchase yogurt, poultry, and juice together at a discounted price.</a:t>
            </a:r>
            <a:endParaRPr lang="en-US" sz="1800" dirty="0">
              <a:solidFill>
                <a:schemeClr val="bg1"/>
              </a:solidFill>
            </a:endParaRPr>
          </a:p>
          <a:p>
            <a:pPr marL="285750" indent="-285750">
              <a:lnSpc>
                <a:spcPct val="100000"/>
              </a:lnSpc>
              <a:buFont typeface="Arial" panose="020B0604020202020204" pitchFamily="34" charset="0"/>
              <a:buChar char="•"/>
            </a:pPr>
            <a:r>
              <a:rPr lang="en-US" sz="1800" dirty="0">
                <a:solidFill>
                  <a:schemeClr val="bg1"/>
                </a:solidFill>
                <a:ea typeface="+mn-lt"/>
                <a:cs typeface="+mn-lt"/>
                <a:sym typeface="+mn-ea"/>
              </a:rPr>
              <a:t>Offer a discount on mixes when purchased with yogurt, poultry, or aluminum foil.</a:t>
            </a:r>
            <a:endParaRPr lang="en-US" sz="1800" dirty="0">
              <a:solidFill>
                <a:schemeClr val="bg1"/>
              </a:solidFill>
            </a:endParaRPr>
          </a:p>
          <a:p>
            <a:pPr marL="285750" indent="-285750">
              <a:lnSpc>
                <a:spcPct val="100000"/>
              </a:lnSpc>
              <a:buFont typeface="Arial" panose="020B0604020202020204" pitchFamily="34" charset="0"/>
              <a:buChar char="•"/>
            </a:pPr>
            <a:r>
              <a:rPr lang="en-US" sz="1800" dirty="0">
                <a:solidFill>
                  <a:schemeClr val="bg1"/>
                </a:solidFill>
                <a:ea typeface="+mn-lt"/>
                <a:cs typeface="+mn-lt"/>
                <a:sym typeface="+mn-ea"/>
              </a:rPr>
              <a:t>Provide a discount on dinner rolls when purchased with poultry.</a:t>
            </a:r>
            <a:endParaRPr lang="en-US" sz="1800" dirty="0">
              <a:solidFill>
                <a:schemeClr val="bg1"/>
              </a:solidFill>
            </a:endParaRPr>
          </a:p>
          <a:p>
            <a:pPr marL="285750" indent="-285750">
              <a:lnSpc>
                <a:spcPct val="100000"/>
              </a:lnSpc>
              <a:buFont typeface="Arial" panose="020B0604020202020204" pitchFamily="34" charset="0"/>
              <a:buChar char="•"/>
            </a:pPr>
            <a:r>
              <a:rPr lang="en-US" sz="1800" dirty="0">
                <a:solidFill>
                  <a:schemeClr val="bg1"/>
                </a:solidFill>
                <a:ea typeface="+mn-lt"/>
                <a:cs typeface="+mn-lt"/>
                <a:sym typeface="+mn-ea"/>
              </a:rPr>
              <a:t>Create a "Paper Products Bundle" offer that includes paper towels, toilet paper, and/or tissues at a discounted price.</a:t>
            </a:r>
            <a:endParaRPr lang="en-US" sz="1800" dirty="0">
              <a:solidFill>
                <a:schemeClr val="bg1"/>
              </a:solidFill>
            </a:endParaRPr>
          </a:p>
          <a:p>
            <a:pPr marL="285750" indent="-285750">
              <a:lnSpc>
                <a:spcPct val="100000"/>
              </a:lnSpc>
              <a:buFont typeface="Arial" panose="020B0604020202020204" pitchFamily="34" charset="0"/>
              <a:buChar char="•"/>
            </a:pPr>
            <a:r>
              <a:rPr lang="en-US" sz="1800" dirty="0">
                <a:solidFill>
                  <a:schemeClr val="bg1"/>
                </a:solidFill>
                <a:ea typeface="+mn-lt"/>
                <a:cs typeface="+mn-lt"/>
                <a:sym typeface="+mn-ea"/>
              </a:rPr>
              <a:t>These discount offers and combos can help increase sales by providing customers with more value for their money and encouraging them to purchase more items. It is important to promote these offers through in-store signage, advertisements, and social media to ensure customers are aware of the deals available.</a:t>
            </a:r>
            <a:endParaRPr lang="en-US" sz="1800" dirty="0">
              <a:solidFill>
                <a:schemeClr val="bg1"/>
              </a:solidFill>
            </a:endParaRPr>
          </a:p>
          <a:p>
            <a:pPr marL="285750" indent="-285750"/>
            <a:endParaRPr lang="en-US" sz="18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062990"/>
          </a:xfrm>
        </p:spPr>
        <p:txBody>
          <a:bodyPr/>
          <a:p>
            <a:r>
              <a:rPr lang="en-US">
                <a:sym typeface="+mn-ea"/>
              </a:rPr>
              <a:t>Summary</a:t>
            </a:r>
            <a:endParaRPr lang="en-US"/>
          </a:p>
        </p:txBody>
      </p:sp>
      <p:sp>
        <p:nvSpPr>
          <p:cNvPr id="3" name="Text Placeholder 2"/>
          <p:cNvSpPr>
            <a:spLocks noGrp="1"/>
          </p:cNvSpPr>
          <p:nvPr>
            <p:ph type="body" idx="1"/>
          </p:nvPr>
        </p:nvSpPr>
        <p:spPr>
          <a:xfrm>
            <a:off x="4368800" y="1764030"/>
            <a:ext cx="6983095" cy="3931920"/>
          </a:xfrm>
        </p:spPr>
        <p:txBody>
          <a:bodyPr>
            <a:noAutofit/>
          </a:bodyPr>
          <a:p>
            <a:pPr marL="285750" indent="-285750">
              <a:lnSpc>
                <a:spcPct val="100000"/>
              </a:lnSpc>
              <a:buFont typeface="Arial" panose="020B0604020202020204" pitchFamily="34" charset="0"/>
              <a:buChar char="•"/>
            </a:pPr>
            <a:r>
              <a:rPr lang="en-US" sz="1600" dirty="0">
                <a:solidFill>
                  <a:schemeClr val="bg1"/>
                </a:solidFill>
                <a:ea typeface="+mn-lt"/>
                <a:cs typeface="+mn-lt"/>
                <a:sym typeface="+mn-ea"/>
              </a:rPr>
              <a:t>The analysis identified the products that are often purchased together by customers, which can help the store to optimize its product placement and promotions.</a:t>
            </a:r>
            <a:endParaRPr lang="en-US" sz="1600" dirty="0">
              <a:solidFill>
                <a:schemeClr val="bg1"/>
              </a:solidFill>
            </a:endParaRPr>
          </a:p>
          <a:p>
            <a:pPr marL="285750" indent="-285750">
              <a:lnSpc>
                <a:spcPct val="100000"/>
              </a:lnSpc>
              <a:buFont typeface="Arial" panose="020B0604020202020204" pitchFamily="34" charset="0"/>
              <a:buChar char="•"/>
            </a:pPr>
            <a:r>
              <a:rPr lang="en-US" sz="1600" dirty="0">
                <a:solidFill>
                  <a:schemeClr val="bg1"/>
                </a:solidFill>
                <a:ea typeface="+mn-lt"/>
                <a:cs typeface="+mn-lt"/>
                <a:sym typeface="+mn-ea"/>
              </a:rPr>
              <a:t>Yogurt, poultry, aluminum foil, cheeses, cereals, and dinner rolls are some of the most frequently purchased products.</a:t>
            </a:r>
            <a:endParaRPr lang="en-US" sz="1600" dirty="0">
              <a:solidFill>
                <a:schemeClr val="bg1"/>
              </a:solidFill>
            </a:endParaRPr>
          </a:p>
          <a:p>
            <a:pPr marL="285750" indent="-285750">
              <a:lnSpc>
                <a:spcPct val="100000"/>
              </a:lnSpc>
              <a:buFont typeface="Arial" panose="020B0604020202020204" pitchFamily="34" charset="0"/>
              <a:buChar char="•"/>
            </a:pPr>
            <a:r>
              <a:rPr lang="en-US" sz="1600" dirty="0">
                <a:solidFill>
                  <a:schemeClr val="bg1"/>
                </a:solidFill>
                <a:ea typeface="+mn-lt"/>
                <a:cs typeface="+mn-lt"/>
                <a:sym typeface="+mn-ea"/>
              </a:rPr>
              <a:t>Some of the product associations are unexpected, such as poultry with dishwashing liquid/detergent, laundry detergent, and mixes.</a:t>
            </a:r>
            <a:endParaRPr lang="en-US" sz="1600" dirty="0">
              <a:solidFill>
                <a:schemeClr val="bg1"/>
              </a:solidFill>
            </a:endParaRPr>
          </a:p>
          <a:p>
            <a:pPr marL="285750" indent="-285750">
              <a:lnSpc>
                <a:spcPct val="100000"/>
              </a:lnSpc>
              <a:buFont typeface="Arial" panose="020B0604020202020204" pitchFamily="34" charset="0"/>
              <a:buChar char="•"/>
            </a:pPr>
            <a:r>
              <a:rPr lang="en-US" sz="1600" dirty="0">
                <a:solidFill>
                  <a:schemeClr val="bg1"/>
                </a:solidFill>
                <a:ea typeface="+mn-lt"/>
                <a:cs typeface="+mn-lt"/>
                <a:sym typeface="+mn-ea"/>
              </a:rPr>
              <a:t>The analysis suggests that offering discounts or combos, such as "buy two get one free," on certain products can encourage customers to purchase more.</a:t>
            </a:r>
            <a:endParaRPr lang="en-US" sz="1600" dirty="0">
              <a:solidFill>
                <a:schemeClr val="bg1"/>
              </a:solidFill>
            </a:endParaRPr>
          </a:p>
          <a:p>
            <a:pPr marL="285750" indent="-285750">
              <a:lnSpc>
                <a:spcPct val="100000"/>
              </a:lnSpc>
              <a:buFont typeface="Arial" panose="020B0604020202020204" pitchFamily="34" charset="0"/>
              <a:buChar char="•"/>
            </a:pPr>
            <a:r>
              <a:rPr lang="en-US" sz="1600" dirty="0">
                <a:solidFill>
                  <a:schemeClr val="bg1"/>
                </a:solidFill>
                <a:ea typeface="+mn-lt"/>
                <a:cs typeface="+mn-lt"/>
                <a:sym typeface="+mn-ea"/>
              </a:rPr>
              <a:t>The store can also consider placing complementary products in close proximity to each other to increase the likelihood of customers making additional purchases.</a:t>
            </a:r>
            <a:endParaRPr lang="en-US" sz="1600" dirty="0">
              <a:solidFill>
                <a:schemeClr val="bg1"/>
              </a:solidFill>
            </a:endParaRPr>
          </a:p>
          <a:p>
            <a:pPr marL="285750" indent="-285750">
              <a:lnSpc>
                <a:spcPct val="100000"/>
              </a:lnSpc>
              <a:buFont typeface="Arial" panose="020B0604020202020204" pitchFamily="34" charset="0"/>
              <a:buChar char="•"/>
            </a:pPr>
            <a:r>
              <a:rPr lang="en-US" sz="1600" dirty="0">
                <a:solidFill>
                  <a:schemeClr val="bg1"/>
                </a:solidFill>
                <a:ea typeface="+mn-lt"/>
                <a:cs typeface="+mn-lt"/>
                <a:sym typeface="+mn-ea"/>
              </a:rPr>
              <a:t>Overall, the market basket analysis can help the store to better understand customer behavior and preferences, and to make informed decisions about product placement and promotions.</a:t>
            </a:r>
            <a:endParaRPr lang="en-US" sz="1600" dirty="0">
              <a:solidFill>
                <a:schemeClr val="bg1"/>
              </a:solidFill>
              <a:ea typeface="+mn-lt"/>
              <a:cs typeface="+mn-lt"/>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7473315" y="2770505"/>
            <a:ext cx="3895090" cy="861695"/>
          </a:xfrm>
          <a:prstGeom prst="roundRect">
            <a:avLst>
              <a:gd name="adj" fmla="val 8051"/>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0" name="标题 1"/>
          <p:cNvSpPr>
            <a:spLocks noGrp="1"/>
          </p:cNvSpPr>
          <p:nvPr>
            <p:ph type="ctrTitle"/>
          </p:nvPr>
        </p:nvSpPr>
        <p:spPr>
          <a:xfrm>
            <a:off x="7500620" y="2770505"/>
            <a:ext cx="3867785" cy="958850"/>
          </a:xfrm>
        </p:spPr>
        <p:txBody>
          <a:bodyPr wrap="square" lIns="91440" tIns="45720" rIns="91440" bIns="45720" anchor="b" anchorCtr="0"/>
          <a:p>
            <a:pPr algn="r" eaLnBrk="1" hangingPunct="1">
              <a:buClrTx/>
              <a:buSzTx/>
              <a:buFontTx/>
            </a:pPr>
            <a:r>
              <a:rPr lang="en-US" altLang="zh-CN" kern="1200" dirty="0">
                <a:solidFill>
                  <a:schemeClr val="bg1"/>
                </a:solidFill>
                <a:latin typeface="+mj-lt"/>
                <a:ea typeface="+mj-ea"/>
                <a:cs typeface="+mj-cs"/>
              </a:rPr>
              <a:t>THANK YOU</a:t>
            </a:r>
            <a:endParaRPr lang="zh-CN" altLang="en-US" kern="1200" dirty="0">
              <a:solidFill>
                <a:schemeClr val="bg1"/>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102995"/>
          </a:xfrm>
        </p:spPr>
        <p:txBody>
          <a:bodyPr/>
          <a:p>
            <a:r>
              <a:rPr lang="en-IN" altLang="en-US">
                <a:sym typeface="+mn-ea"/>
              </a:rPr>
              <a:t>Executive Summary</a:t>
            </a:r>
            <a:endParaRPr lang="en-US"/>
          </a:p>
        </p:txBody>
      </p:sp>
      <p:sp>
        <p:nvSpPr>
          <p:cNvPr id="3" name="Text Placeholder 2"/>
          <p:cNvSpPr>
            <a:spLocks noGrp="1"/>
          </p:cNvSpPr>
          <p:nvPr>
            <p:ph type="body" idx="1"/>
          </p:nvPr>
        </p:nvSpPr>
        <p:spPr>
          <a:xfrm>
            <a:off x="4368800" y="1803400"/>
            <a:ext cx="6983095" cy="3038475"/>
          </a:xfrm>
        </p:spPr>
        <p:txBody>
          <a:bodyPr>
            <a:noAutofit/>
          </a:bodyPr>
          <a:p>
            <a:pPr marL="285750" indent="-285750">
              <a:lnSpc>
                <a:spcPct val="100000"/>
              </a:lnSpc>
              <a:buFont typeface="Arial" panose="020B0604020202020204" pitchFamily="34" charset="0"/>
              <a:buChar char="•"/>
            </a:pPr>
            <a:r>
              <a:rPr lang="en-US" sz="1700" b="1" dirty="0">
                <a:solidFill>
                  <a:schemeClr val="bg1">
                    <a:lumMod val="95000"/>
                  </a:schemeClr>
                </a:solidFill>
                <a:ea typeface="+mn-lt"/>
                <a:cs typeface="+mn-lt"/>
                <a:sym typeface="+mn-ea"/>
              </a:rPr>
              <a:t>Data:</a:t>
            </a:r>
            <a:r>
              <a:rPr lang="en-US" sz="1700" dirty="0">
                <a:solidFill>
                  <a:schemeClr val="bg1">
                    <a:lumMod val="95000"/>
                  </a:schemeClr>
                </a:solidFill>
                <a:ea typeface="+mn-lt"/>
                <a:cs typeface="+mn-lt"/>
                <a:sym typeface="+mn-ea"/>
              </a:rPr>
              <a:t>  from 01-01-2018 to  26-02-2020</a:t>
            </a:r>
            <a:endParaRPr lang="en-US" sz="17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700" b="1" dirty="0">
                <a:solidFill>
                  <a:schemeClr val="bg1">
                    <a:lumMod val="95000"/>
                  </a:schemeClr>
                </a:solidFill>
                <a:ea typeface="+mn-lt"/>
                <a:cs typeface="+mn-lt"/>
                <a:sym typeface="+mn-ea"/>
              </a:rPr>
              <a:t>Objective:</a:t>
            </a:r>
            <a:r>
              <a:rPr lang="en-US" sz="1700" dirty="0">
                <a:solidFill>
                  <a:schemeClr val="bg1">
                    <a:lumMod val="95000"/>
                  </a:schemeClr>
                </a:solidFill>
                <a:ea typeface="+mn-lt"/>
                <a:cs typeface="+mn-lt"/>
                <a:sym typeface="+mn-ea"/>
              </a:rPr>
              <a:t> </a:t>
            </a:r>
            <a:r>
              <a:rPr lang="en-IN" altLang="en-US" sz="1700" dirty="0">
                <a:solidFill>
                  <a:schemeClr val="bg1">
                    <a:lumMod val="95000"/>
                  </a:schemeClr>
                </a:solidFill>
                <a:ea typeface="+mn-lt"/>
                <a:cs typeface="+mn-lt"/>
                <a:sym typeface="+mn-ea"/>
              </a:rPr>
              <a:t>P</a:t>
            </a:r>
            <a:r>
              <a:rPr lang="en-US" sz="1700" dirty="0">
                <a:solidFill>
                  <a:schemeClr val="bg1">
                    <a:lumMod val="95000"/>
                  </a:schemeClr>
                </a:solidFill>
                <a:ea typeface="+mn-lt"/>
                <a:cs typeface="+mn-lt"/>
                <a:sym typeface="+mn-ea"/>
              </a:rPr>
              <a:t>roject involves conducting a thorough analysis of Point of Sale (POS) </a:t>
            </a:r>
            <a:r>
              <a:rPr lang="en-IN" altLang="en-US" sz="1700" dirty="0">
                <a:solidFill>
                  <a:schemeClr val="bg1">
                    <a:lumMod val="95000"/>
                  </a:schemeClr>
                </a:solidFill>
                <a:ea typeface="+mn-lt"/>
                <a:cs typeface="+mn-lt"/>
                <a:sym typeface="+mn-ea"/>
              </a:rPr>
              <a:t>d</a:t>
            </a:r>
            <a:r>
              <a:rPr lang="en-US" sz="1700" dirty="0">
                <a:solidFill>
                  <a:schemeClr val="bg1">
                    <a:lumMod val="95000"/>
                  </a:schemeClr>
                </a:solidFill>
                <a:ea typeface="+mn-lt"/>
                <a:cs typeface="+mn-lt"/>
                <a:sym typeface="+mn-ea"/>
              </a:rPr>
              <a:t>ata for providing recommendations through which a grocery store can increase its revenue by popular combo offers &amp; discounts for customers.</a:t>
            </a:r>
            <a:endParaRPr lang="en-US" sz="17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700" b="1" dirty="0">
                <a:solidFill>
                  <a:schemeClr val="bg1">
                    <a:lumMod val="95000"/>
                  </a:schemeClr>
                </a:solidFill>
                <a:ea typeface="+mn-lt"/>
                <a:cs typeface="+mn-lt"/>
                <a:sym typeface="+mn-ea"/>
              </a:rPr>
              <a:t>Dataset: </a:t>
            </a:r>
            <a:r>
              <a:rPr lang="en-US" sz="1700" dirty="0">
                <a:solidFill>
                  <a:schemeClr val="bg1">
                    <a:lumMod val="95000"/>
                  </a:schemeClr>
                </a:solidFill>
                <a:ea typeface="+mn-lt"/>
                <a:cs typeface="+mn-lt"/>
                <a:sym typeface="+mn-ea"/>
              </a:rPr>
              <a:t>20641 Rows, 3 columns,</a:t>
            </a:r>
            <a:endParaRPr lang="en-US" sz="17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700" b="1" dirty="0">
                <a:solidFill>
                  <a:schemeClr val="bg1">
                    <a:lumMod val="95000"/>
                  </a:schemeClr>
                </a:solidFill>
                <a:ea typeface="+mn-lt"/>
                <a:cs typeface="+mn-lt"/>
                <a:sym typeface="+mn-ea"/>
              </a:rPr>
              <a:t>Missing values : </a:t>
            </a:r>
            <a:r>
              <a:rPr lang="en-US" sz="1700" dirty="0">
                <a:solidFill>
                  <a:schemeClr val="bg1">
                    <a:lumMod val="95000"/>
                  </a:schemeClr>
                </a:solidFill>
                <a:ea typeface="+mn-lt"/>
                <a:cs typeface="+mn-lt"/>
                <a:sym typeface="+mn-ea"/>
              </a:rPr>
              <a:t>None</a:t>
            </a:r>
            <a:endParaRPr lang="en-US" sz="17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700" b="1" dirty="0">
                <a:solidFill>
                  <a:schemeClr val="bg1">
                    <a:lumMod val="95000"/>
                  </a:schemeClr>
                </a:solidFill>
                <a:ea typeface="+mn-lt"/>
                <a:cs typeface="+mn-lt"/>
                <a:sym typeface="+mn-ea"/>
              </a:rPr>
              <a:t>Duplicate values: </a:t>
            </a:r>
            <a:r>
              <a:rPr lang="en-US" sz="1700" dirty="0">
                <a:solidFill>
                  <a:schemeClr val="bg1">
                    <a:lumMod val="95000"/>
                  </a:schemeClr>
                </a:solidFill>
                <a:ea typeface="+mn-lt"/>
                <a:cs typeface="+mn-lt"/>
                <a:sym typeface="+mn-ea"/>
              </a:rPr>
              <a:t>4730 </a:t>
            </a:r>
            <a:endParaRPr lang="en-US" sz="1700">
              <a:solidFill>
                <a:schemeClr val="bg1">
                  <a:lumMod val="95000"/>
                </a:schemeClr>
              </a:solidFill>
              <a:cs typeface="+mn-lt"/>
            </a:endParaRPr>
          </a:p>
          <a:p>
            <a:pPr marL="285750" indent="-285750">
              <a:lnSpc>
                <a:spcPct val="100000"/>
              </a:lnSpc>
              <a:buFont typeface="Arial" panose="020B0604020202020204" pitchFamily="34" charset="0"/>
              <a:buChar char="•"/>
            </a:pPr>
            <a:r>
              <a:rPr lang="en-US" sz="1700" dirty="0">
                <a:solidFill>
                  <a:schemeClr val="bg1">
                    <a:lumMod val="95000"/>
                  </a:schemeClr>
                </a:solidFill>
                <a:ea typeface="+mn-lt"/>
                <a:cs typeface="+mn-lt"/>
                <a:sym typeface="+mn-ea"/>
              </a:rPr>
              <a:t>The exploratory analysis and insights provide a clear understanding of the data and highlight the key trend and pattern in sales.</a:t>
            </a:r>
            <a:endParaRPr lang="en-US" sz="17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700" b="1" dirty="0">
                <a:solidFill>
                  <a:schemeClr val="bg1">
                    <a:lumMod val="95000"/>
                  </a:schemeClr>
                </a:solidFill>
                <a:ea typeface="+mn-lt"/>
                <a:cs typeface="+mn-lt"/>
                <a:sym typeface="+mn-ea"/>
              </a:rPr>
              <a:t>Market Basket Analysis </a:t>
            </a:r>
            <a:r>
              <a:rPr lang="en-US" sz="1700" dirty="0">
                <a:solidFill>
                  <a:schemeClr val="bg1">
                    <a:lumMod val="95000"/>
                  </a:schemeClr>
                </a:solidFill>
                <a:ea typeface="+mn-lt"/>
                <a:cs typeface="+mn-lt"/>
                <a:sym typeface="+mn-ea"/>
              </a:rPr>
              <a:t>using association rules was performed to identify the relationships between the products purchased by the customers. </a:t>
            </a:r>
            <a:endParaRPr lang="en-US" sz="17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700" dirty="0">
                <a:solidFill>
                  <a:schemeClr val="bg1">
                    <a:lumMod val="95000"/>
                  </a:schemeClr>
                </a:solidFill>
                <a:ea typeface="+mn-lt"/>
                <a:cs typeface="+mn-lt"/>
                <a:sym typeface="+mn-ea"/>
              </a:rPr>
              <a:t>This analysis helped to identify the products that are frequently purchased together, which can be used to create lucrative offers for the customers.</a:t>
            </a:r>
            <a:endParaRPr lang="en-US" sz="1700" dirty="0">
              <a:solidFill>
                <a:schemeClr val="bg1">
                  <a:lumMod val="95000"/>
                </a:schemeClr>
              </a:solidFill>
              <a:ea typeface="+mn-lt"/>
              <a:cs typeface="+mn-l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262255"/>
            <a:ext cx="6983095" cy="951230"/>
          </a:xfrm>
        </p:spPr>
        <p:txBody>
          <a:bodyPr/>
          <a:p>
            <a:r>
              <a:rPr lang="en-IN" altLang="en-US">
                <a:sym typeface="+mn-ea"/>
              </a:rPr>
              <a:t>Contents</a:t>
            </a:r>
            <a:endParaRPr lang="en-US"/>
          </a:p>
        </p:txBody>
      </p:sp>
      <p:sp>
        <p:nvSpPr>
          <p:cNvPr id="3" name="Text Placeholder 2"/>
          <p:cNvSpPr>
            <a:spLocks noGrp="1"/>
          </p:cNvSpPr>
          <p:nvPr>
            <p:ph type="body" idx="1"/>
          </p:nvPr>
        </p:nvSpPr>
        <p:spPr>
          <a:xfrm>
            <a:off x="4368800" y="1213485"/>
            <a:ext cx="6983095" cy="3427730"/>
          </a:xfrm>
        </p:spPr>
        <p:txBody>
          <a:bodyPr>
            <a:noAutofit/>
          </a:bodyPr>
          <a:p>
            <a:pPr marL="285750" indent="-285750">
              <a:lnSpc>
                <a:spcPct val="100000"/>
              </a:lnSpc>
              <a:spcBef>
                <a:spcPct val="0"/>
              </a:spcBef>
              <a:buFont typeface="Arial" panose="020B0604020202020204" pitchFamily="34" charset="0"/>
              <a:buChar char="•"/>
            </a:pPr>
            <a:r>
              <a:rPr lang="en-IN" altLang="en-US" sz="2000" b="1">
                <a:solidFill>
                  <a:schemeClr val="bg1">
                    <a:lumMod val="95000"/>
                  </a:schemeClr>
                </a:solidFill>
                <a:sym typeface="+mn-ea"/>
              </a:rPr>
              <a:t>Executive Summary of the data</a:t>
            </a:r>
            <a:endParaRPr lang="en-IN" altLang="en-US" sz="2000" b="1">
              <a:solidFill>
                <a:schemeClr val="bg1">
                  <a:lumMod val="95000"/>
                </a:schemeClr>
              </a:solidFill>
            </a:endParaRPr>
          </a:p>
          <a:p>
            <a:pPr marL="171450" lvl="0" indent="-342900">
              <a:lnSpc>
                <a:spcPct val="100000"/>
              </a:lnSpc>
              <a:spcBef>
                <a:spcPts val="0"/>
              </a:spcBef>
              <a:buFont typeface="Wingdings" panose="05000000000000000000" charset="0"/>
              <a:buChar char="Ø"/>
            </a:pPr>
            <a:r>
              <a:rPr lang="en-IN" altLang="en-US" sz="1800">
                <a:solidFill>
                  <a:schemeClr val="bg1">
                    <a:lumMod val="95000"/>
                  </a:schemeClr>
                </a:solidFill>
                <a:sym typeface="+mn-ea"/>
              </a:rPr>
              <a:t>Problem statement</a:t>
            </a:r>
            <a:endParaRPr lang="en-IN" altLang="en-US" sz="1800">
              <a:solidFill>
                <a:schemeClr val="bg1">
                  <a:lumMod val="95000"/>
                </a:schemeClr>
              </a:solidFill>
            </a:endParaRPr>
          </a:p>
          <a:p>
            <a:pPr marL="171450" lvl="0" indent="-342900">
              <a:lnSpc>
                <a:spcPct val="100000"/>
              </a:lnSpc>
              <a:spcBef>
                <a:spcPts val="0"/>
              </a:spcBef>
              <a:buFont typeface="Wingdings" panose="05000000000000000000" charset="0"/>
              <a:buChar char="Ø"/>
            </a:pPr>
            <a:r>
              <a:rPr lang="en-IN" altLang="en-US" sz="1800">
                <a:solidFill>
                  <a:schemeClr val="bg1">
                    <a:lumMod val="95000"/>
                  </a:schemeClr>
                </a:solidFill>
                <a:sym typeface="+mn-ea"/>
              </a:rPr>
              <a:t>Executive Summary &amp; Data  Dictionary</a:t>
            </a:r>
            <a:endParaRPr lang="en-IN" altLang="en-US" sz="1800">
              <a:solidFill>
                <a:schemeClr val="bg1">
                  <a:lumMod val="95000"/>
                </a:schemeClr>
              </a:solidFill>
            </a:endParaRPr>
          </a:p>
          <a:p>
            <a:pPr marL="171450" lvl="0" indent="-342900">
              <a:lnSpc>
                <a:spcPct val="100000"/>
              </a:lnSpc>
              <a:spcBef>
                <a:spcPts val="0"/>
              </a:spcBef>
              <a:buFont typeface="Wingdings" panose="05000000000000000000" charset="0"/>
              <a:buChar char="Ø"/>
            </a:pPr>
            <a:r>
              <a:rPr lang="en-IN" altLang="en-US" sz="1800">
                <a:solidFill>
                  <a:schemeClr val="bg1">
                    <a:lumMod val="95000"/>
                  </a:schemeClr>
                </a:solidFill>
                <a:sym typeface="+mn-ea"/>
              </a:rPr>
              <a:t>Assumptions about data</a:t>
            </a:r>
            <a:endParaRPr lang="en-IN" altLang="en-US" sz="1800">
              <a:solidFill>
                <a:schemeClr val="bg1">
                  <a:lumMod val="95000"/>
                </a:schemeClr>
              </a:solidFill>
            </a:endParaRPr>
          </a:p>
          <a:p>
            <a:pPr marL="342900" indent="-342900">
              <a:lnSpc>
                <a:spcPct val="100000"/>
              </a:lnSpc>
              <a:spcBef>
                <a:spcPct val="0"/>
              </a:spcBef>
              <a:buFont typeface="Arial" panose="020B0604020202020204" pitchFamily="34" charset="0"/>
              <a:buChar char="•"/>
            </a:pPr>
            <a:r>
              <a:rPr lang="en-IN" altLang="en-US" sz="2000" b="1">
                <a:solidFill>
                  <a:schemeClr val="bg1">
                    <a:lumMod val="95000"/>
                  </a:schemeClr>
                </a:solidFill>
                <a:sym typeface="+mn-ea"/>
              </a:rPr>
              <a:t>Exploratory Analysis &amp; Insights</a:t>
            </a:r>
            <a:endParaRPr lang="en-IN" altLang="en-US" sz="2000" b="1">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Weekly, Monthly, Quarterly, Yearly, Weekday Trends in Sales count </a:t>
            </a:r>
            <a:endParaRPr lang="en-IN" altLang="en-US" sz="1800">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Products counts &amp; Year Wise top products</a:t>
            </a:r>
            <a:endParaRPr lang="en-IN" altLang="en-US" sz="1800">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Summary and Recommendations</a:t>
            </a:r>
            <a:endParaRPr lang="en-IN" altLang="en-US" sz="1800">
              <a:solidFill>
                <a:schemeClr val="bg1">
                  <a:lumMod val="95000"/>
                </a:schemeClr>
              </a:solidFill>
            </a:endParaRPr>
          </a:p>
          <a:p>
            <a:pPr marL="285750" indent="-285750">
              <a:lnSpc>
                <a:spcPct val="100000"/>
              </a:lnSpc>
              <a:spcBef>
                <a:spcPct val="0"/>
              </a:spcBef>
              <a:buFont typeface="Arial" panose="020B0604020202020204" pitchFamily="34" charset="0"/>
              <a:buChar char="•"/>
            </a:pPr>
            <a:r>
              <a:rPr lang="en-IN" altLang="en-US" sz="2000" b="1">
                <a:solidFill>
                  <a:schemeClr val="bg1">
                    <a:lumMod val="95000"/>
                  </a:schemeClr>
                </a:solidFill>
                <a:sym typeface="+mn-ea"/>
              </a:rPr>
              <a:t>Market Basket Analysis</a:t>
            </a:r>
            <a:endParaRPr lang="en-IN" altLang="en-US" sz="2000" b="1">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Market Basket Analysis Meaning</a:t>
            </a:r>
            <a:endParaRPr lang="en-IN" altLang="en-US" sz="1800">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MRA KNIME WorkFlow &amp; Qutput Table</a:t>
            </a:r>
            <a:endParaRPr lang="en-IN" altLang="en-US" sz="1800">
              <a:solidFill>
                <a:schemeClr val="bg1">
                  <a:lumMod val="95000"/>
                </a:schemeClr>
              </a:solidFill>
            </a:endParaRPr>
          </a:p>
          <a:p>
            <a:pPr marL="342900" indent="-342900">
              <a:lnSpc>
                <a:spcPct val="100000"/>
              </a:lnSpc>
              <a:spcBef>
                <a:spcPct val="0"/>
              </a:spcBef>
              <a:buFont typeface="Arial" panose="020B0604020202020204" pitchFamily="34" charset="0"/>
              <a:buChar char="•"/>
            </a:pPr>
            <a:r>
              <a:rPr lang="en-IN" altLang="en-US" sz="2000" b="1">
                <a:solidFill>
                  <a:schemeClr val="bg1">
                    <a:lumMod val="95000"/>
                  </a:schemeClr>
                </a:solidFill>
                <a:sym typeface="+mn-ea"/>
              </a:rPr>
              <a:t>Associations Identified</a:t>
            </a:r>
            <a:endParaRPr lang="en-IN" altLang="en-US" sz="2000" b="1">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Association Rule Parameters</a:t>
            </a:r>
            <a:endParaRPr lang="en-IN" altLang="en-US" sz="1800">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MRA – values</a:t>
            </a:r>
            <a:endParaRPr lang="en-IN" altLang="en-US" sz="1800">
              <a:solidFill>
                <a:schemeClr val="bg1">
                  <a:lumMod val="95000"/>
                </a:schemeClr>
              </a:solidFill>
            </a:endParaRPr>
          </a:p>
          <a:p>
            <a:pPr marL="342900" lvl="0" indent="-342900">
              <a:lnSpc>
                <a:spcPct val="100000"/>
              </a:lnSpc>
              <a:spcBef>
                <a:spcPct val="0"/>
              </a:spcBef>
              <a:buFont typeface="Wingdings" panose="05000000000000000000" charset="0"/>
              <a:buChar char="Ø"/>
            </a:pPr>
            <a:r>
              <a:rPr lang="en-IN" altLang="en-US" sz="1800">
                <a:solidFill>
                  <a:schemeClr val="bg1">
                    <a:lumMod val="95000"/>
                  </a:schemeClr>
                </a:solidFill>
                <a:sym typeface="+mn-ea"/>
              </a:rPr>
              <a:t>Association Rules Table</a:t>
            </a:r>
            <a:endParaRPr lang="en-IN" altLang="en-US" sz="1800">
              <a:solidFill>
                <a:schemeClr val="bg1">
                  <a:lumMod val="95000"/>
                </a:schemeClr>
              </a:solidFill>
            </a:endParaRPr>
          </a:p>
          <a:p>
            <a:pPr marL="285750" indent="-285750">
              <a:lnSpc>
                <a:spcPct val="100000"/>
              </a:lnSpc>
              <a:spcBef>
                <a:spcPct val="0"/>
              </a:spcBef>
              <a:buFont typeface="Arial" panose="020B0604020202020204" pitchFamily="34" charset="0"/>
              <a:buChar char="•"/>
            </a:pPr>
            <a:r>
              <a:rPr lang="en-IN" altLang="en-US" sz="2000" b="1">
                <a:solidFill>
                  <a:schemeClr val="bg1">
                    <a:lumMod val="95000"/>
                  </a:schemeClr>
                </a:solidFill>
                <a:sym typeface="+mn-ea"/>
              </a:rPr>
              <a:t>Recommendation </a:t>
            </a:r>
            <a:endParaRPr lang="en-IN" altLang="en-US" sz="2000" b="1">
              <a:solidFill>
                <a:schemeClr val="bg1">
                  <a:lumMod val="95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102995"/>
          </a:xfrm>
        </p:spPr>
        <p:txBody>
          <a:bodyPr/>
          <a:p>
            <a:r>
              <a:rPr lang="en-IN" altLang="en-US">
                <a:sym typeface="+mn-ea"/>
              </a:rPr>
              <a:t>Problem Statement</a:t>
            </a:r>
            <a:endParaRPr lang="en-US"/>
          </a:p>
        </p:txBody>
      </p:sp>
      <p:sp>
        <p:nvSpPr>
          <p:cNvPr id="3" name="Text Placeholder 2"/>
          <p:cNvSpPr>
            <a:spLocks noGrp="1"/>
          </p:cNvSpPr>
          <p:nvPr>
            <p:ph type="body" idx="1"/>
          </p:nvPr>
        </p:nvSpPr>
        <p:spPr>
          <a:xfrm>
            <a:off x="4368800" y="2101215"/>
            <a:ext cx="6983095" cy="2978785"/>
          </a:xfrm>
        </p:spPr>
        <p:txBody>
          <a:bodyPr>
            <a:noAutofit/>
          </a:bodyPr>
          <a:p>
            <a:r>
              <a:rPr lang="en-US" sz="2400">
                <a:solidFill>
                  <a:schemeClr val="bg1">
                    <a:lumMod val="95000"/>
                  </a:schemeClr>
                </a:solidFill>
                <a:sym typeface="+mn-ea"/>
              </a:rPr>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a:t>
            </a:r>
            <a:endParaRPr lang="en-US" sz="2400">
              <a:solidFill>
                <a:schemeClr val="bg1">
                  <a:lumMod val="95000"/>
                </a:schemeClr>
              </a:solidFill>
            </a:endParaRPr>
          </a:p>
          <a:p>
            <a:endParaRPr lang="en-US" sz="240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IN" altLang="en-US">
                <a:sym typeface="+mn-ea"/>
              </a:rPr>
              <a:t>Data Dictionary</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3" name="矩形 2"/>
          <p:cNvSpPr/>
          <p:nvPr/>
        </p:nvSpPr>
        <p:spPr>
          <a:xfrm>
            <a:off x="7058025" y="2470150"/>
            <a:ext cx="2174875" cy="460375"/>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2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Date:</a:t>
            </a:r>
            <a:endParaRPr kumimoji="0" lang="en-IN" altLang="zh-CN"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5" name="矩形 4"/>
          <p:cNvSpPr/>
          <p:nvPr/>
        </p:nvSpPr>
        <p:spPr>
          <a:xfrm>
            <a:off x="7058025" y="2857183"/>
            <a:ext cx="3990975"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2000">
                <a:solidFill>
                  <a:schemeClr val="bg1">
                    <a:lumMod val="95000"/>
                  </a:schemeClr>
                </a:solidFill>
                <a:sym typeface="+mn-ea"/>
              </a:rPr>
              <a:t>Date at which product was sold</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6" name="直接连接符 5"/>
          <p:cNvCxnSpPr/>
          <p:nvPr/>
        </p:nvCxnSpPr>
        <p:spPr>
          <a:xfrm>
            <a:off x="6999288" y="2613025"/>
            <a:ext cx="0" cy="565150"/>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056438" y="3359150"/>
            <a:ext cx="2174875" cy="460375"/>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a:solidFill>
                  <a:schemeClr val="bg1">
                    <a:lumMod val="95000"/>
                  </a:schemeClr>
                </a:solidFill>
                <a:sym typeface="+mn-ea"/>
              </a:rPr>
              <a:t>Order_id</a:t>
            </a:r>
            <a:r>
              <a:rPr lang="en-IN" altLang="en-US" sz="2400">
                <a:solidFill>
                  <a:schemeClr val="bg1">
                    <a:lumMod val="95000"/>
                  </a:schemeClr>
                </a:solidFill>
                <a:sym typeface="+mn-ea"/>
              </a:rPr>
              <a:t>:</a:t>
            </a:r>
            <a:endParaRPr kumimoji="0" lang="en-IN" altLang="en-US"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8" name="矩形 7"/>
          <p:cNvSpPr/>
          <p:nvPr/>
        </p:nvSpPr>
        <p:spPr>
          <a:xfrm>
            <a:off x="7056755" y="3709670"/>
            <a:ext cx="4397375"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2000">
                <a:solidFill>
                  <a:schemeClr val="bg1">
                    <a:lumMod val="95000"/>
                  </a:schemeClr>
                </a:solidFill>
                <a:sym typeface="+mn-ea"/>
              </a:rPr>
              <a:t>Invoice no. of the order or Customer ID</a:t>
            </a: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9" name="直接连接符 8"/>
          <p:cNvCxnSpPr/>
          <p:nvPr/>
        </p:nvCxnSpPr>
        <p:spPr>
          <a:xfrm>
            <a:off x="6997700" y="3500438"/>
            <a:ext cx="0" cy="565150"/>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56438" y="4247833"/>
            <a:ext cx="2174875" cy="460375"/>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a:solidFill>
                  <a:schemeClr val="bg1">
                    <a:lumMod val="95000"/>
                  </a:schemeClr>
                </a:solidFill>
                <a:sym typeface="+mn-ea"/>
              </a:rPr>
              <a:t>Product</a:t>
            </a:r>
            <a:r>
              <a:rPr lang="en-IN" altLang="en-US" sz="2400">
                <a:solidFill>
                  <a:schemeClr val="bg1">
                    <a:lumMod val="95000"/>
                  </a:schemeClr>
                </a:solidFill>
                <a:sym typeface="+mn-ea"/>
              </a:rPr>
              <a:t>:</a:t>
            </a:r>
            <a:endParaRPr kumimoji="0" lang="en-IN" altLang="en-US" sz="2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11" name="矩形 10"/>
          <p:cNvSpPr/>
          <p:nvPr/>
        </p:nvSpPr>
        <p:spPr>
          <a:xfrm>
            <a:off x="7056438" y="4616768"/>
            <a:ext cx="3990975" cy="398780"/>
          </a:xfrm>
          <a:prstGeom prst="rect">
            <a:avLst/>
          </a:prstGeom>
        </p:spPr>
        <p:txBody>
          <a:bodyPr wrap="square">
            <a:spAutoFit/>
          </a:bodyPr>
          <a:lstStyle/>
          <a:p>
            <a:pPr>
              <a:buFont typeface="Arial" panose="020B0604020202020204" pitchFamily="34" charset="0"/>
            </a:pPr>
            <a:r>
              <a:rPr lang="en-IN" altLang="en-US" sz="2000">
                <a:solidFill>
                  <a:schemeClr val="bg1">
                    <a:lumMod val="95000"/>
                  </a:schemeClr>
                </a:solidFill>
                <a:sym typeface="+mn-ea"/>
              </a:rPr>
              <a:t>Name of the sold product</a:t>
            </a:r>
            <a:endParaRPr kumimoji="0" lang="zh-CN" altLang="en-US" sz="20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12" name="直接连接符 11"/>
          <p:cNvCxnSpPr/>
          <p:nvPr/>
        </p:nvCxnSpPr>
        <p:spPr>
          <a:xfrm>
            <a:off x="6997700" y="4389438"/>
            <a:ext cx="0" cy="563563"/>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6" name="六边形 15"/>
          <p:cNvSpPr/>
          <p:nvPr/>
        </p:nvSpPr>
        <p:spPr>
          <a:xfrm>
            <a:off x="3176588" y="3824288"/>
            <a:ext cx="1684338" cy="1452563"/>
          </a:xfrm>
          <a:prstGeom prst="hexagon">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六边形 17"/>
          <p:cNvSpPr/>
          <p:nvPr/>
        </p:nvSpPr>
        <p:spPr>
          <a:xfrm>
            <a:off x="3176588" y="2301875"/>
            <a:ext cx="1684338" cy="1452563"/>
          </a:xfrm>
          <a:prstGeom prst="hexagon">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六边形 19"/>
          <p:cNvSpPr/>
          <p:nvPr/>
        </p:nvSpPr>
        <p:spPr>
          <a:xfrm>
            <a:off x="1798638" y="3068638"/>
            <a:ext cx="1684338" cy="1452563"/>
          </a:xfrm>
          <a:prstGeom prst="hexagon">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六边形 29"/>
          <p:cNvSpPr/>
          <p:nvPr/>
        </p:nvSpPr>
        <p:spPr>
          <a:xfrm>
            <a:off x="4464050" y="2389188"/>
            <a:ext cx="581025" cy="501650"/>
          </a:xfrm>
          <a:prstGeom prst="hexagon">
            <a:avLst/>
          </a:prstGeom>
          <a:solidFill>
            <a:srgbClr val="494949"/>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2" name="六边形 31"/>
          <p:cNvSpPr/>
          <p:nvPr/>
        </p:nvSpPr>
        <p:spPr>
          <a:xfrm>
            <a:off x="4473893" y="3888105"/>
            <a:ext cx="582613" cy="501650"/>
          </a:xfrm>
          <a:prstGeom prst="hexagon">
            <a:avLst/>
          </a:prstGeom>
          <a:solidFill>
            <a:srgbClr val="F3A60D"/>
          </a:solidFill>
          <a:ln>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3" name="六边形 32"/>
          <p:cNvSpPr/>
          <p:nvPr/>
        </p:nvSpPr>
        <p:spPr>
          <a:xfrm>
            <a:off x="1631950" y="3135313"/>
            <a:ext cx="582613" cy="501650"/>
          </a:xfrm>
          <a:prstGeom prst="hexagon">
            <a:avLst/>
          </a:prstGeom>
          <a:solidFill>
            <a:srgbClr val="F3A60D"/>
          </a:solidFill>
          <a:ln>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pic>
        <p:nvPicPr>
          <p:cNvPr id="2" name="Picture 1" descr="download (4)"/>
          <p:cNvPicPr>
            <a:picLocks noChangeAspect="1"/>
          </p:cNvPicPr>
          <p:nvPr/>
        </p:nvPicPr>
        <p:blipFill>
          <a:blip r:embed="rId1"/>
          <a:stretch>
            <a:fillRect/>
          </a:stretch>
        </p:blipFill>
        <p:spPr>
          <a:xfrm>
            <a:off x="3560445" y="2613025"/>
            <a:ext cx="891540" cy="891540"/>
          </a:xfrm>
          <a:prstGeom prst="rect">
            <a:avLst/>
          </a:prstGeom>
        </p:spPr>
      </p:pic>
      <p:pic>
        <p:nvPicPr>
          <p:cNvPr id="17" name="Picture 16" descr="download"/>
          <p:cNvPicPr>
            <a:picLocks noChangeAspect="1"/>
          </p:cNvPicPr>
          <p:nvPr/>
        </p:nvPicPr>
        <p:blipFill>
          <a:blip r:embed="rId2"/>
          <a:stretch>
            <a:fillRect/>
          </a:stretch>
        </p:blipFill>
        <p:spPr>
          <a:xfrm>
            <a:off x="2214880" y="3360420"/>
            <a:ext cx="812800" cy="869315"/>
          </a:xfrm>
          <a:prstGeom prst="rect">
            <a:avLst/>
          </a:prstGeom>
        </p:spPr>
      </p:pic>
      <p:pic>
        <p:nvPicPr>
          <p:cNvPr id="23" name="Picture 22" descr="download (5)"/>
          <p:cNvPicPr>
            <a:picLocks noChangeAspect="1"/>
          </p:cNvPicPr>
          <p:nvPr/>
        </p:nvPicPr>
        <p:blipFill>
          <a:blip r:embed="rId3"/>
          <a:stretch>
            <a:fillRect/>
          </a:stretch>
        </p:blipFill>
        <p:spPr>
          <a:xfrm>
            <a:off x="3618865" y="4141470"/>
            <a:ext cx="855345" cy="922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087120"/>
          </a:xfrm>
        </p:spPr>
        <p:txBody>
          <a:bodyPr/>
          <a:p>
            <a:r>
              <a:rPr lang="en-IN" altLang="en-US">
                <a:sym typeface="+mn-ea"/>
              </a:rPr>
              <a:t>Assumptions</a:t>
            </a:r>
            <a:endParaRPr lang="en-US"/>
          </a:p>
        </p:txBody>
      </p:sp>
      <p:sp>
        <p:nvSpPr>
          <p:cNvPr id="3" name="Text Placeholder 2"/>
          <p:cNvSpPr>
            <a:spLocks noGrp="1"/>
          </p:cNvSpPr>
          <p:nvPr>
            <p:ph type="body" idx="1"/>
          </p:nvPr>
        </p:nvSpPr>
        <p:spPr>
          <a:xfrm>
            <a:off x="4368800" y="1981200"/>
            <a:ext cx="6983095" cy="3098800"/>
          </a:xfrm>
        </p:spPr>
        <p:txBody>
          <a:bodyPr>
            <a:noAutofit/>
          </a:bodyPr>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The data represents a list of items purchased at a grocery store on various dates.</a:t>
            </a:r>
            <a:endParaRPr lang="en-US" sz="1800" dirty="0">
              <a:solidFill>
                <a:schemeClr val="bg1">
                  <a:lumMod val="95000"/>
                </a:schemeClr>
              </a:solidFill>
            </a:endParaRPr>
          </a:p>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Each entry in the data represents a single item purchased.</a:t>
            </a:r>
            <a:endParaRPr lang="en-US" sz="1800" dirty="0">
              <a:solidFill>
                <a:schemeClr val="bg1">
                  <a:lumMod val="95000"/>
                </a:schemeClr>
              </a:solidFill>
            </a:endParaRPr>
          </a:p>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The first column in the data represents the date </a:t>
            </a:r>
            <a:r>
              <a:rPr lang="en-IN" altLang="en-US" sz="1800" dirty="0">
                <a:solidFill>
                  <a:schemeClr val="bg1">
                    <a:lumMod val="95000"/>
                  </a:schemeClr>
                </a:solidFill>
                <a:ea typeface="+mn-lt"/>
                <a:cs typeface="+mn-lt"/>
                <a:sym typeface="+mn-ea"/>
              </a:rPr>
              <a:t>on which </a:t>
            </a:r>
            <a:r>
              <a:rPr lang="en-US" sz="1800" dirty="0">
                <a:solidFill>
                  <a:schemeClr val="bg1">
                    <a:lumMod val="95000"/>
                  </a:schemeClr>
                </a:solidFill>
                <a:ea typeface="+mn-lt"/>
                <a:cs typeface="+mn-lt"/>
                <a:sym typeface="+mn-ea"/>
              </a:rPr>
              <a:t>the item was purchased.</a:t>
            </a:r>
            <a:endParaRPr lang="en-US" sz="1800" dirty="0">
              <a:solidFill>
                <a:schemeClr val="bg1">
                  <a:lumMod val="95000"/>
                </a:schemeClr>
              </a:solidFill>
            </a:endParaRPr>
          </a:p>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The second column represents </a:t>
            </a:r>
            <a:r>
              <a:rPr lang="en-IN" altLang="en-US" sz="1800" dirty="0">
                <a:solidFill>
                  <a:schemeClr val="bg1">
                    <a:lumMod val="95000"/>
                  </a:schemeClr>
                </a:solidFill>
                <a:ea typeface="+mn-lt"/>
                <a:cs typeface="+mn-lt"/>
                <a:sym typeface="+mn-ea"/>
              </a:rPr>
              <a:t>either </a:t>
            </a:r>
            <a:r>
              <a:rPr lang="en-US" sz="1800" dirty="0">
                <a:solidFill>
                  <a:schemeClr val="bg1">
                    <a:lumMod val="95000"/>
                  </a:schemeClr>
                </a:solidFill>
                <a:ea typeface="+mn-lt"/>
                <a:cs typeface="+mn-lt"/>
                <a:sym typeface="+mn-ea"/>
              </a:rPr>
              <a:t>the </a:t>
            </a:r>
            <a:r>
              <a:rPr lang="en-IN" altLang="en-US" sz="1800" dirty="0">
                <a:solidFill>
                  <a:schemeClr val="bg1">
                    <a:lumMod val="95000"/>
                  </a:schemeClr>
                </a:solidFill>
                <a:ea typeface="+mn-lt"/>
                <a:cs typeface="+mn-lt"/>
                <a:sym typeface="+mn-ea"/>
              </a:rPr>
              <a:t>Invoice no./ </a:t>
            </a:r>
            <a:r>
              <a:rPr lang="en-US" sz="1800" dirty="0">
                <a:solidFill>
                  <a:schemeClr val="bg1">
                    <a:lumMod val="95000"/>
                  </a:schemeClr>
                </a:solidFill>
                <a:ea typeface="+mn-lt"/>
                <a:cs typeface="+mn-lt"/>
                <a:sym typeface="+mn-ea"/>
              </a:rPr>
              <a:t>customer</a:t>
            </a:r>
            <a:r>
              <a:rPr lang="en-IN" altLang="en-US" sz="1800" dirty="0">
                <a:solidFill>
                  <a:schemeClr val="bg1">
                    <a:lumMod val="95000"/>
                  </a:schemeClr>
                </a:solidFill>
                <a:ea typeface="+mn-lt"/>
                <a:cs typeface="+mn-lt"/>
                <a:sym typeface="+mn-ea"/>
              </a:rPr>
              <a:t> ID</a:t>
            </a:r>
            <a:r>
              <a:rPr lang="en-US" sz="1800" dirty="0">
                <a:solidFill>
                  <a:schemeClr val="bg1">
                    <a:lumMod val="95000"/>
                  </a:schemeClr>
                </a:solidFill>
                <a:ea typeface="+mn-lt"/>
                <a:cs typeface="+mn-lt"/>
                <a:sym typeface="+mn-ea"/>
              </a:rPr>
              <a:t> who made the purchase.</a:t>
            </a:r>
            <a:endParaRPr lang="en-US" sz="1800" dirty="0">
              <a:solidFill>
                <a:schemeClr val="bg1">
                  <a:lumMod val="95000"/>
                </a:schemeClr>
              </a:solidFill>
            </a:endParaRPr>
          </a:p>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The third column represents the item purchased.</a:t>
            </a:r>
            <a:endParaRPr lang="en-US" sz="1800" dirty="0">
              <a:solidFill>
                <a:schemeClr val="bg1">
                  <a:lumMod val="95000"/>
                </a:schemeClr>
              </a:solidFill>
            </a:endParaRPr>
          </a:p>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The same item can be purchased by multiple customers on different dates.</a:t>
            </a:r>
            <a:endParaRPr lang="en-US" sz="1800" dirty="0">
              <a:solidFill>
                <a:schemeClr val="bg1">
                  <a:lumMod val="95000"/>
                </a:schemeClr>
              </a:solidFill>
            </a:endParaRPr>
          </a:p>
          <a:p>
            <a:pPr marL="285750" indent="-285750">
              <a:lnSpc>
                <a:spcPct val="100000"/>
              </a:lnSpc>
              <a:buFont typeface="Arial" panose="020B0604020202020204" pitchFamily="34" charset="0"/>
              <a:buChar char="•"/>
            </a:pPr>
            <a:r>
              <a:rPr lang="en-US" sz="1800" dirty="0">
                <a:solidFill>
                  <a:schemeClr val="bg1">
                    <a:lumMod val="95000"/>
                  </a:schemeClr>
                </a:solidFill>
                <a:ea typeface="+mn-lt"/>
                <a:cs typeface="+mn-lt"/>
                <a:sym typeface="+mn-ea"/>
              </a:rPr>
              <a:t>There is no information provided about the quantity or price of each item.</a:t>
            </a:r>
            <a:endParaRPr lang="en-US" sz="1800" dirty="0">
              <a:solidFill>
                <a:schemeClr val="bg1">
                  <a:lumMod val="95000"/>
                </a:schemeClr>
              </a:solidFill>
              <a:ea typeface="+mn-lt"/>
              <a:cs typeface="+mn-lt"/>
            </a:endParaRPr>
          </a:p>
          <a:p>
            <a:pPr marL="285750" indent="-285750">
              <a:lnSpc>
                <a:spcPct val="100000"/>
              </a:lnSpc>
              <a:buFont typeface="Arial" panose="020B0604020202020204" pitchFamily="34" charset="0"/>
              <a:buChar char="•"/>
            </a:pPr>
            <a:r>
              <a:rPr lang="en-US" sz="1800" dirty="0">
                <a:solidFill>
                  <a:schemeClr val="bg1">
                    <a:lumMod val="95000"/>
                  </a:schemeClr>
                </a:solidFill>
                <a:sym typeface="+mn-ea"/>
              </a:rPr>
              <a:t>We have not dropped the duplicated values.</a:t>
            </a:r>
            <a:endParaRPr lang="en-US" sz="1800" dirty="0">
              <a:solidFill>
                <a:schemeClr val="bg1">
                  <a:lumMod val="95000"/>
                </a:schemeClr>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0" y="700405"/>
            <a:ext cx="6983095" cy="1690370"/>
          </a:xfrm>
        </p:spPr>
        <p:txBody>
          <a:bodyPr/>
          <a:p>
            <a:r>
              <a:rPr lang="en-IN" altLang="en-US">
                <a:sym typeface="+mn-ea"/>
              </a:rPr>
              <a:t>Exploratory Data Analysis</a:t>
            </a:r>
            <a:endParaRPr lang="en-US"/>
          </a:p>
        </p:txBody>
      </p:sp>
      <p:sp>
        <p:nvSpPr>
          <p:cNvPr id="3" name="Text Placeholder 2"/>
          <p:cNvSpPr>
            <a:spLocks noGrp="1"/>
          </p:cNvSpPr>
          <p:nvPr>
            <p:ph type="body" idx="1"/>
          </p:nvPr>
        </p:nvSpPr>
        <p:spPr>
          <a:xfrm>
            <a:off x="4368800" y="2391410"/>
            <a:ext cx="6983095" cy="2688590"/>
          </a:xfrm>
        </p:spPr>
        <p:txBody>
          <a:bodyPr/>
          <a:p>
            <a:pPr marL="285750" lvl="0" indent="-285750">
              <a:spcBef>
                <a:spcPct val="0"/>
              </a:spcBef>
              <a:buFont typeface="Arial" panose="020B0604020202020204"/>
              <a:buChar char="•"/>
            </a:pPr>
            <a:r>
              <a:rPr lang="en-US" sz="2000" dirty="0">
                <a:solidFill>
                  <a:schemeClr val="bg1"/>
                </a:solidFill>
                <a:ea typeface="+mn-lt"/>
                <a:cs typeface="+mn-lt"/>
                <a:sym typeface="+mn-ea"/>
              </a:rPr>
              <a:t>Quarterly, Yearly, </a:t>
            </a:r>
            <a:r>
              <a:rPr lang="en-US" sz="2000" dirty="0">
                <a:solidFill>
                  <a:schemeClr val="bg1"/>
                </a:solidFill>
                <a:ea typeface="+mn-lt"/>
                <a:cs typeface="+mn-lt"/>
                <a:sym typeface="+mn-ea"/>
              </a:rPr>
              <a:t>Monthly, </a:t>
            </a:r>
            <a:r>
              <a:rPr lang="en-US" sz="2000" dirty="0">
                <a:solidFill>
                  <a:schemeClr val="bg1"/>
                </a:solidFill>
                <a:ea typeface="+mn-lt"/>
                <a:cs typeface="+mn-lt"/>
                <a:sym typeface="+mn-ea"/>
              </a:rPr>
              <a:t>Weekday Trends in Sales count </a:t>
            </a:r>
            <a:endParaRPr lang="en-US" sz="2000" dirty="0">
              <a:solidFill>
                <a:schemeClr val="bg1"/>
              </a:solidFill>
              <a:ea typeface="+mn-lt"/>
              <a:cs typeface="+mn-lt"/>
            </a:endParaRPr>
          </a:p>
          <a:p>
            <a:pPr marL="285750" lvl="0" indent="-285750">
              <a:spcBef>
                <a:spcPct val="0"/>
              </a:spcBef>
              <a:buFont typeface="Arial" panose="020B0604020202020204"/>
              <a:buChar char="•"/>
            </a:pPr>
            <a:r>
              <a:rPr lang="en-US" sz="2000" dirty="0">
                <a:solidFill>
                  <a:schemeClr val="bg1"/>
                </a:solidFill>
                <a:ea typeface="+mn-lt"/>
                <a:cs typeface="+mn-lt"/>
                <a:sym typeface="+mn-ea"/>
              </a:rPr>
              <a:t>Products counts &amp; Year Wise top products</a:t>
            </a:r>
            <a:endParaRPr lang="en-US" sz="2000" dirty="0">
              <a:solidFill>
                <a:schemeClr val="bg1"/>
              </a:solidFill>
              <a:ea typeface="+mn-lt"/>
              <a:cs typeface="+mn-lt"/>
            </a:endParaRPr>
          </a:p>
          <a:p>
            <a:pPr marL="285750" lvl="0" indent="-285750">
              <a:spcBef>
                <a:spcPct val="0"/>
              </a:spcBef>
              <a:buFont typeface="Arial" panose="020B0604020202020204"/>
              <a:buChar char="•"/>
            </a:pPr>
            <a:r>
              <a:rPr lang="en-US" sz="2000" dirty="0">
                <a:solidFill>
                  <a:schemeClr val="bg1"/>
                </a:solidFill>
                <a:ea typeface="+mn-lt"/>
                <a:cs typeface="+mn-lt"/>
                <a:sym typeface="+mn-ea"/>
              </a:rPr>
              <a:t>Summary and Recommendations</a:t>
            </a:r>
            <a:endParaRPr lang="en-US" sz="2000" dirty="0">
              <a:solidFill>
                <a:schemeClr val="bg1"/>
              </a:solidFill>
            </a:endParaRPr>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sym typeface="+mn-ea"/>
              </a:rPr>
              <a:t>Yearly Count of Products Sold</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41" name="矩形 40"/>
          <p:cNvSpPr/>
          <p:nvPr/>
        </p:nvSpPr>
        <p:spPr>
          <a:xfrm>
            <a:off x="865505" y="1357630"/>
            <a:ext cx="5301615" cy="1322070"/>
          </a:xfrm>
          <a:prstGeom prst="rect">
            <a:avLst/>
          </a:prstGeom>
        </p:spPr>
        <p:txBody>
          <a:bodyPr wrap="square">
            <a:spAutoFit/>
          </a:bodyPr>
          <a:lstStyle/>
          <a:p>
            <a:pPr marL="342900" indent="-342900">
              <a:buFont typeface="Arial" panose="020B0604020202020204" pitchFamily="34" charset="0"/>
              <a:buChar char="•"/>
            </a:pPr>
            <a:r>
              <a:rPr lang="en-US" sz="2000">
                <a:solidFill>
                  <a:schemeClr val="bg1"/>
                </a:solidFill>
                <a:sym typeface="+mn-ea"/>
              </a:rPr>
              <a:t>As we have data till Feb 2020, that’s why the count of products sold in 2020 is low.</a:t>
            </a:r>
            <a:endParaRPr lang="en-US" sz="2000">
              <a:solidFill>
                <a:schemeClr val="bg1"/>
              </a:solidFill>
              <a:sym typeface="+mn-ea"/>
            </a:endParaRPr>
          </a:p>
          <a:p>
            <a:pPr marL="342900" indent="-342900">
              <a:buFont typeface="Arial" panose="020B0604020202020204" pitchFamily="34" charset="0"/>
              <a:buChar char="•"/>
            </a:pPr>
            <a:r>
              <a:rPr kumimoji="0" lang="en-US" altLang="en-US" sz="2000" b="0" i="0" u="none" strike="noStrike" kern="1200" cap="none" spc="0" normalizeH="0" baseline="0" noProof="0" dirty="0">
                <a:ln>
                  <a:noFill/>
                </a:ln>
                <a:solidFill>
                  <a:schemeClr val="bg1"/>
                </a:solidFill>
                <a:effectLst/>
                <a:uLnTx/>
                <a:uFillTx/>
                <a:latin typeface="+mn-lt"/>
                <a:ea typeface="+mn-ea"/>
                <a:cs typeface="+mn-cs"/>
                <a:sym typeface="+mn-ea"/>
              </a:rPr>
              <a:t>There is no major difference is order count on yearly basis</a:t>
            </a:r>
            <a:endParaRPr kumimoji="0" lang="en-US" altLang="en-US" sz="2000" b="0" i="0" u="none" strike="noStrike" kern="1200" cap="none" spc="0" normalizeH="0" baseline="0" noProof="0" dirty="0">
              <a:ln>
                <a:noFill/>
              </a:ln>
              <a:solidFill>
                <a:schemeClr val="bg1"/>
              </a:solidFill>
              <a:effectLst/>
              <a:uLnTx/>
              <a:uFillTx/>
              <a:latin typeface="+mn-lt"/>
              <a:ea typeface="+mn-ea"/>
              <a:cs typeface="+mn-cs"/>
              <a:sym typeface="+mn-ea"/>
            </a:endParaRPr>
          </a:p>
        </p:txBody>
      </p:sp>
      <p:pic>
        <p:nvPicPr>
          <p:cNvPr id="2" name="Picture 1" descr="WhatsApp Image 2023-12-17 at 02.09.16"/>
          <p:cNvPicPr>
            <a:picLocks noChangeAspect="1"/>
          </p:cNvPicPr>
          <p:nvPr/>
        </p:nvPicPr>
        <p:blipFill>
          <a:blip r:embed="rId1"/>
          <a:stretch>
            <a:fillRect/>
          </a:stretch>
        </p:blipFill>
        <p:spPr>
          <a:xfrm>
            <a:off x="6167120" y="1357630"/>
            <a:ext cx="6024880" cy="55003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11146</Words>
  <Application>WPS Presentation</Application>
  <PresentationFormat>宽屏</PresentationFormat>
  <Paragraphs>208</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Calibri</vt:lpstr>
      <vt:lpstr>Microsoft YaHei</vt:lpstr>
      <vt:lpstr>Calibri Light</vt:lpstr>
      <vt:lpstr>Bahnschrift Condensed</vt:lpstr>
      <vt:lpstr>Wingdings</vt:lpstr>
      <vt:lpstr>Arial</vt:lpstr>
      <vt:lpstr>Arial Unicode MS</vt:lpstr>
      <vt:lpstr>Office Theme</vt:lpstr>
      <vt:lpstr>MRA Project-2 Grocery Store's Data </vt:lpstr>
      <vt:lpstr>Agenda</vt:lpstr>
      <vt:lpstr>Executive Summary</vt:lpstr>
      <vt:lpstr>Contents</vt:lpstr>
      <vt:lpstr>Problem Statement</vt:lpstr>
      <vt:lpstr>Data Dictionary</vt:lpstr>
      <vt:lpstr>Assumptions</vt:lpstr>
      <vt:lpstr>Exploratory Data Analysis</vt:lpstr>
      <vt:lpstr>Yearly Count of Products Sold</vt:lpstr>
      <vt:lpstr>Quarterly Count of Products Sold</vt:lpstr>
      <vt:lpstr>Monthly Count of Products Sold</vt:lpstr>
      <vt:lpstr>Weekday Count of Products Sold</vt:lpstr>
      <vt:lpstr>Count of Products Sold</vt:lpstr>
      <vt:lpstr>Count of Edible Products Sold:</vt:lpstr>
      <vt:lpstr>Count of Non-edible Products Sold:</vt:lpstr>
      <vt:lpstr>Top ten products over the years</vt:lpstr>
      <vt:lpstr>Summary</vt:lpstr>
      <vt:lpstr>Recommendation</vt:lpstr>
      <vt:lpstr>Market Basket Analysis</vt:lpstr>
      <vt:lpstr>Market Basket Analysis</vt:lpstr>
      <vt:lpstr>Market basket analysis, support, confidence, and lift values</vt:lpstr>
      <vt:lpstr>Market Basket Analysis</vt:lpstr>
      <vt:lpstr>MRA KNIME Workflow</vt:lpstr>
      <vt:lpstr>Association Rule Parameters</vt:lpstr>
      <vt:lpstr>Association Rules</vt:lpstr>
      <vt:lpstr>Recommendations</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atul yadav</cp:lastModifiedBy>
  <cp:revision>52</cp:revision>
  <dcterms:created xsi:type="dcterms:W3CDTF">2014-12-20T13:05:00Z</dcterms:created>
  <dcterms:modified xsi:type="dcterms:W3CDTF">2023-12-17T17:28:32Z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0606F027AA134319928E3DD6F7B98688</vt:lpwstr>
  </property>
</Properties>
</file>