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64" r:id="rId3"/>
    <p:sldId id="268" r:id="rId4"/>
    <p:sldId id="276" r:id="rId5"/>
    <p:sldId id="266" r:id="rId6"/>
    <p:sldId id="263" r:id="rId7"/>
    <p:sldId id="257" r:id="rId8"/>
    <p:sldId id="260" r:id="rId9"/>
    <p:sldId id="278" r:id="rId10"/>
    <p:sldId id="258" r:id="rId11"/>
    <p:sldId id="259" r:id="rId12"/>
    <p:sldId id="261" r:id="rId13"/>
    <p:sldId id="262" r:id="rId14"/>
    <p:sldId id="280" r:id="rId15"/>
    <p:sldId id="281" r:id="rId16"/>
    <p:sldId id="282" r:id="rId17"/>
    <p:sldId id="283" r:id="rId18"/>
    <p:sldId id="284" r:id="rId19"/>
    <p:sldId id="285" r:id="rId20"/>
    <p:sldId id="286" r:id="rId21"/>
    <p:sldId id="265" r:id="rId22"/>
    <p:sldId id="269" r:id="rId23"/>
    <p:sldId id="27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ADA7BD-CA47-42C9-9786-A87A9907762E}" type="datetimeFigureOut">
              <a:rPr lang="en-US" smtClean="0"/>
              <a:pPr/>
              <a:t>10/23/2019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6B49D9-37D6-44E5-B9D3-FDF4BBB9FA50}" type="slidenum">
              <a:rPr lang="en-US" smtClean="0"/>
              <a:pPr/>
              <a:t>‹#›</a:t>
            </a:fld>
            <a:endParaRPr lang="en-US"/>
          </a:p>
        </p:txBody>
      </p:sp>
    </p:spTree>
    <p:extLst>
      <p:ext uri="{BB962C8B-B14F-4D97-AF65-F5344CB8AC3E}">
        <p14:creationId xmlns:p14="http://schemas.microsoft.com/office/powerpoint/2010/main" val="3653578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6B49D9-37D6-44E5-B9D3-FDF4BBB9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f56c44d0b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f56c44d0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f56c44d0b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f56c44d0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56c44d0b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56c44d0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f56c44d0b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f56c44d0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56c44d0b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56c44d0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6B49D9-37D6-44E5-B9D3-FDF4BBB9FA5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6B49D9-37D6-44E5-B9D3-FDF4BBB9FA5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6B49D9-37D6-44E5-B9D3-FDF4BBB9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6B49D9-37D6-44E5-B9D3-FDF4BBB9FA50}" type="slidenum">
              <a:rPr lang="en-US" smtClean="0"/>
              <a:pPr/>
              <a:t>5</a:t>
            </a:fld>
            <a:endParaRPr lang="en-US"/>
          </a:p>
        </p:txBody>
      </p:sp>
    </p:spTree>
    <p:extLst>
      <p:ext uri="{BB962C8B-B14F-4D97-AF65-F5344CB8AC3E}">
        <p14:creationId xmlns:p14="http://schemas.microsoft.com/office/powerpoint/2010/main" val="1558333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6B49D9-37D6-44E5-B9D3-FDF4BBB9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741FDAB-4A7A-477D-919A-54EB26A42383}"/>
              </a:ext>
            </a:extLst>
          </p:cNvPr>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5" tIns="45717" rIns="91435" bIns="45717"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CA" altLang="en-US"/>
          </a:p>
        </p:txBody>
      </p:sp>
      <p:sp>
        <p:nvSpPr>
          <p:cNvPr id="75779" name="Rectangle 3">
            <a:extLst>
              <a:ext uri="{FF2B5EF4-FFF2-40B4-BE49-F238E27FC236}">
                <a16:creationId xmlns:a16="http://schemas.microsoft.com/office/drawing/2014/main" id="{F58F0A4D-95BC-4759-91EC-34C1BB4DF620}"/>
              </a:ext>
            </a:extLst>
          </p:cNvPr>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198" tIns="45289" rIns="92198" bIns="45289" anchor="b"/>
          <a:lstStyle>
            <a:lvl1pPr defTabSz="930275">
              <a:defRPr>
                <a:solidFill>
                  <a:schemeClr val="tx1"/>
                </a:solidFill>
                <a:latin typeface="Calibri" panose="020F0502020204030204" pitchFamily="34" charset="0"/>
              </a:defRPr>
            </a:lvl1pPr>
            <a:lvl2pPr marL="742950" indent="-285750" defTabSz="930275">
              <a:defRPr>
                <a:solidFill>
                  <a:schemeClr val="tx1"/>
                </a:solidFill>
                <a:latin typeface="Calibri" panose="020F0502020204030204" pitchFamily="34" charset="0"/>
              </a:defRPr>
            </a:lvl2pPr>
            <a:lvl3pPr marL="1143000" indent="-228600" defTabSz="930275">
              <a:defRPr>
                <a:solidFill>
                  <a:schemeClr val="tx1"/>
                </a:solidFill>
                <a:latin typeface="Calibri" panose="020F0502020204030204" pitchFamily="34" charset="0"/>
              </a:defRPr>
            </a:lvl3pPr>
            <a:lvl4pPr marL="1600200" indent="-228600" defTabSz="930275">
              <a:defRPr>
                <a:solidFill>
                  <a:schemeClr val="tx1"/>
                </a:solidFill>
                <a:latin typeface="Calibri" panose="020F0502020204030204" pitchFamily="34" charset="0"/>
              </a:defRPr>
            </a:lvl4pPr>
            <a:lvl5pPr marL="2057400" indent="-228600" defTabSz="930275">
              <a:defRPr>
                <a:solidFill>
                  <a:schemeClr val="tx1"/>
                </a:solidFill>
                <a:latin typeface="Calibri" panose="020F0502020204030204" pitchFamily="34" charset="0"/>
              </a:defRPr>
            </a:lvl5pPr>
            <a:lvl6pPr marL="2514600" indent="-228600" defTabSz="930275" fontAlgn="base">
              <a:spcBef>
                <a:spcPct val="0"/>
              </a:spcBef>
              <a:spcAft>
                <a:spcPct val="0"/>
              </a:spcAft>
              <a:defRPr>
                <a:solidFill>
                  <a:schemeClr val="tx1"/>
                </a:solidFill>
                <a:latin typeface="Calibri" panose="020F0502020204030204" pitchFamily="34" charset="0"/>
              </a:defRPr>
            </a:lvl6pPr>
            <a:lvl7pPr marL="2971800" indent="-228600" defTabSz="930275" fontAlgn="base">
              <a:spcBef>
                <a:spcPct val="0"/>
              </a:spcBef>
              <a:spcAft>
                <a:spcPct val="0"/>
              </a:spcAft>
              <a:defRPr>
                <a:solidFill>
                  <a:schemeClr val="tx1"/>
                </a:solidFill>
                <a:latin typeface="Calibri" panose="020F0502020204030204" pitchFamily="34" charset="0"/>
              </a:defRPr>
            </a:lvl7pPr>
            <a:lvl8pPr marL="3429000" indent="-228600" defTabSz="930275" fontAlgn="base">
              <a:spcBef>
                <a:spcPct val="0"/>
              </a:spcBef>
              <a:spcAft>
                <a:spcPct val="0"/>
              </a:spcAft>
              <a:defRPr>
                <a:solidFill>
                  <a:schemeClr val="tx1"/>
                </a:solidFill>
                <a:latin typeface="Calibri" panose="020F0502020204030204" pitchFamily="34" charset="0"/>
              </a:defRPr>
            </a:lvl8pPr>
            <a:lvl9pPr marL="3886200" indent="-228600" defTabSz="930275" fontAlgn="base">
              <a:spcBef>
                <a:spcPct val="0"/>
              </a:spcBef>
              <a:spcAft>
                <a:spcPct val="0"/>
              </a:spcAft>
              <a:defRPr>
                <a:solidFill>
                  <a:schemeClr val="tx1"/>
                </a:solidFill>
                <a:latin typeface="Calibri" panose="020F0502020204030204" pitchFamily="34" charset="0"/>
              </a:defRPr>
            </a:lvl9pPr>
          </a:lstStyle>
          <a:p>
            <a:pPr algn="r"/>
            <a:r>
              <a:rPr lang="en-US" altLang="en-US" sz="1200"/>
              <a:t>6</a:t>
            </a:r>
          </a:p>
        </p:txBody>
      </p:sp>
      <p:sp>
        <p:nvSpPr>
          <p:cNvPr id="75780" name="Rectangle 4">
            <a:extLst>
              <a:ext uri="{FF2B5EF4-FFF2-40B4-BE49-F238E27FC236}">
                <a16:creationId xmlns:a16="http://schemas.microsoft.com/office/drawing/2014/main" id="{2899EACD-7A05-4725-B209-D0FC517E53B3}"/>
              </a:ext>
            </a:extLst>
          </p:cNvPr>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5" tIns="45717" rIns="91435" bIns="45717"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CA" altLang="en-US"/>
          </a:p>
        </p:txBody>
      </p:sp>
      <p:sp>
        <p:nvSpPr>
          <p:cNvPr id="75781" name="Rectangle 5">
            <a:extLst>
              <a:ext uri="{FF2B5EF4-FFF2-40B4-BE49-F238E27FC236}">
                <a16:creationId xmlns:a16="http://schemas.microsoft.com/office/drawing/2014/main" id="{EC811A38-C2D6-4C8F-9F87-695735E7B766}"/>
              </a:ext>
            </a:extLst>
          </p:cNvPr>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5" tIns="45717" rIns="91435" bIns="45717"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CA" altLang="en-US"/>
          </a:p>
        </p:txBody>
      </p:sp>
      <p:sp>
        <p:nvSpPr>
          <p:cNvPr id="75782" name="Rectangle 6">
            <a:extLst>
              <a:ext uri="{FF2B5EF4-FFF2-40B4-BE49-F238E27FC236}">
                <a16:creationId xmlns:a16="http://schemas.microsoft.com/office/drawing/2014/main" id="{7B97EE4F-CA4C-4F3B-A04E-A125302F9B01}"/>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3" name="Rectangle 7">
            <a:extLst>
              <a:ext uri="{FF2B5EF4-FFF2-40B4-BE49-F238E27FC236}">
                <a16:creationId xmlns:a16="http://schemas.microsoft.com/office/drawing/2014/main" id="{18A2E165-6F36-4CE5-A52A-268B0CFBC3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2A8BCA1-C1F6-4F72-B3BA-DA3CDAB9AF1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64936786-D3FA-46D6-A477-D6C4DB96F68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6f56c44d0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6f56c44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E9FAC4F-F313-4734-ABEA-2D4C1215BC03}" type="datetimeFigureOut">
              <a:rPr lang="en-US" smtClean="0"/>
              <a:pPr/>
              <a:t>10/23/2019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ADDE459-89E4-4BF6-9687-5A9BF5C7BBB2}"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E9FAC4F-F313-4734-ABEA-2D4C1215BC03}" type="datetimeFigureOut">
              <a:rPr lang="en-US" smtClean="0"/>
              <a:pPr/>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DE459-89E4-4BF6-9687-5A9BF5C7BBB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ADDE459-89E4-4BF6-9687-5A9BF5C7BBB2}"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E9FAC4F-F313-4734-ABEA-2D4C1215BC03}" type="datetimeFigureOut">
              <a:rPr lang="en-US" smtClean="0"/>
              <a:pPr/>
              <a:t>10/23/2019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98020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DE9FAC4F-F313-4734-ABEA-2D4C1215BC03}" type="datetimeFigureOut">
              <a:rPr lang="en-US" smtClean="0"/>
              <a:pPr/>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2ADDE459-89E4-4BF6-9687-5A9BF5C7BBB2}"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E9FAC4F-F313-4734-ABEA-2D4C1215BC03}" type="datetimeFigureOut">
              <a:rPr lang="en-US" smtClean="0"/>
              <a:pPr/>
              <a:t>10/23/2019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ADDE459-89E4-4BF6-9687-5A9BF5C7BBB2}"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DE9FAC4F-F313-4734-ABEA-2D4C1215BC03}" type="datetimeFigureOut">
              <a:rPr lang="en-US" smtClean="0"/>
              <a:pPr/>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DE459-89E4-4BF6-9687-5A9BF5C7BBB2}"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E9FAC4F-F313-4734-ABEA-2D4C1215BC03}" type="datetimeFigureOut">
              <a:rPr lang="en-US" smtClean="0"/>
              <a:pPr/>
              <a:t>10/23/2019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ADDE459-89E4-4BF6-9687-5A9BF5C7BBB2}"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E9FAC4F-F313-4734-ABEA-2D4C1215BC03}" type="datetimeFigureOut">
              <a:rPr lang="en-US" smtClean="0"/>
              <a:pPr/>
              <a:t>10/23/2019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2ADDE459-89E4-4BF6-9687-5A9BF5C7BB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 name="Date Placeholder 1"/>
          <p:cNvSpPr>
            <a:spLocks noGrp="1"/>
          </p:cNvSpPr>
          <p:nvPr>
            <p:ph type="dt" sz="half" idx="10"/>
          </p:nvPr>
        </p:nvSpPr>
        <p:spPr/>
        <p:txBody>
          <a:bodyPr/>
          <a:lstStyle/>
          <a:p>
            <a:fld id="{DE9FAC4F-F313-4734-ABEA-2D4C1215BC03}" type="datetimeFigureOut">
              <a:rPr lang="en-US" smtClean="0"/>
              <a:pPr/>
              <a:t>10/23/2019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ADDE459-89E4-4BF6-9687-5A9BF5C7BB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ADDE459-89E4-4BF6-9687-5A9BF5C7BBB2}"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E9FAC4F-F313-4734-ABEA-2D4C1215BC03}" type="datetimeFigureOut">
              <a:rPr lang="en-US" smtClean="0"/>
              <a:pPr/>
              <a:t>10/23/2019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ADDE459-89E4-4BF6-9687-5A9BF5C7BBB2}"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E9FAC4F-F313-4734-ABEA-2D4C1215BC03}" type="datetimeFigureOut">
              <a:rPr lang="en-US" smtClean="0"/>
              <a:pPr/>
              <a:t>10/23/2019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E9FAC4F-F313-4734-ABEA-2D4C1215BC03}" type="datetimeFigureOut">
              <a:rPr lang="en-US" smtClean="0"/>
              <a:pPr/>
              <a:t>10/23/2019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ADDE459-89E4-4BF6-9687-5A9BF5C7BBB2}"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19400"/>
            <a:ext cx="6400800" cy="537592"/>
          </a:xfrm>
        </p:spPr>
        <p:txBody>
          <a:bodyPr>
            <a:normAutofit/>
          </a:bodyPr>
          <a:lstStyle/>
          <a:p>
            <a:r>
              <a:rPr lang="fi-FI" dirty="0">
                <a:solidFill>
                  <a:schemeClr val="bg2">
                    <a:lumMod val="50000"/>
                  </a:schemeClr>
                </a:solidFill>
              </a:rPr>
              <a:t>optical communication networks</a:t>
            </a:r>
            <a:endParaRPr lang="en-US" dirty="0">
              <a:solidFill>
                <a:schemeClr val="bg2">
                  <a:lumMod val="50000"/>
                </a:schemeClr>
              </a:solidFill>
            </a:endParaRPr>
          </a:p>
          <a:p>
            <a:endParaRPr lang="fi-FI" dirty="0"/>
          </a:p>
        </p:txBody>
      </p:sp>
      <p:sp>
        <p:nvSpPr>
          <p:cNvPr id="2" name="Title 1"/>
          <p:cNvSpPr>
            <a:spLocks noGrp="1"/>
          </p:cNvSpPr>
          <p:nvPr>
            <p:ph type="ctrTitle"/>
          </p:nvPr>
        </p:nvSpPr>
        <p:spPr/>
        <p:txBody>
          <a:bodyPr>
            <a:normAutofit/>
          </a:bodyPr>
          <a:lstStyle/>
          <a:p>
            <a:r>
              <a:rPr lang="fi-FI" sz="2800" b="1" dirty="0"/>
              <a:t>Optical Multiplexing &amp; Filters</a:t>
            </a:r>
            <a:endParaRPr lang="en-US" sz="2800" b="1" dirty="0"/>
          </a:p>
        </p:txBody>
      </p:sp>
      <p:sp>
        <p:nvSpPr>
          <p:cNvPr id="4" name="Rectangle 3"/>
          <p:cNvSpPr/>
          <p:nvPr/>
        </p:nvSpPr>
        <p:spPr>
          <a:xfrm>
            <a:off x="1043608" y="4581128"/>
            <a:ext cx="7128792" cy="1528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err="1"/>
              <a:t>Sanjeet</a:t>
            </a:r>
            <a:r>
              <a:rPr lang="en-IN" sz="1400" b="1" dirty="0"/>
              <a:t> Krishna – 60002160050</a:t>
            </a:r>
          </a:p>
          <a:p>
            <a:pPr algn="ctr"/>
            <a:r>
              <a:rPr lang="en-IN" sz="1400" b="1" dirty="0"/>
              <a:t>Atulya Kumar – 60002160052</a:t>
            </a:r>
          </a:p>
          <a:p>
            <a:pPr algn="ctr"/>
            <a:r>
              <a:rPr lang="en-IN" sz="1400" b="1" dirty="0"/>
              <a:t>Yash Maru </a:t>
            </a:r>
            <a:r>
              <a:rPr lang="en-IN" sz="1400" b="1"/>
              <a:t>- 60002160058</a:t>
            </a:r>
            <a:endParaRPr lang="en-IN" sz="1400" b="1" dirty="0"/>
          </a:p>
          <a:p>
            <a:pPr algn="ctr"/>
            <a:r>
              <a:rPr lang="en-IN" sz="1400" b="1" dirty="0"/>
              <a:t>Vidhi </a:t>
            </a:r>
            <a:r>
              <a:rPr lang="en-IN" sz="1400" b="1" dirty="0" err="1"/>
              <a:t>Meghani</a:t>
            </a:r>
            <a:r>
              <a:rPr lang="en-IN" sz="1400" b="1" dirty="0"/>
              <a:t> – 60002160059</a:t>
            </a:r>
          </a:p>
        </p:txBody>
      </p:sp>
    </p:spTree>
    <p:extLst>
      <p:ext uri="{BB962C8B-B14F-4D97-AF65-F5344CB8AC3E}">
        <p14:creationId xmlns:p14="http://schemas.microsoft.com/office/powerpoint/2010/main" val="4018353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vert="horz" wrap="square" lIns="91425" tIns="91425" rIns="91425" bIns="91425" anchor="t" anchorCtr="0">
            <a:noAutofit/>
          </a:bodyPr>
          <a:lstStyle/>
          <a:p>
            <a:pPr algn="l"/>
            <a:r>
              <a:rPr lang="en"/>
              <a:t>Architectures</a:t>
            </a:r>
            <a:endParaRPr/>
          </a:p>
        </p:txBody>
      </p:sp>
      <p:sp>
        <p:nvSpPr>
          <p:cNvPr id="66" name="Google Shape;66;p15"/>
          <p:cNvSpPr txBox="1">
            <a:spLocks noGrp="1"/>
          </p:cNvSpPr>
          <p:nvPr>
            <p:ph sz="quarter" idx="1"/>
          </p:nvPr>
        </p:nvSpPr>
        <p:spPr>
          <a:prstGeom prst="rect">
            <a:avLst/>
          </a:prstGeom>
        </p:spPr>
        <p:txBody>
          <a:bodyPr spcFirstLastPara="1" vert="horz" wrap="square" lIns="91425" tIns="91425" rIns="91425" bIns="91425" anchor="t" anchorCtr="0">
            <a:noAutofit/>
          </a:bodyPr>
          <a:lstStyle/>
          <a:p>
            <a:pPr indent="-317500">
              <a:buClr>
                <a:srgbClr val="000000"/>
              </a:buClr>
              <a:buSzPts val="1400"/>
            </a:pPr>
            <a:r>
              <a:rPr lang="en" sz="1600" dirty="0"/>
              <a:t>Parallel</a:t>
            </a:r>
            <a:endParaRPr sz="1600" dirty="0"/>
          </a:p>
          <a:p>
            <a:pPr lvl="1">
              <a:spcBef>
                <a:spcPts val="0"/>
              </a:spcBef>
              <a:buClr>
                <a:srgbClr val="000000"/>
              </a:buClr>
            </a:pPr>
            <a:r>
              <a:rPr lang="en" sz="1400" dirty="0"/>
              <a:t>Initially all incoming channels are multiplexed to generate separate output wavelength (λ1, λ2 ….)</a:t>
            </a:r>
            <a:endParaRPr sz="1400" dirty="0"/>
          </a:p>
          <a:p>
            <a:pPr lvl="1">
              <a:spcBef>
                <a:spcPts val="0"/>
              </a:spcBef>
              <a:buClr>
                <a:srgbClr val="000000"/>
              </a:buClr>
            </a:pPr>
            <a:r>
              <a:rPr lang="en" sz="1400" dirty="0"/>
              <a:t>Some wavelengths are dropped at this stage and other wavelengths are passed forward to the multiplexer.</a:t>
            </a:r>
            <a:endParaRPr sz="1400" dirty="0"/>
          </a:p>
          <a:p>
            <a:pPr lvl="1">
              <a:spcBef>
                <a:spcPts val="0"/>
              </a:spcBef>
              <a:buClr>
                <a:srgbClr val="000000"/>
              </a:buClr>
            </a:pPr>
            <a:r>
              <a:rPr lang="en" sz="1400" dirty="0"/>
              <a:t>At the multiplexer some other wavelength channels are also added (λ’1, λ’2  ….)</a:t>
            </a:r>
            <a:endParaRPr sz="1400" dirty="0"/>
          </a:p>
          <a:p>
            <a:pPr indent="-317500">
              <a:buClr>
                <a:srgbClr val="000000"/>
              </a:buClr>
              <a:buSzPts val="1400"/>
            </a:pPr>
            <a:r>
              <a:rPr lang="en" sz="1600" dirty="0"/>
              <a:t>Serial</a:t>
            </a:r>
            <a:endParaRPr sz="1600" dirty="0"/>
          </a:p>
          <a:p>
            <a:pPr lvl="1">
              <a:spcBef>
                <a:spcPts val="0"/>
              </a:spcBef>
              <a:buClr>
                <a:srgbClr val="000000"/>
              </a:buClr>
            </a:pPr>
            <a:r>
              <a:rPr lang="en" sz="1400" dirty="0"/>
              <a:t>This architecture can drop or add a single channel at a time.</a:t>
            </a:r>
            <a:endParaRPr sz="1400" dirty="0"/>
          </a:p>
          <a:p>
            <a:pPr lvl="1">
              <a:spcBef>
                <a:spcPts val="0"/>
              </a:spcBef>
              <a:buClr>
                <a:srgbClr val="000000"/>
              </a:buClr>
            </a:pPr>
            <a:r>
              <a:rPr lang="en" sz="1400" dirty="0"/>
              <a:t>If more than one channel have to be added or dropped at a time, then a number of such architectures are connected in series.</a:t>
            </a:r>
            <a:endParaRPr sz="1400" dirty="0"/>
          </a:p>
        </p:txBody>
      </p:sp>
      <p:pic>
        <p:nvPicPr>
          <p:cNvPr id="67" name="Google Shape;67;p15"/>
          <p:cNvPicPr preferRelativeResize="0"/>
          <p:nvPr/>
        </p:nvPicPr>
        <p:blipFill>
          <a:blip r:embed="rId3">
            <a:alphaModFix/>
          </a:blip>
          <a:stretch>
            <a:fillRect/>
          </a:stretch>
        </p:blipFill>
        <p:spPr>
          <a:xfrm>
            <a:off x="5508104" y="3822854"/>
            <a:ext cx="2448272" cy="2259455"/>
          </a:xfrm>
          <a:prstGeom prst="rect">
            <a:avLst/>
          </a:prstGeom>
          <a:noFill/>
          <a:ln>
            <a:noFill/>
          </a:ln>
        </p:spPr>
      </p:pic>
      <p:pic>
        <p:nvPicPr>
          <p:cNvPr id="68" name="Google Shape;68;p15"/>
          <p:cNvPicPr preferRelativeResize="0"/>
          <p:nvPr/>
        </p:nvPicPr>
        <p:blipFill>
          <a:blip r:embed="rId4">
            <a:alphaModFix/>
          </a:blip>
          <a:stretch>
            <a:fillRect/>
          </a:stretch>
        </p:blipFill>
        <p:spPr>
          <a:xfrm>
            <a:off x="359390" y="3839593"/>
            <a:ext cx="4356626" cy="22594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vert="horz" wrap="square" lIns="91425" tIns="91425" rIns="91425" bIns="91425" anchor="t" anchorCtr="0">
            <a:noAutofit/>
          </a:bodyPr>
          <a:lstStyle/>
          <a:p>
            <a:pPr algn="l"/>
            <a:r>
              <a:rPr lang="en"/>
              <a:t>Types</a:t>
            </a:r>
            <a:endParaRPr/>
          </a:p>
        </p:txBody>
      </p:sp>
      <p:sp>
        <p:nvSpPr>
          <p:cNvPr id="74" name="Google Shape;74;p16"/>
          <p:cNvSpPr txBox="1">
            <a:spLocks noGrp="1"/>
          </p:cNvSpPr>
          <p:nvPr>
            <p:ph sz="quarter" idx="1"/>
          </p:nvPr>
        </p:nvSpPr>
        <p:spPr>
          <a:prstGeom prst="rect">
            <a:avLst/>
          </a:prstGeom>
        </p:spPr>
        <p:txBody>
          <a:bodyPr spcFirstLastPara="1" vert="horz" wrap="square" lIns="91425" tIns="91425" rIns="91425" bIns="91425" anchor="t" anchorCtr="0">
            <a:noAutofit/>
          </a:bodyPr>
          <a:lstStyle/>
          <a:p>
            <a:pPr indent="-317500">
              <a:buClr>
                <a:schemeClr val="dk1"/>
              </a:buClr>
              <a:buSzPts val="1400"/>
            </a:pPr>
            <a:r>
              <a:rPr lang="en" sz="2000" dirty="0">
                <a:sym typeface="Georgia"/>
              </a:rPr>
              <a:t>Fixed OADM or FOADM</a:t>
            </a:r>
            <a:endParaRPr sz="2000" dirty="0"/>
          </a:p>
          <a:p>
            <a:pPr lvl="1">
              <a:spcBef>
                <a:spcPts val="0"/>
              </a:spcBef>
              <a:buClr>
                <a:schemeClr val="dk1"/>
              </a:buClr>
            </a:pPr>
            <a:r>
              <a:rPr lang="en" sz="1800" dirty="0">
                <a:sym typeface="Georgia"/>
              </a:rPr>
              <a:t>In FOADM, the wavelength has been selected and remains the same until human intervention changes it.</a:t>
            </a:r>
            <a:endParaRPr sz="1800" dirty="0">
              <a:sym typeface="Georgia"/>
            </a:endParaRPr>
          </a:p>
          <a:p>
            <a:pPr lvl="1">
              <a:spcBef>
                <a:spcPts val="0"/>
              </a:spcBef>
              <a:buClr>
                <a:schemeClr val="dk1"/>
              </a:buClr>
            </a:pPr>
            <a:r>
              <a:rPr lang="en" sz="1800" dirty="0">
                <a:sym typeface="Georgia"/>
              </a:rPr>
              <a:t>It uses a filter to select a dropping wavelength</a:t>
            </a:r>
            <a:endParaRPr sz="1800" dirty="0">
              <a:sym typeface="Georgia"/>
            </a:endParaRPr>
          </a:p>
          <a:p>
            <a:pPr lvl="1">
              <a:spcBef>
                <a:spcPts val="0"/>
              </a:spcBef>
              <a:buClr>
                <a:schemeClr val="dk1"/>
              </a:buClr>
            </a:pPr>
            <a:r>
              <a:rPr lang="en" sz="1800" dirty="0">
                <a:sym typeface="Georgia"/>
              </a:rPr>
              <a:t>It uses multiplexer to add a new channel at the same wavelength</a:t>
            </a:r>
            <a:endParaRPr sz="1800" dirty="0">
              <a:sym typeface="Georgia"/>
            </a:endParaRPr>
          </a:p>
          <a:p>
            <a:pPr marL="914400" indent="0">
              <a:lnSpc>
                <a:spcPct val="50000"/>
              </a:lnSpc>
              <a:spcBef>
                <a:spcPts val="1600"/>
              </a:spcBef>
              <a:buNone/>
            </a:pPr>
            <a:endParaRPr sz="2000" dirty="0">
              <a:sym typeface="Georgia"/>
            </a:endParaRPr>
          </a:p>
          <a:p>
            <a:pPr indent="-317500">
              <a:spcBef>
                <a:spcPts val="1600"/>
              </a:spcBef>
              <a:buClr>
                <a:schemeClr val="dk1"/>
              </a:buClr>
              <a:buSzPts val="1400"/>
            </a:pPr>
            <a:r>
              <a:rPr lang="en" sz="2000" dirty="0">
                <a:sym typeface="Georgia"/>
              </a:rPr>
              <a:t>Reconfigurable OADM or ROADM</a:t>
            </a:r>
            <a:endParaRPr sz="2000" dirty="0">
              <a:sym typeface="Georgia"/>
            </a:endParaRPr>
          </a:p>
          <a:p>
            <a:pPr lvl="1" indent="-330200">
              <a:spcBef>
                <a:spcPts val="0"/>
              </a:spcBef>
              <a:buClr>
                <a:schemeClr val="dk1"/>
              </a:buClr>
              <a:buSzPts val="1600"/>
              <a:buFont typeface="Georgia"/>
              <a:buChar char="○"/>
            </a:pPr>
            <a:r>
              <a:rPr lang="en" sz="1800" dirty="0">
                <a:sym typeface="Georgia"/>
              </a:rPr>
              <a:t>It is a dynamic type OADM, which has the ability to remotely switch traffic from a WDM system at the wavelength layer</a:t>
            </a:r>
            <a:endParaRPr sz="1800" dirty="0">
              <a:sym typeface="Georgia"/>
            </a:endParaRPr>
          </a:p>
          <a:p>
            <a:pPr lvl="1" indent="-330200">
              <a:spcBef>
                <a:spcPts val="0"/>
              </a:spcBef>
              <a:buClr>
                <a:schemeClr val="dk1"/>
              </a:buClr>
              <a:buSzPts val="1600"/>
              <a:buFont typeface="Georgia"/>
              <a:buChar char="○"/>
            </a:pPr>
            <a:r>
              <a:rPr lang="en" sz="1800" dirty="0">
                <a:sym typeface="Georgia"/>
              </a:rPr>
              <a:t>In reconfigurable selectable wavelength OADM, the wavelengths between the optical demultiplexer/multiplexer may be dynamically directed from the outputs of the demultiplexer to any of the inputs of the multiplexer</a:t>
            </a:r>
            <a:endParaRPr sz="1800" dirty="0">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vert="horz" wrap="square" lIns="91425" tIns="91425" rIns="91425" bIns="91425" anchor="t" anchorCtr="0">
            <a:noAutofit/>
          </a:bodyPr>
          <a:lstStyle/>
          <a:p>
            <a:pPr algn="l"/>
            <a:r>
              <a:rPr lang="en" dirty="0"/>
              <a:t>DWDM</a:t>
            </a:r>
            <a:endParaRPr dirty="0"/>
          </a:p>
        </p:txBody>
      </p:sp>
      <p:sp>
        <p:nvSpPr>
          <p:cNvPr id="85" name="Google Shape;85;p18"/>
          <p:cNvSpPr txBox="1">
            <a:spLocks noGrp="1"/>
          </p:cNvSpPr>
          <p:nvPr>
            <p:ph sz="quarter" idx="1"/>
          </p:nvPr>
        </p:nvSpPr>
        <p:spPr>
          <a:prstGeom prst="rect">
            <a:avLst/>
          </a:prstGeom>
        </p:spPr>
        <p:txBody>
          <a:bodyPr spcFirstLastPara="1" vert="horz" wrap="square" lIns="91425" tIns="91425" rIns="91425" bIns="91425" anchor="t" anchorCtr="0">
            <a:noAutofit/>
          </a:bodyPr>
          <a:lstStyle/>
          <a:p>
            <a:pPr marL="0" indent="0">
              <a:lnSpc>
                <a:spcPct val="150000"/>
              </a:lnSpc>
              <a:buClr>
                <a:schemeClr val="dk1"/>
              </a:buClr>
              <a:buSzPts val="1400"/>
              <a:buNone/>
            </a:pPr>
            <a:r>
              <a:rPr lang="en-IN" sz="2000" dirty="0">
                <a:sym typeface="Georgia"/>
              </a:rPr>
              <a:t>Need:</a:t>
            </a:r>
            <a:endParaRPr lang="en" sz="2000" dirty="0">
              <a:sym typeface="Georgia"/>
            </a:endParaRPr>
          </a:p>
          <a:p>
            <a:pPr indent="-317500">
              <a:lnSpc>
                <a:spcPct val="150000"/>
              </a:lnSpc>
              <a:buClr>
                <a:schemeClr val="dk1"/>
              </a:buClr>
              <a:buSzPts val="1400"/>
            </a:pPr>
            <a:r>
              <a:rPr lang="en" sz="2000" dirty="0">
                <a:sym typeface="Georgia"/>
              </a:rPr>
              <a:t>Attenuation and dispersion, limit the practical speed and the distance of communication</a:t>
            </a:r>
            <a:endParaRPr sz="2000" dirty="0">
              <a:sym typeface="Georgia"/>
            </a:endParaRPr>
          </a:p>
          <a:p>
            <a:pPr indent="-317500">
              <a:lnSpc>
                <a:spcPct val="150000"/>
              </a:lnSpc>
              <a:buClr>
                <a:schemeClr val="dk1"/>
              </a:buClr>
              <a:buSzPts val="1400"/>
              <a:buFont typeface="Georgia"/>
              <a:buChar char="●"/>
            </a:pPr>
            <a:r>
              <a:rPr lang="en" sz="2000" dirty="0">
                <a:sym typeface="Georgia"/>
              </a:rPr>
              <a:t>EDFA is used to tackle the attenuation problem.</a:t>
            </a:r>
            <a:endParaRPr sz="2000" dirty="0">
              <a:sym typeface="Georgia"/>
            </a:endParaRPr>
          </a:p>
          <a:p>
            <a:pPr indent="-317500">
              <a:lnSpc>
                <a:spcPct val="150000"/>
              </a:lnSpc>
              <a:buClr>
                <a:schemeClr val="dk1"/>
              </a:buClr>
              <a:buSzPts val="1400"/>
              <a:buFont typeface="Georgia"/>
              <a:buChar char="●"/>
            </a:pPr>
            <a:r>
              <a:rPr lang="en" sz="2000" dirty="0">
                <a:sym typeface="Georgia"/>
              </a:rPr>
              <a:t>But due to Bandwidth effect, there is always a trade-off between transmission distance and bandwidth.</a:t>
            </a:r>
            <a:endParaRPr sz="2000" dirty="0">
              <a:sym typeface="Georgia"/>
            </a:endParaRPr>
          </a:p>
          <a:p>
            <a:pPr indent="-317500">
              <a:lnSpc>
                <a:spcPct val="150000"/>
              </a:lnSpc>
              <a:buClr>
                <a:schemeClr val="dk1"/>
              </a:buClr>
              <a:buSzPts val="1400"/>
              <a:buFont typeface="Georgia"/>
              <a:buChar char="●"/>
            </a:pPr>
            <a:r>
              <a:rPr lang="en" sz="2000" dirty="0">
                <a:sym typeface="Georgia"/>
              </a:rPr>
              <a:t>DWDM is used to increase bandwidth without the use of repeaters.</a:t>
            </a:r>
            <a:endParaRPr sz="2000" dirty="0">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vert="horz" wrap="square" lIns="91425" tIns="91425" rIns="91425" bIns="91425" anchor="t" anchorCtr="0">
            <a:noAutofit/>
          </a:bodyPr>
          <a:lstStyle/>
          <a:p>
            <a:pPr algn="l"/>
            <a:r>
              <a:rPr lang="en-IN" dirty="0"/>
              <a:t>DWDM </a:t>
            </a:r>
            <a:r>
              <a:rPr lang="en" dirty="0"/>
              <a:t>Working</a:t>
            </a:r>
            <a:endParaRPr dirty="0"/>
          </a:p>
        </p:txBody>
      </p:sp>
      <p:sp>
        <p:nvSpPr>
          <p:cNvPr id="91" name="Google Shape;91;p19"/>
          <p:cNvSpPr txBox="1">
            <a:spLocks noGrp="1"/>
          </p:cNvSpPr>
          <p:nvPr>
            <p:ph sz="quarter" idx="1"/>
          </p:nvPr>
        </p:nvSpPr>
        <p:spPr>
          <a:prstGeom prst="rect">
            <a:avLst/>
          </a:prstGeom>
        </p:spPr>
        <p:txBody>
          <a:bodyPr spcFirstLastPara="1" vert="horz" wrap="square" lIns="91425" tIns="91425" rIns="91425" bIns="91425" anchor="t" anchorCtr="0">
            <a:noAutofit/>
          </a:bodyPr>
          <a:lstStyle/>
          <a:p>
            <a:pPr indent="-317500">
              <a:lnSpc>
                <a:spcPct val="150000"/>
              </a:lnSpc>
              <a:buClr>
                <a:schemeClr val="dk1"/>
              </a:buClr>
              <a:buSzPts val="1400"/>
            </a:pPr>
            <a:r>
              <a:rPr lang="en" sz="1600" dirty="0">
                <a:sym typeface="Georgia"/>
              </a:rPr>
              <a:t>The DWDM takes an optical signal input and divides it into different wavelength.</a:t>
            </a:r>
            <a:endParaRPr sz="1600" dirty="0">
              <a:sym typeface="Georgia"/>
            </a:endParaRPr>
          </a:p>
          <a:p>
            <a:pPr indent="-317500">
              <a:lnSpc>
                <a:spcPct val="150000"/>
              </a:lnSpc>
              <a:buClr>
                <a:schemeClr val="dk1"/>
              </a:buClr>
              <a:buSzPts val="1400"/>
            </a:pPr>
            <a:r>
              <a:rPr lang="en" sz="1600" dirty="0">
                <a:sym typeface="Georgia"/>
              </a:rPr>
              <a:t>The laser source transmits different wavelengths to the multiplexer.</a:t>
            </a:r>
            <a:endParaRPr sz="1600" dirty="0">
              <a:sym typeface="Georgia"/>
            </a:endParaRPr>
          </a:p>
          <a:p>
            <a:pPr indent="-317500">
              <a:lnSpc>
                <a:spcPct val="150000"/>
              </a:lnSpc>
              <a:buClr>
                <a:schemeClr val="dk1"/>
              </a:buClr>
              <a:buSzPts val="1400"/>
            </a:pPr>
            <a:r>
              <a:rPr lang="en" sz="1600" dirty="0">
                <a:sym typeface="Georgia"/>
              </a:rPr>
              <a:t>The multiplexers combine all these wavelengths</a:t>
            </a:r>
            <a:endParaRPr sz="1600" dirty="0">
              <a:sym typeface="Georgia"/>
            </a:endParaRPr>
          </a:p>
          <a:p>
            <a:pPr indent="-317500">
              <a:lnSpc>
                <a:spcPct val="150000"/>
              </a:lnSpc>
              <a:buClr>
                <a:schemeClr val="dk1"/>
              </a:buClr>
              <a:buSzPts val="1400"/>
              <a:buFont typeface="Georgia"/>
              <a:buChar char="●"/>
            </a:pPr>
            <a:r>
              <a:rPr lang="en" sz="1600" dirty="0">
                <a:sym typeface="Georgia"/>
              </a:rPr>
              <a:t>All these wavelengths are transmitted through the same optical cable.</a:t>
            </a:r>
            <a:endParaRPr sz="1600" dirty="0">
              <a:sym typeface="Georgia"/>
            </a:endParaRPr>
          </a:p>
          <a:p>
            <a:pPr indent="-317500">
              <a:lnSpc>
                <a:spcPct val="150000"/>
              </a:lnSpc>
              <a:buClr>
                <a:schemeClr val="dk1"/>
              </a:buClr>
              <a:buSzPts val="1400"/>
              <a:buFont typeface="Georgia"/>
              <a:buChar char="●"/>
            </a:pPr>
            <a:r>
              <a:rPr lang="en" sz="1600" dirty="0">
                <a:sym typeface="Georgia"/>
              </a:rPr>
              <a:t>It selects a certain band as the operating window of DWDM (generally 1550nm)</a:t>
            </a:r>
            <a:endParaRPr sz="1600" dirty="0">
              <a:sym typeface="Georgia"/>
            </a:endParaRPr>
          </a:p>
          <a:p>
            <a:pPr indent="-317500">
              <a:lnSpc>
                <a:spcPct val="150000"/>
              </a:lnSpc>
              <a:buClr>
                <a:schemeClr val="dk1"/>
              </a:buClr>
              <a:buSzPts val="1400"/>
              <a:buFont typeface="Georgia"/>
              <a:buChar char="●"/>
            </a:pPr>
            <a:r>
              <a:rPr lang="en" sz="1600" dirty="0">
                <a:sym typeface="Georgia"/>
              </a:rPr>
              <a:t>The OADM cand add certain wavelengths from other optical channels or drop some wavelengths from the main optical channels</a:t>
            </a:r>
            <a:endParaRPr sz="1600" dirty="0">
              <a:sym typeface="Georgia"/>
            </a:endParaRPr>
          </a:p>
          <a:p>
            <a:pPr indent="-317500">
              <a:lnSpc>
                <a:spcPct val="150000"/>
              </a:lnSpc>
              <a:buClr>
                <a:schemeClr val="dk1"/>
              </a:buClr>
              <a:buSzPts val="1400"/>
              <a:buFont typeface="Georgia"/>
              <a:buChar char="●"/>
            </a:pPr>
            <a:r>
              <a:rPr lang="en" sz="1600" dirty="0">
                <a:sym typeface="Georgia"/>
              </a:rPr>
              <a:t>The EDFA is used to amplify the signals</a:t>
            </a:r>
            <a:endParaRPr sz="1600" dirty="0">
              <a:sym typeface="Georgia"/>
            </a:endParaRPr>
          </a:p>
          <a:p>
            <a:pPr indent="-317500">
              <a:lnSpc>
                <a:spcPct val="150000"/>
              </a:lnSpc>
              <a:buClr>
                <a:schemeClr val="dk1"/>
              </a:buClr>
              <a:buSzPts val="1400"/>
              <a:buFont typeface="Georgia"/>
              <a:buChar char="●"/>
            </a:pPr>
            <a:r>
              <a:rPr lang="en" sz="1600" dirty="0">
                <a:sym typeface="Georgia"/>
              </a:rPr>
              <a:t>Its is connected to the DEMUX which separates out the different wavelengths.</a:t>
            </a:r>
            <a:endParaRPr sz="1600" dirty="0">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vert="horz" wrap="square" lIns="91425" tIns="91425" rIns="91425" bIns="91425" anchor="t" anchorCtr="0">
            <a:noAutofit/>
          </a:bodyPr>
          <a:lstStyle/>
          <a:p>
            <a:pPr algn="l"/>
            <a:r>
              <a:rPr lang="en"/>
              <a:t>Components</a:t>
            </a:r>
            <a:endParaRPr/>
          </a:p>
        </p:txBody>
      </p:sp>
      <p:sp>
        <p:nvSpPr>
          <p:cNvPr id="97" name="Google Shape;97;p20"/>
          <p:cNvSpPr txBox="1">
            <a:spLocks noGrp="1"/>
          </p:cNvSpPr>
          <p:nvPr>
            <p:ph sz="quarter" idx="1"/>
          </p:nvPr>
        </p:nvSpPr>
        <p:spPr>
          <a:prstGeom prst="rect">
            <a:avLst/>
          </a:prstGeom>
        </p:spPr>
        <p:txBody>
          <a:bodyPr spcFirstLastPara="1" vert="horz" wrap="square" lIns="91425" tIns="91425" rIns="91425" bIns="91425" anchor="t" anchorCtr="0">
            <a:noAutofit/>
          </a:bodyPr>
          <a:lstStyle/>
          <a:p>
            <a:pPr indent="-317500">
              <a:buClr>
                <a:schemeClr val="dk1"/>
              </a:buClr>
              <a:buSzPts val="1400"/>
            </a:pPr>
            <a:r>
              <a:rPr lang="en" dirty="0">
                <a:sym typeface="Georgia"/>
              </a:rPr>
              <a:t>It consists of the following components</a:t>
            </a:r>
            <a:endParaRPr dirty="0">
              <a:sym typeface="Georgia"/>
            </a:endParaRPr>
          </a:p>
          <a:p>
            <a:pPr lvl="1" indent="-330200">
              <a:spcBef>
                <a:spcPts val="0"/>
              </a:spcBef>
              <a:buClr>
                <a:schemeClr val="dk1"/>
              </a:buClr>
              <a:buSzPts val="1600"/>
              <a:buFont typeface="Georgia"/>
              <a:buChar char="○"/>
            </a:pPr>
            <a:r>
              <a:rPr lang="en" dirty="0">
                <a:sym typeface="Georgia"/>
              </a:rPr>
              <a:t>Laser Transmitter</a:t>
            </a:r>
            <a:endParaRPr dirty="0">
              <a:sym typeface="Georgia"/>
            </a:endParaRPr>
          </a:p>
          <a:p>
            <a:pPr lvl="1" indent="-330200">
              <a:spcBef>
                <a:spcPts val="0"/>
              </a:spcBef>
              <a:buClr>
                <a:schemeClr val="dk1"/>
              </a:buClr>
              <a:buSzPts val="1600"/>
              <a:buFont typeface="Georgia"/>
              <a:buChar char="○"/>
            </a:pPr>
            <a:r>
              <a:rPr lang="en" dirty="0">
                <a:sym typeface="Georgia"/>
              </a:rPr>
              <a:t>Receivers</a:t>
            </a:r>
            <a:endParaRPr dirty="0">
              <a:sym typeface="Georgia"/>
            </a:endParaRPr>
          </a:p>
          <a:p>
            <a:pPr lvl="1" indent="-330200">
              <a:spcBef>
                <a:spcPts val="0"/>
              </a:spcBef>
              <a:buClr>
                <a:schemeClr val="dk1"/>
              </a:buClr>
              <a:buSzPts val="1600"/>
              <a:buFont typeface="Georgia"/>
              <a:buChar char="○"/>
            </a:pPr>
            <a:r>
              <a:rPr lang="en" dirty="0">
                <a:sym typeface="Georgia"/>
              </a:rPr>
              <a:t>EDFA</a:t>
            </a:r>
            <a:endParaRPr dirty="0">
              <a:sym typeface="Georgia"/>
            </a:endParaRPr>
          </a:p>
          <a:p>
            <a:pPr lvl="1" indent="-330200">
              <a:spcBef>
                <a:spcPts val="0"/>
              </a:spcBef>
              <a:buClr>
                <a:schemeClr val="dk1"/>
              </a:buClr>
              <a:buSzPts val="1600"/>
              <a:buFont typeface="Georgia"/>
              <a:buChar char="○"/>
            </a:pPr>
            <a:r>
              <a:rPr lang="en" dirty="0">
                <a:sym typeface="Georgia"/>
              </a:rPr>
              <a:t>OADM</a:t>
            </a:r>
            <a:endParaRPr dirty="0">
              <a:sym typeface="Georgia"/>
            </a:endParaRPr>
          </a:p>
          <a:p>
            <a:pPr lvl="1" indent="-330200">
              <a:spcBef>
                <a:spcPts val="0"/>
              </a:spcBef>
              <a:buClr>
                <a:schemeClr val="dk1"/>
              </a:buClr>
              <a:buSzPts val="1600"/>
              <a:buFont typeface="Georgia"/>
              <a:buChar char="○"/>
            </a:pPr>
            <a:r>
              <a:rPr lang="en" dirty="0">
                <a:sym typeface="Georgia"/>
              </a:rPr>
              <a:t>DWDM MUX</a:t>
            </a:r>
            <a:br>
              <a:rPr lang="en" dirty="0">
                <a:sym typeface="Georgia"/>
              </a:rPr>
            </a:br>
            <a:r>
              <a:rPr lang="en" dirty="0">
                <a:sym typeface="Georgia"/>
              </a:rPr>
              <a:t>DWDM DEMUX</a:t>
            </a:r>
            <a:endParaRPr dirty="0">
              <a:sym typeface="Georgia"/>
            </a:endParaRPr>
          </a:p>
        </p:txBody>
      </p:sp>
      <p:pic>
        <p:nvPicPr>
          <p:cNvPr id="98" name="Google Shape;98;p20"/>
          <p:cNvPicPr preferRelativeResize="0"/>
          <p:nvPr/>
        </p:nvPicPr>
        <p:blipFill>
          <a:blip r:embed="rId3">
            <a:alphaModFix/>
          </a:blip>
          <a:stretch>
            <a:fillRect/>
          </a:stretch>
        </p:blipFill>
        <p:spPr>
          <a:xfrm>
            <a:off x="3638832" y="2357107"/>
            <a:ext cx="4883550" cy="310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OPTICAL FILTERS</a:t>
            </a:r>
          </a:p>
        </p:txBody>
      </p:sp>
      <p:sp>
        <p:nvSpPr>
          <p:cNvPr id="3" name="Subtitle 2"/>
          <p:cNvSpPr>
            <a:spLocks noGrp="1"/>
          </p:cNvSpPr>
          <p:nvPr>
            <p:ph sz="quarter" idx="1"/>
          </p:nvPr>
        </p:nvSpPr>
        <p:spPr/>
        <p:txBody>
          <a:bodyPr>
            <a:normAutofit/>
          </a:bodyPr>
          <a:lstStyle/>
          <a:p>
            <a:pPr algn="l"/>
            <a:r>
              <a:rPr lang="en-IN" sz="2000" dirty="0"/>
              <a:t>Introduction:-</a:t>
            </a:r>
          </a:p>
          <a:p>
            <a:pPr marL="257175" indent="-257175" algn="l">
              <a:buFont typeface="Arial" panose="020B0604020202020204" pitchFamily="34" charset="0"/>
              <a:buChar char="•"/>
            </a:pPr>
            <a:r>
              <a:rPr lang="en-IN" sz="2000" dirty="0"/>
              <a:t>Abundance Light sources available with different wavelengths.</a:t>
            </a:r>
          </a:p>
          <a:p>
            <a:pPr marL="257175" indent="-257175" algn="l">
              <a:buFont typeface="Arial" panose="020B0604020202020204" pitchFamily="34" charset="0"/>
              <a:buChar char="•"/>
            </a:pPr>
            <a:r>
              <a:rPr lang="en-IN" sz="2000" dirty="0"/>
              <a:t> Limiting  the range of wavelengths for applications which requires a selected region of frequency.</a:t>
            </a:r>
          </a:p>
          <a:p>
            <a:pPr marL="257175" indent="-257175" algn="l">
              <a:buFont typeface="Arial" panose="020B0604020202020204" pitchFamily="34" charset="0"/>
              <a:buChar char="•"/>
            </a:pPr>
            <a:r>
              <a:rPr lang="en-IN" sz="2000" dirty="0"/>
              <a:t>Thus,  by the use of specialized filters, which selectively reflect, refract, diffract or absorb unwanted wavelengths and allow the remaining wavelengths to pass through the filter.</a:t>
            </a:r>
          </a:p>
          <a:p>
            <a:pPr marL="257175" indent="-257175" algn="l">
              <a:buFont typeface="Arial" panose="020B0604020202020204" pitchFamily="34" charset="0"/>
              <a:buChar char="•"/>
            </a:pPr>
            <a:r>
              <a:rPr lang="en-IN" sz="2000" dirty="0"/>
              <a:t>An optical filter selectively transmits one portion of the optical spectrum, while rejecting other portions.</a:t>
            </a:r>
          </a:p>
          <a:p>
            <a:pPr marL="257175" indent="-257175" algn="l">
              <a:buFont typeface="Arial" panose="020B0604020202020204" pitchFamily="34" charset="0"/>
              <a:buChar char="•"/>
            </a:pPr>
            <a:endParaRPr lang="en-IN" sz="2000" dirty="0"/>
          </a:p>
          <a:p>
            <a:pPr algn="l"/>
            <a:endParaRPr lang="en-IN" sz="2000" dirty="0"/>
          </a:p>
        </p:txBody>
      </p:sp>
    </p:spTree>
    <p:extLst>
      <p:ext uri="{BB962C8B-B14F-4D97-AF65-F5344CB8AC3E}">
        <p14:creationId xmlns:p14="http://schemas.microsoft.com/office/powerpoint/2010/main" val="237876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Key Optical Filter Terminology:</a:t>
            </a:r>
          </a:p>
        </p:txBody>
      </p:sp>
      <p:sp>
        <p:nvSpPr>
          <p:cNvPr id="3" name="Content Placeholder 2"/>
          <p:cNvSpPr>
            <a:spLocks noGrp="1"/>
          </p:cNvSpPr>
          <p:nvPr>
            <p:ph sz="quarter" idx="1"/>
          </p:nvPr>
        </p:nvSpPr>
        <p:spPr/>
        <p:txBody>
          <a:bodyPr>
            <a:normAutofit/>
          </a:bodyPr>
          <a:lstStyle/>
          <a:p>
            <a:pPr marL="0" indent="0">
              <a:buNone/>
            </a:pPr>
            <a:r>
              <a:rPr lang="en-IN" sz="1600" dirty="0" err="1"/>
              <a:t>Center</a:t>
            </a:r>
            <a:r>
              <a:rPr lang="en-IN" sz="1600" dirty="0"/>
              <a:t> Wavelength (CWL): </a:t>
            </a:r>
          </a:p>
          <a:p>
            <a:r>
              <a:rPr lang="en-IN" sz="1600" dirty="0"/>
              <a:t>It is used in defining :bandpass filters, describes the midpoint of spectral bandwidth over which the filter transmits. </a:t>
            </a:r>
          </a:p>
          <a:p>
            <a:r>
              <a:rPr lang="en-IN" sz="1600" dirty="0"/>
              <a:t>Traditional Coated Optical Filters tend to achieve a maximum transmission near the </a:t>
            </a:r>
            <a:r>
              <a:rPr lang="en-IN" sz="1600" dirty="0" err="1"/>
              <a:t>center</a:t>
            </a:r>
            <a:r>
              <a:rPr lang="en-IN" sz="1600" dirty="0"/>
              <a:t> wavelength, whereas Hard Coated Optical Filters tend to have a fairly flat transmission profile over the spectral bandwidth. </a:t>
            </a:r>
          </a:p>
          <a:p>
            <a:pPr marL="0" indent="0">
              <a:buNone/>
            </a:pPr>
            <a:r>
              <a:rPr lang="en-IN" sz="1600" dirty="0"/>
              <a:t>Bandwidth:</a:t>
            </a:r>
          </a:p>
          <a:p>
            <a:r>
              <a:rPr lang="en-IN" sz="1600" dirty="0"/>
              <a:t>Bandwidth is a wavelength range used to denote a specific part of the spectrum that passes incident energy through a filter.</a:t>
            </a:r>
          </a:p>
          <a:p>
            <a:endParaRPr lang="en-IN" sz="1600" dirty="0"/>
          </a:p>
          <a:p>
            <a:endParaRPr lang="en-IN" sz="1600" dirty="0"/>
          </a:p>
          <a:p>
            <a:endParaRPr lang="en-IN" sz="1600" dirty="0"/>
          </a:p>
          <a:p>
            <a:endParaRPr lang="en-IN" sz="1600" dirty="0"/>
          </a:p>
          <a:p>
            <a:pPr marL="0" indent="0">
              <a:buNone/>
            </a:pPr>
            <a:endParaRPr lang="en-IN" sz="1600" dirty="0"/>
          </a:p>
          <a:p>
            <a:endParaRPr lang="en-IN" sz="1600" dirty="0"/>
          </a:p>
          <a:p>
            <a:r>
              <a:rPr lang="en-IN" sz="1600" dirty="0"/>
              <a:t>Figure 1: Illustration of </a:t>
            </a:r>
            <a:r>
              <a:rPr lang="en-IN" sz="1600" dirty="0" err="1"/>
              <a:t>Center</a:t>
            </a:r>
            <a:r>
              <a:rPr lang="en-IN" sz="1600" dirty="0"/>
              <a:t> Wavelength and Full Width at Half Maximum</a:t>
            </a:r>
          </a:p>
          <a:p>
            <a:endParaRPr lang="en-IN" sz="1600" dirty="0"/>
          </a:p>
          <a:p>
            <a:pPr marL="385763" indent="-385763">
              <a:buFont typeface="+mj-lt"/>
              <a:buAutoNum type="arabicPeriod"/>
            </a:pPr>
            <a:endParaRPr lang="en-IN" sz="1600" dirty="0"/>
          </a:p>
          <a:p>
            <a:endParaRPr lang="en-IN" sz="1600" dirty="0"/>
          </a:p>
        </p:txBody>
      </p:sp>
      <p:pic>
        <p:nvPicPr>
          <p:cNvPr id="5" name="Picture 4"/>
          <p:cNvPicPr>
            <a:picLocks noChangeAspect="1"/>
          </p:cNvPicPr>
          <p:nvPr/>
        </p:nvPicPr>
        <p:blipFill>
          <a:blip r:embed="rId2"/>
          <a:stretch>
            <a:fillRect/>
          </a:stretch>
        </p:blipFill>
        <p:spPr>
          <a:xfrm>
            <a:off x="2887508" y="3933056"/>
            <a:ext cx="3332408" cy="1702577"/>
          </a:xfrm>
          <a:prstGeom prst="rect">
            <a:avLst/>
          </a:prstGeom>
        </p:spPr>
      </p:pic>
    </p:spTree>
    <p:extLst>
      <p:ext uri="{BB962C8B-B14F-4D97-AF65-F5344CB8AC3E}">
        <p14:creationId xmlns:p14="http://schemas.microsoft.com/office/powerpoint/2010/main" val="762301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294967295"/>
          </p:nvPr>
        </p:nvSpPr>
        <p:spPr>
          <a:xfrm>
            <a:off x="345280" y="404664"/>
            <a:ext cx="8158957" cy="5694511"/>
          </a:xfrm>
        </p:spPr>
        <p:txBody>
          <a:bodyPr>
            <a:normAutofit lnSpcReduction="10000"/>
          </a:bodyPr>
          <a:lstStyle/>
          <a:p>
            <a:pPr>
              <a:lnSpc>
                <a:spcPct val="120000"/>
              </a:lnSpc>
            </a:pPr>
            <a:r>
              <a:rPr lang="en-IN" sz="1400" dirty="0"/>
              <a:t>Full Width-Half Maximum (FWHM) :</a:t>
            </a:r>
          </a:p>
          <a:p>
            <a:pPr>
              <a:lnSpc>
                <a:spcPct val="120000"/>
              </a:lnSpc>
            </a:pPr>
            <a:r>
              <a:rPr lang="en-IN" sz="1400" dirty="0"/>
              <a:t>It describes the spectral bandwidth over which a bandpass filter will transmit. The upper and lower limit of that bandwidth is defined at the wavelengths where the filter achieves 50% of the maximum transmission. </a:t>
            </a:r>
          </a:p>
          <a:p>
            <a:pPr>
              <a:lnSpc>
                <a:spcPct val="120000"/>
              </a:lnSpc>
            </a:pPr>
            <a:r>
              <a:rPr lang="en-IN" sz="1400" dirty="0"/>
              <a:t>Blocking Range:</a:t>
            </a:r>
          </a:p>
          <a:p>
            <a:pPr>
              <a:lnSpc>
                <a:spcPct val="120000"/>
              </a:lnSpc>
            </a:pPr>
            <a:r>
              <a:rPr lang="en-IN" sz="1400" dirty="0"/>
              <a:t>It is a wavelength interval used to denote a spectral region of energy that is attenuated by the filter. The degree of its blocking is typically specified in terms of optical density.</a:t>
            </a:r>
          </a:p>
          <a:p>
            <a:pPr>
              <a:lnSpc>
                <a:spcPct val="120000"/>
              </a:lnSpc>
            </a:pPr>
            <a:endParaRPr lang="en-IN" sz="1400" dirty="0"/>
          </a:p>
          <a:p>
            <a:pPr>
              <a:lnSpc>
                <a:spcPct val="120000"/>
              </a:lnSpc>
            </a:pPr>
            <a:endParaRPr lang="en-IN" sz="1400" dirty="0"/>
          </a:p>
          <a:p>
            <a:pPr>
              <a:lnSpc>
                <a:spcPct val="120000"/>
              </a:lnSpc>
            </a:pPr>
            <a:endParaRPr lang="en-IN" sz="1400" dirty="0"/>
          </a:p>
          <a:p>
            <a:pPr>
              <a:lnSpc>
                <a:spcPct val="120000"/>
              </a:lnSpc>
            </a:pPr>
            <a:endParaRPr lang="en-IN" sz="1400" dirty="0"/>
          </a:p>
          <a:p>
            <a:pPr>
              <a:lnSpc>
                <a:spcPct val="120000"/>
              </a:lnSpc>
            </a:pPr>
            <a:endParaRPr lang="en-IN" sz="1400" dirty="0"/>
          </a:p>
          <a:p>
            <a:pPr marL="0" indent="0" algn="ctr">
              <a:lnSpc>
                <a:spcPct val="120000"/>
              </a:lnSpc>
              <a:buNone/>
            </a:pPr>
            <a:endParaRPr lang="en-IN" sz="1400" dirty="0"/>
          </a:p>
          <a:p>
            <a:pPr marL="0" indent="0" algn="ctr">
              <a:lnSpc>
                <a:spcPct val="120000"/>
              </a:lnSpc>
              <a:buNone/>
            </a:pPr>
            <a:endParaRPr lang="en-IN" sz="1400" dirty="0"/>
          </a:p>
          <a:p>
            <a:pPr marL="0" indent="0" algn="ctr">
              <a:lnSpc>
                <a:spcPct val="120000"/>
              </a:lnSpc>
              <a:buNone/>
            </a:pPr>
            <a:endParaRPr lang="en-IN" sz="1400" dirty="0"/>
          </a:p>
          <a:p>
            <a:pPr marL="0" indent="0" algn="ctr">
              <a:lnSpc>
                <a:spcPct val="120000"/>
              </a:lnSpc>
              <a:buNone/>
            </a:pPr>
            <a:r>
              <a:rPr lang="en-IN" sz="1400" dirty="0"/>
              <a:t>Figure 2: Illustration of Blocking Range</a:t>
            </a:r>
          </a:p>
          <a:p>
            <a:pPr>
              <a:lnSpc>
                <a:spcPct val="120000"/>
              </a:lnSpc>
            </a:pPr>
            <a:endParaRPr lang="en-IN" sz="1400" dirty="0"/>
          </a:p>
          <a:p>
            <a:pPr>
              <a:lnSpc>
                <a:spcPct val="120000"/>
              </a:lnSpc>
            </a:pPr>
            <a:r>
              <a:rPr lang="en-IN" sz="1400" dirty="0"/>
              <a:t>Slope:</a:t>
            </a:r>
          </a:p>
          <a:p>
            <a:pPr>
              <a:lnSpc>
                <a:spcPct val="120000"/>
              </a:lnSpc>
            </a:pPr>
            <a:r>
              <a:rPr lang="en-IN" sz="1400" dirty="0"/>
              <a:t>It is a specification often defined on edge filters, such as </a:t>
            </a:r>
            <a:r>
              <a:rPr lang="en-IN" sz="1400" dirty="0" err="1"/>
              <a:t>shortpass</a:t>
            </a:r>
            <a:r>
              <a:rPr lang="en-IN" sz="1400" dirty="0"/>
              <a:t> or </a:t>
            </a:r>
            <a:r>
              <a:rPr lang="en-IN" sz="1400" dirty="0" err="1"/>
              <a:t>longpass</a:t>
            </a:r>
            <a:r>
              <a:rPr lang="en-IN" sz="1400" dirty="0"/>
              <a:t> filters, to describe the bandwidth over which the filter transitions from high blocking to high transmission. Given as the percent of the cut-wavelength, slope can be specified from a variety of starting and end points.</a:t>
            </a:r>
          </a:p>
          <a:p>
            <a:pPr>
              <a:lnSpc>
                <a:spcPct val="120000"/>
              </a:lnSpc>
            </a:pPr>
            <a:endParaRPr lang="en-IN" sz="1400" dirty="0"/>
          </a:p>
          <a:p>
            <a:pPr>
              <a:lnSpc>
                <a:spcPct val="120000"/>
              </a:lnSpc>
            </a:pPr>
            <a:endParaRPr lang="en-IN" sz="1400" dirty="0"/>
          </a:p>
        </p:txBody>
      </p:sp>
      <p:sp>
        <p:nvSpPr>
          <p:cNvPr id="6" name="AutoShape 2" descr="Image result for Illustration of Blocking Range"/>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a:p>
        </p:txBody>
      </p:sp>
      <p:pic>
        <p:nvPicPr>
          <p:cNvPr id="8" name="Picture 7"/>
          <p:cNvPicPr>
            <a:picLocks noChangeAspect="1"/>
          </p:cNvPicPr>
          <p:nvPr/>
        </p:nvPicPr>
        <p:blipFill rotWithShape="1">
          <a:blip r:embed="rId2"/>
          <a:srcRect l="6040" t="343" r="12492" b="-3310"/>
          <a:stretch/>
        </p:blipFill>
        <p:spPr>
          <a:xfrm>
            <a:off x="2661962" y="2596812"/>
            <a:ext cx="3525592" cy="1664376"/>
          </a:xfrm>
          <a:prstGeom prst="rect">
            <a:avLst/>
          </a:prstGeom>
        </p:spPr>
      </p:pic>
    </p:spTree>
    <p:extLst>
      <p:ext uri="{BB962C8B-B14F-4D97-AF65-F5344CB8AC3E}">
        <p14:creationId xmlns:p14="http://schemas.microsoft.com/office/powerpoint/2010/main" val="2909410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415E14-51B1-4A33-AA8E-95E5BF661801}"/>
              </a:ext>
            </a:extLst>
          </p:cNvPr>
          <p:cNvSpPr>
            <a:spLocks noGrp="1"/>
          </p:cNvSpPr>
          <p:nvPr>
            <p:ph type="title"/>
          </p:nvPr>
        </p:nvSpPr>
        <p:spPr/>
        <p:txBody>
          <a:bodyPr/>
          <a:lstStyle/>
          <a:p>
            <a:r>
              <a:rPr lang="en-IN" dirty="0"/>
              <a:t>Optical Density</a:t>
            </a:r>
          </a:p>
        </p:txBody>
      </p:sp>
      <p:sp>
        <p:nvSpPr>
          <p:cNvPr id="3" name="Content Placeholder 2"/>
          <p:cNvSpPr>
            <a:spLocks noGrp="1"/>
          </p:cNvSpPr>
          <p:nvPr>
            <p:ph sz="quarter" idx="1"/>
          </p:nvPr>
        </p:nvSpPr>
        <p:spPr/>
        <p:txBody>
          <a:bodyPr>
            <a:normAutofit/>
          </a:bodyPr>
          <a:lstStyle/>
          <a:p>
            <a:r>
              <a:rPr lang="en-IN" sz="1500" dirty="0">
                <a:latin typeface="Times New Roman" panose="02020603050405020304" pitchFamily="18" charset="0"/>
                <a:cs typeface="Times New Roman" panose="02020603050405020304" pitchFamily="18" charset="0"/>
              </a:rPr>
              <a:t>Optical Density (OD) describes the amount of energy blocked or rejected by a filter. A high optical density value indicates low transmission, and low optical density indicates high transmission</a:t>
            </a:r>
          </a:p>
          <a:p>
            <a:pPr marL="0" indent="0">
              <a:buNone/>
            </a:pPr>
            <a:r>
              <a:rPr lang="en-IN" sz="1500" dirty="0">
                <a:latin typeface="Times New Roman" panose="02020603050405020304" pitchFamily="18" charset="0"/>
                <a:cs typeface="Times New Roman" panose="02020603050405020304" pitchFamily="18" charset="0"/>
              </a:rPr>
              <a:t>.</a:t>
            </a:r>
          </a:p>
          <a:p>
            <a:endParaRPr lang="en-IN" sz="1500" b="1" i="1" dirty="0">
              <a:latin typeface="Times New Roman" panose="02020603050405020304" pitchFamily="18" charset="0"/>
              <a:cs typeface="Times New Roman" panose="02020603050405020304" pitchFamily="18" charset="0"/>
            </a:endParaRPr>
          </a:p>
          <a:p>
            <a:endParaRPr lang="en-IN" sz="1500" b="1" i="1" dirty="0">
              <a:latin typeface="Times New Roman" panose="02020603050405020304" pitchFamily="18" charset="0"/>
              <a:cs typeface="Times New Roman" panose="02020603050405020304" pitchFamily="18" charset="0"/>
            </a:endParaRPr>
          </a:p>
          <a:p>
            <a:endParaRPr lang="en-IN" sz="1500" b="1" i="1" dirty="0">
              <a:latin typeface="Times New Roman" panose="02020603050405020304" pitchFamily="18" charset="0"/>
              <a:cs typeface="Times New Roman" panose="02020603050405020304" pitchFamily="18" charset="0"/>
            </a:endParaRPr>
          </a:p>
          <a:p>
            <a:endParaRPr lang="en-IN" sz="1500" b="1" i="1" dirty="0">
              <a:latin typeface="Times New Roman" panose="02020603050405020304" pitchFamily="18" charset="0"/>
              <a:cs typeface="Times New Roman" panose="02020603050405020304" pitchFamily="18" charset="0"/>
            </a:endParaRPr>
          </a:p>
          <a:p>
            <a:endParaRPr lang="en-IN" sz="1500" b="1" i="1" dirty="0">
              <a:latin typeface="Times New Roman" panose="02020603050405020304" pitchFamily="18" charset="0"/>
              <a:cs typeface="Times New Roman" panose="02020603050405020304" pitchFamily="18" charset="0"/>
            </a:endParaRPr>
          </a:p>
          <a:p>
            <a:endParaRPr lang="en-IN" sz="1500" b="1" i="1" dirty="0">
              <a:latin typeface="Times New Roman" panose="02020603050405020304" pitchFamily="18" charset="0"/>
              <a:cs typeface="Times New Roman" panose="02020603050405020304" pitchFamily="18" charset="0"/>
            </a:endParaRPr>
          </a:p>
          <a:p>
            <a:pPr marL="0" indent="0" algn="ctr">
              <a:buNone/>
            </a:pPr>
            <a:r>
              <a:rPr lang="en-IN" sz="1500" b="1" i="1" dirty="0">
                <a:latin typeface="Times New Roman" panose="02020603050405020304" pitchFamily="18" charset="0"/>
                <a:cs typeface="Times New Roman" panose="02020603050405020304" pitchFamily="18" charset="0"/>
              </a:rPr>
              <a:t>Figure 3:</a:t>
            </a:r>
            <a:r>
              <a:rPr lang="en-IN" sz="1500" i="1" dirty="0">
                <a:latin typeface="Times New Roman" panose="02020603050405020304" pitchFamily="18" charset="0"/>
                <a:cs typeface="Times New Roman" panose="02020603050405020304" pitchFamily="18" charset="0"/>
              </a:rPr>
              <a:t> Illustration of Optical Density</a:t>
            </a:r>
          </a:p>
          <a:p>
            <a:r>
              <a:rPr lang="en-IN" sz="1500" b="1" dirty="0">
                <a:latin typeface="Times New Roman" panose="02020603050405020304" pitchFamily="18" charset="0"/>
                <a:cs typeface="Times New Roman" panose="02020603050405020304" pitchFamily="18" charset="0"/>
              </a:rPr>
              <a:t>Cut-On Wavelength</a:t>
            </a:r>
          </a:p>
          <a:p>
            <a:r>
              <a:rPr lang="en-IN" sz="1500" dirty="0">
                <a:latin typeface="Times New Roman" panose="02020603050405020304" pitchFamily="18" charset="0"/>
                <a:cs typeface="Times New Roman" panose="02020603050405020304" pitchFamily="18" charset="0"/>
              </a:rPr>
              <a:t>Cut-On Wavelength is a term used to denote the wavelength at which the transmission increases to 50% throughput in a </a:t>
            </a:r>
            <a:r>
              <a:rPr lang="en-IN" sz="1500" dirty="0" err="1">
                <a:latin typeface="Times New Roman" panose="02020603050405020304" pitchFamily="18" charset="0"/>
                <a:cs typeface="Times New Roman" panose="02020603050405020304" pitchFamily="18" charset="0"/>
              </a:rPr>
              <a:t>longpass</a:t>
            </a:r>
            <a:r>
              <a:rPr lang="en-IN" sz="1500" dirty="0">
                <a:latin typeface="Times New Roman" panose="02020603050405020304" pitchFamily="18" charset="0"/>
                <a:cs typeface="Times New Roman" panose="02020603050405020304" pitchFamily="18" charset="0"/>
              </a:rPr>
              <a:t> filter. Cut-on wavelength is indicated by </a:t>
            </a:r>
            <a:r>
              <a:rPr lang="en-IN" sz="1500" dirty="0" err="1">
                <a:latin typeface="Times New Roman" panose="02020603050405020304" pitchFamily="18" charset="0"/>
                <a:cs typeface="Times New Roman" panose="02020603050405020304" pitchFamily="18" charset="0"/>
              </a:rPr>
              <a:t>λ</a:t>
            </a:r>
            <a:r>
              <a:rPr lang="en-IN" sz="1500" baseline="-25000" dirty="0" err="1">
                <a:latin typeface="Times New Roman" panose="02020603050405020304" pitchFamily="18" charset="0"/>
                <a:cs typeface="Times New Roman" panose="02020603050405020304" pitchFamily="18" charset="0"/>
              </a:rPr>
              <a:t>cut</a:t>
            </a:r>
            <a:r>
              <a:rPr lang="en-IN" sz="1500" baseline="-25000" dirty="0">
                <a:latin typeface="Times New Roman" panose="02020603050405020304" pitchFamily="18" charset="0"/>
                <a:cs typeface="Times New Roman" panose="02020603050405020304" pitchFamily="18" charset="0"/>
              </a:rPr>
              <a:t>-on</a:t>
            </a:r>
            <a:endParaRPr lang="en-IN" sz="1500" dirty="0">
              <a:latin typeface="Times New Roman" panose="02020603050405020304" pitchFamily="18" charset="0"/>
              <a:cs typeface="Times New Roman" panose="02020603050405020304" pitchFamily="18" charset="0"/>
            </a:endParaRPr>
          </a:p>
          <a:p>
            <a:r>
              <a:rPr lang="en-IN" sz="1500" b="1" dirty="0">
                <a:latin typeface="Times New Roman" panose="02020603050405020304" pitchFamily="18" charset="0"/>
                <a:cs typeface="Times New Roman" panose="02020603050405020304" pitchFamily="18" charset="0"/>
              </a:rPr>
              <a:t>Cut-Off Wavelength</a:t>
            </a:r>
          </a:p>
          <a:p>
            <a:r>
              <a:rPr lang="en-IN" sz="1500" dirty="0">
                <a:latin typeface="Times New Roman" panose="02020603050405020304" pitchFamily="18" charset="0"/>
                <a:cs typeface="Times New Roman" panose="02020603050405020304" pitchFamily="18" charset="0"/>
              </a:rPr>
              <a:t>Cut-Off Wavelength is a term used to denote the wavelength at which the transmission decreases to 50% throughput in a </a:t>
            </a:r>
            <a:r>
              <a:rPr lang="en-IN" sz="1500" dirty="0" err="1">
                <a:latin typeface="Times New Roman" panose="02020603050405020304" pitchFamily="18" charset="0"/>
                <a:cs typeface="Times New Roman" panose="02020603050405020304" pitchFamily="18" charset="0"/>
              </a:rPr>
              <a:t>shortpass</a:t>
            </a:r>
            <a:r>
              <a:rPr lang="en-IN" sz="1500" dirty="0">
                <a:latin typeface="Times New Roman" panose="02020603050405020304" pitchFamily="18" charset="0"/>
                <a:cs typeface="Times New Roman" panose="02020603050405020304" pitchFamily="18" charset="0"/>
              </a:rPr>
              <a:t> filter. Cut-off wavelength is indicated by </a:t>
            </a:r>
            <a:r>
              <a:rPr lang="en-IN" sz="1500" dirty="0" err="1">
                <a:latin typeface="Times New Roman" panose="02020603050405020304" pitchFamily="18" charset="0"/>
                <a:cs typeface="Times New Roman" panose="02020603050405020304" pitchFamily="18" charset="0"/>
              </a:rPr>
              <a:t>λ</a:t>
            </a:r>
            <a:r>
              <a:rPr lang="en-IN" sz="1500" baseline="-25000" dirty="0" err="1">
                <a:latin typeface="Times New Roman" panose="02020603050405020304" pitchFamily="18" charset="0"/>
                <a:cs typeface="Times New Roman" panose="02020603050405020304" pitchFamily="18" charset="0"/>
              </a:rPr>
              <a:t>cut</a:t>
            </a:r>
            <a:r>
              <a:rPr lang="en-IN" sz="1500" baseline="-25000" dirty="0">
                <a:latin typeface="Times New Roman" panose="02020603050405020304" pitchFamily="18" charset="0"/>
                <a:cs typeface="Times New Roman" panose="02020603050405020304" pitchFamily="18" charset="0"/>
              </a:rPr>
              <a:t>-off</a:t>
            </a:r>
            <a:endParaRPr lang="en-IN" sz="1500" dirty="0">
              <a:latin typeface="Times New Roman" panose="02020603050405020304" pitchFamily="18" charset="0"/>
              <a:cs typeface="Times New Roman" panose="02020603050405020304" pitchFamily="18" charset="0"/>
            </a:endParaRPr>
          </a:p>
          <a:p>
            <a:pPr marL="0" indent="0">
              <a:buNone/>
            </a:pPr>
            <a:endParaRPr lang="en-IN" sz="1500" dirty="0"/>
          </a:p>
        </p:txBody>
      </p:sp>
      <p:pic>
        <p:nvPicPr>
          <p:cNvPr id="4" name="Picture 3"/>
          <p:cNvPicPr>
            <a:picLocks noChangeAspect="1"/>
          </p:cNvPicPr>
          <p:nvPr/>
        </p:nvPicPr>
        <p:blipFill rotWithShape="1">
          <a:blip r:embed="rId2"/>
          <a:srcRect b="3568"/>
          <a:stretch/>
        </p:blipFill>
        <p:spPr>
          <a:xfrm>
            <a:off x="2559848" y="2060848"/>
            <a:ext cx="4018208" cy="16637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6151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TYPES OF OPTICAL FILTERS</a:t>
            </a:r>
          </a:p>
        </p:txBody>
      </p:sp>
      <p:sp>
        <p:nvSpPr>
          <p:cNvPr id="3" name="Content Placeholder 2"/>
          <p:cNvSpPr>
            <a:spLocks noGrp="1"/>
          </p:cNvSpPr>
          <p:nvPr>
            <p:ph sz="quarter" idx="1"/>
          </p:nvPr>
        </p:nvSpPr>
        <p:spPr>
          <a:xfrm>
            <a:off x="301752" y="1527048"/>
            <a:ext cx="8503920" cy="5102352"/>
          </a:xfrm>
        </p:spPr>
        <p:txBody>
          <a:bodyPr>
            <a:normAutofit fontScale="92500" lnSpcReduction="10000"/>
          </a:bodyPr>
          <a:lstStyle/>
          <a:p>
            <a:pPr marL="0" indent="0">
              <a:buNone/>
            </a:pPr>
            <a:r>
              <a:rPr lang="en-IN" sz="1600" dirty="0">
                <a:latin typeface="Times New Roman" panose="02020603050405020304" pitchFamily="18" charset="0"/>
                <a:cs typeface="Times New Roman" panose="02020603050405020304" pitchFamily="18" charset="0"/>
              </a:rPr>
              <a:t>There are two classes of optical filters that have different mechanisms of operation: absorptive filters ,dichroic filters &amp; interference filters:</a:t>
            </a:r>
            <a:endParaRPr lang="en-IN"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Dichroic Filters</a:t>
            </a:r>
          </a:p>
          <a:p>
            <a:r>
              <a:rPr lang="en-IN" sz="1600" dirty="0">
                <a:latin typeface="Times New Roman" panose="02020603050405020304" pitchFamily="18" charset="0"/>
                <a:cs typeface="Times New Roman" panose="02020603050405020304" pitchFamily="18" charset="0"/>
              </a:rPr>
              <a:t>Dichroic filters are far more capable and precise in their ability to obstruct unwanted wavelengths when compared to glass and gel absorption filters. Multi-layered thin film coatings are used for the manufacture of dichroic filters. These coatings are built up onto optical-grade glass using vacuum deposition.</a:t>
            </a:r>
          </a:p>
          <a:p>
            <a:r>
              <a:rPr lang="en-IN" sz="1600" dirty="0">
                <a:latin typeface="Times New Roman" panose="02020603050405020304" pitchFamily="18" charset="0"/>
                <a:cs typeface="Times New Roman" panose="02020603050405020304" pitchFamily="18" charset="0"/>
              </a:rPr>
              <a:t>Dichroic filters are widely used in a number of applications such as specific filtration for photography and optical microscopy. Dichroic filters are used instead of absorption filters for high quality </a:t>
            </a:r>
            <a:r>
              <a:rPr lang="en-IN" sz="1600" dirty="0" err="1">
                <a:latin typeface="Times New Roman" panose="02020603050405020304" pitchFamily="18" charset="0"/>
                <a:cs typeface="Times New Roman" panose="02020603050405020304" pitchFamily="18" charset="0"/>
              </a:rPr>
              <a:t>color</a:t>
            </a:r>
            <a:r>
              <a:rPr lang="en-IN" sz="1600" dirty="0">
                <a:latin typeface="Times New Roman" panose="02020603050405020304" pitchFamily="18" charset="0"/>
                <a:cs typeface="Times New Roman" panose="02020603050405020304" pitchFamily="18" charset="0"/>
              </a:rPr>
              <a:t> enlarges to fine tune the light </a:t>
            </a:r>
            <a:r>
              <a:rPr lang="en-IN" sz="1600" dirty="0" err="1">
                <a:latin typeface="Times New Roman" panose="02020603050405020304" pitchFamily="18" charset="0"/>
                <a:cs typeface="Times New Roman" panose="02020603050405020304" pitchFamily="18" charset="0"/>
              </a:rPr>
              <a:t>color</a:t>
            </a:r>
            <a:r>
              <a:rPr lang="en-IN" sz="1600" dirty="0">
                <a:latin typeface="Times New Roman" panose="02020603050405020304" pitchFamily="18" charset="0"/>
                <a:cs typeface="Times New Roman" panose="02020603050405020304" pitchFamily="18" charset="0"/>
              </a:rPr>
              <a:t> transmitted through the </a:t>
            </a:r>
            <a:r>
              <a:rPr lang="en-IN" sz="1600" dirty="0" err="1">
                <a:latin typeface="Times New Roman" panose="02020603050405020304" pitchFamily="18" charset="0"/>
                <a:cs typeface="Times New Roman" panose="02020603050405020304" pitchFamily="18" charset="0"/>
              </a:rPr>
              <a:t>color</a:t>
            </a:r>
            <a:r>
              <a:rPr lang="en-IN" sz="1600" dirty="0">
                <a:latin typeface="Times New Roman" panose="02020603050405020304" pitchFamily="18" charset="0"/>
                <a:cs typeface="Times New Roman" panose="02020603050405020304" pitchFamily="18" charset="0"/>
              </a:rPr>
              <a:t> transparency or negative.</a:t>
            </a:r>
          </a:p>
          <a:p>
            <a:pPr marL="0" indent="0">
              <a:buNone/>
            </a:pPr>
            <a:r>
              <a:rPr lang="en-IN" sz="1600" b="1" dirty="0">
                <a:latin typeface="Times New Roman" panose="02020603050405020304" pitchFamily="18" charset="0"/>
                <a:cs typeface="Times New Roman" panose="02020603050405020304" pitchFamily="18" charset="0"/>
              </a:rPr>
              <a:t>Interference Filters</a:t>
            </a:r>
          </a:p>
          <a:p>
            <a:r>
              <a:rPr lang="en-IN" sz="1600" dirty="0">
                <a:latin typeface="Times New Roman" panose="02020603050405020304" pitchFamily="18" charset="0"/>
                <a:cs typeface="Times New Roman" panose="02020603050405020304" pitchFamily="18" charset="0"/>
              </a:rPr>
              <a:t>Interference filters differs from absorption filters. Rather than absorbing, interference filters reflect and destructively interfere with unwanted wavelength.</a:t>
            </a:r>
          </a:p>
          <a:p>
            <a:r>
              <a:rPr lang="en-IN" sz="1600" dirty="0">
                <a:latin typeface="Times New Roman" panose="02020603050405020304" pitchFamily="18" charset="0"/>
                <a:cs typeface="Times New Roman" panose="02020603050405020304" pitchFamily="18" charset="0"/>
              </a:rPr>
              <a:t>Modern interference filters are formed after the </a:t>
            </a:r>
            <a:r>
              <a:rPr lang="en-IN" sz="1600" dirty="0" err="1">
                <a:latin typeface="Times New Roman" panose="02020603050405020304" pitchFamily="18" charset="0"/>
                <a:cs typeface="Times New Roman" panose="02020603050405020304" pitchFamily="18" charset="0"/>
              </a:rPr>
              <a:t>Fabry</a:t>
            </a:r>
            <a:r>
              <a:rPr lang="en-IN" sz="1600" dirty="0">
                <a:latin typeface="Times New Roman" panose="02020603050405020304" pitchFamily="18" charset="0"/>
                <a:cs typeface="Times New Roman" panose="02020603050405020304" pitchFamily="18" charset="0"/>
              </a:rPr>
              <a:t>-Perot interferometer designed in the late 1800s by Alfred Perot and Charles </a:t>
            </a:r>
            <a:r>
              <a:rPr lang="en-IN" sz="1600" dirty="0" err="1">
                <a:latin typeface="Times New Roman" panose="02020603050405020304" pitchFamily="18" charset="0"/>
                <a:cs typeface="Times New Roman" panose="02020603050405020304" pitchFamily="18" charset="0"/>
              </a:rPr>
              <a:t>Fabry</a:t>
            </a:r>
            <a:r>
              <a:rPr lang="en-IN" sz="1600" dirty="0">
                <a:latin typeface="Times New Roman" panose="02020603050405020304" pitchFamily="18" charset="0"/>
                <a:cs typeface="Times New Roman" panose="02020603050405020304" pitchFamily="18" charset="0"/>
              </a:rPr>
              <a:t>. Interference filters are manufactured with a number of layers of thin films applied to a flat optically transparent glass surface.</a:t>
            </a:r>
          </a:p>
          <a:p>
            <a:r>
              <a:rPr lang="en-IN" sz="1600" dirty="0">
                <a:latin typeface="Times New Roman" panose="02020603050405020304" pitchFamily="18" charset="0"/>
                <a:cs typeface="Times New Roman" panose="02020603050405020304" pitchFamily="18" charset="0"/>
              </a:rPr>
              <a:t>Successive layers of dielectric materials are used to produce modern interference filters. The thickness of the dielectric materials ranges from 1/4 to 1/2 of the targeted wavelength. The dielectric materials are coated onto a flat optical glass of a polymer surface under vacuum conditions.</a:t>
            </a:r>
          </a:p>
          <a:p>
            <a:r>
              <a:rPr lang="en-IN" sz="1600" dirty="0">
                <a:latin typeface="Times New Roman" panose="02020603050405020304" pitchFamily="18" charset="0"/>
                <a:cs typeface="Times New Roman" panose="02020603050405020304" pitchFamily="18" charset="0"/>
              </a:rPr>
              <a:t>Light which is incident on the multi-layered dielectric surface is either passes through the filter with constructive reinforcement or reflected and decreases in magnitude by destructive interference.</a:t>
            </a:r>
          </a:p>
          <a:p>
            <a:endParaRPr lang="en-IN" sz="1600" dirty="0"/>
          </a:p>
        </p:txBody>
      </p:sp>
    </p:spTree>
    <p:extLst>
      <p:ext uri="{BB962C8B-B14F-4D97-AF65-F5344CB8AC3E}">
        <p14:creationId xmlns:p14="http://schemas.microsoft.com/office/powerpoint/2010/main" val="159865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Multiplexing &amp; Demultiplexing</a:t>
            </a:r>
          </a:p>
        </p:txBody>
      </p:sp>
      <p:sp>
        <p:nvSpPr>
          <p:cNvPr id="3" name="Content Placeholder 2"/>
          <p:cNvSpPr>
            <a:spLocks noGrp="1"/>
          </p:cNvSpPr>
          <p:nvPr>
            <p:ph sz="quarter" idx="1"/>
          </p:nvPr>
        </p:nvSpPr>
        <p:spPr/>
        <p:txBody>
          <a:bodyPr>
            <a:normAutofit/>
          </a:bodyPr>
          <a:lstStyle/>
          <a:p>
            <a:r>
              <a:rPr lang="en-US" dirty="0"/>
              <a:t>Multiplexing</a:t>
            </a:r>
          </a:p>
          <a:p>
            <a:pPr lvl="1"/>
            <a:r>
              <a:rPr lang="en-US" dirty="0"/>
              <a:t>What are Multiplexers?</a:t>
            </a:r>
          </a:p>
          <a:p>
            <a:pPr lvl="2"/>
            <a:r>
              <a:rPr lang="en-US" dirty="0"/>
              <a:t>Multiplexers are hardware components that combine multiple analog or digital input signals into a single line of transmission.</a:t>
            </a:r>
          </a:p>
          <a:p>
            <a:pPr lvl="2"/>
            <a:r>
              <a:rPr lang="en-US" dirty="0"/>
              <a:t>And at the receiver’s end, the multiplexers are known as de-multiplexers – performing reverse function of multiplexers.</a:t>
            </a:r>
          </a:p>
          <a:p>
            <a:pPr lvl="1"/>
            <a:r>
              <a:rPr lang="en-US" dirty="0"/>
              <a:t>Multiplexing is therefore the process of combining two or more input signals into a single transmission.</a:t>
            </a:r>
          </a:p>
          <a:p>
            <a:pPr lvl="1"/>
            <a:r>
              <a:rPr lang="en-US" dirty="0"/>
              <a:t>At receiver’s end, the combined signals are separated into distinct separate signal.</a:t>
            </a:r>
          </a:p>
          <a:p>
            <a:pPr lvl="1"/>
            <a:r>
              <a:rPr lang="en-US" dirty="0"/>
              <a:t>Multiplexing enhances efficiency use of bandwidth.</a:t>
            </a:r>
          </a:p>
        </p:txBody>
      </p:sp>
    </p:spTree>
    <p:extLst>
      <p:ext uri="{BB962C8B-B14F-4D97-AF65-F5344CB8AC3E}">
        <p14:creationId xmlns:p14="http://schemas.microsoft.com/office/powerpoint/2010/main" val="2350122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6F7B8A-DAC8-44E5-B233-BDE03C54542B}"/>
              </a:ext>
            </a:extLst>
          </p:cNvPr>
          <p:cNvSpPr>
            <a:spLocks noGrp="1"/>
          </p:cNvSpPr>
          <p:nvPr>
            <p:ph type="title"/>
          </p:nvPr>
        </p:nvSpPr>
        <p:spPr/>
        <p:txBody>
          <a:bodyPr/>
          <a:lstStyle/>
          <a:p>
            <a:r>
              <a:rPr lang="en-IN" dirty="0"/>
              <a:t>Absorption Filters</a:t>
            </a:r>
          </a:p>
        </p:txBody>
      </p:sp>
      <p:sp>
        <p:nvSpPr>
          <p:cNvPr id="3" name="Content Placeholder 2"/>
          <p:cNvSpPr>
            <a:spLocks noGrp="1"/>
          </p:cNvSpPr>
          <p:nvPr>
            <p:ph sz="quarter" idx="1"/>
          </p:nvPr>
        </p:nvSpPr>
        <p:spPr/>
        <p:txBody>
          <a:bodyPr>
            <a:normAutofit/>
          </a:bodyPr>
          <a:lstStyle/>
          <a:p>
            <a:r>
              <a:rPr lang="en-IN" sz="1800" dirty="0">
                <a:latin typeface="Times New Roman" panose="02020603050405020304" pitchFamily="18" charset="0"/>
                <a:cs typeface="Times New Roman" panose="02020603050405020304" pitchFamily="18" charset="0"/>
              </a:rPr>
              <a:t>Absorption filters work by reducing the incident light through absorption of specific wavelengths. Absorption filters are commonly made from pigmented </a:t>
            </a:r>
            <a:r>
              <a:rPr lang="en-IN" sz="1800" dirty="0" err="1">
                <a:latin typeface="Times New Roman" panose="02020603050405020304" pitchFamily="18" charset="0"/>
                <a:cs typeface="Times New Roman" panose="02020603050405020304" pitchFamily="18" charset="0"/>
              </a:rPr>
              <a:t>gelatin</a:t>
            </a:r>
            <a:r>
              <a:rPr lang="en-IN" sz="1800" dirty="0">
                <a:latin typeface="Times New Roman" panose="02020603050405020304" pitchFamily="18" charset="0"/>
                <a:cs typeface="Times New Roman" panose="02020603050405020304" pitchFamily="18" charset="0"/>
              </a:rPr>
              <a:t> or dyed glass. The spectral performance of an absorption filter is a function of the quantity of the dye present in the glass or </a:t>
            </a:r>
            <a:r>
              <a:rPr lang="en-IN" sz="1800" dirty="0" err="1">
                <a:latin typeface="Times New Roman" panose="02020603050405020304" pitchFamily="18" charset="0"/>
                <a:cs typeface="Times New Roman" panose="02020603050405020304" pitchFamily="18" charset="0"/>
              </a:rPr>
              <a:t>gelatin</a:t>
            </a:r>
            <a:r>
              <a:rPr lang="en-IN" sz="1800" dirty="0">
                <a:latin typeface="Times New Roman" panose="02020603050405020304" pitchFamily="18" charset="0"/>
                <a:cs typeface="Times New Roman" panose="02020603050405020304" pitchFamily="18" charset="0"/>
              </a:rPr>
              <a:t> matrix and the physical thickness of the filter itself.</a:t>
            </a:r>
          </a:p>
          <a:p>
            <a:r>
              <a:rPr lang="en-IN" sz="1800" dirty="0">
                <a:latin typeface="Times New Roman" panose="02020603050405020304" pitchFamily="18" charset="0"/>
                <a:cs typeface="Times New Roman" panose="02020603050405020304" pitchFamily="18" charset="0"/>
              </a:rPr>
              <a:t>Absorption filters are used to generate special effects in numerous photography applications and are extensively used in the cinema industry. Absorption filters are also found in traffic signals and on boats, aircrafts and vehicles as directional signals.</a:t>
            </a:r>
          </a:p>
          <a:p>
            <a:pPr marL="0" indent="0">
              <a:buNone/>
            </a:pPr>
            <a:endParaRPr lang="en-IN" sz="3300" dirty="0"/>
          </a:p>
          <a:p>
            <a:endParaRPr lang="en-IN" sz="3300" dirty="0"/>
          </a:p>
          <a:p>
            <a:endParaRPr lang="en-IN" sz="3300" dirty="0"/>
          </a:p>
          <a:p>
            <a:endParaRPr lang="en-IN" sz="3300" dirty="0"/>
          </a:p>
          <a:p>
            <a:endParaRPr lang="en-IN" sz="3300" dirty="0"/>
          </a:p>
          <a:p>
            <a:endParaRPr lang="en-IN" sz="3300" dirty="0"/>
          </a:p>
          <a:p>
            <a:endParaRPr lang="en-IN" sz="3300" dirty="0"/>
          </a:p>
          <a:p>
            <a:endParaRPr lang="en-IN" sz="3300" dirty="0"/>
          </a:p>
          <a:p>
            <a:endParaRPr lang="en-IN" sz="3300" dirty="0"/>
          </a:p>
          <a:p>
            <a:endParaRPr lang="en-IN" sz="3300" dirty="0"/>
          </a:p>
          <a:p>
            <a:endParaRPr lang="en-IN" sz="3300" dirty="0"/>
          </a:p>
          <a:p>
            <a:pPr marL="0" indent="0">
              <a:buNone/>
            </a:pPr>
            <a:endParaRPr lang="en-IN" sz="3300" dirty="0"/>
          </a:p>
        </p:txBody>
      </p:sp>
    </p:spTree>
    <p:extLst>
      <p:ext uri="{BB962C8B-B14F-4D97-AF65-F5344CB8AC3E}">
        <p14:creationId xmlns:p14="http://schemas.microsoft.com/office/powerpoint/2010/main" val="4077856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95536" y="404664"/>
            <a:ext cx="8496944" cy="5694511"/>
          </a:xfrm>
        </p:spPr>
        <p:txBody>
          <a:bodyPr>
            <a:normAutofit fontScale="92500" lnSpcReduction="20000"/>
          </a:bodyPr>
          <a:lstStyle/>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To aid in understanding the similarities and differences between the large variety of optical filters available today, consider ten of the most popular types. The following selection guide contains a brief description, as well as sample product images and performance curves for easy comparison.</a:t>
            </a: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Bandpass Filters</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Bandpass filters have extremely narrow band (&lt;2nm to 10nm) or broadband (50nm and 80nm) transmittance across the substrate. They are particularly angle sensitive, so care should be taken when mounting and placing them within an optical setup. Hard sputtered filters should be chosen to maximize the transmission of selected wavelengths.</a:t>
            </a: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Long-pass Filters</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Long-pass filters transmit all wavelengths longer than the specified cut on wavelength. Long-pass filters include cold mirrors, </a:t>
            </a:r>
            <a:r>
              <a:rPr lang="en-IN" sz="1400" dirty="0" err="1">
                <a:latin typeface="Times New Roman" panose="02020603050405020304" pitchFamily="18" charset="0"/>
                <a:cs typeface="Times New Roman" panose="02020603050405020304" pitchFamily="18" charset="0"/>
              </a:rPr>
              <a:t>color</a:t>
            </a:r>
            <a:r>
              <a:rPr lang="en-IN" sz="1400" dirty="0">
                <a:latin typeface="Times New Roman" panose="02020603050405020304" pitchFamily="18" charset="0"/>
                <a:cs typeface="Times New Roman" panose="02020603050405020304" pitchFamily="18" charset="0"/>
              </a:rPr>
              <a:t>.</a:t>
            </a: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Short-pass Filters</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Short-pass filters transmit all wavelengths shorter than the specified cut off wavelength. Short-pass filters include IR cut-off filters, hot mirrors, and heat absorbing glass red glass filters, and Thermoset ADC (optical cast plastic) filters.</a:t>
            </a: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Heat Absorbing Glasses</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Heat absorbing glasses will transmit visible light and absorb infrared radiation. The absorbed energy is then dissipated as heat into the air around the glass. Forced air cooling is typically recommended to remove the excess heat. Heat absorbing glass can also be used as short-pass filters.</a:t>
            </a: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Cold mirrors </a:t>
            </a:r>
            <a:r>
              <a:rPr lang="en-IN" sz="1400" dirty="0">
                <a:latin typeface="Times New Roman" panose="02020603050405020304" pitchFamily="18" charset="0"/>
                <a:cs typeface="Times New Roman" panose="02020603050405020304" pitchFamily="18" charset="0"/>
              </a:rPr>
              <a:t>are specific types of dichroic filters designed to have high reflectivity in the visible spectrum while maintaining high transmission in the infrared. Cold mirrors are designed for use in any application where heat build-up can cause damage or adverse effects.</a:t>
            </a: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Hot mirrors </a:t>
            </a:r>
            <a:r>
              <a:rPr lang="en-IN" sz="1400" dirty="0">
                <a:latin typeface="Times New Roman" panose="02020603050405020304" pitchFamily="18" charset="0"/>
                <a:cs typeface="Times New Roman" panose="02020603050405020304" pitchFamily="18" charset="0"/>
              </a:rPr>
              <a:t>are specific types of dichroic filters designed to have high reflectivity in the infrared spectrum and high transmission in the visible. Hot mirrors are used primarily in projection and illumination systems.</a:t>
            </a:r>
            <a:endParaRPr lang="en-IN" sz="1400" dirty="0"/>
          </a:p>
        </p:txBody>
      </p:sp>
    </p:spTree>
    <p:extLst>
      <p:ext uri="{BB962C8B-B14F-4D97-AF65-F5344CB8AC3E}">
        <p14:creationId xmlns:p14="http://schemas.microsoft.com/office/powerpoint/2010/main" val="420739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23528" y="332656"/>
            <a:ext cx="8180710" cy="5766519"/>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Notch filters </a:t>
            </a:r>
            <a:r>
              <a:rPr lang="en-IN" sz="1800" dirty="0">
                <a:latin typeface="Times New Roman" panose="02020603050405020304" pitchFamily="18" charset="0"/>
                <a:cs typeface="Times New Roman" panose="02020603050405020304" pitchFamily="18" charset="0"/>
              </a:rPr>
              <a:t>are designed to block a pre-selected bandwidth while transmitting all other wavelengths within the design range of the filter. Notch filters are used to remove a single laser wavelength, or narrow band, from an optical system.</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err="1">
                <a:latin typeface="Times New Roman" panose="02020603050405020304" pitchFamily="18" charset="0"/>
                <a:cs typeface="Times New Roman" panose="02020603050405020304" pitchFamily="18" charset="0"/>
              </a:rPr>
              <a:t>Color</a:t>
            </a:r>
            <a:r>
              <a:rPr lang="en-IN" sz="1800" b="1" dirty="0">
                <a:latin typeface="Times New Roman" panose="02020603050405020304" pitchFamily="18" charset="0"/>
                <a:cs typeface="Times New Roman" panose="02020603050405020304" pitchFamily="18" charset="0"/>
              </a:rPr>
              <a:t> substrate filters </a:t>
            </a:r>
            <a:r>
              <a:rPr lang="en-IN" sz="1800" dirty="0">
                <a:latin typeface="Times New Roman" panose="02020603050405020304" pitchFamily="18" charset="0"/>
                <a:cs typeface="Times New Roman" panose="02020603050405020304" pitchFamily="18" charset="0"/>
              </a:rPr>
              <a:t>are manufactured from substrates with inherently different absorption and transmission properties across a specific spectral region. </a:t>
            </a:r>
            <a:r>
              <a:rPr lang="en-IN" sz="1800" dirty="0" err="1">
                <a:latin typeface="Times New Roman" panose="02020603050405020304" pitchFamily="18" charset="0"/>
                <a:cs typeface="Times New Roman" panose="02020603050405020304" pitchFamily="18" charset="0"/>
              </a:rPr>
              <a:t>Color</a:t>
            </a:r>
            <a:r>
              <a:rPr lang="en-IN" sz="1800" dirty="0">
                <a:latin typeface="Times New Roman" panose="02020603050405020304" pitchFamily="18" charset="0"/>
                <a:cs typeface="Times New Roman" panose="02020603050405020304" pitchFamily="18" charset="0"/>
              </a:rPr>
              <a:t> substrate filters are often used as </a:t>
            </a:r>
            <a:r>
              <a:rPr lang="en-IN" sz="1800" dirty="0" err="1">
                <a:latin typeface="Times New Roman" panose="02020603050405020304" pitchFamily="18" charset="0"/>
                <a:cs typeface="Times New Roman" panose="02020603050405020304" pitchFamily="18" charset="0"/>
              </a:rPr>
              <a:t>longpass</a:t>
            </a:r>
            <a:r>
              <a:rPr lang="en-IN" sz="1800" dirty="0">
                <a:latin typeface="Times New Roman" panose="02020603050405020304" pitchFamily="18" charset="0"/>
                <a:cs typeface="Times New Roman" panose="02020603050405020304" pitchFamily="18" charset="0"/>
              </a:rPr>
              <a:t> and bandpass filters. The boundary between transmission and blocking is less sharp compared to some coating based filters.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Neutral density (ND) filters </a:t>
            </a:r>
            <a:r>
              <a:rPr lang="en-IN" sz="1800" dirty="0">
                <a:latin typeface="Times New Roman" panose="02020603050405020304" pitchFamily="18" charset="0"/>
                <a:cs typeface="Times New Roman" panose="02020603050405020304" pitchFamily="18" charset="0"/>
              </a:rPr>
              <a:t>are designed to reduce transmission evenly across a portion of a certain spectrum, ultraviolet and visible, visible, or infrared. There are two types of ND filters: absorptive and reflective. The absorptive type absorbs light that is not transmitted through the filter, while the reflective type reflects it back toward the direction from which it was incident. Special care should be taken when using the former type in order to ensure that any reflected light does not interfere with the application setup. ND filters are often used to prevent blooming or overexposure of cameras and other detectors.</a:t>
            </a:r>
          </a:p>
        </p:txBody>
      </p:sp>
    </p:spTree>
    <p:extLst>
      <p:ext uri="{BB962C8B-B14F-4D97-AF65-F5344CB8AC3E}">
        <p14:creationId xmlns:p14="http://schemas.microsoft.com/office/powerpoint/2010/main" val="4090705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20688"/>
            <a:ext cx="8534400" cy="758952"/>
          </a:xfrm>
        </p:spPr>
        <p:txBody>
          <a:bodyPr>
            <a:normAutofit fontScale="90000"/>
          </a:bodyPr>
          <a:lstStyle/>
          <a:p>
            <a:r>
              <a:rPr lang="en-IN" dirty="0">
                <a:latin typeface="Times New Roman" panose="02020603050405020304" pitchFamily="18" charset="0"/>
                <a:cs typeface="Times New Roman" panose="02020603050405020304" pitchFamily="18" charset="0"/>
              </a:rPr>
              <a:t>APPLICATIONS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quarter" idx="1"/>
          </p:nvPr>
        </p:nvSpPr>
        <p:spPr/>
        <p:txBody>
          <a:bodyPr>
            <a:normAutofit/>
          </a:bodyPr>
          <a:lstStyle/>
          <a:p>
            <a:r>
              <a:rPr lang="en-IN" sz="2400" dirty="0">
                <a:latin typeface="Times New Roman" panose="02020603050405020304" pitchFamily="18" charset="0"/>
                <a:cs typeface="Times New Roman" panose="02020603050405020304" pitchFamily="18" charset="0"/>
              </a:rPr>
              <a:t>Photography (where some special effect filters are occasionally used as well as absorptive filters), </a:t>
            </a:r>
          </a:p>
          <a:p>
            <a:r>
              <a:rPr lang="en-IN" sz="2400" dirty="0">
                <a:latin typeface="Times New Roman" panose="02020603050405020304" pitchFamily="18" charset="0"/>
                <a:cs typeface="Times New Roman" panose="02020603050405020304" pitchFamily="18" charset="0"/>
              </a:rPr>
              <a:t>In many optical instruments, and to colour stage lighting. In astronomy optical filters are used to restrict light passed to the spectral band of interest, e.g., to study infrared radiation without visible light which would affect film or sensors and overwhelm the desired infrared. </a:t>
            </a:r>
          </a:p>
          <a:p>
            <a:r>
              <a:rPr lang="en-IN" sz="2400" dirty="0">
                <a:latin typeface="Times New Roman" panose="02020603050405020304" pitchFamily="18" charset="0"/>
                <a:cs typeface="Times New Roman" panose="02020603050405020304" pitchFamily="18" charset="0"/>
              </a:rPr>
              <a:t>Optical filters are also essential in fluorescence applications such as fluorescence microscopy and fluorescence spectroscopy</a:t>
            </a:r>
            <a:endParaRPr lang="en-IN" sz="2400" dirty="0"/>
          </a:p>
        </p:txBody>
      </p:sp>
    </p:spTree>
    <p:extLst>
      <p:ext uri="{BB962C8B-B14F-4D97-AF65-F5344CB8AC3E}">
        <p14:creationId xmlns:p14="http://schemas.microsoft.com/office/powerpoint/2010/main" val="133730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Multiplexer</a:t>
            </a:r>
          </a:p>
        </p:txBody>
      </p:sp>
      <p:pic>
        <p:nvPicPr>
          <p:cNvPr id="4" name="Content Placeholder 3" descr="mux.png"/>
          <p:cNvPicPr>
            <a:picLocks noGrp="1" noChangeAspect="1"/>
          </p:cNvPicPr>
          <p:nvPr>
            <p:ph sz="quarter" idx="1"/>
          </p:nvPr>
        </p:nvPicPr>
        <p:blipFill>
          <a:blip r:embed="rId3" cstate="print"/>
          <a:stretch>
            <a:fillRect/>
          </a:stretch>
        </p:blipFill>
        <p:spPr>
          <a:xfrm>
            <a:off x="323528" y="1556792"/>
            <a:ext cx="2976761" cy="4572000"/>
          </a:xfrm>
        </p:spPr>
      </p:pic>
      <p:pic>
        <p:nvPicPr>
          <p:cNvPr id="6" name="Picture 5" descr="Telephony_multiplexer_system.gif"/>
          <p:cNvPicPr>
            <a:picLocks noChangeAspect="1"/>
          </p:cNvPicPr>
          <p:nvPr/>
        </p:nvPicPr>
        <p:blipFill>
          <a:blip r:embed="rId4" cstate="print"/>
          <a:stretch>
            <a:fillRect/>
          </a:stretch>
        </p:blipFill>
        <p:spPr>
          <a:xfrm>
            <a:off x="3491880" y="1772816"/>
            <a:ext cx="5308804" cy="1584176"/>
          </a:xfrm>
          <a:prstGeom prst="rect">
            <a:avLst/>
          </a:prstGeom>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813" y="3861048"/>
            <a:ext cx="4614055" cy="224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Optical Multiplexing</a:t>
            </a:r>
          </a:p>
        </p:txBody>
      </p:sp>
      <p:sp>
        <p:nvSpPr>
          <p:cNvPr id="3" name="Content Placeholder 2"/>
          <p:cNvSpPr>
            <a:spLocks noGrp="1"/>
          </p:cNvSpPr>
          <p:nvPr>
            <p:ph sz="quarter" idx="1"/>
          </p:nvPr>
        </p:nvSpPr>
        <p:spPr/>
        <p:txBody>
          <a:bodyPr>
            <a:normAutofit fontScale="92500" lnSpcReduction="20000"/>
          </a:bodyPr>
          <a:lstStyle/>
          <a:p>
            <a:r>
              <a:rPr lang="en-US" dirty="0"/>
              <a:t>Optical multiplexer and de-multiplexer are basically passive optical filter systems, which are arranged to process specific wavelengths in and out of the transport system (usually optical fiber).</a:t>
            </a:r>
          </a:p>
          <a:p>
            <a:r>
              <a:rPr lang="en-US" dirty="0"/>
              <a:t>Process of filtering the wavelengths can be performed using:</a:t>
            </a:r>
          </a:p>
          <a:p>
            <a:pPr lvl="1"/>
            <a:r>
              <a:rPr lang="en-US" dirty="0"/>
              <a:t>Prisms</a:t>
            </a:r>
          </a:p>
          <a:p>
            <a:pPr lvl="1"/>
            <a:r>
              <a:rPr lang="en-US" dirty="0"/>
              <a:t>Thin film filter</a:t>
            </a:r>
          </a:p>
          <a:p>
            <a:pPr lvl="1"/>
            <a:r>
              <a:rPr lang="en-US" dirty="0"/>
              <a:t>Dichroic filters or interference filters</a:t>
            </a:r>
          </a:p>
          <a:p>
            <a:r>
              <a:rPr lang="en-US" dirty="0"/>
              <a:t>The filtering materials are used to selectively reflect a single wavelength of light but pass all others transparently.</a:t>
            </a:r>
          </a:p>
          <a:p>
            <a:r>
              <a:rPr lang="en-US" dirty="0"/>
              <a:t>Each filter is </a:t>
            </a:r>
            <a:r>
              <a:rPr lang="en-US" dirty="0">
                <a:solidFill>
                  <a:srgbClr val="FF0000"/>
                </a:solidFill>
              </a:rPr>
              <a:t>tuned</a:t>
            </a:r>
            <a:r>
              <a:rPr lang="en-US" dirty="0"/>
              <a:t> for a specific wavelength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a:t>
            </a:r>
          </a:p>
        </p:txBody>
      </p:sp>
      <p:sp>
        <p:nvSpPr>
          <p:cNvPr id="3" name="Content Placeholder 2"/>
          <p:cNvSpPr>
            <a:spLocks noGrp="1"/>
          </p:cNvSpPr>
          <p:nvPr>
            <p:ph sz="quarter" idx="1"/>
          </p:nvPr>
        </p:nvSpPr>
        <p:spPr/>
        <p:txBody>
          <a:bodyPr>
            <a:normAutofit fontScale="92500" lnSpcReduction="10000"/>
          </a:bodyPr>
          <a:lstStyle/>
          <a:p>
            <a:r>
              <a:rPr lang="en-US" dirty="0"/>
              <a:t>High data rate and throughput</a:t>
            </a:r>
          </a:p>
          <a:p>
            <a:pPr lvl="1"/>
            <a:r>
              <a:rPr lang="en-US" dirty="0"/>
              <a:t>Data rates possible in optical transmission are usually in Gbps on each wavelength.</a:t>
            </a:r>
          </a:p>
          <a:p>
            <a:pPr lvl="1"/>
            <a:r>
              <a:rPr lang="en-US" dirty="0"/>
              <a:t>Combination of different wavelengths means more throughput in one single communication systems.</a:t>
            </a:r>
          </a:p>
          <a:p>
            <a:r>
              <a:rPr lang="en-US" dirty="0"/>
              <a:t>Low attenuation</a:t>
            </a:r>
          </a:p>
          <a:p>
            <a:pPr lvl="1"/>
            <a:r>
              <a:rPr lang="en-US" dirty="0"/>
              <a:t>Optical communication has low attenuation compare to other transport system.</a:t>
            </a:r>
          </a:p>
          <a:p>
            <a:r>
              <a:rPr lang="en-US" dirty="0"/>
              <a:t>Less propagation delay</a:t>
            </a:r>
          </a:p>
          <a:p>
            <a:r>
              <a:rPr lang="en-US" dirty="0"/>
              <a:t>More services offered</a:t>
            </a:r>
          </a:p>
          <a:p>
            <a:r>
              <a:rPr lang="en-US" dirty="0"/>
              <a:t>Increase return on investment (ROI)</a:t>
            </a:r>
          </a:p>
          <a:p>
            <a:r>
              <a:rPr lang="en-US" dirty="0"/>
              <a:t>Low Bit Error Rate (BER)</a:t>
            </a:r>
          </a:p>
          <a:p>
            <a:endParaRPr lang="en-US" dirty="0"/>
          </a:p>
        </p:txBody>
      </p:sp>
    </p:spTree>
    <p:extLst>
      <p:ext uri="{BB962C8B-B14F-4D97-AF65-F5344CB8AC3E}">
        <p14:creationId xmlns:p14="http://schemas.microsoft.com/office/powerpoint/2010/main" val="237023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Optical Multiplexing Techniques</a:t>
            </a:r>
          </a:p>
        </p:txBody>
      </p:sp>
      <p:sp>
        <p:nvSpPr>
          <p:cNvPr id="3" name="Content Placeholder 2"/>
          <p:cNvSpPr>
            <a:spLocks noGrp="1"/>
          </p:cNvSpPr>
          <p:nvPr>
            <p:ph sz="quarter" idx="1"/>
          </p:nvPr>
        </p:nvSpPr>
        <p:spPr/>
        <p:txBody>
          <a:bodyPr>
            <a:normAutofit/>
          </a:bodyPr>
          <a:lstStyle/>
          <a:p>
            <a:pPr lvl="1"/>
            <a:r>
              <a:rPr lang="en-US" dirty="0"/>
              <a:t>Optical Time Division Multiplexing (OTDM)</a:t>
            </a:r>
          </a:p>
          <a:p>
            <a:pPr lvl="2"/>
            <a:r>
              <a:rPr lang="en-US" dirty="0"/>
              <a:t>Separating wavelengths in time</a:t>
            </a:r>
            <a:br>
              <a:rPr lang="en-US" dirty="0"/>
            </a:br>
            <a:endParaRPr lang="en-US" dirty="0"/>
          </a:p>
          <a:p>
            <a:pPr lvl="1"/>
            <a:r>
              <a:rPr lang="en-US" dirty="0"/>
              <a:t>Wavelength division multiplexing (WDM)</a:t>
            </a:r>
          </a:p>
          <a:p>
            <a:pPr lvl="2"/>
            <a:r>
              <a:rPr lang="en-US" dirty="0"/>
              <a:t>Each channel is assigned a unique carrier frequency</a:t>
            </a:r>
          </a:p>
          <a:p>
            <a:pPr lvl="2"/>
            <a:r>
              <a:rPr lang="en-US" dirty="0"/>
              <a:t>Channel spacing of about 50GHz</a:t>
            </a:r>
            <a:br>
              <a:rPr lang="en-US" dirty="0"/>
            </a:br>
            <a:endParaRPr lang="en-US" dirty="0"/>
          </a:p>
          <a:p>
            <a:pPr lvl="1"/>
            <a:r>
              <a:rPr lang="en-US" dirty="0"/>
              <a:t>Dense Wavelength Division Multiplexing (DWDM)</a:t>
            </a:r>
          </a:p>
          <a:p>
            <a:pPr lvl="2"/>
            <a:r>
              <a:rPr lang="en-US" dirty="0"/>
              <a:t>Uses a much narrower channel spacing, therefore, many more wavelengths are supported.</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01230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D376447-6E88-478F-87E5-84E8350E8EE1}"/>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CA" altLang="en-US"/>
          </a:p>
        </p:txBody>
      </p:sp>
      <p:sp>
        <p:nvSpPr>
          <p:cNvPr id="18435" name="Rectangle 4">
            <a:extLst>
              <a:ext uri="{FF2B5EF4-FFF2-40B4-BE49-F238E27FC236}">
                <a16:creationId xmlns:a16="http://schemas.microsoft.com/office/drawing/2014/main" id="{516D4A4D-875B-408D-9CC7-9C8436DF0002}"/>
              </a:ext>
            </a:extLst>
          </p:cNvPr>
          <p:cNvSpPr>
            <a:spLocks noGrp="1" noChangeArrowheads="1"/>
          </p:cNvSpPr>
          <p:nvPr>
            <p:ph type="title"/>
          </p:nvPr>
        </p:nvSpPr>
        <p:spPr/>
        <p:txBody>
          <a:bodyPr>
            <a:normAutofit fontScale="90000"/>
          </a:bodyPr>
          <a:lstStyle/>
          <a:p>
            <a:r>
              <a:rPr lang="en-US" altLang="en-US" sz="4000" b="1" dirty="0"/>
              <a:t>Wavelength Division Multiplexing</a:t>
            </a:r>
          </a:p>
        </p:txBody>
      </p:sp>
      <p:sp>
        <p:nvSpPr>
          <p:cNvPr id="2" name="Content Placeholder 1">
            <a:extLst>
              <a:ext uri="{FF2B5EF4-FFF2-40B4-BE49-F238E27FC236}">
                <a16:creationId xmlns:a16="http://schemas.microsoft.com/office/drawing/2014/main" id="{F71DC603-2190-493A-A530-5ED9B2D08215}"/>
              </a:ext>
            </a:extLst>
          </p:cNvPr>
          <p:cNvSpPr>
            <a:spLocks noGrp="1"/>
          </p:cNvSpPr>
          <p:nvPr>
            <p:ph sz="quarter" idx="1"/>
          </p:nvPr>
        </p:nvSpPr>
        <p:spPr>
          <a:xfrm>
            <a:off x="301752" y="1527048"/>
            <a:ext cx="8503920" cy="4926288"/>
          </a:xfrm>
        </p:spPr>
        <p:txBody>
          <a:bodyPr>
            <a:normAutofit fontScale="92500" lnSpcReduction="10000"/>
          </a:bodyPr>
          <a:lstStyle/>
          <a:p>
            <a:r>
              <a:rPr lang="en-IN" dirty="0"/>
              <a:t>Each light source emits different wavelength.</a:t>
            </a:r>
            <a:endParaRPr lang="en-US" sz="2800" dirty="0">
              <a:solidFill>
                <a:srgbClr val="FF0000"/>
              </a:solidFill>
            </a:endParaRPr>
          </a:p>
          <a:p>
            <a:r>
              <a:rPr lang="en-US" altLang="en-US" sz="2800" dirty="0"/>
              <a:t>Each wavelength is like a separate channel (fiber)</a:t>
            </a:r>
          </a:p>
          <a:p>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buNone/>
            </a:pPr>
            <a:r>
              <a:rPr lang="en-IN" dirty="0"/>
              <a:t>Elements of WDM : 1. Optical Line Terminals</a:t>
            </a:r>
            <a:br>
              <a:rPr lang="en-IN" dirty="0"/>
            </a:br>
            <a:r>
              <a:rPr lang="en-IN" dirty="0"/>
              <a:t>			 2. Optical Add/Drop Multiplexers		</a:t>
            </a:r>
          </a:p>
          <a:p>
            <a:endParaRPr lang="en-IN" dirty="0"/>
          </a:p>
        </p:txBody>
      </p:sp>
      <p:pic>
        <p:nvPicPr>
          <p:cNvPr id="18436" name="Picture 5">
            <a:extLst>
              <a:ext uri="{FF2B5EF4-FFF2-40B4-BE49-F238E27FC236}">
                <a16:creationId xmlns:a16="http://schemas.microsoft.com/office/drawing/2014/main" id="{B0779137-8D65-466F-92E2-0D41C0A49F9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64" y="2564904"/>
            <a:ext cx="5619672"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a:extLst>
              <a:ext uri="{FF2B5EF4-FFF2-40B4-BE49-F238E27FC236}">
                <a16:creationId xmlns:a16="http://schemas.microsoft.com/office/drawing/2014/main" id="{9B5E72F5-6B8F-4BAF-9DB9-474DECB8C76A}"/>
              </a:ext>
            </a:extLst>
          </p:cNvPr>
          <p:cNvSpPr>
            <a:spLocks noGrp="1" noChangeArrowheads="1"/>
          </p:cNvSpPr>
          <p:nvPr>
            <p:ph type="title"/>
          </p:nvPr>
        </p:nvSpPr>
        <p:spPr>
          <a:xfrm>
            <a:off x="685800" y="304800"/>
            <a:ext cx="7772400" cy="685800"/>
          </a:xfrm>
        </p:spPr>
        <p:txBody>
          <a:bodyPr rtlCol="0">
            <a:normAutofit/>
          </a:bodyPr>
          <a:lstStyle/>
          <a:p>
            <a:pPr fontAlgn="auto">
              <a:spcAft>
                <a:spcPts val="0"/>
              </a:spcAft>
              <a:defRPr/>
            </a:pPr>
            <a:r>
              <a:rPr lang="en-US" b="1" dirty="0"/>
              <a:t>Advantages of WDM</a:t>
            </a:r>
            <a:endParaRPr lang="en-CA" b="1" dirty="0"/>
          </a:p>
        </p:txBody>
      </p:sp>
      <p:sp>
        <p:nvSpPr>
          <p:cNvPr id="17411" name="Rectangle 1027">
            <a:extLst>
              <a:ext uri="{FF2B5EF4-FFF2-40B4-BE49-F238E27FC236}">
                <a16:creationId xmlns:a16="http://schemas.microsoft.com/office/drawing/2014/main" id="{DCA89457-E5FA-458B-A214-150317206B5D}"/>
              </a:ext>
            </a:extLst>
          </p:cNvPr>
          <p:cNvSpPr>
            <a:spLocks noGrp="1" noChangeArrowheads="1"/>
          </p:cNvSpPr>
          <p:nvPr>
            <p:ph type="body" idx="1"/>
          </p:nvPr>
        </p:nvSpPr>
        <p:spPr>
          <a:xfrm>
            <a:off x="533400" y="1524000"/>
            <a:ext cx="8077200" cy="5029200"/>
          </a:xfrm>
        </p:spPr>
        <p:txBody>
          <a:bodyPr>
            <a:normAutofit/>
          </a:bodyPr>
          <a:lstStyle/>
          <a:p>
            <a:pPr>
              <a:lnSpc>
                <a:spcPct val="90000"/>
              </a:lnSpc>
            </a:pPr>
            <a:r>
              <a:rPr lang="en-US" altLang="en-US" sz="2200" dirty="0">
                <a:solidFill>
                  <a:srgbClr val="CC0000"/>
                </a:solidFill>
              </a:rPr>
              <a:t>Transparency:</a:t>
            </a:r>
            <a:r>
              <a:rPr lang="en-US" altLang="en-US" sz="2200" dirty="0"/>
              <a:t> Each optical channel can carry any transmission format (different asynchronous bit rates, analog or digital)</a:t>
            </a:r>
            <a:br>
              <a:rPr lang="en-US" altLang="en-US" sz="2200" dirty="0"/>
            </a:br>
            <a:endParaRPr lang="en-US" altLang="en-US" sz="2200" dirty="0"/>
          </a:p>
          <a:p>
            <a:pPr>
              <a:lnSpc>
                <a:spcPct val="90000"/>
              </a:lnSpc>
            </a:pPr>
            <a:r>
              <a:rPr lang="en-US" altLang="en-US" sz="2200" dirty="0">
                <a:solidFill>
                  <a:srgbClr val="CC0000"/>
                </a:solidFill>
              </a:rPr>
              <a:t>Scalability: </a:t>
            </a:r>
            <a:r>
              <a:rPr lang="en-US" altLang="en-US" sz="2200" dirty="0"/>
              <a:t>Can buy and install equipment for additional demand as needed. </a:t>
            </a:r>
          </a:p>
          <a:p>
            <a:pPr>
              <a:lnSpc>
                <a:spcPct val="90000"/>
              </a:lnSpc>
            </a:pPr>
            <a:endParaRPr lang="en-US" altLang="en-US" sz="2200" dirty="0">
              <a:solidFill>
                <a:srgbClr val="CC0000"/>
              </a:solidFill>
            </a:endParaRPr>
          </a:p>
          <a:p>
            <a:pPr>
              <a:lnSpc>
                <a:spcPct val="90000"/>
              </a:lnSpc>
            </a:pPr>
            <a:r>
              <a:rPr lang="en-US" altLang="en-US" sz="2200" dirty="0">
                <a:solidFill>
                  <a:srgbClr val="CC0000"/>
                </a:solidFill>
              </a:rPr>
              <a:t>Survivability: </a:t>
            </a:r>
            <a:r>
              <a:rPr lang="en-US" altLang="en-US" sz="2200" dirty="0"/>
              <a:t>Architecture detects failure and in such cases the light is routed through different paths.</a:t>
            </a:r>
          </a:p>
          <a:p>
            <a:pPr marL="0" indent="0">
              <a:lnSpc>
                <a:spcPct val="90000"/>
              </a:lnSpc>
              <a:buNone/>
            </a:pPr>
            <a:endParaRPr lang="en-US" altLang="en-US" sz="2200" dirty="0">
              <a:solidFill>
                <a:srgbClr val="CC0000"/>
              </a:solidFill>
            </a:endParaRPr>
          </a:p>
          <a:p>
            <a:pPr>
              <a:lnSpc>
                <a:spcPct val="90000"/>
              </a:lnSpc>
            </a:pPr>
            <a:r>
              <a:rPr lang="en-US" altLang="en-US" sz="2200" dirty="0">
                <a:solidFill>
                  <a:srgbClr val="CC0000"/>
                </a:solidFill>
              </a:rPr>
              <a:t>Wavelength reuse and conversion:</a:t>
            </a:r>
            <a:r>
              <a:rPr lang="en-US" altLang="en-US" sz="2200" dirty="0"/>
              <a:t> Same wavelength can be used until the path overlaps. Whenever there is overlapping of light paths then a wavelength conversion is required.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prstGeom prst="rect">
            <a:avLst/>
          </a:prstGeom>
        </p:spPr>
        <p:txBody>
          <a:bodyPr spcFirstLastPara="1" vert="horz" wrap="square" lIns="91425" tIns="91425" rIns="91425" bIns="91425" anchor="t" anchorCtr="0">
            <a:noAutofit/>
          </a:bodyPr>
          <a:lstStyle/>
          <a:p>
            <a:pPr algn="l"/>
            <a:r>
              <a:rPr lang="en" dirty="0"/>
              <a:t>OADM – </a:t>
            </a:r>
            <a:r>
              <a:rPr lang="en-IN" dirty="0"/>
              <a:t>Optical Add/Drop Multiplexers</a:t>
            </a:r>
            <a:endParaRPr dirty="0"/>
          </a:p>
        </p:txBody>
      </p:sp>
      <p:sp>
        <p:nvSpPr>
          <p:cNvPr id="60" name="Google Shape;60;p14"/>
          <p:cNvSpPr txBox="1">
            <a:spLocks noGrp="1"/>
          </p:cNvSpPr>
          <p:nvPr>
            <p:ph sz="quarter" idx="1"/>
          </p:nvPr>
        </p:nvSpPr>
        <p:spPr>
          <a:prstGeom prst="rect">
            <a:avLst/>
          </a:prstGeom>
        </p:spPr>
        <p:txBody>
          <a:bodyPr spcFirstLastPara="1" vert="horz" wrap="square" lIns="91425" tIns="91425" rIns="91425" bIns="91425" anchor="t" anchorCtr="0">
            <a:noAutofit/>
          </a:bodyPr>
          <a:lstStyle/>
          <a:p>
            <a:pPr indent="-317500">
              <a:buClr>
                <a:srgbClr val="000000"/>
              </a:buClr>
              <a:buSzPts val="1400"/>
            </a:pPr>
            <a:r>
              <a:rPr lang="en" sz="1800" dirty="0"/>
              <a:t>Optical multiplexers are components specifically designed for wavelength division multiplexing (WDM) systems.</a:t>
            </a:r>
            <a:endParaRPr sz="1800" dirty="0"/>
          </a:p>
          <a:p>
            <a:pPr indent="-317500">
              <a:buClr>
                <a:srgbClr val="000000"/>
              </a:buClr>
              <a:buSzPts val="1400"/>
            </a:pPr>
            <a:r>
              <a:rPr lang="en" sz="1800" dirty="0"/>
              <a:t>The function of an optical drop-add multiplexer is to selectively remove a wavelength and add the same wavelength in the fiber. </a:t>
            </a:r>
            <a:endParaRPr sz="1800" dirty="0"/>
          </a:p>
          <a:p>
            <a:pPr indent="-317500">
              <a:buClr>
                <a:srgbClr val="000000"/>
              </a:buClr>
              <a:buSzPts val="1400"/>
            </a:pPr>
            <a:r>
              <a:rPr lang="en" sz="1800" dirty="0"/>
              <a:t>The commonly used OADM architectures are:</a:t>
            </a:r>
            <a:endParaRPr sz="1800" dirty="0"/>
          </a:p>
          <a:p>
            <a:pPr lvl="1">
              <a:spcBef>
                <a:spcPts val="0"/>
              </a:spcBef>
              <a:buClr>
                <a:srgbClr val="000000"/>
              </a:buClr>
            </a:pPr>
            <a:r>
              <a:rPr lang="en" sz="1800" dirty="0"/>
              <a:t>Parallel</a:t>
            </a:r>
            <a:endParaRPr sz="1800" dirty="0"/>
          </a:p>
          <a:p>
            <a:pPr lvl="1">
              <a:spcBef>
                <a:spcPts val="0"/>
              </a:spcBef>
              <a:buClr>
                <a:srgbClr val="000000"/>
              </a:buClr>
            </a:pPr>
            <a:r>
              <a:rPr lang="en" sz="1800" dirty="0"/>
              <a:t>Serial</a:t>
            </a:r>
            <a:endParaRPr sz="1800" dirty="0"/>
          </a:p>
          <a:p>
            <a:pPr indent="-317500">
              <a:buClr>
                <a:srgbClr val="000000"/>
              </a:buClr>
              <a:buSzPts val="1400"/>
            </a:pPr>
            <a:r>
              <a:rPr lang="en" sz="1800" dirty="0"/>
              <a:t>The two types of OADM’s are:</a:t>
            </a:r>
            <a:endParaRPr sz="1800" dirty="0"/>
          </a:p>
          <a:p>
            <a:pPr lvl="1">
              <a:spcBef>
                <a:spcPts val="0"/>
              </a:spcBef>
              <a:buClr>
                <a:srgbClr val="000000"/>
              </a:buClr>
            </a:pPr>
            <a:r>
              <a:rPr lang="en" sz="1800" dirty="0"/>
              <a:t>Fixed</a:t>
            </a:r>
            <a:endParaRPr sz="1800" dirty="0"/>
          </a:p>
          <a:p>
            <a:pPr lvl="1">
              <a:spcBef>
                <a:spcPts val="0"/>
              </a:spcBef>
              <a:buClr>
                <a:srgbClr val="000000"/>
              </a:buClr>
            </a:pPr>
            <a:r>
              <a:rPr lang="en" sz="1800" dirty="0">
                <a:sym typeface="Georgia"/>
              </a:rPr>
              <a:t>Reconfigurable</a:t>
            </a:r>
            <a:endParaRPr sz="1800" dirty="0"/>
          </a:p>
          <a:p>
            <a:pPr indent="0">
              <a:spcBef>
                <a:spcPts val="1600"/>
              </a:spcBef>
              <a:spcAft>
                <a:spcPts val="1600"/>
              </a:spcAft>
              <a:buNone/>
            </a:pPr>
            <a:endParaRPr sz="1600" dirty="0">
              <a:solidFill>
                <a:srgbClr val="000000"/>
              </a:solidFill>
              <a:highlight>
                <a:srgbClr val="FFFFFF"/>
              </a:highlight>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1491</TotalTime>
  <Words>1449</Words>
  <Application>Microsoft Office PowerPoint</Application>
  <PresentationFormat>On-screen Show (4:3)</PresentationFormat>
  <Paragraphs>211</Paragraphs>
  <Slides>23</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Georgia</vt:lpstr>
      <vt:lpstr>Times New Roman</vt:lpstr>
      <vt:lpstr>Wingdings</vt:lpstr>
      <vt:lpstr>Wingdings 2</vt:lpstr>
      <vt:lpstr>Civic</vt:lpstr>
      <vt:lpstr>Optical Multiplexing &amp; Filters</vt:lpstr>
      <vt:lpstr>Multiplexing &amp; Demultiplexing</vt:lpstr>
      <vt:lpstr>Multiplexer</vt:lpstr>
      <vt:lpstr>Optical Multiplexing</vt:lpstr>
      <vt:lpstr>Advantages</vt:lpstr>
      <vt:lpstr>Optical Multiplexing Techniques</vt:lpstr>
      <vt:lpstr>Wavelength Division Multiplexing</vt:lpstr>
      <vt:lpstr>Advantages of WDM</vt:lpstr>
      <vt:lpstr>OADM – Optical Add/Drop Multiplexers</vt:lpstr>
      <vt:lpstr>Architectures</vt:lpstr>
      <vt:lpstr>Types</vt:lpstr>
      <vt:lpstr>DWDM</vt:lpstr>
      <vt:lpstr>DWDM Working</vt:lpstr>
      <vt:lpstr>Components</vt:lpstr>
      <vt:lpstr>OPTICAL FILTERS</vt:lpstr>
      <vt:lpstr>Key Optical Filter Terminology:</vt:lpstr>
      <vt:lpstr>PowerPoint Presentation</vt:lpstr>
      <vt:lpstr>Optical Density</vt:lpstr>
      <vt:lpstr>TYPES OF OPTICAL FILTERS</vt:lpstr>
      <vt:lpstr>Absorption Filters</vt:lpstr>
      <vt:lpstr>PowerPoint Presentation</vt:lpstr>
      <vt:lpstr>PowerPoint Presentation</vt:lpstr>
      <vt:lpstr>APPLICATIONS </vt:lpstr>
    </vt:vector>
  </TitlesOfParts>
  <Company>Tritonia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Multiplexing &amp; Demultiplexing</dc:title>
  <dc:creator>Phillip Oni</dc:creator>
  <cp:lastModifiedBy>Atulya Kumar</cp:lastModifiedBy>
  <cp:revision>200</cp:revision>
  <dcterms:created xsi:type="dcterms:W3CDTF">2012-05-05T10:30:35Z</dcterms:created>
  <dcterms:modified xsi:type="dcterms:W3CDTF">2019-10-23T05:48:04Z</dcterms:modified>
</cp:coreProperties>
</file>