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 id="2147483693" r:id="rId6"/>
  </p:sldMasterIdLst>
  <p:notesMasterIdLst>
    <p:notesMasterId r:id="rId21"/>
  </p:notesMasterIdLst>
  <p:handoutMasterIdLst>
    <p:handoutMasterId r:id="rId22"/>
  </p:handoutMasterIdLst>
  <p:sldIdLst>
    <p:sldId id="339" r:id="rId7"/>
    <p:sldId id="425" r:id="rId8"/>
    <p:sldId id="437" r:id="rId9"/>
    <p:sldId id="438" r:id="rId10"/>
    <p:sldId id="439" r:id="rId11"/>
    <p:sldId id="440" r:id="rId12"/>
    <p:sldId id="427" r:id="rId13"/>
    <p:sldId id="428" r:id="rId14"/>
    <p:sldId id="444" r:id="rId15"/>
    <p:sldId id="435" r:id="rId16"/>
    <p:sldId id="436" r:id="rId17"/>
    <p:sldId id="446" r:id="rId18"/>
    <p:sldId id="447" r:id="rId19"/>
    <p:sldId id="424" r:id="rId20"/>
  </p:sldIdLst>
  <p:sldSz cx="13011150" cy="9756775"/>
  <p:notesSz cx="6858000" cy="9296400"/>
  <p:custDataLst>
    <p:tags r:id="rId23"/>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scaleToFitPaper="1" frameSlides="1"/>
  <p:clrMru>
    <a:srgbClr val="EE5500"/>
    <a:srgbClr val="FFFFFF"/>
    <a:srgbClr val="737373"/>
    <a:srgbClr val="EE0066"/>
    <a:srgbClr val="118888"/>
    <a:srgbClr val="77BB11"/>
    <a:srgbClr val="004282"/>
    <a:srgbClr val="7F7F7F"/>
    <a:srgbClr val="FFAA00"/>
    <a:srgbClr val="DD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autoAdjust="0"/>
    <p:restoredTop sz="81893" autoAdjust="0"/>
  </p:normalViewPr>
  <p:slideViewPr>
    <p:cSldViewPr>
      <p:cViewPr>
        <p:scale>
          <a:sx n="60" d="100"/>
          <a:sy n="60" d="100"/>
        </p:scale>
        <p:origin x="-78" y="16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2928"/>
        <p:guide pos="216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477"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368" y="0"/>
            <a:ext cx="2972555"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8/22/2011</a:t>
            </a:fld>
            <a:endParaRPr lang="en-US" dirty="0"/>
          </a:p>
        </p:txBody>
      </p:sp>
      <p:sp>
        <p:nvSpPr>
          <p:cNvPr id="4" name="Footer Placeholder 3"/>
          <p:cNvSpPr>
            <a:spLocks noGrp="1"/>
          </p:cNvSpPr>
          <p:nvPr>
            <p:ph type="ftr" sz="quarter" idx="2"/>
          </p:nvPr>
        </p:nvSpPr>
        <p:spPr>
          <a:xfrm>
            <a:off x="0" y="8829428"/>
            <a:ext cx="2971477"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368" y="8829428"/>
            <a:ext cx="2972555"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xmlns="" val="3767017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477"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368" y="0"/>
            <a:ext cx="2972555"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8/22/2011</a:t>
            </a:fld>
            <a:endParaRPr lang="en-US" dirty="0"/>
          </a:p>
        </p:txBody>
      </p:sp>
      <p:sp>
        <p:nvSpPr>
          <p:cNvPr id="4" name="Slide Image Placeholder 3"/>
          <p:cNvSpPr>
            <a:spLocks noGrp="1" noRot="1" noChangeAspect="1"/>
          </p:cNvSpPr>
          <p:nvPr>
            <p:ph type="sldImg" idx="2"/>
          </p:nvPr>
        </p:nvSpPr>
        <p:spPr>
          <a:xfrm>
            <a:off x="16859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685477" y="3718119"/>
            <a:ext cx="5487047" cy="4880582"/>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428"/>
            <a:ext cx="2971477"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368" y="8829428"/>
            <a:ext cx="2972555"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xmlns="" val="2651238526"/>
      </p:ext>
    </p:extLst>
  </p:cSld>
  <p:clrMap bg1="lt1" tx1="dk1" bg2="lt2" tx2="dk2" accent1="accent1" accent2="accent2" accent3="accent3" accent4="accent4" accent5="accent5" accent6="accent6" hlink="hlink" folHlink="folHlink"/>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kern="1200" dirty="0" smtClean="0">
                <a:solidFill>
                  <a:schemeClr val="tx1"/>
                </a:solidFill>
                <a:effectLst/>
                <a:latin typeface="+mn-lt"/>
                <a:ea typeface="+mn-ea"/>
                <a:cs typeface="+mn-cs"/>
              </a:rPr>
              <a:t>Hello everyone, this is Tony Huang. I will introduce a proposed work flow of designing bridge in Civil3D. It’s a report from the bridge research group. The group includes me, Abraham and Charles.</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When design the bridge</a:t>
            </a:r>
            <a:r>
              <a:rPr lang="en-US" sz="1400" kern="1200" baseline="0" dirty="0" smtClean="0">
                <a:solidFill>
                  <a:schemeClr val="tx1"/>
                </a:solidFill>
                <a:effectLst/>
                <a:latin typeface="+mn-lt"/>
                <a:ea typeface="+mn-ea"/>
                <a:cs typeface="+mn-cs"/>
              </a:rPr>
              <a:t> section, the supports and the foundations, the engineer will do some structure analysis with the 3D model.</a:t>
            </a:r>
            <a:endParaRPr lang="en-US" sz="14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If necessary, we can provide the interface, and output the 3d model of the bridge. So that some other Finite Element Analysis software (as ANSYS, ADINA) and other bridge software (as Midas Bridge, Lucas) can use the model to do the structure analysis. </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dirty="0"/>
          </a:p>
        </p:txBody>
      </p:sp>
    </p:spTree>
    <p:extLst>
      <p:ext uri="{BB962C8B-B14F-4D97-AF65-F5344CB8AC3E}">
        <p14:creationId xmlns:p14="http://schemas.microsoft.com/office/powerpoint/2010/main" xmlns="" val="149807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designer</a:t>
            </a:r>
            <a:r>
              <a:rPr lang="en-US" baseline="0" dirty="0" smtClean="0"/>
              <a:t> can use Civil3D to output the drawings and Reports.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dirty="0"/>
          </a:p>
        </p:txBody>
      </p:sp>
    </p:spTree>
    <p:extLst>
      <p:ext uri="{BB962C8B-B14F-4D97-AF65-F5344CB8AC3E}">
        <p14:creationId xmlns:p14="http://schemas.microsoft.com/office/powerpoint/2010/main" xmlns="" val="80968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three parts are newly added, Bridge section, Supports, Foundations. And we need to improve the Corridor and Intersection.</a:t>
            </a:r>
            <a:endParaRPr lang="en-US" dirty="0" smtClean="0"/>
          </a:p>
          <a:p>
            <a:r>
              <a:rPr lang="en-US" dirty="0" smtClean="0"/>
              <a:t>After</a:t>
            </a:r>
            <a:r>
              <a:rPr lang="en-US" baseline="0" dirty="0" smtClean="0"/>
              <a:t> that </a:t>
            </a:r>
            <a:r>
              <a:rPr lang="en-US" dirty="0" smtClean="0"/>
              <a:t>we can </a:t>
            </a:r>
            <a:r>
              <a:rPr lang="en-US" sz="1400" kern="1200" dirty="0" smtClean="0">
                <a:solidFill>
                  <a:schemeClr val="tx1"/>
                </a:solidFill>
                <a:effectLst/>
                <a:latin typeface="+mn-lt"/>
                <a:ea typeface="+mn-ea"/>
                <a:cs typeface="+mn-cs"/>
              </a:rPr>
              <a:t>model </a:t>
            </a:r>
            <a:r>
              <a:rPr lang="en-US" dirty="0" smtClean="0"/>
              <a:t>the Truss</a:t>
            </a:r>
            <a:r>
              <a:rPr lang="en-US" baseline="0" dirty="0" smtClean="0"/>
              <a:t> bridge in Civil 3D. If a</a:t>
            </a:r>
            <a:r>
              <a:rPr lang="en-US" dirty="0" smtClean="0"/>
              <a:t>dd more structure types,</a:t>
            </a:r>
            <a:r>
              <a:rPr lang="en-US" baseline="0" dirty="0" smtClean="0"/>
              <a:t> we can </a:t>
            </a:r>
            <a:r>
              <a:rPr lang="en-US" sz="1400" kern="1200" dirty="0" smtClean="0">
                <a:solidFill>
                  <a:schemeClr val="tx1"/>
                </a:solidFill>
                <a:effectLst/>
                <a:latin typeface="+mn-lt"/>
                <a:ea typeface="+mn-ea"/>
                <a:cs typeface="+mn-cs"/>
              </a:rPr>
              <a:t>model </a:t>
            </a:r>
            <a:r>
              <a:rPr lang="en-US" baseline="0" dirty="0" smtClean="0"/>
              <a:t>all of the bridge types.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dirty="0"/>
          </a:p>
        </p:txBody>
      </p:sp>
    </p:spTree>
    <p:extLst>
      <p:ext uri="{BB962C8B-B14F-4D97-AF65-F5344CB8AC3E}">
        <p14:creationId xmlns:p14="http://schemas.microsoft.com/office/powerpoint/2010/main" xmlns="" val="210013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This is the agenda. The focus</a:t>
            </a:r>
            <a:r>
              <a:rPr lang="en-US" sz="1400" kern="1200" baseline="0" dirty="0" smtClean="0">
                <a:solidFill>
                  <a:schemeClr val="tx1"/>
                </a:solidFill>
                <a:effectLst/>
                <a:latin typeface="+mn-lt"/>
                <a:ea typeface="+mn-ea"/>
                <a:cs typeface="+mn-cs"/>
              </a:rPr>
              <a:t> of this topic will be what Civil3D can do in the bridge designing.</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dirty="0"/>
          </a:p>
        </p:txBody>
      </p:sp>
    </p:spTree>
    <p:extLst>
      <p:ext uri="{BB962C8B-B14F-4D97-AF65-F5344CB8AC3E}">
        <p14:creationId xmlns:p14="http://schemas.microsoft.com/office/powerpoint/2010/main" xmlns="" val="142640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First of all I will introduce the bridge types.  This is the arch bridge.  This kind is named from the arch.</a:t>
            </a:r>
          </a:p>
          <a:p>
            <a:r>
              <a:rPr lang="en-US" sz="1400" strike="sngStrike" kern="1200" baseline="0" dirty="0" smtClean="0">
                <a:solidFill>
                  <a:schemeClr val="tx1"/>
                </a:solidFill>
                <a:effectLst/>
                <a:latin typeface="+mn-lt"/>
                <a:ea typeface="+mn-ea"/>
                <a:cs typeface="+mn-cs"/>
              </a:rPr>
              <a:t>An arch bridge is a bridge with abutments at each end shaped as a curved arch. Arch bridges work by transferring the weight of the bridge and its loads partially into a horizontal thrust restrained by the abutments at either side. </a:t>
            </a:r>
          </a:p>
          <a:p>
            <a:r>
              <a:rPr lang="en-US" sz="1400" strike="sngStrike" kern="1200" baseline="0" dirty="0" err="1" smtClean="0">
                <a:solidFill>
                  <a:schemeClr val="tx1"/>
                </a:solidFill>
                <a:effectLst/>
                <a:latin typeface="+mn-lt"/>
                <a:ea typeface="+mn-ea"/>
                <a:cs typeface="+mn-cs"/>
              </a:rPr>
              <a:t>Zhaozhou</a:t>
            </a:r>
            <a:r>
              <a:rPr lang="en-US" sz="1400" strike="sngStrike" kern="1200" baseline="0" dirty="0" smtClean="0">
                <a:solidFill>
                  <a:schemeClr val="tx1"/>
                </a:solidFill>
                <a:effectLst/>
                <a:latin typeface="+mn-lt"/>
                <a:ea typeface="+mn-ea"/>
                <a:cs typeface="+mn-cs"/>
              </a:rPr>
              <a:t> Bridge, </a:t>
            </a:r>
            <a:r>
              <a:rPr lang="en-US" sz="1400" strike="sngStrike" kern="1200" baseline="0" dirty="0" err="1" smtClean="0">
                <a:solidFill>
                  <a:schemeClr val="tx1"/>
                </a:solidFill>
                <a:effectLst/>
                <a:latin typeface="+mn-lt"/>
                <a:ea typeface="+mn-ea"/>
                <a:cs typeface="+mn-cs"/>
              </a:rPr>
              <a:t>Fredrikstad</a:t>
            </a:r>
            <a:r>
              <a:rPr lang="en-US" sz="1400" strike="sngStrike" kern="1200" baseline="0" dirty="0" smtClean="0">
                <a:solidFill>
                  <a:schemeClr val="tx1"/>
                </a:solidFill>
                <a:effectLst/>
                <a:latin typeface="+mn-lt"/>
                <a:ea typeface="+mn-ea"/>
                <a:cs typeface="+mn-cs"/>
              </a:rPr>
              <a:t> Bridge Norway</a:t>
            </a:r>
            <a:r>
              <a:rPr lang="zh-CN" altLang="en-US" sz="1400" strike="sngStrike" kern="1200" baseline="0" dirty="0" smtClean="0">
                <a:solidFill>
                  <a:schemeClr val="tx1"/>
                </a:solidFill>
                <a:effectLst/>
                <a:latin typeface="+mn-lt"/>
                <a:ea typeface="+mn-ea"/>
                <a:cs typeface="+mn-cs"/>
              </a:rPr>
              <a:t>腓特烈斯塔（挪威东南部海港）</a:t>
            </a:r>
            <a:endParaRPr lang="en-US" sz="1400" strike="sng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dirty="0"/>
          </a:p>
        </p:txBody>
      </p:sp>
    </p:spTree>
    <p:extLst>
      <p:ext uri="{BB962C8B-B14F-4D97-AF65-F5344CB8AC3E}">
        <p14:creationId xmlns:p14="http://schemas.microsoft.com/office/powerpoint/2010/main" xmlns="" val="284470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This is the suspension bridge. There are some vertical cables.</a:t>
            </a:r>
          </a:p>
          <a:p>
            <a:r>
              <a:rPr lang="en-US" sz="1400" strike="sngStrike" kern="1200" baseline="0" dirty="0" smtClean="0">
                <a:solidFill>
                  <a:schemeClr val="tx1"/>
                </a:solidFill>
                <a:effectLst/>
                <a:latin typeface="+mn-lt"/>
                <a:ea typeface="+mn-ea"/>
                <a:cs typeface="+mn-cs"/>
              </a:rPr>
              <a:t>A suspension bridge is a type of bridge in which the deck (the load-bearing portion) is hung below suspension cables on vertical suspenders.</a:t>
            </a:r>
          </a:p>
          <a:p>
            <a:r>
              <a:rPr lang="en-US" sz="1400" strike="sngStrike" kern="1200" baseline="0" dirty="0" smtClean="0">
                <a:solidFill>
                  <a:schemeClr val="tx1"/>
                </a:solidFill>
                <a:effectLst/>
                <a:latin typeface="+mn-lt"/>
                <a:ea typeface="+mn-ea"/>
                <a:cs typeface="+mn-cs"/>
              </a:rPr>
              <a:t>Shantou Bridge, </a:t>
            </a:r>
            <a:r>
              <a:rPr lang="en-US" sz="1400" strike="sngStrike" kern="1200" baseline="0" dirty="0" err="1" smtClean="0">
                <a:solidFill>
                  <a:schemeClr val="tx1"/>
                </a:solidFill>
                <a:effectLst/>
                <a:latin typeface="+mn-lt"/>
                <a:ea typeface="+mn-ea"/>
                <a:cs typeface="+mn-cs"/>
              </a:rPr>
              <a:t>Bosphorus</a:t>
            </a:r>
            <a:r>
              <a:rPr lang="en-US" sz="1400" strike="sngStrike" kern="1200" baseline="0" dirty="0" smtClean="0">
                <a:solidFill>
                  <a:schemeClr val="tx1"/>
                </a:solidFill>
                <a:effectLst/>
                <a:latin typeface="+mn-lt"/>
                <a:ea typeface="+mn-ea"/>
                <a:cs typeface="+mn-cs"/>
              </a:rPr>
              <a:t> Bridge in Istanbul</a:t>
            </a:r>
            <a:r>
              <a:rPr lang="zh-CN" altLang="en-US" sz="1400" strike="sngStrike" kern="1200" baseline="0" dirty="0" smtClean="0">
                <a:solidFill>
                  <a:schemeClr val="tx1"/>
                </a:solidFill>
                <a:effectLst/>
                <a:latin typeface="+mn-lt"/>
                <a:ea typeface="+mn-ea"/>
                <a:cs typeface="+mn-cs"/>
              </a:rPr>
              <a:t>博斯普鲁斯大桥</a:t>
            </a:r>
            <a:r>
              <a:rPr lang="en-US" sz="1400" strike="sngStrike" kern="1200" baseline="0" dirty="0" smtClean="0">
                <a:solidFill>
                  <a:schemeClr val="tx1"/>
                </a:solidFill>
                <a:effectLst/>
                <a:latin typeface="+mn-lt"/>
                <a:ea typeface="+mn-ea"/>
                <a:cs typeface="+mn-cs"/>
              </a:rPr>
              <a:t>(</a:t>
            </a:r>
            <a:r>
              <a:rPr lang="zh-CN" altLang="en-US" sz="1400" strike="sngStrike" kern="1200" baseline="0" dirty="0" smtClean="0">
                <a:solidFill>
                  <a:schemeClr val="tx1"/>
                </a:solidFill>
                <a:effectLst/>
                <a:latin typeface="+mn-lt"/>
                <a:ea typeface="+mn-ea"/>
                <a:cs typeface="+mn-cs"/>
              </a:rPr>
              <a:t>伊斯坦布尔</a:t>
            </a:r>
            <a:r>
              <a:rPr lang="en-US" sz="1400" strike="sngStrike" kern="1200" baseline="0" dirty="0" smtClean="0">
                <a:solidFill>
                  <a:schemeClr val="tx1"/>
                </a:solidFill>
                <a:effectLst/>
                <a:latin typeface="+mn-lt"/>
                <a:ea typeface="+mn-ea"/>
                <a:cs typeface="+mn-cs"/>
              </a:rPr>
              <a:t>)</a:t>
            </a:r>
            <a:endParaRPr lang="en-US" sz="1400" strike="sng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dirty="0"/>
          </a:p>
        </p:txBody>
      </p:sp>
    </p:spTree>
    <p:extLst>
      <p:ext uri="{BB962C8B-B14F-4D97-AF65-F5344CB8AC3E}">
        <p14:creationId xmlns:p14="http://schemas.microsoft.com/office/powerpoint/2010/main" xmlns="" val="2431113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This is the cable-stayed bridge. There are one or more towers and some slope cables.</a:t>
            </a:r>
          </a:p>
          <a:p>
            <a:r>
              <a:rPr lang="en-US" sz="1400" strike="sngStrike" kern="1200" baseline="0" dirty="0" smtClean="0">
                <a:solidFill>
                  <a:schemeClr val="tx1"/>
                </a:solidFill>
                <a:effectLst/>
                <a:latin typeface="+mn-lt"/>
                <a:ea typeface="+mn-ea"/>
                <a:cs typeface="+mn-cs"/>
              </a:rPr>
              <a:t>A cable-stayed bridge is a bridge that consists of one or more towers, with cables supporting the bridge deck.</a:t>
            </a:r>
          </a:p>
          <a:p>
            <a:r>
              <a:rPr lang="en-US" sz="1400" strike="sngStrike" kern="1200" baseline="0" dirty="0" err="1" smtClean="0">
                <a:solidFill>
                  <a:schemeClr val="tx1"/>
                </a:solidFill>
                <a:effectLst/>
                <a:latin typeface="+mn-lt"/>
                <a:ea typeface="+mn-ea"/>
                <a:cs typeface="+mn-cs"/>
              </a:rPr>
              <a:t>Yangpu</a:t>
            </a:r>
            <a:r>
              <a:rPr lang="en-US" sz="1400" strike="sngStrike" kern="1200" baseline="0" dirty="0" smtClean="0">
                <a:solidFill>
                  <a:schemeClr val="tx1"/>
                </a:solidFill>
                <a:effectLst/>
                <a:latin typeface="+mn-lt"/>
                <a:ea typeface="+mn-ea"/>
                <a:cs typeface="+mn-cs"/>
              </a:rPr>
              <a:t> Bridge, Rama VIII Bridge (</a:t>
            </a:r>
            <a:r>
              <a:rPr lang="zh-CN" altLang="en-US" sz="1400" strike="sngStrike" kern="1200" baseline="0" dirty="0" smtClean="0">
                <a:solidFill>
                  <a:schemeClr val="tx1"/>
                </a:solidFill>
                <a:effectLst/>
                <a:latin typeface="+mn-lt"/>
                <a:ea typeface="+mn-ea"/>
                <a:cs typeface="+mn-cs"/>
              </a:rPr>
              <a:t>罗摩</a:t>
            </a:r>
            <a:r>
              <a:rPr lang="en-US" sz="1400" strike="sngStrike" kern="1200" baseline="0" dirty="0" smtClean="0">
                <a:solidFill>
                  <a:schemeClr val="tx1"/>
                </a:solidFill>
                <a:effectLst/>
                <a:latin typeface="+mn-lt"/>
                <a:ea typeface="+mn-ea"/>
                <a:cs typeface="+mn-cs"/>
              </a:rPr>
              <a:t>8)</a:t>
            </a:r>
            <a:endParaRPr lang="en-US" sz="1400" strike="sng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dirty="0"/>
          </a:p>
        </p:txBody>
      </p:sp>
    </p:spTree>
    <p:extLst>
      <p:ext uri="{BB962C8B-B14F-4D97-AF65-F5344CB8AC3E}">
        <p14:creationId xmlns:p14="http://schemas.microsoft.com/office/powerpoint/2010/main" xmlns="" val="317753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Truss and Continuous Truss Bridge</a:t>
            </a:r>
          </a:p>
          <a:p>
            <a:r>
              <a:rPr lang="en-US" sz="1400" kern="1200" dirty="0" smtClean="0">
                <a:solidFill>
                  <a:schemeClr val="tx1"/>
                </a:solidFill>
                <a:effectLst/>
                <a:latin typeface="+mn-lt"/>
                <a:ea typeface="+mn-ea"/>
                <a:cs typeface="+mn-cs"/>
              </a:rPr>
              <a:t>This type of bridges likes a bench. It doesn’t have arch curves, has no big towers or cables. All of the loads are through the supports transfer to the ground.</a:t>
            </a:r>
          </a:p>
          <a:p>
            <a:r>
              <a:rPr lang="en-US" sz="1400" kern="1200" dirty="0" smtClean="0">
                <a:solidFill>
                  <a:schemeClr val="tx1"/>
                </a:solidFill>
                <a:effectLst/>
                <a:latin typeface="+mn-lt"/>
                <a:ea typeface="+mn-ea"/>
                <a:cs typeface="+mn-cs"/>
              </a:rPr>
              <a:t>To design a continuous truss bridge is our scope.</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dirty="0"/>
          </a:p>
        </p:txBody>
      </p:sp>
    </p:spTree>
    <p:extLst>
      <p:ext uri="{BB962C8B-B14F-4D97-AF65-F5344CB8AC3E}">
        <p14:creationId xmlns:p14="http://schemas.microsoft.com/office/powerpoint/2010/main" xmlns="" val="91422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400" kern="1200" dirty="0" smtClean="0">
                <a:solidFill>
                  <a:schemeClr val="tx1"/>
                </a:solidFill>
                <a:effectLst/>
                <a:latin typeface="+mn-lt"/>
                <a:ea typeface="+mn-ea"/>
                <a:cs typeface="+mn-cs"/>
              </a:rPr>
              <a:t>Conceptual design, both model type and structure type of bridge will be selected.</a:t>
            </a:r>
          </a:p>
          <a:p>
            <a:r>
              <a:rPr lang="en-US" sz="1400" kern="1200" dirty="0" smtClean="0">
                <a:solidFill>
                  <a:schemeClr val="tx1"/>
                </a:solidFill>
                <a:effectLst/>
                <a:latin typeface="+mn-lt"/>
                <a:ea typeface="+mn-ea"/>
                <a:cs typeface="+mn-cs"/>
              </a:rPr>
              <a:t>And then the engineer will do some structure analysis, and detailed design, and redesign. Sometime the final design comes out with several iterations.</a:t>
            </a:r>
          </a:p>
          <a:p>
            <a:r>
              <a:rPr lang="en-US" sz="1400" kern="1200" dirty="0" smtClean="0">
                <a:solidFill>
                  <a:schemeClr val="tx1"/>
                </a:solidFill>
                <a:effectLst/>
                <a:latin typeface="+mn-lt"/>
                <a:ea typeface="+mn-ea"/>
                <a:cs typeface="+mn-cs"/>
              </a:rPr>
              <a:t>Make the construction process management plan.</a:t>
            </a:r>
          </a:p>
          <a:p>
            <a:r>
              <a:rPr lang="en-US" sz="1400" kern="1200" dirty="0" smtClean="0">
                <a:solidFill>
                  <a:schemeClr val="tx1"/>
                </a:solidFill>
                <a:effectLst/>
                <a:latin typeface="+mn-lt"/>
                <a:ea typeface="+mn-ea"/>
                <a:cs typeface="+mn-cs"/>
              </a:rPr>
              <a:t>Submit the drawings and the project reports.</a:t>
            </a:r>
            <a:endParaRPr lang="en-US" sz="14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9EC167E1-C60E-45A7-B40D-9629AC64C384}" type="slidenum">
              <a:rPr lang="en-US" smtClean="0"/>
              <a:pPr>
                <a:defRPr/>
              </a:pPr>
              <a:t>7</a:t>
            </a:fld>
            <a:endParaRPr lang="en-US" dirty="0"/>
          </a:p>
        </p:txBody>
      </p:sp>
    </p:spTree>
    <p:extLst>
      <p:ext uri="{BB962C8B-B14F-4D97-AF65-F5344CB8AC3E}">
        <p14:creationId xmlns:p14="http://schemas.microsoft.com/office/powerpoint/2010/main" xmlns="" val="2621413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400" kern="1200" dirty="0" smtClean="0">
                <a:solidFill>
                  <a:schemeClr val="tx1"/>
                </a:solidFill>
                <a:effectLst/>
                <a:latin typeface="+mn-lt"/>
                <a:ea typeface="+mn-ea"/>
                <a:cs typeface="+mn-cs"/>
              </a:rPr>
              <a:t>This is the proposed work flow of designing bridge. It is similar to designing a road. In the left picture, the yellow parts are newly added, as Bridge section, Supports, Foundation and Piles. And these three parts are needed to do structure analysis. And we also should improve the function of corridor and intersection. I will talk about them detail in the following pages.</a:t>
            </a:r>
            <a:endParaRPr lang="en-US" sz="14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9EC167E1-C60E-45A7-B40D-9629AC64C384}" type="slidenum">
              <a:rPr lang="en-US" smtClean="0"/>
              <a:pPr>
                <a:defRPr/>
              </a:pPr>
              <a:t>8</a:t>
            </a:fld>
            <a:endParaRPr lang="en-US" dirty="0"/>
          </a:p>
        </p:txBody>
      </p:sp>
    </p:spTree>
    <p:extLst>
      <p:ext uri="{BB962C8B-B14F-4D97-AF65-F5344CB8AC3E}">
        <p14:creationId xmlns:p14="http://schemas.microsoft.com/office/powerpoint/2010/main" xmlns="" val="2339271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All the models are complete. In this picture, the I-Beam, the slab and the road section are continuous. The supports, the foundation and the piles are independence.</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dirty="0"/>
          </a:p>
        </p:txBody>
      </p:sp>
    </p:spTree>
    <p:extLst>
      <p:ext uri="{BB962C8B-B14F-4D97-AF65-F5344CB8AC3E}">
        <p14:creationId xmlns:p14="http://schemas.microsoft.com/office/powerpoint/2010/main" xmlns="" val="1558036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7"/>
            <a:ext cx="11762080" cy="1417320"/>
          </a:xfrm>
        </p:spPr>
        <p:txBody>
          <a:bodyPr/>
          <a:lstStyle>
            <a:lvl1pPr>
              <a:defRPr sz="48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4B360B7-BD80-47A0-9203-1AEF4CB0F00F}" type="slidenum">
              <a:rPr lang="en-US" smtClean="0"/>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p>
            <a:fld id="{94B360B7-BD80-47A0-9203-1AEF4CB0F00F}"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94B360B7-BD80-47A0-9203-1AEF4CB0F00F}"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2"/>
          </p:nvPr>
        </p:nvSpPr>
        <p:spPr/>
        <p:txBody>
          <a:bodyPr/>
          <a:lstStyle/>
          <a:p>
            <a:fld id="{94B360B7-BD80-47A0-9203-1AEF4CB0F00F}"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0"/>
            <a:ext cx="11762080" cy="1417320"/>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defTabSz="1300091" rtl="0" fontAlgn="base">
              <a:spcBef>
                <a:spcPct val="0"/>
              </a:spcBef>
              <a:spcAft>
                <a:spcPct val="0"/>
              </a:spcAft>
            </a:pPr>
            <a:fld id="{94B360B7-BD80-47A0-9203-1AEF4CB0F00F}" type="slidenum">
              <a:rPr lang="en-US" kern="1200" smtClean="0">
                <a:solidFill>
                  <a:srgbClr val="FFFFFF">
                    <a:tint val="75000"/>
                  </a:srgbClr>
                </a:solidFill>
                <a:latin typeface="Arial" pitchFamily="34" charset="0"/>
              </a:rPr>
              <a:pPr defTabSz="1300091" rtl="0" fontAlgn="base">
                <a:spcBef>
                  <a:spcPct val="0"/>
                </a:spcBef>
                <a:spcAft>
                  <a:spcPct val="0"/>
                </a:spcAft>
              </a:pPr>
              <a:t>‹#›</a:t>
            </a:fld>
            <a:endParaRPr lang="en-US" kern="1200" dirty="0">
              <a:solidFill>
                <a:srgbClr val="FFFFFF">
                  <a:tint val="75000"/>
                </a:srgbClr>
              </a:solidFill>
              <a:latin typeface="Arial"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p>
            <a:pPr defTabSz="1300091" rtl="0" fontAlgn="base">
              <a:spcBef>
                <a:spcPct val="0"/>
              </a:spcBef>
              <a:spcAft>
                <a:spcPct val="0"/>
              </a:spcAft>
            </a:pPr>
            <a:fld id="{94B360B7-BD80-47A0-9203-1AEF4CB0F00F}" type="slidenum">
              <a:rPr lang="en-US" kern="1200" smtClean="0">
                <a:solidFill>
                  <a:srgbClr val="FFFFFF">
                    <a:tint val="75000"/>
                  </a:srgbClr>
                </a:solidFill>
                <a:latin typeface="Arial" pitchFamily="34" charset="0"/>
              </a:rPr>
              <a:pPr defTabSz="1300091" rtl="0" fontAlgn="base">
                <a:spcBef>
                  <a:spcPct val="0"/>
                </a:spcBef>
                <a:spcAft>
                  <a:spcPct val="0"/>
                </a:spcAft>
              </a:pPr>
              <a:t>‹#›</a:t>
            </a:fld>
            <a:endParaRPr lang="en-US" kern="1200" dirty="0">
              <a:solidFill>
                <a:srgbClr val="FFFFFF">
                  <a:tint val="75000"/>
                </a:srgbClr>
              </a:solidFill>
              <a:latin typeface="Arial"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pPr defTabSz="1300091" rtl="0" fontAlgn="base">
              <a:spcBef>
                <a:spcPct val="0"/>
              </a:spcBef>
              <a:spcAft>
                <a:spcPct val="0"/>
              </a:spcAft>
            </a:pPr>
            <a:fld id="{94B360B7-BD80-47A0-9203-1AEF4CB0F00F}" type="slidenum">
              <a:rPr lang="en-US" kern="1200" smtClean="0">
                <a:solidFill>
                  <a:srgbClr val="FFFFFF">
                    <a:tint val="75000"/>
                  </a:srgbClr>
                </a:solidFill>
                <a:latin typeface="Arial" pitchFamily="34" charset="0"/>
              </a:rPr>
              <a:pPr defTabSz="1300091" rtl="0" fontAlgn="base">
                <a:spcBef>
                  <a:spcPct val="0"/>
                </a:spcBef>
                <a:spcAft>
                  <a:spcPct val="0"/>
                </a:spcAft>
              </a:pPr>
              <a:t>‹#›</a:t>
            </a:fld>
            <a:endParaRPr lang="en-US" kern="1200" dirty="0">
              <a:solidFill>
                <a:srgbClr val="FFFFFF">
                  <a:tint val="75000"/>
                </a:srgbClr>
              </a:solidFill>
              <a:latin typeface="Arial"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2"/>
          </p:nvPr>
        </p:nvSpPr>
        <p:spPr/>
        <p:txBody>
          <a:bodyPr/>
          <a:lstStyle/>
          <a:p>
            <a:pPr defTabSz="1300091" rtl="0" fontAlgn="base">
              <a:spcBef>
                <a:spcPct val="0"/>
              </a:spcBef>
              <a:spcAft>
                <a:spcPct val="0"/>
              </a:spcAft>
            </a:pPr>
            <a:fld id="{94B360B7-BD80-47A0-9203-1AEF4CB0F00F}" type="slidenum">
              <a:rPr lang="en-US" kern="1200" smtClean="0">
                <a:solidFill>
                  <a:srgbClr val="FFFFFF">
                    <a:tint val="75000"/>
                  </a:srgbClr>
                </a:solidFill>
                <a:latin typeface="Arial" pitchFamily="34" charset="0"/>
              </a:rPr>
              <a:pPr defTabSz="1300091" rtl="0" fontAlgn="base">
                <a:spcBef>
                  <a:spcPct val="0"/>
                </a:spcBef>
                <a:spcAft>
                  <a:spcPct val="0"/>
                </a:spcAft>
              </a:pPr>
              <a:t>‹#›</a:t>
            </a:fld>
            <a:endParaRPr lang="en-US" kern="1200" dirty="0">
              <a:solidFill>
                <a:srgbClr val="FFFFFF">
                  <a:tint val="75000"/>
                </a:srgbClr>
              </a:solidFill>
              <a:latin typeface="Arial"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p>
            <a:fld id="{94B360B7-BD80-47A0-9203-1AEF4CB0F00F}"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a:solidFill>
                  <a:srgbClr val="969696"/>
                </a:solidFill>
              </a:rPr>
              <a:t>© </a:t>
            </a:r>
            <a:r>
              <a:rPr lang="en-US" sz="900" baseline="0" dirty="0" smtClean="0">
                <a:solidFill>
                  <a:srgbClr val="969696"/>
                </a:solidFill>
              </a:rPr>
              <a:t>2009 </a:t>
            </a:r>
            <a:r>
              <a:rPr lang="en-US" sz="900" baseline="0" dirty="0">
                <a:solidFill>
                  <a:srgbClr val="969696"/>
                </a:solidFill>
              </a:rPr>
              <a:t>Autodesk </a:t>
            </a:r>
          </a:p>
        </p:txBody>
      </p:sp>
      <p:sp>
        <p:nvSpPr>
          <p:cNvPr id="6" name="Slide Number Placeholder 5"/>
          <p:cNvSpPr>
            <a:spLocks noGrp="1"/>
          </p:cNvSpPr>
          <p:nvPr>
            <p:ph type="sldNum" sz="quarter" idx="4"/>
          </p:nvPr>
        </p:nvSpPr>
        <p:spPr>
          <a:xfrm>
            <a:off x="6200775" y="9107488"/>
            <a:ext cx="520700" cy="520700"/>
          </a:xfrm>
          <a:prstGeom prst="rect">
            <a:avLst/>
          </a:prstGeom>
        </p:spPr>
        <p:txBody>
          <a:bodyPr vert="horz" lIns="91440" tIns="45720" rIns="91440" bIns="45720" rtlCol="0" anchor="ctr"/>
          <a:lstStyle>
            <a:lvl1pPr algn="r">
              <a:defRPr sz="1200">
                <a:solidFill>
                  <a:schemeClr val="tx1">
                    <a:tint val="75000"/>
                  </a:schemeClr>
                </a:solidFill>
              </a:defRPr>
            </a:lvl1pPr>
          </a:lstStyle>
          <a:p>
            <a:fld id="{94B360B7-BD80-47A0-9203-1AEF4CB0F00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hf sldNum="0" hdr="0" ft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a:solidFill>
                  <a:srgbClr val="969696"/>
                </a:solidFill>
              </a:rPr>
              <a:t>© </a:t>
            </a:r>
            <a:r>
              <a:rPr lang="en-US" sz="900" baseline="0" dirty="0" smtClean="0">
                <a:solidFill>
                  <a:srgbClr val="969696"/>
                </a:solidFill>
              </a:rPr>
              <a:t>2009 </a:t>
            </a:r>
            <a:r>
              <a:rPr lang="en-US" sz="900" baseline="0" dirty="0">
                <a:solidFill>
                  <a:srgbClr val="969696"/>
                </a:solidFill>
              </a:rPr>
              <a:t>Autodesk </a:t>
            </a:r>
          </a:p>
        </p:txBody>
      </p:sp>
      <p:sp>
        <p:nvSpPr>
          <p:cNvPr id="7" name="Slide Number Placeholder 5"/>
          <p:cNvSpPr>
            <a:spLocks noGrp="1"/>
          </p:cNvSpPr>
          <p:nvPr>
            <p:ph type="sldNum" sz="quarter" idx="4"/>
          </p:nvPr>
        </p:nvSpPr>
        <p:spPr>
          <a:xfrm>
            <a:off x="6200775" y="9107488"/>
            <a:ext cx="520700" cy="52070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1300091" rtl="0" fontAlgn="base">
              <a:spcBef>
                <a:spcPct val="0"/>
              </a:spcBef>
              <a:spcAft>
                <a:spcPct val="0"/>
              </a:spcAft>
            </a:pPr>
            <a:fld id="{94B360B7-BD80-47A0-9203-1AEF4CB0F00F}" type="slidenum">
              <a:rPr lang="en-US" kern="1200">
                <a:solidFill>
                  <a:srgbClr val="FFFFFF">
                    <a:tint val="75000"/>
                  </a:srgbClr>
                </a:solidFill>
                <a:latin typeface="Arial" pitchFamily="34" charset="0"/>
              </a:rPr>
              <a:pPr defTabSz="1300091" rtl="0" fontAlgn="base">
                <a:spcBef>
                  <a:spcPct val="0"/>
                </a:spcBef>
                <a:spcAft>
                  <a:spcPct val="0"/>
                </a:spcAft>
              </a:pPr>
              <a:t>‹#›</a:t>
            </a:fld>
            <a:endParaRPr lang="en-US" kern="1200" dirty="0">
              <a:solidFill>
                <a:srgbClr val="FFFFFF">
                  <a:tint val="75000"/>
                </a:srgbClr>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hf sldNum="0" hdr="0" ftr="0" dt="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8293" indent="-284147"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9588" indent="-255573"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22321" indent="-228587"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77908" indent="-206363"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3" cstate="print"/>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a:solidFill>
                  <a:srgbClr val="969696"/>
                </a:solidFill>
              </a:rPr>
              <a:t>© </a:t>
            </a:r>
            <a:r>
              <a:rPr lang="en-US" sz="900" baseline="0" dirty="0" smtClean="0">
                <a:solidFill>
                  <a:srgbClr val="969696"/>
                </a:solidFill>
              </a:rPr>
              <a:t>2009 </a:t>
            </a:r>
            <a:r>
              <a:rPr lang="en-US" sz="900" baseline="0" dirty="0">
                <a:solidFill>
                  <a:srgbClr val="969696"/>
                </a:solidFill>
              </a:rPr>
              <a:t>Autodesk </a:t>
            </a:r>
          </a:p>
        </p:txBody>
      </p:sp>
      <p:sp>
        <p:nvSpPr>
          <p:cNvPr id="6" name="Slide Number Placeholder 5"/>
          <p:cNvSpPr>
            <a:spLocks noGrp="1"/>
          </p:cNvSpPr>
          <p:nvPr>
            <p:ph type="sldNum" sz="quarter" idx="4"/>
          </p:nvPr>
        </p:nvSpPr>
        <p:spPr>
          <a:xfrm>
            <a:off x="6200775" y="9107488"/>
            <a:ext cx="520700" cy="520700"/>
          </a:xfrm>
          <a:prstGeom prst="rect">
            <a:avLst/>
          </a:prstGeom>
        </p:spPr>
        <p:txBody>
          <a:bodyPr vert="horz" lIns="91440" tIns="45720" rIns="91440" bIns="45720" rtlCol="0" anchor="ctr"/>
          <a:lstStyle>
            <a:lvl1pPr algn="r">
              <a:defRPr sz="1200">
                <a:solidFill>
                  <a:schemeClr val="tx1">
                    <a:tint val="75000"/>
                  </a:schemeClr>
                </a:solidFill>
              </a:defRPr>
            </a:lvl1pPr>
          </a:lstStyle>
          <a:p>
            <a:fld id="{94B360B7-BD80-47A0-9203-1AEF4CB0F00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95" r:id="rId1"/>
  </p:sldLayoutIdLst>
  <p:transition/>
  <p:hf sldNum="0" hdr="0" ft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jpe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hyperlink" Target="SAC.wmv"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C3D.wm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t>Bridge Design in AutoCAD Civil 3D</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sz="2400" dirty="0" smtClean="0"/>
              <a:t>Tony Huang, Abraham Xu, Charles Zuo</a:t>
            </a:r>
          </a:p>
          <a:p>
            <a:pPr marL="0" indent="0">
              <a:spcBef>
                <a:spcPct val="0"/>
              </a:spcBef>
              <a:buNone/>
            </a:pPr>
            <a:r>
              <a:rPr lang="en-US" altLang="zh-CN" sz="2400" dirty="0" smtClean="0"/>
              <a:t>SWD</a:t>
            </a:r>
            <a:endParaRPr lang="en-US" sz="2400" dirty="0" smtClean="0"/>
          </a:p>
          <a:p>
            <a:pPr marL="0" indent="0">
              <a:spcBef>
                <a:spcPct val="0"/>
              </a:spcBef>
              <a:buNone/>
            </a:pPr>
            <a:r>
              <a:rPr lang="en-US" sz="2400" dirty="0" smtClean="0"/>
              <a:t>Civil 3D</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6"/>
          <p:cNvSpPr/>
          <p:nvPr/>
        </p:nvSpPr>
        <p:spPr>
          <a:xfrm>
            <a:off x="638175" y="534987"/>
            <a:ext cx="1952606"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Structure</a:t>
            </a:r>
          </a:p>
          <a:p>
            <a:pPr algn="ctr"/>
            <a:r>
              <a:rPr lang="en-US" altLang="zh-CN" dirty="0" smtClean="0">
                <a:solidFill>
                  <a:schemeClr val="bg2"/>
                </a:solidFill>
              </a:rPr>
              <a:t>Analysis</a:t>
            </a:r>
            <a:endParaRPr lang="zh-CN" altLang="en-US" dirty="0">
              <a:solidFill>
                <a:schemeClr val="bg2"/>
              </a:solidFill>
            </a:endParaRPr>
          </a:p>
        </p:txBody>
      </p:sp>
      <p:pic>
        <p:nvPicPr>
          <p:cNvPr id="7" name="Picture 6" descr="C:\Documents and Settings\mangonn\Desktop\temp\RobotSAPro_Flexshot3-d_final\PPT\RobotSAPro_Flexshot3-d-24.png"/>
          <p:cNvPicPr>
            <a:picLocks noChangeAspect="1" noChangeArrowheads="1"/>
          </p:cNvPicPr>
          <p:nvPr/>
        </p:nvPicPr>
        <p:blipFill>
          <a:blip r:embed="rId3" cstate="print"/>
          <a:srcRect/>
          <a:stretch>
            <a:fillRect/>
          </a:stretch>
        </p:blipFill>
        <p:spPr bwMode="auto">
          <a:xfrm>
            <a:off x="104774" y="1754186"/>
            <a:ext cx="6629401" cy="6629401"/>
          </a:xfrm>
          <a:prstGeom prst="rect">
            <a:avLst/>
          </a:prstGeom>
          <a:noFill/>
          <a:ln w="9525">
            <a:noFill/>
            <a:miter lim="800000"/>
            <a:headEnd/>
            <a:tailEnd/>
          </a:ln>
        </p:spPr>
      </p:pic>
      <p:pic>
        <p:nvPicPr>
          <p:cNvPr id="8" name="Picture 7" descr="autocad_revit_structure_suite_2011_boxshot_ppt.png"/>
          <p:cNvPicPr>
            <a:picLocks noChangeAspect="1"/>
          </p:cNvPicPr>
          <p:nvPr/>
        </p:nvPicPr>
        <p:blipFill>
          <a:blip r:embed="rId4" cstate="print"/>
          <a:stretch>
            <a:fillRect/>
          </a:stretch>
        </p:blipFill>
        <p:spPr>
          <a:xfrm>
            <a:off x="3914775" y="1750518"/>
            <a:ext cx="6553200" cy="6404469"/>
          </a:xfrm>
          <a:prstGeom prst="rect">
            <a:avLst/>
          </a:prstGeom>
        </p:spPr>
      </p:pic>
      <p:pic>
        <p:nvPicPr>
          <p:cNvPr id="3074" name="Picture 2" descr="Ansys"/>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114563" y="2820987"/>
            <a:ext cx="1533525" cy="154305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image-7.verycd.com/3be85710f04d013179b351c43ed09eb039655(120x120)/thumb.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114564" y="4949084"/>
            <a:ext cx="1533525" cy="15335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37658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1+#ppt_w/2"/>
                                          </p:val>
                                        </p:tav>
                                        <p:tav tm="100000">
                                          <p:val>
                                            <p:strVal val="#ppt_x"/>
                                          </p:val>
                                        </p:tav>
                                      </p:tavLst>
                                    </p:anim>
                                    <p:anim calcmode="lin" valueType="num">
                                      <p:cBhvr additive="base">
                                        <p:cTn id="8" dur="500" fill="hold"/>
                                        <p:tgtEl>
                                          <p:spTgt spid="307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fill="hold"/>
                                        <p:tgtEl>
                                          <p:spTgt spid="3074"/>
                                        </p:tgtEl>
                                        <p:attrNameLst>
                                          <p:attrName>ppt_x</p:attrName>
                                        </p:attrNameLst>
                                      </p:cBhvr>
                                      <p:tavLst>
                                        <p:tav tm="0">
                                          <p:val>
                                            <p:strVal val="1+#ppt_w/2"/>
                                          </p:val>
                                        </p:tav>
                                        <p:tav tm="100000">
                                          <p:val>
                                            <p:strVal val="#ppt_x"/>
                                          </p:val>
                                        </p:tav>
                                      </p:tavLst>
                                    </p:anim>
                                    <p:anim calcmode="lin" valueType="num">
                                      <p:cBhvr additive="base">
                                        <p:cTn id="12"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8"/>
          <p:cNvSpPr/>
          <p:nvPr/>
        </p:nvSpPr>
        <p:spPr>
          <a:xfrm>
            <a:off x="790575" y="611187"/>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Drawings</a:t>
            </a:r>
            <a:endParaRPr lang="zh-CN" altLang="en-US" dirty="0">
              <a:solidFill>
                <a:schemeClr val="bg2"/>
              </a:solidFill>
            </a:endParaRPr>
          </a:p>
        </p:txBody>
      </p:sp>
      <p:sp>
        <p:nvSpPr>
          <p:cNvPr id="6" name="圆角矩形 20"/>
          <p:cNvSpPr/>
          <p:nvPr/>
        </p:nvSpPr>
        <p:spPr>
          <a:xfrm>
            <a:off x="790575" y="4040187"/>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Reports</a:t>
            </a:r>
            <a:endParaRPr lang="zh-CN" altLang="en-US" dirty="0">
              <a:solidFill>
                <a:schemeClr val="bg2"/>
              </a:solidFill>
            </a:endParaRPr>
          </a:p>
        </p:txBody>
      </p:sp>
      <p:pic>
        <p:nvPicPr>
          <p:cNvPr id="12290" name="Picture 2" descr="桥梁设计.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81375" y="306387"/>
            <a:ext cx="5238750" cy="3733800"/>
          </a:xfrm>
          <a:prstGeom prst="rect">
            <a:avLst/>
          </a:prstGeom>
          <a:noFill/>
          <a:extLst>
            <a:ext uri="{909E8E84-426E-40DD-AFC4-6F175D3DCCD1}">
              <a14:hiddenFill xmlns:a14="http://schemas.microsoft.com/office/drawing/2010/main" xmlns="">
                <a:solidFill>
                  <a:srgbClr val="FFFFFF"/>
                </a:solidFill>
              </a14:hiddenFill>
            </a:ext>
          </a:extLst>
        </p:spPr>
      </p:pic>
      <p:pic>
        <p:nvPicPr>
          <p:cNvPr id="12298" name="Picture 10" descr="http://www.civilcn.com/d/file/shuili/tuzhi/qlsd/2008-01-28/1fd4c97fbe1f40ddddf20584021f814a.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94175" y="896110"/>
            <a:ext cx="4038600" cy="297180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http://www.civilcn.com/d/file/shuili/tuzhi/qlsd/2007-11-28/996e29f7af35984fbc44eaab4c3749b6.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10175" y="382587"/>
            <a:ext cx="4229100" cy="3562351"/>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8" descr="http://www.7108.com/lqsd/UploadSoftPic/200810/2008101310390708.gi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10375" y="543246"/>
            <a:ext cx="4953000" cy="3429001"/>
          </a:xfrm>
          <a:prstGeom prst="rect">
            <a:avLst/>
          </a:prstGeom>
          <a:noFill/>
          <a:extLst>
            <a:ext uri="{909E8E84-426E-40DD-AFC4-6F175D3DCCD1}">
              <a14:hiddenFill xmlns:a14="http://schemas.microsoft.com/office/drawing/2010/main" xmlns="">
                <a:solidFill>
                  <a:srgbClr val="FFFFFF"/>
                </a:solidFill>
              </a14:hiddenFill>
            </a:ext>
          </a:extLst>
        </p:spPr>
      </p:pic>
      <p:pic>
        <p:nvPicPr>
          <p:cNvPr id="12302" name="Picture 14" descr="http://www.chinametro.net/CMNMWebEditor/UploadFile/20045279913130.GI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85975" y="5716587"/>
            <a:ext cx="3333750" cy="2581276"/>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http://info.tgnet.cn/Info/Images/2007/01/02/7287141775_214629.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819775" y="5259387"/>
            <a:ext cx="4572000" cy="31908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3243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1+#ppt_w/2"/>
                                          </p:val>
                                        </p:tav>
                                        <p:tav tm="100000">
                                          <p:val>
                                            <p:strVal val="#ppt_x"/>
                                          </p:val>
                                        </p:tav>
                                      </p:tavLst>
                                    </p:anim>
                                    <p:anim calcmode="lin" valueType="num">
                                      <p:cBhvr additive="base">
                                        <p:cTn id="8" dur="500" fill="hold"/>
                                        <p:tgtEl>
                                          <p:spTgt spid="122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298"/>
                                        </p:tgtEl>
                                        <p:attrNameLst>
                                          <p:attrName>style.visibility</p:attrName>
                                        </p:attrNameLst>
                                      </p:cBhvr>
                                      <p:to>
                                        <p:strVal val="visible"/>
                                      </p:to>
                                    </p:set>
                                    <p:anim calcmode="lin" valueType="num">
                                      <p:cBhvr additive="base">
                                        <p:cTn id="13" dur="500" fill="hold"/>
                                        <p:tgtEl>
                                          <p:spTgt spid="12298"/>
                                        </p:tgtEl>
                                        <p:attrNameLst>
                                          <p:attrName>ppt_x</p:attrName>
                                        </p:attrNameLst>
                                      </p:cBhvr>
                                      <p:tavLst>
                                        <p:tav tm="0">
                                          <p:val>
                                            <p:strVal val="1+#ppt_w/2"/>
                                          </p:val>
                                        </p:tav>
                                        <p:tav tm="100000">
                                          <p:val>
                                            <p:strVal val="#ppt_x"/>
                                          </p:val>
                                        </p:tav>
                                      </p:tavLst>
                                    </p:anim>
                                    <p:anim calcmode="lin" valueType="num">
                                      <p:cBhvr additive="base">
                                        <p:cTn id="14" dur="500" fill="hold"/>
                                        <p:tgtEl>
                                          <p:spTgt spid="122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302"/>
                                        </p:tgtEl>
                                        <p:attrNameLst>
                                          <p:attrName>style.visibility</p:attrName>
                                        </p:attrNameLst>
                                      </p:cBhvr>
                                      <p:to>
                                        <p:strVal val="visible"/>
                                      </p:to>
                                    </p:set>
                                    <p:animEffect transition="in" filter="fade">
                                      <p:cBhvr>
                                        <p:cTn id="31" dur="500"/>
                                        <p:tgtEl>
                                          <p:spTgt spid="1230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8"/>
          <p:cNvSpPr/>
          <p:nvPr/>
        </p:nvSpPr>
        <p:spPr>
          <a:xfrm>
            <a:off x="790575" y="611187"/>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Overview</a:t>
            </a:r>
          </a:p>
        </p:txBody>
      </p:sp>
      <p:sp>
        <p:nvSpPr>
          <p:cNvPr id="5" name="Rectangle 4"/>
          <p:cNvSpPr/>
          <p:nvPr/>
        </p:nvSpPr>
        <p:spPr>
          <a:xfrm>
            <a:off x="2687595" y="5487987"/>
            <a:ext cx="6505575" cy="1692771"/>
          </a:xfrm>
          <a:prstGeom prst="rect">
            <a:avLst/>
          </a:prstGeom>
        </p:spPr>
        <p:txBody>
          <a:bodyPr>
            <a:spAutoFit/>
          </a:bodyPr>
          <a:lstStyle/>
          <a:p>
            <a:r>
              <a:rPr lang="en-US" dirty="0">
                <a:solidFill>
                  <a:srgbClr val="EE5500"/>
                </a:solidFill>
              </a:rPr>
              <a:t>Continuous </a:t>
            </a:r>
            <a:r>
              <a:rPr lang="en-US" dirty="0" smtClean="0">
                <a:solidFill>
                  <a:srgbClr val="EE5500"/>
                </a:solidFill>
              </a:rPr>
              <a:t>Truss</a:t>
            </a:r>
            <a:r>
              <a:rPr lang="en-US" dirty="0" smtClean="0"/>
              <a:t> </a:t>
            </a:r>
            <a:r>
              <a:rPr lang="en-US" dirty="0" smtClean="0">
                <a:solidFill>
                  <a:srgbClr val="EE5500"/>
                </a:solidFill>
              </a:rPr>
              <a:t>Bridge</a:t>
            </a:r>
            <a:endParaRPr lang="en-US" dirty="0">
              <a:solidFill>
                <a:srgbClr val="EE5500"/>
              </a:solidFill>
            </a:endParaRPr>
          </a:p>
          <a:p>
            <a:r>
              <a:rPr lang="en-US" dirty="0" smtClean="0"/>
              <a:t>Arch </a:t>
            </a:r>
            <a:r>
              <a:rPr lang="en-US" dirty="0"/>
              <a:t>Bridge</a:t>
            </a:r>
          </a:p>
          <a:p>
            <a:r>
              <a:rPr lang="en-US" dirty="0"/>
              <a:t>Suspension Bridge</a:t>
            </a:r>
          </a:p>
          <a:p>
            <a:r>
              <a:rPr lang="en-US" dirty="0"/>
              <a:t>Cable-stayed </a:t>
            </a:r>
            <a:r>
              <a:rPr lang="en-US" dirty="0" smtClean="0"/>
              <a:t>Bridge</a:t>
            </a:r>
            <a:endParaRPr lang="en-US" dirty="0"/>
          </a:p>
        </p:txBody>
      </p:sp>
      <p:sp>
        <p:nvSpPr>
          <p:cNvPr id="6" name="圆角矩形 12"/>
          <p:cNvSpPr/>
          <p:nvPr/>
        </p:nvSpPr>
        <p:spPr>
          <a:xfrm>
            <a:off x="1933575" y="2058987"/>
            <a:ext cx="1952606" cy="807281"/>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solidFill>
                  <a:schemeClr val="bg2"/>
                </a:solidFill>
              </a:rPr>
              <a:t>Bridge</a:t>
            </a:r>
          </a:p>
          <a:p>
            <a:pPr algn="ctr"/>
            <a:r>
              <a:rPr lang="en-US" altLang="zh-CN" dirty="0" smtClean="0">
                <a:solidFill>
                  <a:schemeClr val="bg2"/>
                </a:solidFill>
              </a:rPr>
              <a:t>Section</a:t>
            </a:r>
            <a:endParaRPr lang="zh-CN" altLang="en-US" dirty="0">
              <a:solidFill>
                <a:schemeClr val="bg2"/>
              </a:solidFill>
            </a:endParaRPr>
          </a:p>
        </p:txBody>
      </p:sp>
      <p:sp>
        <p:nvSpPr>
          <p:cNvPr id="7" name="圆角矩形 23"/>
          <p:cNvSpPr/>
          <p:nvPr/>
        </p:nvSpPr>
        <p:spPr>
          <a:xfrm>
            <a:off x="5133975" y="2296422"/>
            <a:ext cx="1952606" cy="5698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Supports</a:t>
            </a:r>
            <a:endParaRPr lang="zh-CN" altLang="en-US" dirty="0">
              <a:solidFill>
                <a:schemeClr val="bg2"/>
              </a:solidFill>
            </a:endParaRPr>
          </a:p>
        </p:txBody>
      </p:sp>
      <p:sp>
        <p:nvSpPr>
          <p:cNvPr id="8" name="圆角矩形 24"/>
          <p:cNvSpPr/>
          <p:nvPr/>
        </p:nvSpPr>
        <p:spPr>
          <a:xfrm>
            <a:off x="8715375" y="2296422"/>
            <a:ext cx="1952606" cy="5698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solidFill>
              </a:rPr>
              <a:t>Foundation</a:t>
            </a:r>
            <a:endParaRPr lang="zh-CN" altLang="en-US" dirty="0">
              <a:solidFill>
                <a:schemeClr val="bg2"/>
              </a:solidFill>
            </a:endParaRPr>
          </a:p>
        </p:txBody>
      </p:sp>
      <p:sp>
        <p:nvSpPr>
          <p:cNvPr id="9" name="圆角矩形 18"/>
          <p:cNvSpPr/>
          <p:nvPr/>
        </p:nvSpPr>
        <p:spPr>
          <a:xfrm>
            <a:off x="3491856" y="3927541"/>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Corridor </a:t>
            </a:r>
            <a:endParaRPr lang="zh-CN" altLang="en-US" dirty="0">
              <a:solidFill>
                <a:schemeClr val="bg2"/>
              </a:solidFill>
            </a:endParaRPr>
          </a:p>
        </p:txBody>
      </p:sp>
      <p:sp>
        <p:nvSpPr>
          <p:cNvPr id="10" name="圆角矩形 20"/>
          <p:cNvSpPr/>
          <p:nvPr/>
        </p:nvSpPr>
        <p:spPr>
          <a:xfrm>
            <a:off x="6962775" y="3927541"/>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Intersection</a:t>
            </a:r>
            <a:endParaRPr lang="zh-CN" altLang="en-US" dirty="0">
              <a:solidFill>
                <a:schemeClr val="bg2"/>
              </a:solidFill>
            </a:endParaRPr>
          </a:p>
        </p:txBody>
      </p:sp>
    </p:spTree>
    <p:extLst>
      <p:ext uri="{BB962C8B-B14F-4D97-AF65-F5344CB8AC3E}">
        <p14:creationId xmlns:p14="http://schemas.microsoft.com/office/powerpoint/2010/main" xmlns="" val="27135357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1" end="1"/>
                                            </p:txEl>
                                          </p:spTgt>
                                        </p:tgtEl>
                                        <p:attrNameLst>
                                          <p:attrName>style.color</p:attrName>
                                        </p:attrNameLst>
                                      </p:cBhvr>
                                      <p:to>
                                        <p:clrVal>
                                          <a:schemeClr val="accent2"/>
                                        </p:clrVal>
                                      </p:to>
                                    </p:set>
                                    <p:set>
                                      <p:cBhvr>
                                        <p:cTn id="7" dur="500" fill="hold"/>
                                        <p:tgtEl>
                                          <p:spTgt spid="5">
                                            <p:txEl>
                                              <p:pRg st="1" end="1"/>
                                            </p:txEl>
                                          </p:spTgt>
                                        </p:tgtEl>
                                        <p:attrNameLst>
                                          <p:attrName>fillcolor</p:attrName>
                                        </p:attrNameLst>
                                      </p:cBhvr>
                                      <p:to>
                                        <p:clrVal>
                                          <a:schemeClr val="accent2"/>
                                        </p:clrVal>
                                      </p:to>
                                    </p:set>
                                    <p:set>
                                      <p:cBhvr>
                                        <p:cTn id="8" dur="500" fill="hold"/>
                                        <p:tgtEl>
                                          <p:spTgt spid="5">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5">
                                            <p:txEl>
                                              <p:pRg st="2" end="2"/>
                                            </p:txEl>
                                          </p:spTgt>
                                        </p:tgtEl>
                                        <p:attrNameLst>
                                          <p:attrName>style.color</p:attrName>
                                        </p:attrNameLst>
                                      </p:cBhvr>
                                      <p:to>
                                        <p:clrVal>
                                          <a:schemeClr val="accent2"/>
                                        </p:clrVal>
                                      </p:to>
                                    </p:set>
                                    <p:set>
                                      <p:cBhvr>
                                        <p:cTn id="11" dur="500" fill="hold"/>
                                        <p:tgtEl>
                                          <p:spTgt spid="5">
                                            <p:txEl>
                                              <p:pRg st="2" end="2"/>
                                            </p:txEl>
                                          </p:spTgt>
                                        </p:tgtEl>
                                        <p:attrNameLst>
                                          <p:attrName>fillcolor</p:attrName>
                                        </p:attrNameLst>
                                      </p:cBhvr>
                                      <p:to>
                                        <p:clrVal>
                                          <a:schemeClr val="accent2"/>
                                        </p:clrVal>
                                      </p:to>
                                    </p:set>
                                    <p:set>
                                      <p:cBhvr>
                                        <p:cTn id="12" dur="500" fill="hold"/>
                                        <p:tgtEl>
                                          <p:spTgt spid="5">
                                            <p:txEl>
                                              <p:pRg st="2" end="2"/>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5">
                                            <p:txEl>
                                              <p:pRg st="3" end="3"/>
                                            </p:txEl>
                                          </p:spTgt>
                                        </p:tgtEl>
                                        <p:attrNameLst>
                                          <p:attrName>style.color</p:attrName>
                                        </p:attrNameLst>
                                      </p:cBhvr>
                                      <p:to>
                                        <p:clrVal>
                                          <a:schemeClr val="accent2"/>
                                        </p:clrVal>
                                      </p:to>
                                    </p:set>
                                    <p:set>
                                      <p:cBhvr>
                                        <p:cTn id="15" dur="500" fill="hold"/>
                                        <p:tgtEl>
                                          <p:spTgt spid="5">
                                            <p:txEl>
                                              <p:pRg st="3" end="3"/>
                                            </p:txEl>
                                          </p:spTgt>
                                        </p:tgtEl>
                                        <p:attrNameLst>
                                          <p:attrName>fillcolor</p:attrName>
                                        </p:attrNameLst>
                                      </p:cBhvr>
                                      <p:to>
                                        <p:clrVal>
                                          <a:schemeClr val="accent2"/>
                                        </p:clrVal>
                                      </p:to>
                                    </p:set>
                                    <p:set>
                                      <p:cBhvr>
                                        <p:cTn id="16" dur="500" fill="hold"/>
                                        <p:tgtEl>
                                          <p:spTgt spid="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Portfolio</a:t>
            </a:r>
            <a:endParaRPr lang="en-US" dirty="0"/>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61975" y="2116992"/>
            <a:ext cx="9220200" cy="67701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561975" y="2115295"/>
            <a:ext cx="9220200" cy="677016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Q &amp; A</a:t>
            </a:r>
            <a:endParaRPr lang="en-US" dirty="0"/>
          </a:p>
        </p:txBody>
      </p:sp>
    </p:spTree>
    <p:extLst>
      <p:ext uri="{BB962C8B-B14F-4D97-AF65-F5344CB8AC3E}">
        <p14:creationId xmlns:p14="http://schemas.microsoft.com/office/powerpoint/2010/main" xmlns="" val="13084706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Agenda</a:t>
            </a:r>
            <a:endParaRPr lang="en-US" dirty="0"/>
          </a:p>
        </p:txBody>
      </p:sp>
      <p:sp>
        <p:nvSpPr>
          <p:cNvPr id="3" name="Content Placeholder 2"/>
          <p:cNvSpPr>
            <a:spLocks noGrp="1"/>
          </p:cNvSpPr>
          <p:nvPr>
            <p:ph idx="1"/>
          </p:nvPr>
        </p:nvSpPr>
        <p:spPr/>
        <p:txBody>
          <a:bodyPr/>
          <a:lstStyle/>
          <a:p>
            <a:r>
              <a:rPr lang="en-US" dirty="0" smtClean="0"/>
              <a:t>Bridge types &amp; scope</a:t>
            </a:r>
          </a:p>
          <a:p>
            <a:r>
              <a:rPr lang="en-US" dirty="0" smtClean="0"/>
              <a:t>How </a:t>
            </a:r>
            <a:r>
              <a:rPr lang="en-US" dirty="0"/>
              <a:t>to design a </a:t>
            </a:r>
            <a:r>
              <a:rPr lang="en-US" dirty="0" smtClean="0"/>
              <a:t>bridge</a:t>
            </a:r>
          </a:p>
          <a:p>
            <a:r>
              <a:rPr lang="en-US" dirty="0"/>
              <a:t>What can </a:t>
            </a:r>
            <a:r>
              <a:rPr lang="en-US" dirty="0" smtClean="0"/>
              <a:t>Civil 3D </a:t>
            </a:r>
            <a:r>
              <a:rPr lang="en-US" dirty="0"/>
              <a:t>do in the bridge </a:t>
            </a:r>
            <a:r>
              <a:rPr lang="en-US" dirty="0" smtClean="0"/>
              <a:t>designing</a:t>
            </a:r>
          </a:p>
          <a:p>
            <a:r>
              <a:rPr lang="en-US" dirty="0" smtClean="0"/>
              <a:t>Overview</a:t>
            </a:r>
          </a:p>
        </p:txBody>
      </p:sp>
      <p:pic>
        <p:nvPicPr>
          <p:cNvPr id="4" name="Picture 3"/>
          <p:cNvPicPr/>
          <p:nvPr/>
        </p:nvPicPr>
        <p:blipFill>
          <a:blip r:embed="rId3" cstate="print"/>
          <a:srcRect/>
          <a:stretch>
            <a:fillRect/>
          </a:stretch>
        </p:blipFill>
        <p:spPr bwMode="auto">
          <a:xfrm>
            <a:off x="3686175" y="4268787"/>
            <a:ext cx="6629400" cy="4667634"/>
          </a:xfrm>
          <a:prstGeom prst="rect">
            <a:avLst/>
          </a:prstGeom>
          <a:noFill/>
          <a:ln w="9525">
            <a:noFill/>
            <a:miter lim="800000"/>
            <a:headEnd/>
            <a:tailEnd/>
          </a:ln>
        </p:spPr>
      </p:pic>
    </p:spTree>
    <p:extLst>
      <p:ext uri="{BB962C8B-B14F-4D97-AF65-F5344CB8AC3E}">
        <p14:creationId xmlns:p14="http://schemas.microsoft.com/office/powerpoint/2010/main" xmlns="" val="32542679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Types</a:t>
            </a:r>
            <a:endParaRPr lang="en-US" dirty="0"/>
          </a:p>
        </p:txBody>
      </p:sp>
      <p:sp>
        <p:nvSpPr>
          <p:cNvPr id="3" name="Content Placeholder 2"/>
          <p:cNvSpPr>
            <a:spLocks noGrp="1"/>
          </p:cNvSpPr>
          <p:nvPr>
            <p:ph idx="1"/>
          </p:nvPr>
        </p:nvSpPr>
        <p:spPr/>
        <p:txBody>
          <a:bodyPr/>
          <a:lstStyle/>
          <a:p>
            <a:r>
              <a:rPr lang="en-US" dirty="0">
                <a:solidFill>
                  <a:schemeClr val="accent1">
                    <a:lumMod val="40000"/>
                    <a:lumOff val="60000"/>
                  </a:schemeClr>
                </a:solidFill>
              </a:rPr>
              <a:t>Arch </a:t>
            </a:r>
            <a:r>
              <a:rPr lang="en-US" dirty="0" smtClean="0">
                <a:solidFill>
                  <a:schemeClr val="accent1">
                    <a:lumMod val="40000"/>
                    <a:lumOff val="60000"/>
                  </a:schemeClr>
                </a:solidFill>
              </a:rPr>
              <a:t>Bridge</a:t>
            </a:r>
          </a:p>
          <a:p>
            <a:r>
              <a:rPr lang="en-US" dirty="0"/>
              <a:t>Suspension </a:t>
            </a:r>
            <a:r>
              <a:rPr lang="en-US" dirty="0" smtClean="0"/>
              <a:t>Bridge</a:t>
            </a:r>
          </a:p>
          <a:p>
            <a:r>
              <a:rPr lang="en-US" dirty="0"/>
              <a:t>Cable-stayed </a:t>
            </a:r>
            <a:r>
              <a:rPr lang="en-US" dirty="0" smtClean="0"/>
              <a:t>Bridge</a:t>
            </a:r>
          </a:p>
          <a:p>
            <a:r>
              <a:rPr lang="en-US" dirty="0"/>
              <a:t>Continuous </a:t>
            </a:r>
            <a:r>
              <a:rPr lang="en-US" dirty="0" smtClean="0"/>
              <a:t>Truss Bridge</a:t>
            </a:r>
            <a:endParaRPr lang="en-US" dirty="0"/>
          </a:p>
        </p:txBody>
      </p:sp>
      <p:pic>
        <p:nvPicPr>
          <p:cNvPr id="4" name="Picture 2" descr="http://yuchen.10588.com/wp-content/uploads/2009/11/3313423566_b38904869d_o3.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95322" y="1326752"/>
            <a:ext cx="7478713" cy="560903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File:Fredrikstad BridgeacrossGlomma0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14375" y="4573587"/>
            <a:ext cx="6629400" cy="44168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236222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93725" y="364254"/>
            <a:ext cx="11762080" cy="1417320"/>
          </a:xfrm>
        </p:spPr>
        <p:txBody>
          <a:bodyPr/>
          <a:lstStyle/>
          <a:p>
            <a:r>
              <a:rPr lang="en-US" dirty="0" smtClean="0"/>
              <a:t>Bridge Types</a:t>
            </a:r>
            <a:endParaRPr lang="en-US" dirty="0"/>
          </a:p>
        </p:txBody>
      </p:sp>
      <p:sp>
        <p:nvSpPr>
          <p:cNvPr id="7" name="Content Placeholder 2"/>
          <p:cNvSpPr>
            <a:spLocks noGrp="1"/>
          </p:cNvSpPr>
          <p:nvPr>
            <p:ph idx="1"/>
          </p:nvPr>
        </p:nvSpPr>
        <p:spPr>
          <a:xfrm>
            <a:off x="593725" y="2146491"/>
            <a:ext cx="11762080" cy="6699652"/>
          </a:xfrm>
        </p:spPr>
        <p:txBody>
          <a:bodyPr/>
          <a:lstStyle/>
          <a:p>
            <a:r>
              <a:rPr lang="en-US" dirty="0"/>
              <a:t>Arch </a:t>
            </a:r>
            <a:r>
              <a:rPr lang="en-US" dirty="0" smtClean="0"/>
              <a:t>Bridge</a:t>
            </a:r>
          </a:p>
          <a:p>
            <a:r>
              <a:rPr lang="en-US" dirty="0">
                <a:solidFill>
                  <a:schemeClr val="accent1">
                    <a:lumMod val="40000"/>
                    <a:lumOff val="60000"/>
                  </a:schemeClr>
                </a:solidFill>
              </a:rPr>
              <a:t>Suspension </a:t>
            </a:r>
            <a:r>
              <a:rPr lang="en-US" dirty="0" smtClean="0">
                <a:solidFill>
                  <a:schemeClr val="accent1">
                    <a:lumMod val="40000"/>
                    <a:lumOff val="60000"/>
                  </a:schemeClr>
                </a:solidFill>
              </a:rPr>
              <a:t>Bridge</a:t>
            </a:r>
          </a:p>
          <a:p>
            <a:r>
              <a:rPr lang="en-US" dirty="0"/>
              <a:t>Cable-stayed </a:t>
            </a:r>
            <a:r>
              <a:rPr lang="en-US" dirty="0" smtClean="0"/>
              <a:t>Bridge</a:t>
            </a:r>
          </a:p>
          <a:p>
            <a:r>
              <a:rPr lang="en-US" dirty="0"/>
              <a:t>Continuous </a:t>
            </a:r>
            <a:r>
              <a:rPr lang="en-US" dirty="0" smtClean="0"/>
              <a:t>Truss </a:t>
            </a:r>
            <a:r>
              <a:rPr lang="en-US" dirty="0"/>
              <a:t>Bridge</a:t>
            </a:r>
          </a:p>
        </p:txBody>
      </p:sp>
      <p:pic>
        <p:nvPicPr>
          <p:cNvPr id="4098" name="Picture 2" descr="汕头海湾大桥"/>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00775" y="1068387"/>
            <a:ext cx="6172200" cy="4436270"/>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File:Bosphorus Bridge Nigh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5775" y="5792787"/>
            <a:ext cx="12149249" cy="30980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08689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93725" y="364254"/>
            <a:ext cx="11762080" cy="1417320"/>
          </a:xfrm>
        </p:spPr>
        <p:txBody>
          <a:bodyPr/>
          <a:lstStyle/>
          <a:p>
            <a:r>
              <a:rPr lang="en-US" dirty="0" smtClean="0"/>
              <a:t>Bridge Types</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a:solidFill>
                  <a:schemeClr val="tx1"/>
                </a:solidFill>
              </a:rPr>
              <a:t>Arch </a:t>
            </a:r>
            <a:r>
              <a:rPr lang="en-US" dirty="0" smtClean="0">
                <a:solidFill>
                  <a:schemeClr val="tx1"/>
                </a:solidFill>
              </a:rPr>
              <a:t>Bridge</a:t>
            </a:r>
          </a:p>
          <a:p>
            <a:r>
              <a:rPr lang="en-US" dirty="0"/>
              <a:t>Suspension </a:t>
            </a:r>
            <a:r>
              <a:rPr lang="en-US" dirty="0" smtClean="0"/>
              <a:t>Bridge</a:t>
            </a:r>
          </a:p>
          <a:p>
            <a:r>
              <a:rPr lang="en-US" dirty="0">
                <a:solidFill>
                  <a:schemeClr val="accent1">
                    <a:lumMod val="40000"/>
                    <a:lumOff val="60000"/>
                  </a:schemeClr>
                </a:solidFill>
              </a:rPr>
              <a:t>Cable-stayed </a:t>
            </a:r>
            <a:r>
              <a:rPr lang="en-US" dirty="0" smtClean="0">
                <a:solidFill>
                  <a:schemeClr val="accent1">
                    <a:lumMod val="40000"/>
                    <a:lumOff val="60000"/>
                  </a:schemeClr>
                </a:solidFill>
              </a:rPr>
              <a:t>Bridge</a:t>
            </a:r>
          </a:p>
          <a:p>
            <a:r>
              <a:rPr lang="en-US" dirty="0"/>
              <a:t>Continuous </a:t>
            </a:r>
            <a:r>
              <a:rPr lang="en-US" dirty="0" smtClean="0"/>
              <a:t>Truss </a:t>
            </a:r>
            <a:r>
              <a:rPr lang="en-US" dirty="0"/>
              <a:t>Bridge</a:t>
            </a:r>
          </a:p>
        </p:txBody>
      </p:sp>
      <p:pic>
        <p:nvPicPr>
          <p:cNvPr id="6147" name="Picture 3" descr="C:\Users\huangt\Downloads\Bridge\Pictures\上海杨浦大桥,双塔双索面钢筋混凝土和钢叠合梁斜拉桥结构.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24775" y="211991"/>
            <a:ext cx="4908659" cy="69130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File:Rama VIII Bridge at nigh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71575" y="4285521"/>
            <a:ext cx="6477000" cy="47686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214683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93725" y="364254"/>
            <a:ext cx="11762080" cy="1417320"/>
          </a:xfrm>
        </p:spPr>
        <p:txBody>
          <a:bodyPr/>
          <a:lstStyle/>
          <a:p>
            <a:r>
              <a:rPr lang="en-US" dirty="0" smtClean="0"/>
              <a:t>Bridge Types &amp; Scope</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a:solidFill>
                  <a:schemeClr val="tx1"/>
                </a:solidFill>
              </a:rPr>
              <a:t>Arch </a:t>
            </a:r>
            <a:r>
              <a:rPr lang="en-US" dirty="0" smtClean="0">
                <a:solidFill>
                  <a:schemeClr val="tx1"/>
                </a:solidFill>
              </a:rPr>
              <a:t>Bridge</a:t>
            </a:r>
          </a:p>
          <a:p>
            <a:r>
              <a:rPr lang="en-US" dirty="0"/>
              <a:t>Suspension </a:t>
            </a:r>
            <a:r>
              <a:rPr lang="en-US" dirty="0" smtClean="0"/>
              <a:t>Bridge</a:t>
            </a:r>
          </a:p>
          <a:p>
            <a:r>
              <a:rPr lang="en-US" dirty="0"/>
              <a:t>Cable-stayed </a:t>
            </a:r>
            <a:r>
              <a:rPr lang="en-US" dirty="0" smtClean="0"/>
              <a:t>Bridge</a:t>
            </a:r>
          </a:p>
          <a:p>
            <a:r>
              <a:rPr lang="en-US" dirty="0">
                <a:solidFill>
                  <a:schemeClr val="accent1">
                    <a:lumMod val="40000"/>
                    <a:lumOff val="60000"/>
                  </a:schemeClr>
                </a:solidFill>
              </a:rPr>
              <a:t>Continuous </a:t>
            </a:r>
            <a:r>
              <a:rPr lang="en-US" kern="1200" dirty="0" smtClean="0">
                <a:solidFill>
                  <a:schemeClr val="accent1">
                    <a:lumMod val="40000"/>
                    <a:lumOff val="60000"/>
                  </a:schemeClr>
                </a:solidFill>
              </a:rPr>
              <a:t>Truss</a:t>
            </a:r>
            <a:r>
              <a:rPr lang="en-US" kern="1200" dirty="0" smtClean="0">
                <a:solidFill>
                  <a:schemeClr val="tx1"/>
                </a:solidFill>
              </a:rPr>
              <a:t> </a:t>
            </a:r>
            <a:r>
              <a:rPr lang="en-US" dirty="0" smtClean="0">
                <a:solidFill>
                  <a:schemeClr val="accent1">
                    <a:lumMod val="40000"/>
                    <a:lumOff val="60000"/>
                  </a:schemeClr>
                </a:solidFill>
              </a:rPr>
              <a:t>Bridge</a:t>
            </a:r>
            <a:endParaRPr lang="en-US" dirty="0">
              <a:solidFill>
                <a:schemeClr val="accent1">
                  <a:lumMod val="40000"/>
                  <a:lumOff val="60000"/>
                </a:schemeClr>
              </a:solidFill>
            </a:endParaRPr>
          </a:p>
        </p:txBody>
      </p:sp>
      <p:pic>
        <p:nvPicPr>
          <p:cNvPr id="5122" name="Picture 2" descr="http://t1.gstatic.com/images?q=tbn:ANd9GcRumCg8koc93FBv5KqeUxbvI9t_Vz7gcXuND3VphEwU73JPuAXsqQ"/>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96175" y="1041072"/>
            <a:ext cx="5106228" cy="3429000"/>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descr="C:\Users\huangt\Downloads\Bridge\Pictures\舟山跨海大桥.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11963" y="4725987"/>
            <a:ext cx="5970612" cy="4190284"/>
          </a:xfrm>
          <a:prstGeom prst="rect">
            <a:avLst/>
          </a:prstGeom>
          <a:noFill/>
          <a:extLst>
            <a:ext uri="{909E8E84-426E-40DD-AFC4-6F175D3DCCD1}">
              <a14:hiddenFill xmlns:a14="http://schemas.microsoft.com/office/drawing/2010/main" xmlns="">
                <a:solidFill>
                  <a:srgbClr val="FFFFFF"/>
                </a:solidFill>
              </a14:hiddenFill>
            </a:ext>
          </a:extLst>
        </p:spPr>
      </p:pic>
      <p:pic>
        <p:nvPicPr>
          <p:cNvPr id="5125" name="Picture 5" descr="C:\Users\huangt\Downloads\Bridge Reference\Pic\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3375" y="5082457"/>
            <a:ext cx="5198470" cy="3453529"/>
          </a:xfrm>
          <a:prstGeom prst="rect">
            <a:avLst/>
          </a:prstGeom>
          <a:noFill/>
          <a:extLst>
            <a:ext uri="{909E8E84-426E-40DD-AFC4-6F175D3DCCD1}">
              <a14:hiddenFill xmlns:a14="http://schemas.microsoft.com/office/drawing/2010/main" xmlns="">
                <a:solidFill>
                  <a:srgbClr val="FFFFFF"/>
                </a:solidFill>
              </a14:hiddenFill>
            </a:ext>
          </a:extLst>
        </p:spPr>
      </p:pic>
      <p:pic>
        <p:nvPicPr>
          <p:cNvPr id="5127" name="Picture 7" descr="C:\Users\huangt\Downloads\Bridge Reference\Pic\3.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24329" y="4390523"/>
            <a:ext cx="6985000" cy="45085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714375" y="3713301"/>
            <a:ext cx="7848600" cy="707886"/>
          </a:xfrm>
          <a:prstGeom prst="rect">
            <a:avLst/>
          </a:prstGeom>
          <a:noFill/>
          <a:ln>
            <a:noFill/>
          </a:ln>
        </p:spPr>
        <p:txBody>
          <a:bodyPr wrap="square" rtlCol="0">
            <a:spAutoFit/>
          </a:bodyPr>
          <a:lstStyle/>
          <a:p>
            <a:r>
              <a:rPr lang="en-US" sz="4000" dirty="0" smtClean="0">
                <a:solidFill>
                  <a:srgbClr val="FF0000"/>
                </a:solidFill>
              </a:rPr>
              <a:t>                                  ------  Scope</a:t>
            </a:r>
          </a:p>
        </p:txBody>
      </p:sp>
    </p:spTree>
    <p:extLst>
      <p:ext uri="{BB962C8B-B14F-4D97-AF65-F5344CB8AC3E}">
        <p14:creationId xmlns:p14="http://schemas.microsoft.com/office/powerpoint/2010/main" xmlns="" val="160584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3" end="3"/>
                                            </p:txEl>
                                          </p:spTgt>
                                        </p:tgtEl>
                                        <p:attrNameLst>
                                          <p:attrName>style.color</p:attrName>
                                        </p:attrNameLst>
                                      </p:cBhvr>
                                      <p:to>
                                        <p:clrVal>
                                          <a:schemeClr val="accent2"/>
                                        </p:clrVal>
                                      </p:to>
                                    </p:set>
                                    <p:set>
                                      <p:cBhvr>
                                        <p:cTn id="13" dur="500" fill="hold"/>
                                        <p:tgtEl>
                                          <p:spTgt spid="5">
                                            <p:txEl>
                                              <p:pRg st="3" end="3"/>
                                            </p:txEl>
                                          </p:spTgt>
                                        </p:tgtEl>
                                        <p:attrNameLst>
                                          <p:attrName>fillcolor</p:attrName>
                                        </p:attrNameLst>
                                      </p:cBhvr>
                                      <p:to>
                                        <p:clrVal>
                                          <a:schemeClr val="accent2"/>
                                        </p:clrVal>
                                      </p:to>
                                    </p:set>
                                    <p:set>
                                      <p:cBhvr>
                                        <p:cTn id="14" dur="500" fill="hold"/>
                                        <p:tgtEl>
                                          <p:spTgt spid="5">
                                            <p:txEl>
                                              <p:pRg st="3" end="3"/>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design a </a:t>
            </a:r>
            <a:r>
              <a:rPr lang="en-US" dirty="0" smtClean="0"/>
              <a:t>bridge </a:t>
            </a:r>
            <a:endParaRPr lang="en-US" dirty="0"/>
          </a:p>
        </p:txBody>
      </p:sp>
      <p:sp>
        <p:nvSpPr>
          <p:cNvPr id="4" name="Rectangle 2"/>
          <p:cNvSpPr>
            <a:spLocks noChangeArrowheads="1"/>
          </p:cNvSpPr>
          <p:nvPr/>
        </p:nvSpPr>
        <p:spPr bwMode="auto">
          <a:xfrm>
            <a:off x="0" y="0"/>
            <a:ext cx="130111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xmlns="" val="2103674022"/>
              </p:ext>
            </p:extLst>
          </p:nvPr>
        </p:nvGraphicFramePr>
        <p:xfrm>
          <a:off x="2257425" y="1711891"/>
          <a:ext cx="7905750" cy="7174381"/>
        </p:xfrm>
        <a:graphic>
          <a:graphicData uri="http://schemas.openxmlformats.org/presentationml/2006/ole">
            <p:oleObj spid="_x0000_s2157" r:id="rId4" imgW="4320895" imgH="3920947" progId="Visio.Drawing.11">
              <p:embed/>
            </p:oleObj>
          </a:graphicData>
        </a:graphic>
      </p:graphicFrame>
    </p:spTree>
    <p:extLst>
      <p:ext uri="{BB962C8B-B14F-4D97-AF65-F5344CB8AC3E}">
        <p14:creationId xmlns:p14="http://schemas.microsoft.com/office/powerpoint/2010/main" xmlns="" val="10116650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圆角矩形 4"/>
          <p:cNvSpPr/>
          <p:nvPr/>
        </p:nvSpPr>
        <p:spPr>
          <a:xfrm>
            <a:off x="1047800" y="730423"/>
            <a:ext cx="5076775" cy="8262763"/>
          </a:xfrm>
          <a:prstGeom prst="roundRect">
            <a:avLst/>
          </a:prstGeom>
          <a:solidFill>
            <a:schemeClr val="accent5">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200" b="1" dirty="0" smtClean="0">
                <a:solidFill>
                  <a:srgbClr val="FF0000"/>
                </a:solidFill>
              </a:rPr>
              <a:t>Civil3D</a:t>
            </a:r>
          </a:p>
          <a:p>
            <a:r>
              <a:rPr lang="en-US" altLang="zh-CN" sz="2400" b="1" dirty="0" smtClean="0">
                <a:solidFill>
                  <a:srgbClr val="C00000"/>
                </a:solidFill>
              </a:rPr>
              <a:t>Modeling</a:t>
            </a:r>
          </a:p>
          <a:p>
            <a:endParaRPr lang="en-US" altLang="zh-CN" sz="2400" b="1" dirty="0">
              <a:solidFill>
                <a:srgbClr val="C00000"/>
              </a:solidFill>
            </a:endParaRPr>
          </a:p>
          <a:p>
            <a:endParaRPr lang="en-US" altLang="zh-CN" sz="2400" b="1" dirty="0" smtClean="0">
              <a:solidFill>
                <a:srgbClr val="C00000"/>
              </a:solidFill>
            </a:endParaRPr>
          </a:p>
          <a:p>
            <a:endParaRPr lang="en-US" altLang="zh-CN" sz="2400" b="1" dirty="0">
              <a:solidFill>
                <a:srgbClr val="C00000"/>
              </a:solidFill>
            </a:endParaRPr>
          </a:p>
          <a:p>
            <a:endParaRPr lang="en-US" altLang="zh-CN" sz="2400" b="1" dirty="0" smtClean="0">
              <a:solidFill>
                <a:srgbClr val="C00000"/>
              </a:solidFill>
            </a:endParaRPr>
          </a:p>
          <a:p>
            <a:endParaRPr lang="en-US" altLang="zh-CN" sz="2400" b="1" dirty="0">
              <a:solidFill>
                <a:srgbClr val="C00000"/>
              </a:solidFill>
            </a:endParaRPr>
          </a:p>
          <a:p>
            <a:endParaRPr lang="en-US" altLang="zh-CN" sz="2400" b="1" dirty="0" smtClean="0">
              <a:solidFill>
                <a:srgbClr val="C00000"/>
              </a:solidFill>
            </a:endParaRPr>
          </a:p>
          <a:p>
            <a:endParaRPr lang="en-US" altLang="zh-CN" sz="2400" b="1" dirty="0">
              <a:solidFill>
                <a:srgbClr val="C00000"/>
              </a:solidFill>
            </a:endParaRPr>
          </a:p>
          <a:p>
            <a:endParaRPr lang="en-US" altLang="zh-CN" sz="2400" b="1" dirty="0" smtClean="0">
              <a:solidFill>
                <a:srgbClr val="C00000"/>
              </a:solidFill>
            </a:endParaRPr>
          </a:p>
          <a:p>
            <a:endParaRPr lang="en-US" altLang="zh-CN" sz="2400" b="1" dirty="0">
              <a:solidFill>
                <a:srgbClr val="C00000"/>
              </a:solidFill>
            </a:endParaRPr>
          </a:p>
          <a:p>
            <a:endParaRPr lang="en-US" altLang="zh-CN" sz="2400" b="1" dirty="0" smtClean="0">
              <a:solidFill>
                <a:srgbClr val="C00000"/>
              </a:solidFill>
            </a:endParaRPr>
          </a:p>
          <a:p>
            <a:endParaRPr lang="en-US" altLang="zh-CN" sz="2400" b="1" dirty="0">
              <a:solidFill>
                <a:srgbClr val="C00000"/>
              </a:solidFill>
            </a:endParaRPr>
          </a:p>
          <a:p>
            <a:endParaRPr lang="en-US" altLang="zh-CN" sz="2400" b="1" dirty="0" smtClean="0">
              <a:solidFill>
                <a:srgbClr val="C00000"/>
              </a:solidFill>
            </a:endParaRPr>
          </a:p>
          <a:p>
            <a:endParaRPr lang="en-US" altLang="zh-CN" sz="2400" b="1" dirty="0">
              <a:solidFill>
                <a:srgbClr val="C00000"/>
              </a:solidFill>
            </a:endParaRPr>
          </a:p>
          <a:p>
            <a:endParaRPr lang="zh-CN" altLang="en-US" sz="2400" b="1" dirty="0">
              <a:solidFill>
                <a:srgbClr val="C00000"/>
              </a:solidFill>
            </a:endParaRPr>
          </a:p>
        </p:txBody>
      </p:sp>
      <p:sp>
        <p:nvSpPr>
          <p:cNvPr id="112" name="圆角矩形 6"/>
          <p:cNvSpPr/>
          <p:nvPr/>
        </p:nvSpPr>
        <p:spPr>
          <a:xfrm>
            <a:off x="3491856" y="803341"/>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Alignment</a:t>
            </a:r>
            <a:endParaRPr lang="zh-CN" altLang="en-US" dirty="0">
              <a:solidFill>
                <a:schemeClr val="bg2"/>
              </a:solidFill>
            </a:endParaRPr>
          </a:p>
        </p:txBody>
      </p:sp>
      <p:sp>
        <p:nvSpPr>
          <p:cNvPr id="113" name="圆角矩形 8"/>
          <p:cNvSpPr/>
          <p:nvPr/>
        </p:nvSpPr>
        <p:spPr>
          <a:xfrm>
            <a:off x="3491856" y="1793941"/>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Profile</a:t>
            </a:r>
            <a:endParaRPr lang="zh-CN" altLang="en-US" dirty="0">
              <a:solidFill>
                <a:schemeClr val="bg2"/>
              </a:solidFill>
            </a:endParaRPr>
          </a:p>
        </p:txBody>
      </p:sp>
      <p:sp>
        <p:nvSpPr>
          <p:cNvPr id="114" name="圆角矩形 10"/>
          <p:cNvSpPr/>
          <p:nvPr/>
        </p:nvSpPr>
        <p:spPr>
          <a:xfrm>
            <a:off x="3491856" y="2754424"/>
            <a:ext cx="1952606" cy="2123963"/>
          </a:xfrm>
          <a:prstGeom prst="roundRect">
            <a:avLst>
              <a:gd name="adj" fmla="val 624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Assembly</a:t>
            </a:r>
          </a:p>
          <a:p>
            <a:pPr algn="ctr"/>
            <a:endParaRPr lang="en-US" altLang="zh-CN" dirty="0" smtClean="0">
              <a:solidFill>
                <a:schemeClr val="tx1"/>
              </a:solidFill>
            </a:endParaRPr>
          </a:p>
          <a:p>
            <a:pPr algn="ctr"/>
            <a:endParaRPr lang="en-US" altLang="zh-CN" dirty="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p:txBody>
      </p:sp>
      <p:sp>
        <p:nvSpPr>
          <p:cNvPr id="115" name="圆角矩形 12"/>
          <p:cNvSpPr/>
          <p:nvPr/>
        </p:nvSpPr>
        <p:spPr>
          <a:xfrm>
            <a:off x="3491856" y="3223916"/>
            <a:ext cx="1952606" cy="807281"/>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solidFill>
                  <a:schemeClr val="bg2"/>
                </a:solidFill>
              </a:rPr>
              <a:t>Bridge</a:t>
            </a:r>
          </a:p>
          <a:p>
            <a:pPr algn="ctr"/>
            <a:r>
              <a:rPr lang="en-US" altLang="zh-CN" dirty="0" smtClean="0">
                <a:solidFill>
                  <a:schemeClr val="bg2"/>
                </a:solidFill>
              </a:rPr>
              <a:t>Section</a:t>
            </a:r>
            <a:endParaRPr lang="zh-CN" altLang="en-US" dirty="0">
              <a:solidFill>
                <a:schemeClr val="bg2"/>
              </a:solidFill>
            </a:endParaRPr>
          </a:p>
        </p:txBody>
      </p:sp>
      <p:sp>
        <p:nvSpPr>
          <p:cNvPr id="116" name="圆角矩形 17"/>
          <p:cNvSpPr/>
          <p:nvPr/>
        </p:nvSpPr>
        <p:spPr>
          <a:xfrm>
            <a:off x="3491856" y="4062116"/>
            <a:ext cx="1952606" cy="807281"/>
          </a:xfrm>
          <a:prstGeom prst="roundRect">
            <a:avLst/>
          </a:prstGeom>
          <a:solidFill>
            <a:schemeClr val="accent6">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solidFill>
                  <a:schemeClr val="bg2"/>
                </a:solidFill>
              </a:rPr>
              <a:t>Road</a:t>
            </a:r>
          </a:p>
          <a:p>
            <a:pPr algn="ctr"/>
            <a:r>
              <a:rPr lang="en-US" altLang="zh-CN" dirty="0" smtClean="0">
                <a:solidFill>
                  <a:schemeClr val="bg2"/>
                </a:solidFill>
              </a:rPr>
              <a:t>Section</a:t>
            </a:r>
            <a:endParaRPr lang="zh-CN" altLang="en-US" dirty="0">
              <a:solidFill>
                <a:schemeClr val="bg2"/>
              </a:solidFill>
            </a:endParaRPr>
          </a:p>
        </p:txBody>
      </p:sp>
      <p:sp>
        <p:nvSpPr>
          <p:cNvPr id="117" name="圆角矩形 18"/>
          <p:cNvSpPr/>
          <p:nvPr/>
        </p:nvSpPr>
        <p:spPr>
          <a:xfrm>
            <a:off x="3491856" y="5259387"/>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Corridor </a:t>
            </a:r>
            <a:endParaRPr lang="zh-CN" altLang="en-US" dirty="0">
              <a:solidFill>
                <a:schemeClr val="bg2"/>
              </a:solidFill>
            </a:endParaRPr>
          </a:p>
        </p:txBody>
      </p:sp>
      <p:sp>
        <p:nvSpPr>
          <p:cNvPr id="118" name="圆角矩形 20"/>
          <p:cNvSpPr/>
          <p:nvPr/>
        </p:nvSpPr>
        <p:spPr>
          <a:xfrm>
            <a:off x="3491856" y="6213541"/>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Intersection</a:t>
            </a:r>
            <a:endParaRPr lang="zh-CN" altLang="en-US" dirty="0">
              <a:solidFill>
                <a:schemeClr val="bg2"/>
              </a:solidFill>
            </a:endParaRPr>
          </a:p>
        </p:txBody>
      </p:sp>
      <p:sp>
        <p:nvSpPr>
          <p:cNvPr id="119" name="圆角矩形 23"/>
          <p:cNvSpPr/>
          <p:nvPr/>
        </p:nvSpPr>
        <p:spPr>
          <a:xfrm>
            <a:off x="3491856" y="7164387"/>
            <a:ext cx="1952606" cy="5698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Supports</a:t>
            </a:r>
            <a:endParaRPr lang="zh-CN" altLang="en-US" dirty="0">
              <a:solidFill>
                <a:schemeClr val="bg2"/>
              </a:solidFill>
            </a:endParaRPr>
          </a:p>
        </p:txBody>
      </p:sp>
      <p:sp>
        <p:nvSpPr>
          <p:cNvPr id="120" name="圆角矩形 24"/>
          <p:cNvSpPr/>
          <p:nvPr/>
        </p:nvSpPr>
        <p:spPr>
          <a:xfrm>
            <a:off x="3457575" y="8118541"/>
            <a:ext cx="1952606" cy="5698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solidFill>
              </a:rPr>
              <a:t>Foundation</a:t>
            </a:r>
            <a:endParaRPr lang="zh-CN" altLang="en-US" dirty="0">
              <a:solidFill>
                <a:schemeClr val="bg2"/>
              </a:solidFill>
            </a:endParaRPr>
          </a:p>
        </p:txBody>
      </p:sp>
      <p:sp>
        <p:nvSpPr>
          <p:cNvPr id="121" name="下箭头 34"/>
          <p:cNvSpPr/>
          <p:nvPr/>
        </p:nvSpPr>
        <p:spPr>
          <a:xfrm>
            <a:off x="3995911" y="1386879"/>
            <a:ext cx="390521" cy="379897"/>
          </a:xfrm>
          <a:prstGeom prst="down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下箭头 35"/>
          <p:cNvSpPr/>
          <p:nvPr/>
        </p:nvSpPr>
        <p:spPr>
          <a:xfrm>
            <a:off x="3995911" y="2364890"/>
            <a:ext cx="390521" cy="379897"/>
          </a:xfrm>
          <a:prstGeom prst="down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下箭头 36"/>
          <p:cNvSpPr/>
          <p:nvPr/>
        </p:nvSpPr>
        <p:spPr>
          <a:xfrm>
            <a:off x="3995911" y="4879490"/>
            <a:ext cx="390521" cy="379897"/>
          </a:xfrm>
          <a:prstGeom prst="down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37"/>
          <p:cNvSpPr/>
          <p:nvPr/>
        </p:nvSpPr>
        <p:spPr>
          <a:xfrm>
            <a:off x="4008305" y="5829233"/>
            <a:ext cx="390521" cy="379897"/>
          </a:xfrm>
          <a:prstGeom prst="down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下箭头 38"/>
          <p:cNvSpPr/>
          <p:nvPr/>
        </p:nvSpPr>
        <p:spPr>
          <a:xfrm>
            <a:off x="3995911" y="6783387"/>
            <a:ext cx="390521" cy="379897"/>
          </a:xfrm>
          <a:prstGeom prst="down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下箭头 39"/>
          <p:cNvSpPr/>
          <p:nvPr/>
        </p:nvSpPr>
        <p:spPr>
          <a:xfrm>
            <a:off x="3995911" y="7719784"/>
            <a:ext cx="390521" cy="379897"/>
          </a:xfrm>
          <a:prstGeom prst="down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下箭头 40"/>
          <p:cNvSpPr/>
          <p:nvPr/>
        </p:nvSpPr>
        <p:spPr>
          <a:xfrm>
            <a:off x="4008306" y="8688387"/>
            <a:ext cx="390521" cy="379897"/>
          </a:xfrm>
          <a:prstGeom prst="down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Elbow Connector 130"/>
          <p:cNvCxnSpPr/>
          <p:nvPr/>
        </p:nvCxnSpPr>
        <p:spPr>
          <a:xfrm rot="10800000" flipH="1">
            <a:off x="3457575" y="7449310"/>
            <a:ext cx="34281" cy="954154"/>
          </a:xfrm>
          <a:prstGeom prst="bentConnector3">
            <a:avLst>
              <a:gd name="adj1" fmla="val -1662128"/>
            </a:avLst>
          </a:prstGeom>
          <a:ln w="38100" cmpd="sng">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2390775" y="2955716"/>
            <a:ext cx="1040216" cy="474871"/>
          </a:xfrm>
          <a:prstGeom prst="roundRect">
            <a:avLst>
              <a:gd name="adj" fmla="val 0"/>
            </a:avLst>
          </a:prstGeom>
          <a:solidFill>
            <a:schemeClr val="accent3">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hlinkClick r:id="rId3" action="ppaction://hlinkfile"/>
              </a:rPr>
              <a:t>SAC</a:t>
            </a:r>
            <a:endParaRPr lang="en-US" dirty="0">
              <a:solidFill>
                <a:schemeClr val="bg2"/>
              </a:solidFill>
            </a:endParaRPr>
          </a:p>
        </p:txBody>
      </p:sp>
      <p:cxnSp>
        <p:nvCxnSpPr>
          <p:cNvPr id="142" name="Elbow Connector 141"/>
          <p:cNvCxnSpPr>
            <a:stCxn id="120" idx="1"/>
            <a:endCxn id="115" idx="1"/>
          </p:cNvCxnSpPr>
          <p:nvPr/>
        </p:nvCxnSpPr>
        <p:spPr>
          <a:xfrm rot="10800000" flipH="1">
            <a:off x="3457574" y="3627558"/>
            <a:ext cx="34281" cy="4775907"/>
          </a:xfrm>
          <a:prstGeom prst="bentConnector3">
            <a:avLst>
              <a:gd name="adj1" fmla="val -4966477"/>
            </a:avLst>
          </a:prstGeom>
          <a:ln w="38100" cmpd="sng">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p:nvPr/>
        </p:nvCxnSpPr>
        <p:spPr>
          <a:xfrm rot="10800000">
            <a:off x="3521075" y="3627558"/>
            <a:ext cx="12700" cy="3821753"/>
          </a:xfrm>
          <a:prstGeom prst="bentConnector3">
            <a:avLst>
              <a:gd name="adj1" fmla="val 10182094"/>
            </a:avLst>
          </a:prstGeom>
          <a:ln w="38100" cmpd="sng">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8" idx="1"/>
            <a:endCxn id="115" idx="1"/>
          </p:cNvCxnSpPr>
          <p:nvPr/>
        </p:nvCxnSpPr>
        <p:spPr>
          <a:xfrm rot="10800000">
            <a:off x="3491856" y="3627558"/>
            <a:ext cx="12700" cy="2870907"/>
          </a:xfrm>
          <a:prstGeom prst="bentConnector3">
            <a:avLst>
              <a:gd name="adj1" fmla="val 5776118"/>
            </a:avLst>
          </a:prstGeom>
          <a:ln w="38100" cmpd="sng">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5" name="圆角矩形 31"/>
          <p:cNvSpPr/>
          <p:nvPr/>
        </p:nvSpPr>
        <p:spPr>
          <a:xfrm>
            <a:off x="2910883" y="9069387"/>
            <a:ext cx="7171726" cy="5345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FF00"/>
                </a:solidFill>
              </a:rPr>
              <a:t>Drawings &amp; Reports</a:t>
            </a:r>
            <a:endParaRPr lang="zh-CN" altLang="en-US" dirty="0" smtClean="0">
              <a:solidFill>
                <a:srgbClr val="FFFF00"/>
              </a:solidFill>
            </a:endParaRPr>
          </a:p>
        </p:txBody>
      </p:sp>
      <p:sp>
        <p:nvSpPr>
          <p:cNvPr id="179" name="圆角矩形 4"/>
          <p:cNvSpPr/>
          <p:nvPr/>
        </p:nvSpPr>
        <p:spPr>
          <a:xfrm>
            <a:off x="6962775" y="747005"/>
            <a:ext cx="5076775" cy="8262763"/>
          </a:xfrm>
          <a:prstGeom prst="roundRect">
            <a:avLst/>
          </a:prstGeom>
          <a:solidFill>
            <a:schemeClr val="accent5">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r"/>
            <a:r>
              <a:rPr lang="en-US" altLang="zh-CN" sz="2400" b="1" dirty="0">
                <a:solidFill>
                  <a:srgbClr val="C00000"/>
                </a:solidFill>
              </a:rPr>
              <a:t>Structure</a:t>
            </a:r>
          </a:p>
          <a:p>
            <a:pPr algn="r"/>
            <a:r>
              <a:rPr lang="en-US" altLang="zh-CN" sz="2400" b="1" dirty="0" smtClean="0">
                <a:solidFill>
                  <a:srgbClr val="C00000"/>
                </a:solidFill>
              </a:rPr>
              <a:t>Analysis</a:t>
            </a:r>
          </a:p>
          <a:p>
            <a:pPr algn="r"/>
            <a:r>
              <a:rPr lang="en-US" altLang="zh-CN" sz="2400" b="1" dirty="0" smtClean="0">
                <a:solidFill>
                  <a:srgbClr val="C00000"/>
                </a:solidFill>
              </a:rPr>
              <a:t>(RSA)</a:t>
            </a:r>
            <a:endParaRPr lang="en-US" altLang="zh-CN" sz="2400" b="1" dirty="0">
              <a:solidFill>
                <a:srgbClr val="C00000"/>
              </a:solidFill>
            </a:endParaRPr>
          </a:p>
          <a:p>
            <a:pPr algn="r"/>
            <a:r>
              <a:rPr lang="en-US" altLang="zh-CN" sz="2400" b="1" dirty="0" smtClean="0">
                <a:solidFill>
                  <a:srgbClr val="C00000"/>
                </a:solidFill>
              </a:rPr>
              <a:t>(RST)</a:t>
            </a:r>
          </a:p>
          <a:p>
            <a:pPr algn="r"/>
            <a:r>
              <a:rPr lang="en-US" altLang="zh-CN" sz="2400" b="1" dirty="0" smtClean="0">
                <a:solidFill>
                  <a:srgbClr val="C00000"/>
                </a:solidFill>
              </a:rPr>
              <a:t>(ASD)</a:t>
            </a:r>
            <a:endParaRPr lang="en-US" altLang="zh-CN" sz="2400" b="1" dirty="0">
              <a:solidFill>
                <a:srgbClr val="C00000"/>
              </a:solidFill>
            </a:endParaRPr>
          </a:p>
          <a:p>
            <a:pPr algn="r"/>
            <a:endParaRPr lang="en-US" altLang="zh-CN" sz="2400" b="1" dirty="0" smtClean="0">
              <a:solidFill>
                <a:srgbClr val="C00000"/>
              </a:solidFill>
            </a:endParaRPr>
          </a:p>
          <a:p>
            <a:pPr algn="r"/>
            <a:endParaRPr lang="en-US" altLang="zh-CN" sz="2400" b="1" dirty="0">
              <a:solidFill>
                <a:srgbClr val="C00000"/>
              </a:solidFill>
            </a:endParaRPr>
          </a:p>
          <a:p>
            <a:pPr algn="r"/>
            <a:endParaRPr lang="en-US" altLang="zh-CN" sz="2400" b="1" dirty="0" smtClean="0">
              <a:solidFill>
                <a:srgbClr val="C00000"/>
              </a:solidFill>
            </a:endParaRPr>
          </a:p>
          <a:p>
            <a:pPr algn="r"/>
            <a:endParaRPr lang="en-US" altLang="zh-CN" sz="2400" b="1" dirty="0">
              <a:solidFill>
                <a:srgbClr val="C00000"/>
              </a:solidFill>
            </a:endParaRPr>
          </a:p>
          <a:p>
            <a:pPr algn="r"/>
            <a:endParaRPr lang="zh-CN" altLang="en-US" sz="2400" b="1" dirty="0">
              <a:solidFill>
                <a:srgbClr val="C00000"/>
              </a:solidFill>
            </a:endParaRPr>
          </a:p>
        </p:txBody>
      </p:sp>
      <p:sp>
        <p:nvSpPr>
          <p:cNvPr id="198" name="矩形 2"/>
          <p:cNvSpPr/>
          <p:nvPr/>
        </p:nvSpPr>
        <p:spPr>
          <a:xfrm>
            <a:off x="7419431" y="1132204"/>
            <a:ext cx="4191544" cy="1536383"/>
          </a:xfrm>
          <a:prstGeom prst="rect">
            <a:avLst/>
          </a:prstGeom>
          <a:solidFill>
            <a:schemeClr val="accent4">
              <a:lumMod val="40000"/>
              <a:lumOff val="60000"/>
              <a:alpha val="5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Design </a:t>
            </a:r>
            <a:r>
              <a:rPr lang="en-US" altLang="zh-CN" dirty="0" smtClean="0">
                <a:solidFill>
                  <a:schemeClr val="tx1"/>
                </a:solidFill>
              </a:rPr>
              <a:t>conditions</a:t>
            </a:r>
          </a:p>
          <a:p>
            <a:pPr algn="ctr"/>
            <a:endParaRPr lang="en-US" altLang="zh-CN" dirty="0" smtClean="0">
              <a:solidFill>
                <a:schemeClr val="tx1"/>
              </a:solidFill>
            </a:endParaRPr>
          </a:p>
          <a:p>
            <a:pPr algn="ctr"/>
            <a:endParaRPr lang="en-US" altLang="zh-CN" dirty="0">
              <a:solidFill>
                <a:schemeClr val="tx1"/>
              </a:solidFill>
            </a:endParaRPr>
          </a:p>
          <a:p>
            <a:pPr algn="ctr"/>
            <a:endParaRPr lang="en-US" altLang="zh-CN" dirty="0" smtClean="0">
              <a:solidFill>
                <a:schemeClr val="tx1"/>
              </a:solidFill>
            </a:endParaRPr>
          </a:p>
        </p:txBody>
      </p:sp>
      <p:sp>
        <p:nvSpPr>
          <p:cNvPr id="199" name="矩形 28"/>
          <p:cNvSpPr/>
          <p:nvPr/>
        </p:nvSpPr>
        <p:spPr>
          <a:xfrm>
            <a:off x="7491439" y="1639336"/>
            <a:ext cx="1972408" cy="445486"/>
          </a:xfrm>
          <a:prstGeom prst="rect">
            <a:avLst/>
          </a:prstGeom>
          <a:solidFill>
            <a:schemeClr val="accent4">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Gravity load</a:t>
            </a:r>
            <a:endParaRPr lang="zh-CN" altLang="en-US" dirty="0"/>
          </a:p>
        </p:txBody>
      </p:sp>
      <p:sp>
        <p:nvSpPr>
          <p:cNvPr id="200" name="矩形 30"/>
          <p:cNvSpPr/>
          <p:nvPr/>
        </p:nvSpPr>
        <p:spPr>
          <a:xfrm>
            <a:off x="9553575" y="1639336"/>
            <a:ext cx="1972408" cy="445486"/>
          </a:xfrm>
          <a:prstGeom prst="rect">
            <a:avLst/>
          </a:prstGeom>
          <a:solidFill>
            <a:schemeClr val="accent4">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Wind load</a:t>
            </a:r>
            <a:endParaRPr lang="zh-CN" altLang="en-US" dirty="0"/>
          </a:p>
        </p:txBody>
      </p:sp>
      <p:sp>
        <p:nvSpPr>
          <p:cNvPr id="201" name="矩形 41"/>
          <p:cNvSpPr/>
          <p:nvPr/>
        </p:nvSpPr>
        <p:spPr>
          <a:xfrm>
            <a:off x="7491439" y="2143392"/>
            <a:ext cx="1972408" cy="445486"/>
          </a:xfrm>
          <a:prstGeom prst="rect">
            <a:avLst/>
          </a:prstGeom>
          <a:solidFill>
            <a:schemeClr val="accent4">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Shock</a:t>
            </a:r>
            <a:endParaRPr lang="zh-CN" altLang="en-US" dirty="0"/>
          </a:p>
        </p:txBody>
      </p:sp>
      <p:sp>
        <p:nvSpPr>
          <p:cNvPr id="202" name="矩形 42"/>
          <p:cNvSpPr/>
          <p:nvPr/>
        </p:nvSpPr>
        <p:spPr>
          <a:xfrm>
            <a:off x="9553575" y="2143392"/>
            <a:ext cx="1972408" cy="445486"/>
          </a:xfrm>
          <a:prstGeom prst="rect">
            <a:avLst/>
          </a:prstGeom>
          <a:solidFill>
            <a:schemeClr val="accent4">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Brake load</a:t>
            </a:r>
            <a:endParaRPr lang="zh-CN" altLang="en-US" dirty="0"/>
          </a:p>
        </p:txBody>
      </p:sp>
      <p:sp>
        <p:nvSpPr>
          <p:cNvPr id="203" name="矩形 50"/>
          <p:cNvSpPr/>
          <p:nvPr/>
        </p:nvSpPr>
        <p:spPr>
          <a:xfrm>
            <a:off x="7246049" y="2897187"/>
            <a:ext cx="2611782" cy="2514600"/>
          </a:xfrm>
          <a:prstGeom prst="rect">
            <a:avLst/>
          </a:prstGeom>
          <a:solidFill>
            <a:schemeClr val="accent4">
              <a:lumMod val="40000"/>
              <a:lumOff val="60000"/>
              <a:alpha val="5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Mechanics</a:t>
            </a:r>
          </a:p>
          <a:p>
            <a:pPr algn="ctr"/>
            <a:endParaRPr lang="en-US" altLang="zh-CN" dirty="0">
              <a:solidFill>
                <a:schemeClr val="tx1"/>
              </a:solidFill>
            </a:endParaRPr>
          </a:p>
          <a:p>
            <a:pPr algn="ctr"/>
            <a:endParaRPr lang="en-US" altLang="zh-CN" dirty="0"/>
          </a:p>
          <a:p>
            <a:pPr algn="ctr"/>
            <a:endParaRPr lang="en-US" altLang="zh-CN" dirty="0"/>
          </a:p>
          <a:p>
            <a:pPr algn="ctr"/>
            <a:endParaRPr lang="en-US" altLang="zh-CN" dirty="0"/>
          </a:p>
          <a:p>
            <a:pPr algn="ctr"/>
            <a:endParaRPr lang="en-US" altLang="zh-CN" dirty="0" smtClean="0"/>
          </a:p>
        </p:txBody>
      </p:sp>
      <p:sp>
        <p:nvSpPr>
          <p:cNvPr id="204" name="圆角矩形 51"/>
          <p:cNvSpPr/>
          <p:nvPr/>
        </p:nvSpPr>
        <p:spPr>
          <a:xfrm>
            <a:off x="7340459" y="3496542"/>
            <a:ext cx="2305252" cy="5345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Compressive</a:t>
            </a:r>
            <a:endParaRPr lang="zh-CN" altLang="en-US" dirty="0"/>
          </a:p>
        </p:txBody>
      </p:sp>
      <p:sp>
        <p:nvSpPr>
          <p:cNvPr id="205" name="圆角矩形 52"/>
          <p:cNvSpPr/>
          <p:nvPr/>
        </p:nvSpPr>
        <p:spPr>
          <a:xfrm>
            <a:off x="7355311" y="4104959"/>
            <a:ext cx="2305252" cy="5345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Bending</a:t>
            </a:r>
            <a:endParaRPr lang="zh-CN" altLang="en-US" dirty="0"/>
          </a:p>
        </p:txBody>
      </p:sp>
      <p:sp>
        <p:nvSpPr>
          <p:cNvPr id="206" name="圆角矩形 53"/>
          <p:cNvSpPr/>
          <p:nvPr/>
        </p:nvSpPr>
        <p:spPr>
          <a:xfrm>
            <a:off x="7375213" y="4714559"/>
            <a:ext cx="2305252" cy="5345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Shearing</a:t>
            </a:r>
            <a:endParaRPr lang="zh-CN" altLang="en-US" dirty="0"/>
          </a:p>
        </p:txBody>
      </p:sp>
      <p:sp>
        <p:nvSpPr>
          <p:cNvPr id="207" name="矩形 54"/>
          <p:cNvSpPr/>
          <p:nvPr/>
        </p:nvSpPr>
        <p:spPr>
          <a:xfrm>
            <a:off x="7322793" y="5538434"/>
            <a:ext cx="2611782" cy="2997553"/>
          </a:xfrm>
          <a:prstGeom prst="rect">
            <a:avLst/>
          </a:prstGeom>
          <a:solidFill>
            <a:schemeClr val="accent4">
              <a:lumMod val="40000"/>
              <a:lumOff val="60000"/>
              <a:alpha val="5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Material</a:t>
            </a: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a:solidFill>
                <a:schemeClr val="tx1"/>
              </a:solidFill>
            </a:endParaRPr>
          </a:p>
          <a:p>
            <a:pPr algn="ctr"/>
            <a:endParaRPr lang="en-US" altLang="zh-CN" dirty="0" smtClean="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smtClean="0">
              <a:solidFill>
                <a:schemeClr val="tx1"/>
              </a:solidFill>
            </a:endParaRPr>
          </a:p>
        </p:txBody>
      </p:sp>
      <p:sp>
        <p:nvSpPr>
          <p:cNvPr id="208" name="圆角矩形 55"/>
          <p:cNvSpPr/>
          <p:nvPr/>
        </p:nvSpPr>
        <p:spPr>
          <a:xfrm>
            <a:off x="7417203" y="6211888"/>
            <a:ext cx="2305252" cy="59731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Steel</a:t>
            </a:r>
            <a:endParaRPr lang="zh-CN" altLang="en-US" dirty="0"/>
          </a:p>
        </p:txBody>
      </p:sp>
      <p:sp>
        <p:nvSpPr>
          <p:cNvPr id="209" name="圆角矩形 56"/>
          <p:cNvSpPr/>
          <p:nvPr/>
        </p:nvSpPr>
        <p:spPr>
          <a:xfrm>
            <a:off x="7432055" y="6863275"/>
            <a:ext cx="2305252" cy="79641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Reinforced concrete</a:t>
            </a:r>
            <a:endParaRPr lang="zh-CN" altLang="en-US" dirty="0"/>
          </a:p>
        </p:txBody>
      </p:sp>
      <p:sp>
        <p:nvSpPr>
          <p:cNvPr id="210" name="圆角矩形 57"/>
          <p:cNvSpPr/>
          <p:nvPr/>
        </p:nvSpPr>
        <p:spPr>
          <a:xfrm>
            <a:off x="7451957" y="7701475"/>
            <a:ext cx="2305252" cy="79641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PresTrussed</a:t>
            </a:r>
            <a:r>
              <a:rPr lang="en-US" altLang="zh-CN" dirty="0" smtClean="0"/>
              <a:t> </a:t>
            </a:r>
            <a:r>
              <a:rPr lang="en-US" altLang="zh-CN" dirty="0"/>
              <a:t>concrete</a:t>
            </a:r>
            <a:endParaRPr lang="zh-CN" altLang="en-US" dirty="0"/>
          </a:p>
        </p:txBody>
      </p:sp>
      <p:sp>
        <p:nvSpPr>
          <p:cNvPr id="211" name="矩形 58"/>
          <p:cNvSpPr/>
          <p:nvPr/>
        </p:nvSpPr>
        <p:spPr>
          <a:xfrm>
            <a:off x="10010775" y="6021387"/>
            <a:ext cx="1870792" cy="2514600"/>
          </a:xfrm>
          <a:prstGeom prst="rect">
            <a:avLst/>
          </a:prstGeom>
          <a:solidFill>
            <a:schemeClr val="accent4">
              <a:lumMod val="40000"/>
              <a:lumOff val="60000"/>
              <a:alpha val="5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Foundation </a:t>
            </a:r>
            <a:r>
              <a:rPr lang="en-US" altLang="zh-CN" dirty="0" smtClean="0">
                <a:solidFill>
                  <a:schemeClr val="tx1"/>
                </a:solidFill>
              </a:rPr>
              <a:t>design</a:t>
            </a:r>
          </a:p>
          <a:p>
            <a:pPr algn="ctr"/>
            <a:endParaRPr lang="en-US" altLang="zh-CN" dirty="0">
              <a:solidFill>
                <a:schemeClr val="tx1"/>
              </a:solidFill>
            </a:endParaRPr>
          </a:p>
          <a:p>
            <a:pPr algn="ctr"/>
            <a:endParaRPr lang="en-US" altLang="zh-CN" dirty="0" smtClean="0">
              <a:solidFill>
                <a:schemeClr val="tx1"/>
              </a:solidFill>
            </a:endParaRPr>
          </a:p>
          <a:p>
            <a:pPr algn="ctr"/>
            <a:endParaRPr lang="en-US" altLang="zh-CN" dirty="0">
              <a:solidFill>
                <a:schemeClr val="tx1"/>
              </a:solidFill>
            </a:endParaRPr>
          </a:p>
          <a:p>
            <a:pPr algn="ctr"/>
            <a:endParaRPr lang="en-US" altLang="zh-CN" dirty="0">
              <a:solidFill>
                <a:schemeClr val="tx1"/>
              </a:solidFill>
            </a:endParaRPr>
          </a:p>
        </p:txBody>
      </p:sp>
      <p:sp>
        <p:nvSpPr>
          <p:cNvPr id="212" name="圆角矩形 59"/>
          <p:cNvSpPr/>
          <p:nvPr/>
        </p:nvSpPr>
        <p:spPr>
          <a:xfrm>
            <a:off x="10067931" y="6884198"/>
            <a:ext cx="1682386" cy="35638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13" name="圆角矩形 60"/>
          <p:cNvSpPr/>
          <p:nvPr/>
        </p:nvSpPr>
        <p:spPr>
          <a:xfrm>
            <a:off x="10076118" y="7316787"/>
            <a:ext cx="1682386" cy="35638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14" name="圆角矩形 61"/>
          <p:cNvSpPr/>
          <p:nvPr/>
        </p:nvSpPr>
        <p:spPr>
          <a:xfrm>
            <a:off x="10076118" y="7722398"/>
            <a:ext cx="1682386" cy="35638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15" name="圆角矩形 62"/>
          <p:cNvSpPr/>
          <p:nvPr/>
        </p:nvSpPr>
        <p:spPr>
          <a:xfrm>
            <a:off x="10082609" y="8154987"/>
            <a:ext cx="1682386" cy="35638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18" name="左右箭头 66"/>
          <p:cNvSpPr/>
          <p:nvPr/>
        </p:nvSpPr>
        <p:spPr>
          <a:xfrm>
            <a:off x="5478884" y="3430587"/>
            <a:ext cx="1483891" cy="356389"/>
          </a:xfrm>
          <a:prstGeom prst="leftRight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左右箭头 66"/>
          <p:cNvSpPr/>
          <p:nvPr/>
        </p:nvSpPr>
        <p:spPr>
          <a:xfrm>
            <a:off x="5500635" y="7347316"/>
            <a:ext cx="1483891" cy="356389"/>
          </a:xfrm>
          <a:prstGeom prst="leftRight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左右箭头 66"/>
          <p:cNvSpPr/>
          <p:nvPr/>
        </p:nvSpPr>
        <p:spPr>
          <a:xfrm>
            <a:off x="5421165" y="8319693"/>
            <a:ext cx="1563361" cy="356389"/>
          </a:xfrm>
          <a:prstGeom prst="leftRight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下箭头 40"/>
          <p:cNvSpPr/>
          <p:nvPr/>
        </p:nvSpPr>
        <p:spPr>
          <a:xfrm>
            <a:off x="9149463" y="8688387"/>
            <a:ext cx="390521" cy="379897"/>
          </a:xfrm>
          <a:prstGeom prst="down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itle 1"/>
          <p:cNvSpPr>
            <a:spLocks noGrp="1"/>
          </p:cNvSpPr>
          <p:nvPr>
            <p:ph type="title"/>
          </p:nvPr>
        </p:nvSpPr>
        <p:spPr>
          <a:xfrm>
            <a:off x="534695" y="77787"/>
            <a:ext cx="11762080" cy="622208"/>
          </a:xfrm>
        </p:spPr>
        <p:txBody>
          <a:bodyPr/>
          <a:lstStyle/>
          <a:p>
            <a:r>
              <a:rPr lang="en-US" dirty="0" smtClean="0"/>
              <a:t>Proposed Work Flow in Civil 3D</a:t>
            </a:r>
            <a:endParaRPr lang="en-US" dirty="0"/>
          </a:p>
        </p:txBody>
      </p:sp>
      <p:sp>
        <p:nvSpPr>
          <p:cNvPr id="2" name="Rounded Rectangle 1"/>
          <p:cNvSpPr/>
          <p:nvPr/>
        </p:nvSpPr>
        <p:spPr bwMode="auto">
          <a:xfrm>
            <a:off x="714375" y="4981850"/>
            <a:ext cx="2667000" cy="562460"/>
          </a:xfrm>
          <a:prstGeom prst="roundRect">
            <a:avLst/>
          </a:prstGeom>
          <a:solidFill>
            <a:schemeClr val="accent3">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hlinkClick r:id="rId4" action="ppaction://hlinkfile"/>
              </a:rPr>
              <a:t>Work Flow Demo</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extLst>
      <p:ext uri="{BB962C8B-B14F-4D97-AF65-F5344CB8AC3E}">
        <p14:creationId xmlns:p14="http://schemas.microsoft.com/office/powerpoint/2010/main" xmlns="" val="2693572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6"/>
          <p:cNvSpPr/>
          <p:nvPr/>
        </p:nvSpPr>
        <p:spPr>
          <a:xfrm>
            <a:off x="638175" y="534987"/>
            <a:ext cx="1952606" cy="5698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solidFill>
              </a:rPr>
              <a:t>Modeling</a:t>
            </a:r>
            <a:endParaRPr lang="zh-CN" altLang="en-US" dirty="0">
              <a:solidFill>
                <a:schemeClr val="bg2"/>
              </a:solidFill>
            </a:endParaRPr>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1949" y="1206268"/>
            <a:ext cx="11338626" cy="7710719"/>
          </a:xfrm>
          <a:prstGeom prst="rect">
            <a:avLst/>
          </a:prstGeom>
          <a:noFill/>
          <a:ln>
            <a:noFill/>
          </a:ln>
        </p:spPr>
      </p:pic>
    </p:spTree>
    <p:extLst>
      <p:ext uri="{BB962C8B-B14F-4D97-AF65-F5344CB8AC3E}">
        <p14:creationId xmlns:p14="http://schemas.microsoft.com/office/powerpoint/2010/main" xmlns="" val="408525917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DSK_Blac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Functional_x0020_Area xmlns="ee014d33-f205-4a05-bc9b-54428b70ff87">3</Functional_x0020_Area>
    <Subfeature xmlns="ee014d33-f205-4a05-bc9b-54428b70ff87">1</Subfeature>
    <Doc_x0020_Status xmlns="ee014d33-f205-4a05-bc9b-54428b70ff87">Final</Doc_x0020_Status>
    <Feature xmlns="ee014d33-f205-4a05-bc9b-54428b70ff87">21</Feature>
    <Project xmlns="ee014d33-f205-4a05-bc9b-54428b70ff87">8</Project>
    <Doc_x0020_Type xmlns="ee014d33-f205-4a05-bc9b-54428b70ff87">17</Doc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A99429DCF3D040AD18CBF19F0FB0E3" ma:contentTypeVersion="11" ma:contentTypeDescription="Create a new document." ma:contentTypeScope="" ma:versionID="f27c50add4ccf62f87061816e27a5dce">
  <xsd:schema xmlns:xsd="http://www.w3.org/2001/XMLSchema" xmlns:p="http://schemas.microsoft.com/office/2006/metadata/properties" xmlns:ns2="ee014d33-f205-4a05-bc9b-54428b70ff87" targetNamespace="http://schemas.microsoft.com/office/2006/metadata/properties" ma:root="true" ma:fieldsID="29f84b02b4e19e4da3ecd85774bade0d" ns2:_="">
    <xsd:import namespace="ee014d33-f205-4a05-bc9b-54428b70ff87"/>
    <xsd:element name="properties">
      <xsd:complexType>
        <xsd:sequence>
          <xsd:element name="documentManagement">
            <xsd:complexType>
              <xsd:all>
                <xsd:element ref="ns2:Project"/>
                <xsd:element ref="ns2:Feature"/>
                <xsd:element ref="ns2:Subfeature"/>
                <xsd:element ref="ns2:Doc_x0020_Type"/>
                <xsd:element ref="ns2:Doc_x0020_Status"/>
                <xsd:element ref="ns2:Functional_x0020_Area"/>
              </xsd:all>
            </xsd:complexType>
          </xsd:element>
        </xsd:sequence>
      </xsd:complexType>
    </xsd:element>
  </xsd:schema>
  <xsd:schema xmlns:xsd="http://www.w3.org/2001/XMLSchema" xmlns:dms="http://schemas.microsoft.com/office/2006/documentManagement/types" targetNamespace="ee014d33-f205-4a05-bc9b-54428b70ff87" elementFormDefault="qualified">
    <xsd:import namespace="http://schemas.microsoft.com/office/2006/documentManagement/types"/>
    <xsd:element name="Project" ma:index="2" ma:displayName="Project" ma:list="{9283f676-4f4a-42f6-a9bb-fd582b939ffd}" ma:internalName="Project" ma:showField="Title">
      <xsd:simpleType>
        <xsd:restriction base="dms:Lookup"/>
      </xsd:simpleType>
    </xsd:element>
    <xsd:element name="Feature" ma:index="3" ma:displayName="Feature" ma:list="{563b52c0-0661-4a31-a732-a3602178af21}" ma:internalName="Feature" ma:showField="Title">
      <xsd:simpleType>
        <xsd:restriction base="dms:Lookup"/>
      </xsd:simpleType>
    </xsd:element>
    <xsd:element name="Subfeature" ma:index="4" ma:displayName="Subfeature" ma:list="{75e66cb2-7221-4705-8eeb-4e22a1ae8138}" ma:internalName="Subfeature" ma:readOnly="false" ma:showField="Title">
      <xsd:simpleType>
        <xsd:restriction base="dms:Lookup"/>
      </xsd:simpleType>
    </xsd:element>
    <xsd:element name="Doc_x0020_Type" ma:index="5" ma:displayName="Doc Type" ma:list="{1cd72599-78c3-4a92-b864-81b1d3235a60}" ma:internalName="Doc_x0020_Type" ma:readOnly="false" ma:showField="Title">
      <xsd:simpleType>
        <xsd:restriction base="dms:Lookup"/>
      </xsd:simpleType>
    </xsd:element>
    <xsd:element name="Doc_x0020_Status" ma:index="6" ma:displayName="Doc Status" ma:default="Draft" ma:format="Dropdown" ma:internalName="Doc_x0020_Status">
      <xsd:simpleType>
        <xsd:restriction base="dms:Choice">
          <xsd:enumeration value="Draft"/>
          <xsd:enumeration value="Final"/>
          <xsd:enumeration value="Scoped"/>
          <xsd:enumeration value="N/A"/>
        </xsd:restriction>
      </xsd:simpleType>
    </xsd:element>
    <xsd:element name="Functional_x0020_Area" ma:index="13" ma:displayName="Functional Area" ma:list="{e605475f-2a1e-45d4-8957-f8ee63c6fc39}" ma:internalName="Functional_x0020_Area"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2C6963-0519-424B-98C3-89F870EB2222}">
  <ds:schemaRefs>
    <ds:schemaRef ds:uri="http://schemas.microsoft.com/sharepoint/v3/contenttype/forms"/>
  </ds:schemaRefs>
</ds:datastoreItem>
</file>

<file path=customXml/itemProps2.xml><?xml version="1.0" encoding="utf-8"?>
<ds:datastoreItem xmlns:ds="http://schemas.openxmlformats.org/officeDocument/2006/customXml" ds:itemID="{34C755C8-7118-41D3-B9EA-482D608FFBB1}">
  <ds:schemaRefs>
    <ds:schemaRef ds:uri="http://purl.org/dc/terms/"/>
    <ds:schemaRef ds:uri="http://purl.org/dc/elements/1.1/"/>
    <ds:schemaRef ds:uri="ee014d33-f205-4a05-bc9b-54428b70ff87"/>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F602DA55-3A6D-450F-A4C8-AA195AABE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014d33-f205-4a05-bc9b-54428b70ff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778</Words>
  <Application>Microsoft Office PowerPoint</Application>
  <PresentationFormat>Custom</PresentationFormat>
  <Paragraphs>153</Paragraphs>
  <Slides>14</Slides>
  <Notes>12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18" baseType="lpstr">
      <vt:lpstr>ADSK_Dark</vt:lpstr>
      <vt:lpstr>ADSK_White</vt:lpstr>
      <vt:lpstr>ADSK_Black</vt:lpstr>
      <vt:lpstr>Microsoft Office Visio Drawing</vt:lpstr>
      <vt:lpstr>Bridge Design in AutoCAD Civil 3D</vt:lpstr>
      <vt:lpstr>Agenda</vt:lpstr>
      <vt:lpstr>Bridge Types</vt:lpstr>
      <vt:lpstr>Bridge Types</vt:lpstr>
      <vt:lpstr>Bridge Types</vt:lpstr>
      <vt:lpstr>Bridge Types &amp; Scope</vt:lpstr>
      <vt:lpstr>How to design a bridge </vt:lpstr>
      <vt:lpstr>Proposed Work Flow in Civil 3D</vt:lpstr>
      <vt:lpstr>Slide 9</vt:lpstr>
      <vt:lpstr>Slide 10</vt:lpstr>
      <vt:lpstr>Slide 11</vt:lpstr>
      <vt:lpstr>Slide 12</vt:lpstr>
      <vt:lpstr>Product Portfolio</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3D Architecture</dc:title>
  <dc:subject>template, PowerPoint, presentation, corporate template</dc:subject>
  <dc:creator/>
  <cp:keywords>template, PowerPoint, presentation, corporate template</cp:keywords>
  <cp:lastModifiedBy/>
  <cp:revision>1</cp:revision>
  <dcterms:created xsi:type="dcterms:W3CDTF">2009-04-08T04:13:08Z</dcterms:created>
  <dcterms:modified xsi:type="dcterms:W3CDTF">2011-08-22T06:18:33Z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0x01010023A99429DCF3D040AD18CBF19F0FB0E3</vt:lpwstr>
  </property>
  <property fmtid="{D5CDD505-2E9C-101B-9397-08002B2CF9AE}" pid="3" name="Date Published">
    <vt:lpwstr>2010-01-14T03:00:00-05:00</vt:lpwstr>
  </property>
  <property fmtid="{D5CDD505-2E9C-101B-9397-08002B2CF9AE}" pid="4" name="Image">
    <vt:lpwstr/>
  </property>
  <property fmtid="{D5CDD505-2E9C-101B-9397-08002B2CF9AE}" pid="5" name="Business and Industry">
    <vt:lpwstr>AEC IM PLG</vt:lpwstr>
  </property>
  <property fmtid="{D5CDD505-2E9C-101B-9397-08002B2CF9AE}" pid="6" name="Category">
    <vt:lpwstr>Civil 3D Architecture</vt:lpwstr>
  </property>
  <property fmtid="{D5CDD505-2E9C-101B-9397-08002B2CF9AE}" pid="7" name="Media Description">
    <vt:lpwstr>Basic overview of C3D architecture</vt:lpwstr>
  </property>
</Properties>
</file>