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08" y="27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executives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executives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4\Sprint2\for%20executives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2004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profit!$E$87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profit!$F$87:$G$87</c:f>
              <c:numCache>
                <c:formatCode>_("$"* #,##0_);_("$"* \(#,##0\);_("$"* "-"??_);_(@_)</c:formatCode>
                <c:ptCount val="2"/>
                <c:pt idx="0">
                  <c:v>602374.81289100158</c:v>
                </c:pt>
                <c:pt idx="1">
                  <c:v>774433.54368900065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3-4497-BC31-17C4639E5012}"/>
            </c:ext>
          </c:extLst>
        </c:ser>
        <c:ser>
          <c:idx val="1"/>
          <c:order val="1"/>
          <c:tx>
            <c:strRef>
              <c:f>profit!$E$88</c:f>
              <c:strCache>
                <c:ptCount val="1"/>
                <c:pt idx="0">
                  <c:v>AU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profit!$F$88:$G$88</c:f>
              <c:numCache>
                <c:formatCode>_("$"* #,##0_);_("$"* \(#,##0\);_("$"* "-"??_);_(@_)</c:formatCode>
                <c:ptCount val="2"/>
                <c:pt idx="0">
                  <c:v>474036.02637599967</c:v>
                </c:pt>
                <c:pt idx="1">
                  <c:v>541038.42485199985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3-4497-BC31-17C4639E5012}"/>
            </c:ext>
          </c:extLst>
        </c:ser>
        <c:ser>
          <c:idx val="2"/>
          <c:order val="2"/>
          <c:tx>
            <c:strRef>
              <c:f>profit!$E$89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profit!$F$89:$G$89</c:f>
              <c:numCache>
                <c:formatCode>_("$"* #,##0_);_("$"* \(#,##0\);_("$"* "-"??_);_(@_)</c:formatCode>
                <c:ptCount val="2"/>
                <c:pt idx="0">
                  <c:v>226281.89502899995</c:v>
                </c:pt>
                <c:pt idx="1">
                  <c:v>265040.16475899925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53-4497-BC31-17C4639E5012}"/>
            </c:ext>
          </c:extLst>
        </c:ser>
        <c:ser>
          <c:idx val="3"/>
          <c:order val="3"/>
          <c:tx>
            <c:strRef>
              <c:f>profit!$E$90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profit!$F$90:$G$90</c:f>
              <c:numCache>
                <c:formatCode>_("$"* #,##0_);_("$"* \(#,##0\);_("$"* "-"??_);_(@_)</c:formatCode>
                <c:ptCount val="2"/>
                <c:pt idx="0">
                  <c:v>189158.68011499988</c:v>
                </c:pt>
                <c:pt idx="1">
                  <c:v>243953.76248099975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53-4497-BC31-17C4639E5012}"/>
            </c:ext>
          </c:extLst>
        </c:ser>
        <c:ser>
          <c:idx val="4"/>
          <c:order val="4"/>
          <c:tx>
            <c:strRef>
              <c:f>profit!$E$91</c:f>
              <c:strCache>
                <c:ptCount val="1"/>
                <c:pt idx="0">
                  <c:v>FR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profit!$F$91:$G$91</c:f>
              <c:numCache>
                <c:formatCode>_("$"* #,##0_);_("$"* \(#,##0\);_("$"* "-"??_);_(@_)</c:formatCode>
                <c:ptCount val="2"/>
                <c:pt idx="0">
                  <c:v>164595.57709600043</c:v>
                </c:pt>
                <c:pt idx="1">
                  <c:v>210484.31137299974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53-4497-BC31-17C4639E5012}"/>
            </c:ext>
          </c:extLst>
        </c:ser>
        <c:ser>
          <c:idx val="5"/>
          <c:order val="5"/>
          <c:tx>
            <c:strRef>
              <c:f>profit!$E$92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profit!$F$86:$G$86</c:f>
              <c:strCache>
                <c:ptCount val="2"/>
                <c:pt idx="0">
                  <c:v>Qtr1</c:v>
                </c:pt>
                <c:pt idx="1">
                  <c:v>Qtr2</c:v>
                </c:pt>
              </c:strCache>
            </c:strRef>
          </c:cat>
          <c:val>
            <c:numRef>
              <c:f>profit!$F$92:$G$92</c:f>
              <c:numCache>
                <c:formatCode>_("$"* #,##0_);_("$"* \(#,##0\);_("$"* "-"??_);_(@_)</c:formatCode>
                <c:ptCount val="2"/>
                <c:pt idx="0">
                  <c:v>139215.56593400065</c:v>
                </c:pt>
                <c:pt idx="1">
                  <c:v>177427.48865799946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53-4497-BC31-17C4639E5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3760384"/>
        <c:axId val="1673760800"/>
      </c:barChart>
      <c:catAx>
        <c:axId val="16737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60800"/>
        <c:crosses val="autoZero"/>
        <c:auto val="1"/>
        <c:lblAlgn val="ctr"/>
        <c:lblOffset val="100"/>
        <c:noMultiLvlLbl val="0"/>
      </c:catAx>
      <c:valAx>
        <c:axId val="167376080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430219920805045E-3"/>
          <c:y val="0.92880771329594003"/>
          <c:w val="0.58393851113782202"/>
          <c:h val="5.179515141438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ED7D31"/>
                </a:solidFill>
              </a:rPr>
              <a:t>Online</a:t>
            </a:r>
            <a:r>
              <a:rPr lang="en-US" dirty="0"/>
              <a:t> and </a:t>
            </a:r>
            <a:r>
              <a:rPr lang="en-US" dirty="0">
                <a:solidFill>
                  <a:srgbClr val="4472C4"/>
                </a:solidFill>
              </a:rPr>
              <a:t>Offline</a:t>
            </a:r>
            <a:r>
              <a:rPr lang="en-US" dirty="0"/>
              <a:t>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Sheet1!$L$62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Sheet1!$M$61:$N$61</c:f>
              <c:strCache>
                <c:ptCount val="2"/>
                <c:pt idx="0">
                  <c:v>2004 Q1</c:v>
                </c:pt>
                <c:pt idx="1">
                  <c:v>2004 Q2</c:v>
                </c:pt>
              </c:strCache>
            </c:strRef>
          </c:cat>
          <c:val>
            <c:numRef>
              <c:f>Sheet1!$M$62:$N$62</c:f>
              <c:numCache>
                <c:formatCode>General</c:formatCode>
                <c:ptCount val="2"/>
                <c:pt idx="0">
                  <c:v>9.4375713021000003</c:v>
                </c:pt>
                <c:pt idx="1">
                  <c:v>11.962496585600004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9-4552-A89D-4611117BF6F7}"/>
            </c:ext>
          </c:extLst>
        </c:ser>
        <c:ser>
          <c:idx val="1"/>
          <c:order val="1"/>
          <c:tx>
            <c:strRef>
              <c:f>Sheet1!$L$63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Sheet1!$M$61:$N$61</c:f>
              <c:strCache>
                <c:ptCount val="2"/>
                <c:pt idx="0">
                  <c:v>2004 Q1</c:v>
                </c:pt>
                <c:pt idx="1">
                  <c:v>2004 Q2</c:v>
                </c:pt>
              </c:strCache>
            </c:strRef>
          </c:cat>
          <c:val>
            <c:numRef>
              <c:f>Sheet1!$M$63:$N$63</c:f>
              <c:numCache>
                <c:formatCode>General</c:formatCode>
                <c:ptCount val="2"/>
                <c:pt idx="0">
                  <c:v>4.7334112434000302</c:v>
                </c:pt>
                <c:pt idx="1">
                  <c:v>6.0072543631000128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9-4552-A89D-4611117B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6032176"/>
        <c:axId val="1036010960"/>
      </c:barChart>
      <c:catAx>
        <c:axId val="10360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010960"/>
        <c:crosses val="autoZero"/>
        <c:auto val="1"/>
        <c:lblAlgn val="ctr"/>
        <c:lblOffset val="100"/>
        <c:noMultiLvlLbl val="0"/>
      </c:catAx>
      <c:valAx>
        <c:axId val="1036010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 dirty="0">
                    <a:effectLst/>
                  </a:rPr>
                  <a:t>Millions $</a:t>
                </a:r>
                <a:endParaRPr lang="en-US" sz="6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9121236165333951E-2"/>
              <c:y val="9.150182116891748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03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sales </a:t>
            </a:r>
            <a:r>
              <a:rPr lang="en-US" dirty="0">
                <a:solidFill>
                  <a:srgbClr val="ED7D31"/>
                </a:solidFill>
              </a:rPr>
              <a:t>Online</a:t>
            </a:r>
            <a:r>
              <a:rPr lang="en-US" dirty="0"/>
              <a:t> vs </a:t>
            </a:r>
            <a:r>
              <a:rPr lang="en-US" dirty="0">
                <a:solidFill>
                  <a:srgbClr val="4472C4"/>
                </a:solidFill>
              </a:rPr>
              <a:t>Offline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Sheet1!$L$62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Sheet1!$M$61:$N$61</c:f>
              <c:strCache>
                <c:ptCount val="2"/>
                <c:pt idx="0">
                  <c:v>2004 Q1</c:v>
                </c:pt>
                <c:pt idx="1">
                  <c:v>2004 Q2</c:v>
                </c:pt>
              </c:strCache>
            </c:strRef>
          </c:cat>
          <c:val>
            <c:numRef>
              <c:f>Sheet1!$M$66:$N$66</c:f>
              <c:numCache>
                <c:formatCode>General</c:formatCode>
                <c:ptCount val="2"/>
                <c:pt idx="0">
                  <c:v>449</c:v>
                </c:pt>
                <c:pt idx="1">
                  <c:v>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3-454D-B1A7-DD8504021A71}"/>
            </c:ext>
          </c:extLst>
        </c:ser>
        <c:ser>
          <c:idx val="1"/>
          <c:order val="1"/>
          <c:tx>
            <c:strRef>
              <c:f>Sheet1!$L$63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Sheet1!$M$61:$N$61</c:f>
              <c:strCache>
                <c:ptCount val="2"/>
                <c:pt idx="0">
                  <c:v>2004 Q1</c:v>
                </c:pt>
                <c:pt idx="1">
                  <c:v>2004 Q2</c:v>
                </c:pt>
              </c:strCache>
            </c:strRef>
          </c:cat>
          <c:val>
            <c:numRef>
              <c:f>Sheet1!$M$67:$N$67</c:f>
              <c:numCache>
                <c:formatCode>General</c:formatCode>
                <c:ptCount val="2"/>
                <c:pt idx="0">
                  <c:v>5638</c:v>
                </c:pt>
                <c:pt idx="1">
                  <c:v>6436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03-454D-B1A7-DD8504021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6032176"/>
        <c:axId val="1036010960"/>
      </c:barChart>
      <c:catAx>
        <c:axId val="10360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010960"/>
        <c:crosses val="autoZero"/>
        <c:auto val="1"/>
        <c:lblAlgn val="ctr"/>
        <c:lblOffset val="100"/>
        <c:noMultiLvlLbl val="0"/>
      </c:catAx>
      <c:valAx>
        <c:axId val="103601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03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4EC6-071A-B88F-2BA2-A5B3CE9E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C7306-77DF-EF2F-C1B2-C21A0E0D0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1AAA-8328-4986-2B3D-FEAD3B12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AEA4-5BB9-9E0F-7738-C37A7AC1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51B4-9779-0994-1218-B8BB090E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A1B0-5852-2535-D120-6111BF5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7957-94E2-8316-E3ED-1D5D291CF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F9EE-3191-71CB-511E-9A876B15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284A-FE02-8304-589E-FFD9F178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008E-5465-9494-85B5-4CBD815A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89669-6FCD-E676-2583-684BCF74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C819A-62F0-957A-3EE8-8174B4E4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5FF1-91CC-71FC-0EDF-DCB026E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3EBC-2627-E59E-CC71-55C7D6F2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9ACF-0CFD-2F90-57C8-2EC8DCD7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7ABB-7292-6764-5794-7F039E6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B931-1D93-198C-61FA-B3593BEF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41AE-D015-416A-833A-087F8641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AF3F-8063-AE68-CFDF-8390486B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DA77-A67D-7B3C-3A4E-2CA9B67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7DE1-F2E3-743F-661B-BE15B605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E717-5FF2-3CED-1C54-4DB17D7D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B1DE-570A-860F-2DFD-7F9EA394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CBA9-9BBA-921D-29D2-3048515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E124-0FD4-5190-7413-4BBA1F0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C4A2-89CC-4B25-DA1E-1C0C5FFD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0227-7CA7-1957-9373-65FF73612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5B82-B243-17FC-B9B9-983DBE2A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E619-3462-7517-6C46-FFFC983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6A38-0D9C-9A7E-C16E-15518FF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7A9AC-5B34-BA9E-E2E2-D10BBB35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EF9-2133-CE6D-D6EF-F41E0CFB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3756-31C5-5333-BF67-C2D805E9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DC1F-FB5E-49E0-E4A7-D0B7AF7F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29036-0D5F-58F1-DE16-04D315DD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2451F-A22A-125C-4259-9266734AC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49C24-3593-200A-88B4-AABFDEFD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19AD5-2F59-8FF9-48F0-9055477A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2DE7B-D233-EF19-1303-53F987F3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84E8-66EA-4709-EDE5-CA0AD91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786D-108C-E4E1-B126-6DD253F5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2BB3C-7706-0DE8-1F35-CA751778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9EC6-A2A8-E67D-CB2C-CB1ED1D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7915-B636-5740-4825-F25CE64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E1B7-D4A1-AD86-4CEE-1D3DB6B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6DAE-9279-D3CF-7978-5F56D6A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8BBD-50F5-0E5D-3FBB-87C57D76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CE62-81BC-802D-9E94-B91D0B59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45AE-BFD2-3897-5D37-D3618709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E076-9DB5-7A8F-6C5B-27E3FB70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556D-C692-6AB4-E311-B0685283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CA5D-A057-1BA2-D662-07DBC251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7A19-BACF-36AF-306B-0E731E75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CD3B-53B5-601B-C4E3-1B3AD7E8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F182-F182-3B73-4D5D-C2BE0ABD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25989-F971-32E8-D834-866D9A0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523A-094A-AB3A-90AF-3DC7E66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C0BA-D841-54AB-FBDB-76F3F8B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CD49-63E0-FA5F-E3F9-3E9F00E1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9453-2D35-539D-441D-EABBDE57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60A7-EAA2-2942-DD95-9A8E979AB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D6A5-14D6-4C94-9F1C-316E78620DB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A322-7456-D19F-AB59-A1AF9A254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61F1-3908-90E4-7EF3-6C01BE1FE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6D04-A758-45CF-B41B-5748E330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2516-5B05-3C7B-7AC9-CDF39CCB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Adwentureworks</a:t>
            </a:r>
            <a:r>
              <a:rPr lang="en-US" dirty="0"/>
              <a:t> executives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792C-6532-D8CC-B83E-987B7EA6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Andrius Tunaitis</a:t>
            </a:r>
          </a:p>
        </p:txBody>
      </p:sp>
    </p:spTree>
    <p:extLst>
      <p:ext uri="{BB962C8B-B14F-4D97-AF65-F5344CB8AC3E}">
        <p14:creationId xmlns:p14="http://schemas.microsoft.com/office/powerpoint/2010/main" val="8719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EC1-5E44-E5F6-0BA3-7B5B9F6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/>
          <a:lstStyle/>
          <a:p>
            <a:pPr algn="ctr"/>
            <a:r>
              <a:rPr lang="en-US" dirty="0"/>
              <a:t>KPIs – Profit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565BE-9077-46A1-7027-DE757FF978AC}"/>
              </a:ext>
            </a:extLst>
          </p:cNvPr>
          <p:cNvSpPr txBox="1"/>
          <p:nvPr/>
        </p:nvSpPr>
        <p:spPr>
          <a:xfrm>
            <a:off x="7017835" y="2680609"/>
            <a:ext cx="42560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Profit 2004 Q1		</a:t>
            </a:r>
            <a:r>
              <a:rPr lang="en-US" sz="2400" dirty="0">
                <a:solidFill>
                  <a:srgbClr val="FF0000"/>
                </a:solidFill>
              </a:rPr>
              <a:t>1.8M $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Profit 2004 Q2		</a:t>
            </a:r>
            <a:r>
              <a:rPr lang="en-US" sz="2400" dirty="0">
                <a:solidFill>
                  <a:srgbClr val="00B050"/>
                </a:solidFill>
              </a:rPr>
              <a:t>2.2M $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Growth</a:t>
            </a:r>
            <a:r>
              <a:rPr lang="en-US" sz="2400" dirty="0">
                <a:solidFill>
                  <a:srgbClr val="00B050"/>
                </a:solidFill>
              </a:rPr>
              <a:t>		23%</a:t>
            </a:r>
          </a:p>
          <a:p>
            <a:endParaRPr lang="en-US" sz="2400" dirty="0"/>
          </a:p>
          <a:p>
            <a:r>
              <a:rPr lang="en-US" sz="2400" dirty="0"/>
              <a:t>USA 			</a:t>
            </a:r>
            <a:r>
              <a:rPr lang="en-US" sz="2400" dirty="0">
                <a:solidFill>
                  <a:srgbClr val="00B050"/>
                </a:solidFill>
              </a:rPr>
              <a:t>35% </a:t>
            </a:r>
            <a:r>
              <a:rPr lang="en-US" sz="2400" dirty="0"/>
              <a:t>of all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0F9EE6-2C46-FEC1-33F2-8C46E679E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519299"/>
              </p:ext>
            </p:extLst>
          </p:nvPr>
        </p:nvGraphicFramePr>
        <p:xfrm>
          <a:off x="1527717" y="1605775"/>
          <a:ext cx="3646449" cy="45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8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EC1-5E44-E5F6-0BA3-7B5B9F6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/>
          <a:lstStyle/>
          <a:p>
            <a:pPr algn="ctr"/>
            <a:r>
              <a:rPr lang="en-US" dirty="0"/>
              <a:t>KPIs – Total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565BE-9077-46A1-7027-DE757FF978AC}"/>
              </a:ext>
            </a:extLst>
          </p:cNvPr>
          <p:cNvSpPr txBox="1"/>
          <p:nvPr/>
        </p:nvSpPr>
        <p:spPr>
          <a:xfrm>
            <a:off x="7472702" y="2680609"/>
            <a:ext cx="3211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 Q1 </a:t>
            </a:r>
            <a:r>
              <a:rPr lang="en-US" sz="2400" dirty="0">
                <a:solidFill>
                  <a:srgbClr val="FF0000"/>
                </a:solidFill>
              </a:rPr>
              <a:t>14.2M$</a:t>
            </a:r>
          </a:p>
          <a:p>
            <a:endParaRPr lang="en-US" sz="2400" dirty="0"/>
          </a:p>
          <a:p>
            <a:r>
              <a:rPr lang="en-US" sz="2400" dirty="0"/>
              <a:t>2004 Q2 </a:t>
            </a:r>
            <a:r>
              <a:rPr lang="en-US" sz="2400" dirty="0">
                <a:solidFill>
                  <a:srgbClr val="00B050"/>
                </a:solidFill>
              </a:rPr>
              <a:t>18M$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27%</a:t>
            </a:r>
            <a:r>
              <a:rPr lang="en-US" sz="2400" dirty="0"/>
              <a:t> growth in both segments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67 %/33 % - </a:t>
            </a:r>
            <a:r>
              <a:rPr lang="en-US" sz="2400" dirty="0">
                <a:solidFill>
                  <a:srgbClr val="4472C4"/>
                </a:solidFill>
              </a:rPr>
              <a:t>Offline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ED7D31"/>
                </a:solidFill>
              </a:rPr>
              <a:t>Online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6F9075-84BD-4676-B7B0-81857F653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839754"/>
              </p:ext>
            </p:extLst>
          </p:nvPr>
        </p:nvGraphicFramePr>
        <p:xfrm>
          <a:off x="1507788" y="1595335"/>
          <a:ext cx="3657600" cy="459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0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EC1-5E44-E5F6-0BA3-7B5B9F6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/>
          <a:lstStyle/>
          <a:p>
            <a:pPr algn="ctr"/>
            <a:r>
              <a:rPr lang="en-US" dirty="0"/>
              <a:t>KPIs – Volume of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565BE-9077-46A1-7027-DE757FF978AC}"/>
              </a:ext>
            </a:extLst>
          </p:cNvPr>
          <p:cNvSpPr txBox="1"/>
          <p:nvPr/>
        </p:nvSpPr>
        <p:spPr>
          <a:xfrm>
            <a:off x="6997431" y="2333685"/>
            <a:ext cx="3211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 Q1 </a:t>
            </a:r>
            <a:r>
              <a:rPr lang="en-US" sz="2400" dirty="0">
                <a:solidFill>
                  <a:srgbClr val="FF0000"/>
                </a:solidFill>
              </a:rPr>
              <a:t>6087</a:t>
            </a:r>
          </a:p>
          <a:p>
            <a:endParaRPr lang="en-US" sz="2400" dirty="0"/>
          </a:p>
          <a:p>
            <a:r>
              <a:rPr lang="en-US" sz="2400" dirty="0"/>
              <a:t>2004 Q2 </a:t>
            </a:r>
            <a:r>
              <a:rPr lang="en-US" sz="2400" dirty="0">
                <a:solidFill>
                  <a:srgbClr val="00B050"/>
                </a:solidFill>
              </a:rPr>
              <a:t>6888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Total -</a:t>
            </a:r>
            <a:r>
              <a:rPr lang="en-US" sz="2400" dirty="0">
                <a:solidFill>
                  <a:srgbClr val="00B050"/>
                </a:solidFill>
              </a:rPr>
              <a:t> 13%</a:t>
            </a:r>
            <a:r>
              <a:rPr lang="en-US" sz="2400" dirty="0"/>
              <a:t> growth</a:t>
            </a:r>
          </a:p>
          <a:p>
            <a:endParaRPr lang="en-US" sz="2400" dirty="0"/>
          </a:p>
          <a:p>
            <a:r>
              <a:rPr lang="en-US" sz="2400" dirty="0"/>
              <a:t>Online – </a:t>
            </a:r>
            <a:r>
              <a:rPr lang="en-US" sz="2400" dirty="0">
                <a:solidFill>
                  <a:srgbClr val="00B050"/>
                </a:solidFill>
              </a:rPr>
              <a:t>14%</a:t>
            </a:r>
            <a:r>
              <a:rPr lang="en-US" sz="2400" dirty="0"/>
              <a:t> growth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/>
              <a:t>Anticipate the growth of online volume!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AC43F8-182B-4415-BB7B-1A62C1981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573790"/>
              </p:ext>
            </p:extLst>
          </p:nvPr>
        </p:nvGraphicFramePr>
        <p:xfrm>
          <a:off x="1533728" y="1588812"/>
          <a:ext cx="3660843" cy="458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0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3AC2-8084-F69D-D382-B167B07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/>
          <a:lstStyle/>
          <a:p>
            <a:r>
              <a:rPr lang="en-US" dirty="0"/>
              <a:t>Is information services personnel sufficient?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2B0E9-76C9-A369-0AA2-D86F44E5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611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Shift:	Number of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		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Evening	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Night		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2A83AE1-9B19-FDF0-5A53-750D6FDE8BC9}"/>
              </a:ext>
            </a:extLst>
          </p:cNvPr>
          <p:cNvSpPr txBox="1">
            <a:spLocks/>
          </p:cNvSpPr>
          <p:nvPr/>
        </p:nvSpPr>
        <p:spPr>
          <a:xfrm>
            <a:off x="6402571" y="1825625"/>
            <a:ext cx="43611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shifts should be covered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personnel</a:t>
            </a:r>
          </a:p>
          <a:p>
            <a:endParaRPr lang="en-US" dirty="0"/>
          </a:p>
          <a:p>
            <a:r>
              <a:rPr lang="en-US" dirty="0"/>
              <a:t>Reorder current personnel</a:t>
            </a:r>
          </a:p>
        </p:txBody>
      </p:sp>
    </p:spTree>
    <p:extLst>
      <p:ext uri="{BB962C8B-B14F-4D97-AF65-F5344CB8AC3E}">
        <p14:creationId xmlns:p14="http://schemas.microsoft.com/office/powerpoint/2010/main" val="10580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D384-9976-1FD3-5F95-04C68BC1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/>
          <a:lstStyle/>
          <a:p>
            <a:r>
              <a:rPr lang="en-US" dirty="0"/>
              <a:t>How about online in different countries?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7F96C4-D696-9CEF-D31D-1971C05D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45929"/>
              </p:ext>
            </p:extLst>
          </p:nvPr>
        </p:nvGraphicFramePr>
        <p:xfrm>
          <a:off x="749031" y="2259637"/>
          <a:ext cx="5252936" cy="2356137"/>
        </p:xfrm>
        <a:graphic>
          <a:graphicData uri="http://schemas.openxmlformats.org/drawingml/2006/table">
            <a:tbl>
              <a:tblPr/>
              <a:tblGrid>
                <a:gridCol w="1643974">
                  <a:extLst>
                    <a:ext uri="{9D8B030D-6E8A-4147-A177-3AD203B41FA5}">
                      <a16:colId xmlns:a16="http://schemas.microsoft.com/office/drawing/2014/main" val="605418407"/>
                    </a:ext>
                  </a:extLst>
                </a:gridCol>
                <a:gridCol w="1721544">
                  <a:extLst>
                    <a:ext uri="{9D8B030D-6E8A-4147-A177-3AD203B41FA5}">
                      <a16:colId xmlns:a16="http://schemas.microsoft.com/office/drawing/2014/main" val="4276557263"/>
                    </a:ext>
                  </a:extLst>
                </a:gridCol>
                <a:gridCol w="1887418">
                  <a:extLst>
                    <a:ext uri="{9D8B030D-6E8A-4147-A177-3AD203B41FA5}">
                      <a16:colId xmlns:a16="http://schemas.microsoft.com/office/drawing/2014/main" val="42413984"/>
                    </a:ext>
                  </a:extLst>
                </a:gridCol>
              </a:tblGrid>
              <a:tr h="33659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of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52201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14355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66616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53364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64796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 Britain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23524"/>
                  </a:ext>
                </a:extLst>
              </a:tr>
              <a:tr h="33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058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B9F75B-BA27-F854-5CCE-CEF47256EDE2}"/>
              </a:ext>
            </a:extLst>
          </p:cNvPr>
          <p:cNvSpPr txBox="1"/>
          <p:nvPr/>
        </p:nvSpPr>
        <p:spPr>
          <a:xfrm>
            <a:off x="612842" y="1634246"/>
            <a:ext cx="52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in 2004 Q2 compared to 2004 Q1: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5008E-CFD2-820B-1BEB-31E3733A70F1}"/>
              </a:ext>
            </a:extLst>
          </p:cNvPr>
          <p:cNvSpPr txBox="1"/>
          <p:nvPr/>
        </p:nvSpPr>
        <p:spPr>
          <a:xfrm>
            <a:off x="6235430" y="1634246"/>
            <a:ext cx="5343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Australia could do better.</a:t>
            </a:r>
          </a:p>
          <a:p>
            <a:endParaRPr lang="en-US" sz="2400" dirty="0"/>
          </a:p>
          <a:p>
            <a:r>
              <a:rPr lang="en-US" sz="2400" dirty="0"/>
              <a:t>Learn from Germany and US?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Germanys and US personnel should share their best practices with Australia staff! </a:t>
            </a:r>
          </a:p>
        </p:txBody>
      </p:sp>
    </p:spTree>
    <p:extLst>
      <p:ext uri="{BB962C8B-B14F-4D97-AF65-F5344CB8AC3E}">
        <p14:creationId xmlns:p14="http://schemas.microsoft.com/office/powerpoint/2010/main" val="34608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8B1-4939-7758-1428-220F82F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84B2-8499-68B2-A2A1-C02AA502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shifts for information services should be covered. We must proactively anticipate the growth of online segment.</a:t>
            </a:r>
          </a:p>
          <a:p>
            <a:endParaRPr lang="en-US" dirty="0"/>
          </a:p>
          <a:p>
            <a:r>
              <a:rPr lang="en-US" dirty="0"/>
              <a:t>The smaller than others Australia's online growth in 2004 Q2 should be discussed with colleagues from US and Germany.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685D-FDA6-DD18-ED18-0E982DE7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5355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256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Adwentureworks executives presentation</vt:lpstr>
      <vt:lpstr>KPIs – Profit</vt:lpstr>
      <vt:lpstr>KPIs – Total sales</vt:lpstr>
      <vt:lpstr>KPIs – Volume of sales</vt:lpstr>
      <vt:lpstr>Is information services personnel sufficient? </vt:lpstr>
      <vt:lpstr>How about online in different countries?</vt:lpstr>
      <vt:lpstr>Conclusions: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Adwentureworks sales presentation</dc:title>
  <dc:creator>Andrius Tunaitis</dc:creator>
  <cp:lastModifiedBy>Andrius Tunaitis</cp:lastModifiedBy>
  <cp:revision>20</cp:revision>
  <dcterms:created xsi:type="dcterms:W3CDTF">2022-12-27T16:44:11Z</dcterms:created>
  <dcterms:modified xsi:type="dcterms:W3CDTF">2023-01-09T17:20:49Z</dcterms:modified>
</cp:coreProperties>
</file>