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8" d="100"/>
          <a:sy n="98" d="100"/>
        </p:scale>
        <p:origin x="34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4\Sprint2\for%20sales%20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4\Sprint2\for%20sales%20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4\Sprint2\for%20sales%20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4\Sprint2\for%20sales%20present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4\Sprint2\for%20sales%20present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4\Sprint2\for%20sales%20present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E:\TC\Module%204\Sprint2\for%20sales%20presentation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E:\TC\Module%204\Sprint2\for%20sales%20present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Yearly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sale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AD7-4542-887E-149F8A5D2547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 w="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D7-4542-887E-149F8A5D25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Sheet1!$C$2:$C$5</c:f>
              <c:numCache>
                <c:formatCode>General</c:formatCode>
                <c:ptCount val="4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</c:numCache>
            </c:numRef>
          </c:cat>
          <c:val>
            <c:numRef>
              <c:f>Sheet1!$D$2:$D$5</c:f>
              <c:numCache>
                <c:formatCode>0.0</c:formatCode>
                <c:ptCount val="4"/>
                <c:pt idx="0">
                  <c:v>14.327552226299654</c:v>
                </c:pt>
                <c:pt idx="1">
                  <c:v>39.87550509499961</c:v>
                </c:pt>
                <c:pt idx="2">
                  <c:v>54.3076150868011</c:v>
                </c:pt>
                <c:pt idx="3">
                  <c:v>32.196912416499998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D7-4542-887E-149F8A5D2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279518655"/>
        <c:axId val="127950991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order_year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2001</c:v>
                      </c:pt>
                      <c:pt idx="1">
                        <c:v>2002</c:v>
                      </c:pt>
                      <c:pt idx="2">
                        <c:v>2003</c:v>
                      </c:pt>
                      <c:pt idx="3">
                        <c:v>2004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36892</c:v>
                      </c:pt>
                      <c:pt idx="1">
                        <c:v>37257</c:v>
                      </c:pt>
                      <c:pt idx="2">
                        <c:v>37622</c:v>
                      </c:pt>
                      <c:pt idx="3">
                        <c:v>37987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6AD7-4542-887E-149F8A5D2547}"/>
                  </c:ext>
                </c:extLst>
              </c15:ser>
            </c15:filteredBarSeries>
          </c:ext>
        </c:extLst>
      </c:barChart>
      <c:catAx>
        <c:axId val="127951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509919"/>
        <c:crosses val="autoZero"/>
        <c:auto val="1"/>
        <c:lblAlgn val="ctr"/>
        <c:lblOffset val="100"/>
        <c:noMultiLvlLbl val="0"/>
      </c:catAx>
      <c:valAx>
        <c:axId val="12795099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t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Sales in millions $</a:t>
                </a:r>
              </a:p>
            </c:rich>
          </c:tx>
          <c:layout>
            <c:manualLayout>
              <c:xMode val="edge"/>
              <c:yMode val="edge"/>
              <c:x val="2.2222183135976223E-2"/>
              <c:y val="0.109180704439370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t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51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Average sale 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400969611050155E-2"/>
          <c:y val="0.10659350780335813"/>
          <c:w val="0.88385571064896928"/>
          <c:h val="0.7159478975048760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F7E-4D8D-8DC8-0267D6D318A1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F7E-4D8D-8DC8-0267D6D318A1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F7E-4D8D-8DC8-0267D6D318A1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F7E-4D8D-8DC8-0267D6D318A1}"/>
              </c:ext>
            </c:extLst>
          </c:dPt>
          <c:dPt>
            <c:idx val="1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F7E-4D8D-8DC8-0267D6D318A1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F7E-4D8D-8DC8-0267D6D318A1}"/>
              </c:ext>
            </c:extLst>
          </c:dPt>
          <c:dPt>
            <c:idx val="1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F7E-4D8D-8DC8-0267D6D318A1}"/>
              </c:ext>
            </c:extLst>
          </c:dPt>
          <c:dPt>
            <c:idx val="1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F7E-4D8D-8DC8-0267D6D318A1}"/>
              </c:ext>
            </c:extLst>
          </c:dPt>
          <c:dPt>
            <c:idx val="1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F7E-4D8D-8DC8-0267D6D318A1}"/>
              </c:ext>
            </c:extLst>
          </c:dPt>
          <c:dPt>
            <c:idx val="1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F7E-4D8D-8DC8-0267D6D318A1}"/>
              </c:ext>
            </c:extLst>
          </c:dPt>
          <c:dPt>
            <c:idx val="1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F7E-4D8D-8DC8-0267D6D318A1}"/>
              </c:ext>
            </c:extLst>
          </c:dPt>
          <c:dPt>
            <c:idx val="1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F7E-4D8D-8DC8-0267D6D318A1}"/>
              </c:ext>
            </c:extLst>
          </c:dPt>
          <c:cat>
            <c:numRef>
              <c:f>Sheet1!$B$40:$B$58</c:f>
              <c:numCache>
                <c:formatCode>[$-409]mmm\-yy;@</c:formatCode>
                <c:ptCount val="19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  <c:pt idx="12">
                  <c:v>37987</c:v>
                </c:pt>
                <c:pt idx="13">
                  <c:v>38018</c:v>
                </c:pt>
                <c:pt idx="14">
                  <c:v>38047</c:v>
                </c:pt>
                <c:pt idx="15">
                  <c:v>38078</c:v>
                </c:pt>
                <c:pt idx="16">
                  <c:v>38108</c:v>
                </c:pt>
                <c:pt idx="17">
                  <c:v>38139</c:v>
                </c:pt>
                <c:pt idx="18">
                  <c:v>38169</c:v>
                </c:pt>
              </c:numCache>
            </c:numRef>
          </c:cat>
          <c:val>
            <c:numRef>
              <c:f>Sheet1!$C$40:$C$58</c:f>
              <c:numCache>
                <c:formatCode>0</c:formatCode>
                <c:ptCount val="19"/>
                <c:pt idx="0">
                  <c:v>7.2283984229773441</c:v>
                </c:pt>
                <c:pt idx="1">
                  <c:v>9.1723650938118819</c:v>
                </c:pt>
                <c:pt idx="2">
                  <c:v>6.9090509513227438</c:v>
                </c:pt>
                <c:pt idx="3">
                  <c:v>8.2659386994565249</c:v>
                </c:pt>
                <c:pt idx="4">
                  <c:v>9.488030344349685</c:v>
                </c:pt>
                <c:pt idx="5">
                  <c:v>7.7009874730496488</c:v>
                </c:pt>
                <c:pt idx="6">
                  <c:v>7.6872260096880165</c:v>
                </c:pt>
                <c:pt idx="7">
                  <c:v>3.8499187923295435</c:v>
                </c:pt>
                <c:pt idx="8">
                  <c:v>3.7929073550757209</c:v>
                </c:pt>
                <c:pt idx="9">
                  <c:v>2.3852538472175397</c:v>
                </c:pt>
                <c:pt idx="10">
                  <c:v>3.1557346088406564</c:v>
                </c:pt>
                <c:pt idx="11">
                  <c:v>2.8973736988556316</c:v>
                </c:pt>
                <c:pt idx="12">
                  <c:v>1.8967179972764645</c:v>
                </c:pt>
                <c:pt idx="13">
                  <c:v>2.5625898189960603</c:v>
                </c:pt>
                <c:pt idx="14">
                  <c:v>2.5001359936462819</c:v>
                </c:pt>
                <c:pt idx="15">
                  <c:v>2.219403540977444</c:v>
                </c:pt>
                <c:pt idx="16">
                  <c:v>2.732114512238049</c:v>
                </c:pt>
                <c:pt idx="17">
                  <c:v>2.8340501210193709</c:v>
                </c:pt>
                <c:pt idx="18">
                  <c:v>5.7560371209016387E-2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1F7E-4D8D-8DC8-0267D6D31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74101103"/>
        <c:axId val="774098607"/>
      </c:barChart>
      <c:dateAx>
        <c:axId val="774101103"/>
        <c:scaling>
          <c:orientation val="minMax"/>
        </c:scaling>
        <c:delete val="0"/>
        <c:axPos val="b"/>
        <c:numFmt formatCode="[$-409]mmm\-yy;@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098607"/>
        <c:crosses val="autoZero"/>
        <c:auto val="1"/>
        <c:lblOffset val="100"/>
        <c:baseTimeUnit val="months"/>
      </c:dateAx>
      <c:valAx>
        <c:axId val="774098607"/>
        <c:scaling>
          <c:orientation val="minMax"/>
          <c:max val="1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Average sale value in thousands $</a:t>
                </a:r>
              </a:p>
            </c:rich>
          </c:tx>
          <c:layout>
            <c:manualLayout>
              <c:xMode val="edge"/>
              <c:yMode val="edge"/>
              <c:x val="1.5316959964443329E-2"/>
              <c:y val="8.989021535853734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10110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</a:t>
            </a:r>
            <a:r>
              <a:rPr lang="en-US" dirty="0">
                <a:solidFill>
                  <a:srgbClr val="ED7D31"/>
                </a:solidFill>
              </a:rPr>
              <a:t>online</a:t>
            </a:r>
            <a:r>
              <a:rPr lang="en-US" dirty="0"/>
              <a:t> and </a:t>
            </a:r>
            <a:r>
              <a:rPr lang="en-US" dirty="0">
                <a:solidFill>
                  <a:srgbClr val="4472C4"/>
                </a:solidFill>
              </a:rPr>
              <a:t>offline</a:t>
            </a:r>
            <a:r>
              <a:rPr lang="en-US" dirty="0"/>
              <a:t>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'Sudden drop in aov'!$N$58</c:f>
              <c:strCache>
                <c:ptCount val="1"/>
                <c:pt idx="0">
                  <c:v>Offline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'Sudden drop in aov'!$M$59:$M$77</c:f>
              <c:numCache>
                <c:formatCode>m/d/yyyy</c:formatCode>
                <c:ptCount val="19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  <c:pt idx="12">
                  <c:v>37987</c:v>
                </c:pt>
                <c:pt idx="13">
                  <c:v>38018</c:v>
                </c:pt>
                <c:pt idx="14">
                  <c:v>38047</c:v>
                </c:pt>
                <c:pt idx="15">
                  <c:v>38078</c:v>
                </c:pt>
                <c:pt idx="16">
                  <c:v>38108</c:v>
                </c:pt>
                <c:pt idx="17">
                  <c:v>38139</c:v>
                </c:pt>
                <c:pt idx="18">
                  <c:v>38169</c:v>
                </c:pt>
              </c:numCache>
            </c:numRef>
          </c:cat>
          <c:val>
            <c:numRef>
              <c:f>'Sudden drop in aov'!$N$59:$N$77</c:f>
              <c:numCache>
                <c:formatCode>General</c:formatCode>
                <c:ptCount val="19"/>
                <c:pt idx="0">
                  <c:v>65</c:v>
                </c:pt>
                <c:pt idx="1">
                  <c:v>132</c:v>
                </c:pt>
                <c:pt idx="2">
                  <c:v>106</c:v>
                </c:pt>
                <c:pt idx="3">
                  <c:v>74</c:v>
                </c:pt>
                <c:pt idx="4">
                  <c:v>134</c:v>
                </c:pt>
                <c:pt idx="5">
                  <c:v>102</c:v>
                </c:pt>
                <c:pt idx="6">
                  <c:v>95</c:v>
                </c:pt>
                <c:pt idx="7">
                  <c:v>186</c:v>
                </c:pt>
                <c:pt idx="8">
                  <c:v>176</c:v>
                </c:pt>
                <c:pt idx="9">
                  <c:v>99</c:v>
                </c:pt>
                <c:pt idx="10">
                  <c:v>179</c:v>
                </c:pt>
                <c:pt idx="11">
                  <c:v>176</c:v>
                </c:pt>
                <c:pt idx="12">
                  <c:v>96</c:v>
                </c:pt>
                <c:pt idx="13">
                  <c:v>177</c:v>
                </c:pt>
                <c:pt idx="14">
                  <c:v>176</c:v>
                </c:pt>
                <c:pt idx="15">
                  <c:v>93</c:v>
                </c:pt>
                <c:pt idx="16">
                  <c:v>180</c:v>
                </c:pt>
                <c:pt idx="17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20-4307-8251-3D4C5E896DF4}"/>
            </c:ext>
          </c:extLst>
        </c:ser>
        <c:ser>
          <c:idx val="1"/>
          <c:order val="1"/>
          <c:tx>
            <c:strRef>
              <c:f>'Sudden drop in aov'!$O$58</c:f>
              <c:strCache>
                <c:ptCount val="1"/>
                <c:pt idx="0">
                  <c:v>Online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'Sudden drop in aov'!$M$59:$M$77</c:f>
              <c:numCache>
                <c:formatCode>m/d/yyyy</c:formatCode>
                <c:ptCount val="19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  <c:pt idx="12">
                  <c:v>37987</c:v>
                </c:pt>
                <c:pt idx="13">
                  <c:v>38018</c:v>
                </c:pt>
                <c:pt idx="14">
                  <c:v>38047</c:v>
                </c:pt>
                <c:pt idx="15">
                  <c:v>38078</c:v>
                </c:pt>
                <c:pt idx="16">
                  <c:v>38108</c:v>
                </c:pt>
                <c:pt idx="17">
                  <c:v>38139</c:v>
                </c:pt>
                <c:pt idx="18">
                  <c:v>38169</c:v>
                </c:pt>
              </c:numCache>
            </c:numRef>
          </c:cat>
          <c:val>
            <c:numRef>
              <c:f>'Sudden drop in aov'!$O$59:$O$77</c:f>
              <c:numCache>
                <c:formatCode>General</c:formatCode>
                <c:ptCount val="19"/>
                <c:pt idx="0">
                  <c:v>244</c:v>
                </c:pt>
                <c:pt idx="1">
                  <c:v>272</c:v>
                </c:pt>
                <c:pt idx="2">
                  <c:v>272</c:v>
                </c:pt>
                <c:pt idx="3">
                  <c:v>294</c:v>
                </c:pt>
                <c:pt idx="4">
                  <c:v>335</c:v>
                </c:pt>
                <c:pt idx="5">
                  <c:v>321</c:v>
                </c:pt>
                <c:pt idx="6">
                  <c:v>514</c:v>
                </c:pt>
                <c:pt idx="7">
                  <c:v>1574</c:v>
                </c:pt>
                <c:pt idx="8">
                  <c:v>1607</c:v>
                </c:pt>
                <c:pt idx="9">
                  <c:v>1680</c:v>
                </c:pt>
                <c:pt idx="10">
                  <c:v>1710</c:v>
                </c:pt>
                <c:pt idx="11">
                  <c:v>2096</c:v>
                </c:pt>
                <c:pt idx="12">
                  <c:v>1850</c:v>
                </c:pt>
                <c:pt idx="13">
                  <c:v>1855</c:v>
                </c:pt>
                <c:pt idx="14">
                  <c:v>1933</c:v>
                </c:pt>
                <c:pt idx="15">
                  <c:v>2035</c:v>
                </c:pt>
                <c:pt idx="16">
                  <c:v>2206</c:v>
                </c:pt>
                <c:pt idx="17">
                  <c:v>2195</c:v>
                </c:pt>
                <c:pt idx="18">
                  <c:v>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20-4307-8251-3D4C5E896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9449920"/>
        <c:axId val="349428704"/>
      </c:barChart>
      <c:dateAx>
        <c:axId val="34944992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428704"/>
        <c:crosses val="autoZero"/>
        <c:auto val="1"/>
        <c:lblOffset val="100"/>
        <c:baseTimeUnit val="months"/>
      </c:dateAx>
      <c:valAx>
        <c:axId val="349428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44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Units</a:t>
            </a:r>
            <a:r>
              <a:rPr lang="en-US" sz="1800" baseline="0"/>
              <a:t> sold per segment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Sheet1!$K$128</c:f>
              <c:strCache>
                <c:ptCount val="1"/>
                <c:pt idx="0">
                  <c:v>Bikes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Sheet1!$J$129:$J$130</c:f>
              <c:strCache>
                <c:ptCount val="2"/>
                <c:pt idx="0">
                  <c:v>2003 01-07</c:v>
                </c:pt>
                <c:pt idx="1">
                  <c:v>2004 01-07</c:v>
                </c:pt>
              </c:strCache>
            </c:strRef>
          </c:cat>
          <c:val>
            <c:numRef>
              <c:f>Sheet1!$K$129:$K$130</c:f>
              <c:numCache>
                <c:formatCode>General</c:formatCode>
                <c:ptCount val="2"/>
                <c:pt idx="0">
                  <c:v>17287</c:v>
                </c:pt>
                <c:pt idx="1">
                  <c:v>21179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C8-4863-B495-9A0D086AD30C}"/>
            </c:ext>
          </c:extLst>
        </c:ser>
        <c:ser>
          <c:idx val="2"/>
          <c:order val="1"/>
          <c:tx>
            <c:strRef>
              <c:f>Sheet1!$L$128</c:f>
              <c:strCache>
                <c:ptCount val="1"/>
                <c:pt idx="0">
                  <c:v>Clothing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Sheet1!$J$129:$J$130</c:f>
              <c:strCache>
                <c:ptCount val="2"/>
                <c:pt idx="0">
                  <c:v>2003 01-07</c:v>
                </c:pt>
                <c:pt idx="1">
                  <c:v>2004 01-07</c:v>
                </c:pt>
              </c:strCache>
            </c:strRef>
          </c:cat>
          <c:val>
            <c:numRef>
              <c:f>Sheet1!$L$129:$L$130</c:f>
              <c:numCache>
                <c:formatCode>General</c:formatCode>
                <c:ptCount val="2"/>
                <c:pt idx="0">
                  <c:v>13283</c:v>
                </c:pt>
                <c:pt idx="1">
                  <c:v>19234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C8-4863-B495-9A0D086AD30C}"/>
            </c:ext>
          </c:extLst>
        </c:ser>
        <c:ser>
          <c:idx val="1"/>
          <c:order val="2"/>
          <c:tx>
            <c:strRef>
              <c:f>Sheet1!$M$128</c:f>
              <c:strCache>
                <c:ptCount val="1"/>
                <c:pt idx="0">
                  <c:v>Components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Sheet1!$J$129:$J$130</c:f>
              <c:strCache>
                <c:ptCount val="2"/>
                <c:pt idx="0">
                  <c:v>2003 01-07</c:v>
                </c:pt>
                <c:pt idx="1">
                  <c:v>2004 01-07</c:v>
                </c:pt>
              </c:strCache>
            </c:strRef>
          </c:cat>
          <c:val>
            <c:numRef>
              <c:f>Sheet1!$M$129:$M$130</c:f>
              <c:numCache>
                <c:formatCode>General</c:formatCode>
                <c:ptCount val="2"/>
                <c:pt idx="0">
                  <c:v>9198</c:v>
                </c:pt>
                <c:pt idx="1">
                  <c:v>9476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C8-4863-B495-9A0D086AD30C}"/>
            </c:ext>
          </c:extLst>
        </c:ser>
        <c:ser>
          <c:idx val="3"/>
          <c:order val="3"/>
          <c:tx>
            <c:strRef>
              <c:f>Sheet1!$N$128</c:f>
              <c:strCache>
                <c:ptCount val="1"/>
                <c:pt idx="0">
                  <c:v>Accessories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Sheet1!$J$129:$J$130</c:f>
              <c:strCache>
                <c:ptCount val="2"/>
                <c:pt idx="0">
                  <c:v>2003 01-07</c:v>
                </c:pt>
                <c:pt idx="1">
                  <c:v>2004 01-07</c:v>
                </c:pt>
              </c:strCache>
            </c:strRef>
          </c:cat>
          <c:val>
            <c:numRef>
              <c:f>Sheet1!$N$129:$N$130</c:f>
              <c:numCache>
                <c:formatCode>General</c:formatCode>
                <c:ptCount val="2"/>
                <c:pt idx="0">
                  <c:v>5031</c:v>
                </c:pt>
                <c:pt idx="1">
                  <c:v>27560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C8-4863-B495-9A0D086AD3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70707215"/>
        <c:axId val="170705135"/>
      </c:barChart>
      <c:catAx>
        <c:axId val="17070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05135"/>
        <c:crosses val="autoZero"/>
        <c:auto val="1"/>
        <c:lblAlgn val="ctr"/>
        <c:lblOffset val="100"/>
        <c:noMultiLvlLbl val="0"/>
      </c:catAx>
      <c:valAx>
        <c:axId val="1707051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0707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0070C0"/>
                </a:solidFill>
              </a:rPr>
              <a:t>Offline</a:t>
            </a:r>
            <a:r>
              <a:rPr lang="en-US"/>
              <a:t> vs </a:t>
            </a:r>
            <a:r>
              <a:rPr lang="en-US">
                <a:solidFill>
                  <a:srgbClr val="FFC000"/>
                </a:solidFill>
              </a:rPr>
              <a:t>Online</a:t>
            </a:r>
            <a:r>
              <a:rPr lang="en-US" baseline="0"/>
              <a:t> sales</a:t>
            </a:r>
            <a:endParaRPr lang="en-US"/>
          </a:p>
        </c:rich>
      </c:tx>
      <c:layout>
        <c:manualLayout>
          <c:xMode val="edge"/>
          <c:yMode val="edge"/>
          <c:x val="4.8654521197153862E-2"/>
          <c:y val="1.6999146473301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Sheet1!$R$151</c:f>
              <c:strCache>
                <c:ptCount val="1"/>
                <c:pt idx="0">
                  <c:v>Offline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Sheet1!$Q$152:$Q$188</c:f>
              <c:numCache>
                <c:formatCode>[$-409]mmm\-yy;@</c:formatCode>
                <c:ptCount val="37"/>
                <c:pt idx="0">
                  <c:v>37073</c:v>
                </c:pt>
                <c:pt idx="1">
                  <c:v>37104</c:v>
                </c:pt>
                <c:pt idx="2">
                  <c:v>37135</c:v>
                </c:pt>
                <c:pt idx="3">
                  <c:v>37165</c:v>
                </c:pt>
                <c:pt idx="4">
                  <c:v>37196</c:v>
                </c:pt>
                <c:pt idx="5">
                  <c:v>37226</c:v>
                </c:pt>
                <c:pt idx="6">
                  <c:v>37257</c:v>
                </c:pt>
                <c:pt idx="7">
                  <c:v>37288</c:v>
                </c:pt>
                <c:pt idx="8">
                  <c:v>37316</c:v>
                </c:pt>
                <c:pt idx="9">
                  <c:v>37347</c:v>
                </c:pt>
                <c:pt idx="10">
                  <c:v>37377</c:v>
                </c:pt>
                <c:pt idx="11">
                  <c:v>37408</c:v>
                </c:pt>
                <c:pt idx="12">
                  <c:v>37438</c:v>
                </c:pt>
                <c:pt idx="13">
                  <c:v>37469</c:v>
                </c:pt>
                <c:pt idx="14">
                  <c:v>37500</c:v>
                </c:pt>
                <c:pt idx="15">
                  <c:v>37530</c:v>
                </c:pt>
                <c:pt idx="16">
                  <c:v>37561</c:v>
                </c:pt>
                <c:pt idx="17">
                  <c:v>37591</c:v>
                </c:pt>
                <c:pt idx="18">
                  <c:v>37622</c:v>
                </c:pt>
                <c:pt idx="19">
                  <c:v>37653</c:v>
                </c:pt>
                <c:pt idx="20">
                  <c:v>37681</c:v>
                </c:pt>
                <c:pt idx="21">
                  <c:v>37712</c:v>
                </c:pt>
                <c:pt idx="22">
                  <c:v>37742</c:v>
                </c:pt>
                <c:pt idx="23">
                  <c:v>37773</c:v>
                </c:pt>
                <c:pt idx="24">
                  <c:v>37803</c:v>
                </c:pt>
                <c:pt idx="25">
                  <c:v>37834</c:v>
                </c:pt>
                <c:pt idx="26">
                  <c:v>37865</c:v>
                </c:pt>
                <c:pt idx="27">
                  <c:v>37895</c:v>
                </c:pt>
                <c:pt idx="28">
                  <c:v>37926</c:v>
                </c:pt>
                <c:pt idx="29">
                  <c:v>37956</c:v>
                </c:pt>
                <c:pt idx="30">
                  <c:v>37987</c:v>
                </c:pt>
                <c:pt idx="31">
                  <c:v>38018</c:v>
                </c:pt>
                <c:pt idx="32">
                  <c:v>38047</c:v>
                </c:pt>
                <c:pt idx="33">
                  <c:v>38078</c:v>
                </c:pt>
                <c:pt idx="34">
                  <c:v>38108</c:v>
                </c:pt>
                <c:pt idx="35">
                  <c:v>38139</c:v>
                </c:pt>
                <c:pt idx="36">
                  <c:v>38169</c:v>
                </c:pt>
              </c:numCache>
            </c:numRef>
          </c:cat>
          <c:val>
            <c:numRef>
              <c:f>Sheet1!$T$152:$T$188</c:f>
              <c:numCache>
                <c:formatCode>0</c:formatCode>
                <c:ptCount val="37"/>
                <c:pt idx="0">
                  <c:v>0.64926550090000001</c:v>
                </c:pt>
                <c:pt idx="1">
                  <c:v>2.0461731537000003</c:v>
                </c:pt>
                <c:pt idx="2">
                  <c:v>1.5493514810999998</c:v>
                </c:pt>
                <c:pt idx="3">
                  <c:v>1.1217341968000003</c:v>
                </c:pt>
                <c:pt idx="4">
                  <c:v>3.0889059426000007</c:v>
                </c:pt>
                <c:pt idx="5">
                  <c:v>2.2627790055999997</c:v>
                </c:pt>
                <c:pt idx="6">
                  <c:v>0.94637723590000011</c:v>
                </c:pt>
                <c:pt idx="7">
                  <c:v>2.522170581599998</c:v>
                </c:pt>
                <c:pt idx="8">
                  <c:v>1.9313116705999993</c:v>
                </c:pt>
                <c:pt idx="9">
                  <c:v>1.1724539205999998</c:v>
                </c:pt>
                <c:pt idx="10">
                  <c:v>3.0140496844999993</c:v>
                </c:pt>
                <c:pt idx="11">
                  <c:v>1.7982981172000001</c:v>
                </c:pt>
                <c:pt idx="12">
                  <c:v>3.2289755634999997</c:v>
                </c:pt>
                <c:pt idx="13">
                  <c:v>4.8302777052999994</c:v>
                </c:pt>
                <c:pt idx="14">
                  <c:v>3.8554516836999997</c:v>
                </c:pt>
                <c:pt idx="15">
                  <c:v>2.3952005338999993</c:v>
                </c:pt>
                <c:pt idx="16">
                  <c:v>4.0573179196999982</c:v>
                </c:pt>
                <c:pt idx="17">
                  <c:v>2.9075907539000001</c:v>
                </c:pt>
                <c:pt idx="18">
                  <c:v>1.7486290868000001</c:v>
                </c:pt>
                <c:pt idx="19">
                  <c:v>3.1651906647999994</c:v>
                </c:pt>
                <c:pt idx="20">
                  <c:v>2.0750611019999998</c:v>
                </c:pt>
                <c:pt idx="21">
                  <c:v>2.4822942408999991</c:v>
                </c:pt>
                <c:pt idx="22">
                  <c:v>3.8280225339000018</c:v>
                </c:pt>
                <c:pt idx="23">
                  <c:v>2.6444645402999991</c:v>
                </c:pt>
                <c:pt idx="24">
                  <c:v>3.7017515601000008</c:v>
                </c:pt>
                <c:pt idx="25">
                  <c:v>5.839465107500005</c:v>
                </c:pt>
                <c:pt idx="26">
                  <c:v>5.6464185433000029</c:v>
                </c:pt>
                <c:pt idx="27">
                  <c:v>3.0494697672999993</c:v>
                </c:pt>
                <c:pt idx="28">
                  <c:v>4.6385185081999989</c:v>
                </c:pt>
                <c:pt idx="29">
                  <c:v>4.6692075078999986</c:v>
                </c:pt>
                <c:pt idx="30">
                  <c:v>2.2100425077000008</c:v>
                </c:pt>
                <c:pt idx="31">
                  <c:v>3.5911422552000007</c:v>
                </c:pt>
                <c:pt idx="32">
                  <c:v>3.6363865392000005</c:v>
                </c:pt>
                <c:pt idx="33">
                  <c:v>2.9452213496000006</c:v>
                </c:pt>
                <c:pt idx="34">
                  <c:v>4.4432843259999997</c:v>
                </c:pt>
                <c:pt idx="35">
                  <c:v>4.57399091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34-4AFD-9B19-2CA439DE74F2}"/>
            </c:ext>
          </c:extLst>
        </c:ser>
        <c:ser>
          <c:idx val="1"/>
          <c:order val="1"/>
          <c:tx>
            <c:strRef>
              <c:f>Sheet1!$S$151</c:f>
              <c:strCache>
                <c:ptCount val="1"/>
                <c:pt idx="0">
                  <c:v>Online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Sheet1!$Q$152:$Q$188</c:f>
              <c:numCache>
                <c:formatCode>[$-409]mmm\-yy;@</c:formatCode>
                <c:ptCount val="37"/>
                <c:pt idx="0">
                  <c:v>37073</c:v>
                </c:pt>
                <c:pt idx="1">
                  <c:v>37104</c:v>
                </c:pt>
                <c:pt idx="2">
                  <c:v>37135</c:v>
                </c:pt>
                <c:pt idx="3">
                  <c:v>37165</c:v>
                </c:pt>
                <c:pt idx="4">
                  <c:v>37196</c:v>
                </c:pt>
                <c:pt idx="5">
                  <c:v>37226</c:v>
                </c:pt>
                <c:pt idx="6">
                  <c:v>37257</c:v>
                </c:pt>
                <c:pt idx="7">
                  <c:v>37288</c:v>
                </c:pt>
                <c:pt idx="8">
                  <c:v>37316</c:v>
                </c:pt>
                <c:pt idx="9">
                  <c:v>37347</c:v>
                </c:pt>
                <c:pt idx="10">
                  <c:v>37377</c:v>
                </c:pt>
                <c:pt idx="11">
                  <c:v>37408</c:v>
                </c:pt>
                <c:pt idx="12">
                  <c:v>37438</c:v>
                </c:pt>
                <c:pt idx="13">
                  <c:v>37469</c:v>
                </c:pt>
                <c:pt idx="14">
                  <c:v>37500</c:v>
                </c:pt>
                <c:pt idx="15">
                  <c:v>37530</c:v>
                </c:pt>
                <c:pt idx="16">
                  <c:v>37561</c:v>
                </c:pt>
                <c:pt idx="17">
                  <c:v>37591</c:v>
                </c:pt>
                <c:pt idx="18">
                  <c:v>37622</c:v>
                </c:pt>
                <c:pt idx="19">
                  <c:v>37653</c:v>
                </c:pt>
                <c:pt idx="20">
                  <c:v>37681</c:v>
                </c:pt>
                <c:pt idx="21">
                  <c:v>37712</c:v>
                </c:pt>
                <c:pt idx="22">
                  <c:v>37742</c:v>
                </c:pt>
                <c:pt idx="23">
                  <c:v>37773</c:v>
                </c:pt>
                <c:pt idx="24">
                  <c:v>37803</c:v>
                </c:pt>
                <c:pt idx="25">
                  <c:v>37834</c:v>
                </c:pt>
                <c:pt idx="26">
                  <c:v>37865</c:v>
                </c:pt>
                <c:pt idx="27">
                  <c:v>37895</c:v>
                </c:pt>
                <c:pt idx="28">
                  <c:v>37926</c:v>
                </c:pt>
                <c:pt idx="29">
                  <c:v>37956</c:v>
                </c:pt>
                <c:pt idx="30">
                  <c:v>37987</c:v>
                </c:pt>
                <c:pt idx="31">
                  <c:v>38018</c:v>
                </c:pt>
                <c:pt idx="32">
                  <c:v>38047</c:v>
                </c:pt>
                <c:pt idx="33">
                  <c:v>38078</c:v>
                </c:pt>
                <c:pt idx="34">
                  <c:v>38108</c:v>
                </c:pt>
                <c:pt idx="35">
                  <c:v>38139</c:v>
                </c:pt>
                <c:pt idx="36">
                  <c:v>38169</c:v>
                </c:pt>
              </c:numCache>
            </c:numRef>
          </c:cat>
          <c:val>
            <c:numRef>
              <c:f>Sheet1!$U$152:$U$188</c:f>
              <c:numCache>
                <c:formatCode>0</c:formatCode>
                <c:ptCount val="37"/>
                <c:pt idx="0">
                  <c:v>0.52309392799999888</c:v>
                </c:pt>
                <c:pt idx="1">
                  <c:v>0.55934182719999892</c:v>
                </c:pt>
                <c:pt idx="2">
                  <c:v>0.52370705739999857</c:v>
                </c:pt>
                <c:pt idx="3">
                  <c:v>0.56722907759999908</c:v>
                </c:pt>
                <c:pt idx="4">
                  <c:v>0.60111272259999937</c:v>
                </c:pt>
                <c:pt idx="5">
                  <c:v>0.83485833280000021</c:v>
                </c:pt>
                <c:pt idx="6">
                  <c:v>0.65940495559999912</c:v>
                </c:pt>
                <c:pt idx="7">
                  <c:v>0.60865245619999886</c:v>
                </c:pt>
                <c:pt idx="8">
                  <c:v>0.71176940919999898</c:v>
                </c:pt>
                <c:pt idx="9">
                  <c:v>0.73337998819999872</c:v>
                </c:pt>
                <c:pt idx="10">
                  <c:v>0.74427961039999924</c:v>
                </c:pt>
                <c:pt idx="11">
                  <c:v>0.74782384459999884</c:v>
                </c:pt>
                <c:pt idx="12">
                  <c:v>0.55290350730000115</c:v>
                </c:pt>
                <c:pt idx="13">
                  <c:v>0.60333163730000028</c:v>
                </c:pt>
                <c:pt idx="14">
                  <c:v>0.38726603290000028</c:v>
                </c:pt>
                <c:pt idx="15">
                  <c:v>0.45900621790000035</c:v>
                </c:pt>
                <c:pt idx="16">
                  <c:v>0.37028008090000014</c:v>
                </c:pt>
                <c:pt idx="17">
                  <c:v>0.63793198410000151</c:v>
                </c:pt>
                <c:pt idx="18">
                  <c:v>0.48494602590000035</c:v>
                </c:pt>
                <c:pt idx="19">
                  <c:v>0.54044483310000035</c:v>
                </c:pt>
                <c:pt idx="20">
                  <c:v>0.5365601576000002</c:v>
                </c:pt>
                <c:pt idx="21">
                  <c:v>0.5595712005000002</c:v>
                </c:pt>
                <c:pt idx="22">
                  <c:v>0.62186369760000082</c:v>
                </c:pt>
                <c:pt idx="23">
                  <c:v>0.61305316080000138</c:v>
                </c:pt>
                <c:pt idx="24">
                  <c:v>0.9797690797999995</c:v>
                </c:pt>
                <c:pt idx="25">
                  <c:v>0.93639196699999827</c:v>
                </c:pt>
                <c:pt idx="26">
                  <c:v>1.1163352707999963</c:v>
                </c:pt>
                <c:pt idx="27">
                  <c:v>1.1938968268999985</c:v>
                </c:pt>
                <c:pt idx="28">
                  <c:v>1.3226641678999991</c:v>
                </c:pt>
                <c:pt idx="29">
                  <c:v>1.9136255359000005</c:v>
                </c:pt>
                <c:pt idx="30">
                  <c:v>1.4809707149999982</c:v>
                </c:pt>
                <c:pt idx="31">
                  <c:v>1.616040256999999</c:v>
                </c:pt>
                <c:pt idx="32">
                  <c:v>1.6364002714000003</c:v>
                </c:pt>
                <c:pt idx="33">
                  <c:v>1.7776693855999981</c:v>
                </c:pt>
                <c:pt idx="34">
                  <c:v>2.0755409002000014</c:v>
                </c:pt>
                <c:pt idx="35">
                  <c:v>2.1540440773000045</c:v>
                </c:pt>
                <c:pt idx="36">
                  <c:v>5.6178922300000003E-2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34-4AFD-9B19-2CA439DE7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00957263"/>
        <c:axId val="300953103"/>
      </c:barChart>
      <c:dateAx>
        <c:axId val="300957263"/>
        <c:scaling>
          <c:orientation val="minMax"/>
        </c:scaling>
        <c:delete val="0"/>
        <c:axPos val="b"/>
        <c:numFmt formatCode="[$-409]mmm\-yy;@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953103"/>
        <c:crosses val="autoZero"/>
        <c:auto val="1"/>
        <c:lblOffset val="100"/>
        <c:baseTimeUnit val="months"/>
      </c:dateAx>
      <c:valAx>
        <c:axId val="300953103"/>
        <c:scaling>
          <c:orientation val="minMax"/>
          <c:max val="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Sales in millions $</a:t>
                </a:r>
              </a:p>
            </c:rich>
          </c:tx>
          <c:layout>
            <c:manualLayout>
              <c:xMode val="edge"/>
              <c:yMode val="edge"/>
              <c:x val="1.3109313741618781E-2"/>
              <c:y val="9.581205279640424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957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online sale value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AOV!$G$14</c:f>
              <c:strCache>
                <c:ptCount val="1"/>
                <c:pt idx="0">
                  <c:v>AU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AOV!$F$15:$F$18</c:f>
              <c:strCache>
                <c:ptCount val="4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</c:strCache>
            </c:strRef>
          </c:cat>
          <c:val>
            <c:numRef>
              <c:f>AOV!$G$15:$G$18</c:f>
              <c:numCache>
                <c:formatCode>General</c:formatCode>
                <c:ptCount val="4"/>
                <c:pt idx="0">
                  <c:v>3676.3702247801775</c:v>
                </c:pt>
                <c:pt idx="1">
                  <c:v>2838.4145315899946</c:v>
                </c:pt>
                <c:pt idx="2">
                  <c:v>1598.215860362295</c:v>
                </c:pt>
                <c:pt idx="3">
                  <c:v>907.48223192445062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2C-46FF-98F0-136033ED565F}"/>
            </c:ext>
          </c:extLst>
        </c:ser>
        <c:ser>
          <c:idx val="1"/>
          <c:order val="1"/>
          <c:tx>
            <c:strRef>
              <c:f>AOV!$H$14</c:f>
              <c:strCache>
                <c:ptCount val="1"/>
                <c:pt idx="0">
                  <c:v>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AOV!$F$15:$F$18</c:f>
              <c:strCache>
                <c:ptCount val="4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</c:strCache>
            </c:strRef>
          </c:cat>
          <c:val>
            <c:numRef>
              <c:f>AOV!$H$15:$H$18</c:f>
              <c:numCache>
                <c:formatCode>General</c:formatCode>
                <c:ptCount val="4"/>
                <c:pt idx="0">
                  <c:v>3425.1277560125059</c:v>
                </c:pt>
                <c:pt idx="1">
                  <c:v>2880.3739837635289</c:v>
                </c:pt>
                <c:pt idx="2">
                  <c:v>1245.7146645764897</c:v>
                </c:pt>
                <c:pt idx="3">
                  <c:v>408.32887895853202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2C-46FF-98F0-136033ED565F}"/>
            </c:ext>
          </c:extLst>
        </c:ser>
        <c:ser>
          <c:idx val="2"/>
          <c:order val="2"/>
          <c:tx>
            <c:strRef>
              <c:f>AOV!$I$14</c:f>
              <c:strCache>
                <c:ptCount val="1"/>
                <c:pt idx="0">
                  <c:v>DE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AOV!$F$15:$F$18</c:f>
              <c:strCache>
                <c:ptCount val="4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</c:strCache>
            </c:strRef>
          </c:cat>
          <c:val>
            <c:numRef>
              <c:f>AOV!$I$15:$I$18</c:f>
              <c:numCache>
                <c:formatCode>General</c:formatCode>
                <c:ptCount val="4"/>
                <c:pt idx="0">
                  <c:v>3496.1133286716795</c:v>
                </c:pt>
                <c:pt idx="1">
                  <c:v>2539.3982925640948</c:v>
                </c:pt>
                <c:pt idx="2">
                  <c:v>1531.1014723216547</c:v>
                </c:pt>
                <c:pt idx="3">
                  <c:v>918.5095993493012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2C-46FF-98F0-136033ED565F}"/>
            </c:ext>
          </c:extLst>
        </c:ser>
        <c:ser>
          <c:idx val="3"/>
          <c:order val="3"/>
          <c:tx>
            <c:strRef>
              <c:f>AOV!$J$14</c:f>
              <c:strCache>
                <c:ptCount val="1"/>
                <c:pt idx="0">
                  <c:v>FR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AOV!$F$15:$F$18</c:f>
              <c:strCache>
                <c:ptCount val="4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</c:strCache>
            </c:strRef>
          </c:cat>
          <c:val>
            <c:numRef>
              <c:f>AOV!$J$15:$J$18</c:f>
              <c:numCache>
                <c:formatCode>General</c:formatCode>
                <c:ptCount val="4"/>
                <c:pt idx="0">
                  <c:v>3360.3956376262627</c:v>
                </c:pt>
                <c:pt idx="1">
                  <c:v>2607.7408701484273</c:v>
                </c:pt>
                <c:pt idx="2">
                  <c:v>1466.0988944859973</c:v>
                </c:pt>
                <c:pt idx="3">
                  <c:v>803.14051095322077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2C-46FF-98F0-136033ED565F}"/>
            </c:ext>
          </c:extLst>
        </c:ser>
        <c:ser>
          <c:idx val="4"/>
          <c:order val="4"/>
          <c:tx>
            <c:strRef>
              <c:f>AOV!$K$14</c:f>
              <c:strCache>
                <c:ptCount val="1"/>
                <c:pt idx="0">
                  <c:v>GB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AOV!$F$15:$F$18</c:f>
              <c:strCache>
                <c:ptCount val="4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</c:strCache>
            </c:strRef>
          </c:cat>
          <c:val>
            <c:numRef>
              <c:f>AOV!$K$15:$K$18</c:f>
              <c:numCache>
                <c:formatCode>General</c:formatCode>
                <c:ptCount val="4"/>
                <c:pt idx="0">
                  <c:v>3325.2689993495183</c:v>
                </c:pt>
                <c:pt idx="1">
                  <c:v>2788.7087112106874</c:v>
                </c:pt>
                <c:pt idx="2">
                  <c:v>1495.0927245904222</c:v>
                </c:pt>
                <c:pt idx="3">
                  <c:v>865.93488334061499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2C-46FF-98F0-136033ED565F}"/>
            </c:ext>
          </c:extLst>
        </c:ser>
        <c:ser>
          <c:idx val="5"/>
          <c:order val="5"/>
          <c:tx>
            <c:strRef>
              <c:f>AOV!$L$14</c:f>
              <c:strCache>
                <c:ptCount val="1"/>
                <c:pt idx="0">
                  <c:v>US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AOV!$F$15:$F$18</c:f>
              <c:strCache>
                <c:ptCount val="4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</c:strCache>
            </c:strRef>
          </c:cat>
          <c:val>
            <c:numRef>
              <c:f>AOV!$L$15:$L$18</c:f>
              <c:numCache>
                <c:formatCode>General</c:formatCode>
                <c:ptCount val="4"/>
                <c:pt idx="0">
                  <c:v>3559.0311670307287</c:v>
                </c:pt>
                <c:pt idx="1">
                  <c:v>2703.1449159881863</c:v>
                </c:pt>
                <c:pt idx="2">
                  <c:v>1280.6116793266717</c:v>
                </c:pt>
                <c:pt idx="3">
                  <c:v>729.98106910801096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22C-46FF-98F0-136033ED5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653039"/>
        <c:axId val="375633487"/>
      </c:barChart>
      <c:catAx>
        <c:axId val="375653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33487"/>
        <c:crosses val="autoZero"/>
        <c:auto val="1"/>
        <c:lblAlgn val="ctr"/>
        <c:lblOffset val="100"/>
        <c:noMultiLvlLbl val="0"/>
      </c:catAx>
      <c:valAx>
        <c:axId val="3756334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sale value,</a:t>
                </a:r>
                <a:r>
                  <a:rPr lang="en-US" baseline="0" dirty="0"/>
                  <a:t> $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3382292855673288E-2"/>
              <c:y val="9.67042780864184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53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Sheet1!$I$62:$J$96</cx:f>
        <cx:lvl ptCount="35">
          <cx:pt idx="0">Bottles and Cages</cx:pt>
          <cx:pt idx="1">Hydration Packs</cx:pt>
          <cx:pt idx="2">Fenders</cx:pt>
          <cx:pt idx="3">Locks</cx:pt>
          <cx:pt idx="4">Pumps</cx:pt>
          <cx:pt idx="5">Bike Racks</cx:pt>
          <cx:pt idx="6">Bike Stands</cx:pt>
          <cx:pt idx="7">Helmets</cx:pt>
          <cx:pt idx="8">Tires and Tubes</cx:pt>
          <cx:pt idx="9">Cleaners</cx:pt>
          <cx:pt idx="10">Road Bikes</cx:pt>
          <cx:pt idx="11">Touring Bikes</cx:pt>
          <cx:pt idx="12">Mountain Bikes</cx:pt>
          <cx:pt idx="13">Caps</cx:pt>
          <cx:pt idx="14">Jerseys</cx:pt>
          <cx:pt idx="15">Tights</cx:pt>
          <cx:pt idx="16">Shorts</cx:pt>
          <cx:pt idx="17">Bib-Shorts</cx:pt>
          <cx:pt idx="18">Vests</cx:pt>
          <cx:pt idx="19">Socks</cx:pt>
          <cx:pt idx="20">Gloves</cx:pt>
          <cx:pt idx="21">Mountain Frames</cx:pt>
          <cx:pt idx="22">Touring Frames</cx:pt>
          <cx:pt idx="23">Road Frames</cx:pt>
          <cx:pt idx="24">Cranksets</cx:pt>
          <cx:pt idx="25">Derailleurs</cx:pt>
          <cx:pt idx="26">Headsets</cx:pt>
          <cx:pt idx="27">Forks</cx:pt>
          <cx:pt idx="28">Brakes</cx:pt>
          <cx:pt idx="29">Wheels</cx:pt>
          <cx:pt idx="30">Saddles</cx:pt>
          <cx:pt idx="31">Bottom Brackets</cx:pt>
          <cx:pt idx="32">Handlebars</cx:pt>
          <cx:pt idx="33">Chains</cx:pt>
          <cx:pt idx="34">Pedals</cx:pt>
        </cx:lvl>
        <cx:lvl ptCount="35">
          <cx:pt idx="0">Accessories</cx:pt>
          <cx:pt idx="1">Accessories</cx:pt>
          <cx:pt idx="2">Accessories</cx:pt>
          <cx:pt idx="3">Accessories</cx:pt>
          <cx:pt idx="4">Accessories</cx:pt>
          <cx:pt idx="5">Accessories</cx:pt>
          <cx:pt idx="6">Accessories</cx:pt>
          <cx:pt idx="7">Accessories</cx:pt>
          <cx:pt idx="8">Accessories</cx:pt>
          <cx:pt idx="9">Accessories</cx:pt>
          <cx:pt idx="10">Bikes</cx:pt>
          <cx:pt idx="11">Bikes</cx:pt>
          <cx:pt idx="12">Bikes</cx:pt>
          <cx:pt idx="13">Clothing</cx:pt>
          <cx:pt idx="14">Clothing</cx:pt>
          <cx:pt idx="15">Clothing</cx:pt>
          <cx:pt idx="16">Clothing</cx:pt>
          <cx:pt idx="17">Clothing</cx:pt>
          <cx:pt idx="18">Clothing</cx:pt>
          <cx:pt idx="19">Clothing</cx:pt>
          <cx:pt idx="20">Clothing</cx:pt>
          <cx:pt idx="21">Components</cx:pt>
          <cx:pt idx="22">Components</cx:pt>
          <cx:pt idx="23">Components</cx:pt>
          <cx:pt idx="24">Components</cx:pt>
          <cx:pt idx="25">Components</cx:pt>
          <cx:pt idx="26">Components</cx:pt>
          <cx:pt idx="27">Components</cx:pt>
          <cx:pt idx="28">Components</cx:pt>
          <cx:pt idx="29">Components</cx:pt>
          <cx:pt idx="30">Components</cx:pt>
          <cx:pt idx="31">Components</cx:pt>
          <cx:pt idx="32">Components</cx:pt>
          <cx:pt idx="33">Components</cx:pt>
          <cx:pt idx="34">Components</cx:pt>
        </cx:lvl>
      </cx:strDim>
      <cx:numDim type="size">
        <cx:f>Sheet1!$K$62:$K$96</cx:f>
        <cx:lvl ptCount="35" formatCode="General">
          <cx:pt idx="0">475</cx:pt>
          <cx:pt idx="1">187</cx:pt>
          <cx:pt idx="2">50</cx:pt>
          <cx:pt idx="3">410</cx:pt>
          <cx:pt idx="4">429</cx:pt>
          <cx:pt idx="5">230</cx:pt>
          <cx:pt idx="6">4</cx:pt>
          <cx:pt idx="7">2681</cx:pt>
          <cx:pt idx="8">318</cx:pt>
          <cx:pt idx="9">247</cx:pt>
          <cx:pt idx="10">10938</cx:pt>
          <cx:pt idx="11">890</cx:pt>
          <cx:pt idx="12">5459</cx:pt>
          <cx:pt idx="13">1227</cx:pt>
          <cx:pt idx="14">3078</cx:pt>
          <cx:pt idx="15">1770</cx:pt>
          <cx:pt idx="16">1353</cx:pt>
          <cx:pt idx="17">1210</cx:pt>
          <cx:pt idx="18">571</cx:pt>
          <cx:pt idx="19">272</cx:pt>
          <cx:pt idx="20">3802</cx:pt>
          <cx:pt idx="21">2158</cx:pt>
          <cx:pt idx="22">342</cx:pt>
          <cx:pt idx="23">2574</cx:pt>
          <cx:pt idx="24">88</cx:pt>
          <cx:pt idx="25">79</cx:pt>
          <cx:pt idx="26">385</cx:pt>
          <cx:pt idx="27">224</cx:pt>
          <cx:pt idx="28">80</cx:pt>
          <cx:pt idx="29">1787</cx:pt>
          <cx:pt idx="30">215</cx:pt>
          <cx:pt idx="31">62</cx:pt>
          <cx:pt idx="32">815</cx:pt>
          <cx:pt idx="33">40</cx:pt>
          <cx:pt idx="34">349</cx:pt>
        </cx:lvl>
      </cx:numDim>
    </cx:data>
  </cx:chartData>
  <cx:chart>
    <cx:title pos="t" align="ctr" overlay="0">
      <cx:tx>
        <cx:txData>
          <cx:v>2003 January-July units sold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2003 January-July units sold</a:t>
          </a:r>
        </a:p>
      </cx:txPr>
    </cx:title>
    <cx:plotArea>
      <cx:plotAreaRegion>
        <cx:series layoutId="treemap" uniqueId="{9EF97ADF-5C93-4D4C-9834-0952335C9644}">
          <cx:tx>
            <cx:txData>
              <cx:f>Sheet1!$K$61</cx:f>
              <cx:v>qnt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Sheet1!$M$62:$N$91</cx:f>
        <cx:lvl ptCount="30">
          <cx:pt idx="0">Helmets</cx:pt>
          <cx:pt idx="1">Bottles and Cages</cx:pt>
          <cx:pt idx="2">Fenders</cx:pt>
          <cx:pt idx="3">Tires and Tubes</cx:pt>
          <cx:pt idx="4">Bike Racks</cx:pt>
          <cx:pt idx="5">Bike Stands</cx:pt>
          <cx:pt idx="6">Cleaners</cx:pt>
          <cx:pt idx="7">Hydration Packs</cx:pt>
          <cx:pt idx="8">Road Bikes</cx:pt>
          <cx:pt idx="9">Touring Bikes</cx:pt>
          <cx:pt idx="10">Mountain Bikes</cx:pt>
          <cx:pt idx="11">Tights</cx:pt>
          <cx:pt idx="12">Shorts</cx:pt>
          <cx:pt idx="13">Socks</cx:pt>
          <cx:pt idx="14">Jerseys</cx:pt>
          <cx:pt idx="15">Bib-Shorts</cx:pt>
          <cx:pt idx="16">Gloves</cx:pt>
          <cx:pt idx="17">Vests</cx:pt>
          <cx:pt idx="18">Caps</cx:pt>
          <cx:pt idx="19">Bottom Brackets</cx:pt>
          <cx:pt idx="20">Brakes</cx:pt>
          <cx:pt idx="21">Road Frames</cx:pt>
          <cx:pt idx="22">Cranksets</cx:pt>
          <cx:pt idx="23">Pedals</cx:pt>
          <cx:pt idx="24">Saddles</cx:pt>
          <cx:pt idx="25">Derailleurs</cx:pt>
          <cx:pt idx="26">Mountain Frames</cx:pt>
          <cx:pt idx="27">Chains</cx:pt>
          <cx:pt idx="28">Handlebars</cx:pt>
          <cx:pt idx="29">Touring Frames</cx:pt>
        </cx:lvl>
        <cx:lvl ptCount="30">
          <cx:pt idx="0">Accessories</cx:pt>
          <cx:pt idx="1">Accessories</cx:pt>
          <cx:pt idx="2">Accessories</cx:pt>
          <cx:pt idx="3">Accessories</cx:pt>
          <cx:pt idx="4">Accessories</cx:pt>
          <cx:pt idx="5">Accessories</cx:pt>
          <cx:pt idx="6">Accessories</cx:pt>
          <cx:pt idx="7">Accessories</cx:pt>
          <cx:pt idx="8">Bikes</cx:pt>
          <cx:pt idx="9">Bikes</cx:pt>
          <cx:pt idx="10">Bikes</cx:pt>
          <cx:pt idx="11">Clothing</cx:pt>
          <cx:pt idx="12">Clothing</cx:pt>
          <cx:pt idx="13">Clothing</cx:pt>
          <cx:pt idx="14">Clothing</cx:pt>
          <cx:pt idx="15">Clothing</cx:pt>
          <cx:pt idx="16">Clothing</cx:pt>
          <cx:pt idx="17">Clothing</cx:pt>
          <cx:pt idx="18">Clothing</cx:pt>
          <cx:pt idx="19">Components</cx:pt>
          <cx:pt idx="20">Components</cx:pt>
          <cx:pt idx="21">Components</cx:pt>
          <cx:pt idx="22">Components</cx:pt>
          <cx:pt idx="23">Components</cx:pt>
          <cx:pt idx="24">Components</cx:pt>
          <cx:pt idx="25">Components</cx:pt>
          <cx:pt idx="26">Components</cx:pt>
          <cx:pt idx="27">Components</cx:pt>
          <cx:pt idx="28">Components</cx:pt>
          <cx:pt idx="29">Components</cx:pt>
        </cx:lvl>
      </cx:strDim>
      <cx:numDim type="size">
        <cx:f>Sheet1!$O$62:$O$91</cx:f>
        <cx:lvl ptCount="30" formatCode="General">
          <cx:pt idx="0">6250</cx:pt>
          <cx:pt idx="1">5725</cx:pt>
          <cx:pt idx="2">1238</cx:pt>
          <cx:pt idx="3">10269</cx:pt>
          <cx:pt idx="4">1308</cx:pt>
          <cx:pt idx="5">130</cx:pt>
          <cx:pt idx="6">1475</cx:pt>
          <cx:pt idx="7">1165</cx:pt>
          <cx:pt idx="8">7702</cx:pt>
          <cx:pt idx="9">6994</cx:pt>
          <cx:pt idx="10">6483</cx:pt>
          <cx:pt idx="11">6</cx:pt>
          <cx:pt idx="12">3432</cx:pt>
          <cx:pt idx="13">1704</cx:pt>
          <cx:pt idx="14">6851</cx:pt>
          <cx:pt idx="15">8</cx:pt>
          <cx:pt idx="16">2010</cx:pt>
          <cx:pt idx="17">2847</cx:pt>
          <cx:pt idx="18">2376</cx:pt>
          <cx:pt idx="19">358</cx:pt>
          <cx:pt idx="20">326</cx:pt>
          <cx:pt idx="21">947</cx:pt>
          <cx:pt idx="22">426</cx:pt>
          <cx:pt idx="23">1422</cx:pt>
          <cx:pt idx="24">676</cx:pt>
          <cx:pt idx="25">435</cx:pt>
          <cx:pt idx="26">2551</cx:pt>
          <cx:pt idx="27">304</cx:pt>
          <cx:pt idx="28">648</cx:pt>
          <cx:pt idx="29">1383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rtl="0">
              <a:defRPr sz="1400"/>
            </a:pPr>
            <a:r>
              <a:rPr lang="en-US" sz="1400" b="0" i="0" baseline="0">
                <a:effectLst/>
              </a:rPr>
              <a:t>2004 January-July units sold</a:t>
            </a:r>
            <a:endParaRPr lang="en-US" sz="1400">
              <a:effectLst/>
            </a:endParaRPr>
          </a:p>
        </cx:rich>
      </cx:tx>
    </cx:title>
    <cx:plotArea>
      <cx:plotAreaRegion>
        <cx:series layoutId="treemap" uniqueId="{90E8F852-F71C-4DDE-824F-35706079F6FC}">
          <cx:tx>
            <cx:txData>
              <cx:f>Sheet1!$O$61</cx:f>
              <cx:v>qnt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4EC6-071A-B88F-2BA2-A5B3CE9E0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C7306-77DF-EF2F-C1B2-C21A0E0D0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C1AAA-8328-4986-2B3D-FEAD3B12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AEA4-5BB9-9E0F-7738-C37A7AC1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51B4-9779-0994-1218-B8BB090E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0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A1B0-5852-2535-D120-6111BF54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57957-94E2-8316-E3ED-1D5D291CF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F9EE-3191-71CB-511E-9A876B15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1284A-FE02-8304-589E-FFD9F178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6008E-5465-9494-85B5-4CBD815A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7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89669-6FCD-E676-2583-684BCF74C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C819A-62F0-957A-3EE8-8174B4E4A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5FF1-91CC-71FC-0EDF-DCB026E1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C3EBC-2627-E59E-CC71-55C7D6F2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69ACF-0CFD-2F90-57C8-2EC8DCD7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7ABB-7292-6764-5794-7F039E66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B931-1D93-198C-61FA-B3593BEF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041AE-D015-416A-833A-087F8641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DAF3F-8063-AE68-CFDF-8390486B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DA77-A67D-7B3C-3A4E-2CA9B675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7DE1-F2E3-743F-661B-BE15B605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1E717-5FF2-3CED-1C54-4DB17D7DE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7B1DE-570A-860F-2DFD-7F9EA394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9CBA9-9BBA-921D-29D2-30485159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5E124-0FD4-5190-7413-4BBA1F0C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C4A2-89CC-4B25-DA1E-1C0C5FFD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0227-7CA7-1957-9373-65FF73612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45B82-B243-17FC-B9B9-983DBE2A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0E619-3462-7517-6C46-FFFC983E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16A38-0D9C-9A7E-C16E-15518FFC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7A9AC-5B34-BA9E-E2E2-D10BBB35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FEF9-2133-CE6D-D6EF-F41E0CFB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53756-31C5-5333-BF67-C2D805E9D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DDC1F-FB5E-49E0-E4A7-D0B7AF7F9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29036-0D5F-58F1-DE16-04D315DDF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2451F-A22A-125C-4259-9266734AC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49C24-3593-200A-88B4-AABFDEFD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19AD5-2F59-8FF9-48F0-9055477A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2DE7B-D233-EF19-1303-53F987F3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3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84E8-66EA-4709-EDE5-CA0AD918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F786D-108C-E4E1-B126-6DD253F5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2BB3C-7706-0DE8-1F35-CA751778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19EC6-A2A8-E67D-CB2C-CB1ED1DE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D7915-B636-5740-4825-F25CE645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5E1B7-D4A1-AD86-4CEE-1D3DB6BD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6DAE-9279-D3CF-7978-5F56D6AF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7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8BBD-50F5-0E5D-3FBB-87C57D76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CE62-81BC-802D-9E94-B91D0B591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145AE-BFD2-3897-5D37-D36187099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EE076-9DB5-7A8F-6C5B-27E3FB70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9556D-C692-6AB4-E311-B0685283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FCA5D-A057-1BA2-D662-07DBC251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5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7A19-BACF-36AF-306B-0E731E75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ACD3B-53B5-601B-C4E3-1B3AD7E8F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1F182-F182-3B73-4D5D-C2BE0ABD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25989-F971-32E8-D834-866D9A06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0523A-094A-AB3A-90AF-3DC7E660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CC0BA-D841-54AB-FBDB-76F3F8B6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2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8CD49-63E0-FA5F-E3F9-3E9F00E1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69453-2D35-539D-441D-EABBDE574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60A7-EAA2-2942-DD95-9A8E979AB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3D6A5-14D6-4C94-9F1C-316E78620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A322-7456-D19F-AB59-A1AF9A254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61F1-3908-90E4-7EF3-6C01BE1FE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9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2516-5B05-3C7B-7AC9-CDF39CCB1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Adwentureworks</a:t>
            </a:r>
            <a:r>
              <a:rPr lang="en-US" dirty="0"/>
              <a:t> sales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5792C-6532-D8CC-B83E-987B7EA66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Andrius Tunaitis</a:t>
            </a:r>
          </a:p>
        </p:txBody>
      </p:sp>
    </p:spTree>
    <p:extLst>
      <p:ext uri="{BB962C8B-B14F-4D97-AF65-F5344CB8AC3E}">
        <p14:creationId xmlns:p14="http://schemas.microsoft.com/office/powerpoint/2010/main" val="87191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C66A-E14A-E2F7-5F4E-7B98A7F6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D2D6-6DF9-94E9-FFCB-647E4EE9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for 2004 July should be investigated and fully reported. This will allow to have a clearer 2004 projection.</a:t>
            </a:r>
          </a:p>
          <a:p>
            <a:r>
              <a:rPr lang="en-US" dirty="0"/>
              <a:t>Employ cross selling practices in order to see increase of sales in different segments.</a:t>
            </a:r>
          </a:p>
          <a:p>
            <a:r>
              <a:rPr lang="en-US" dirty="0"/>
              <a:t>Online sales in Canada should be discussed with colleagues from other countries in order to resolve very low average sale value.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7176-7D2A-1926-F796-25428598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06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94AD-E9BE-4C0C-0EA5-669D60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011"/>
          </a:xfrm>
        </p:spPr>
        <p:txBody>
          <a:bodyPr/>
          <a:lstStyle/>
          <a:p>
            <a:r>
              <a:rPr lang="en-US" dirty="0"/>
              <a:t>How is the business doing?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1A46B8-0A22-3C13-B6E2-76FD2501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88" y="1825625"/>
            <a:ext cx="109621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KPI’s for </a:t>
            </a:r>
            <a:r>
              <a:rPr lang="en-US" dirty="0"/>
              <a:t>2004 Jan-Jul:				Compared to previous year: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Sales:		32.2M $		</a:t>
            </a:r>
            <a:r>
              <a:rPr lang="en-US" dirty="0">
                <a:solidFill>
                  <a:srgbClr val="00B050"/>
                </a:solidFill>
              </a:rPr>
              <a:t> 34.3 %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 of sales:	14K			</a:t>
            </a:r>
            <a:r>
              <a:rPr lang="en-US" dirty="0">
                <a:solidFill>
                  <a:srgbClr val="00B050"/>
                </a:solidFill>
              </a:rPr>
              <a:t>371.3 %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Average sale value:	2.3K $			</a:t>
            </a:r>
            <a:r>
              <a:rPr lang="en-US" dirty="0">
                <a:solidFill>
                  <a:srgbClr val="FF0000"/>
                </a:solidFill>
              </a:rPr>
              <a:t>-71.5 %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9BFBE64-688E-E03D-E2FE-F809DAECD164}"/>
              </a:ext>
            </a:extLst>
          </p:cNvPr>
          <p:cNvSpPr txBox="1">
            <a:spLocks/>
          </p:cNvSpPr>
          <p:nvPr/>
        </p:nvSpPr>
        <p:spPr>
          <a:xfrm>
            <a:off x="6255834" y="1825625"/>
            <a:ext cx="59361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94AD-E9BE-4C0C-0EA5-669D60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011"/>
          </a:xfrm>
        </p:spPr>
        <p:txBody>
          <a:bodyPr/>
          <a:lstStyle/>
          <a:p>
            <a:r>
              <a:rPr lang="en-US" dirty="0"/>
              <a:t>How are the sales looking?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3FA110-D46E-5415-D083-0594A4DC4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260359"/>
              </p:ext>
            </p:extLst>
          </p:nvPr>
        </p:nvGraphicFramePr>
        <p:xfrm>
          <a:off x="838200" y="1910538"/>
          <a:ext cx="4852481" cy="3838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219FC7-5C79-CF71-D7E6-EB70DDB973B9}"/>
              </a:ext>
            </a:extLst>
          </p:cNvPr>
          <p:cNvSpPr txBox="1"/>
          <p:nvPr/>
        </p:nvSpPr>
        <p:spPr>
          <a:xfrm>
            <a:off x="7286016" y="1910538"/>
            <a:ext cx="4426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for 2001 starts from July. </a:t>
            </a:r>
          </a:p>
          <a:p>
            <a:endParaRPr lang="en-US" dirty="0"/>
          </a:p>
          <a:p>
            <a:r>
              <a:rPr lang="en-US" dirty="0"/>
              <a:t>Data for 2004 is until the end of July. Last month (July) contains only online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DEFC6-6D3C-29DD-04AD-CA98B13CFB4F}"/>
              </a:ext>
            </a:extLst>
          </p:cNvPr>
          <p:cNvSpPr txBox="1"/>
          <p:nvPr/>
        </p:nvSpPr>
        <p:spPr>
          <a:xfrm>
            <a:off x="7286015" y="3625390"/>
            <a:ext cx="44260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</a:t>
            </a:r>
            <a:r>
              <a:rPr lang="en-US" sz="2400" dirty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2004 July offline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2004 July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Reevaluate projections for 2004. </a:t>
            </a:r>
            <a:r>
              <a:rPr lang="en-US" dirty="0">
                <a:solidFill>
                  <a:schemeClr val="bg1"/>
                </a:solidFill>
              </a:rPr>
              <a:t>Data for</a:t>
            </a:r>
            <a:endParaRPr lang="en-US" dirty="0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6178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94AD-E9BE-4C0C-0EA5-669D60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011"/>
          </a:xfrm>
        </p:spPr>
        <p:txBody>
          <a:bodyPr/>
          <a:lstStyle/>
          <a:p>
            <a:r>
              <a:rPr lang="en-US" dirty="0"/>
              <a:t>How about the average sale value?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1CBB7A0-DB8D-3392-C32A-F3164749C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09238"/>
              </p:ext>
            </p:extLst>
          </p:nvPr>
        </p:nvGraphicFramePr>
        <p:xfrm>
          <a:off x="838200" y="1624519"/>
          <a:ext cx="6704790" cy="4455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4DB747-5B21-F54B-4150-295E9F652FE7}"/>
              </a:ext>
            </a:extLst>
          </p:cNvPr>
          <p:cNvSpPr txBox="1"/>
          <p:nvPr/>
        </p:nvSpPr>
        <p:spPr>
          <a:xfrm>
            <a:off x="8044774" y="1624519"/>
            <a:ext cx="3754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August of 2003 average sale value dropped to roughly </a:t>
            </a:r>
            <a:r>
              <a:rPr lang="en-US" b="1" dirty="0">
                <a:solidFill>
                  <a:srgbClr val="FF0000"/>
                </a:solidFill>
              </a:rPr>
              <a:t>half</a:t>
            </a:r>
            <a:r>
              <a:rPr lang="en-US" dirty="0"/>
              <a:t> the previous value.</a:t>
            </a:r>
          </a:p>
        </p:txBody>
      </p:sp>
    </p:spTree>
    <p:extLst>
      <p:ext uri="{BB962C8B-B14F-4D97-AF65-F5344CB8AC3E}">
        <p14:creationId xmlns:p14="http://schemas.microsoft.com/office/powerpoint/2010/main" val="29176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94AD-E9BE-4C0C-0EA5-669D60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011"/>
          </a:xfrm>
        </p:spPr>
        <p:txBody>
          <a:bodyPr/>
          <a:lstStyle/>
          <a:p>
            <a:r>
              <a:rPr lang="en-US" dirty="0"/>
              <a:t>What happened in August 2003?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DB747-5B21-F54B-4150-295E9F652FE7}"/>
              </a:ext>
            </a:extLst>
          </p:cNvPr>
          <p:cNvSpPr txBox="1"/>
          <p:nvPr/>
        </p:nvSpPr>
        <p:spPr>
          <a:xfrm>
            <a:off x="7598922" y="1624519"/>
            <a:ext cx="3754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August of 2003 number of online sales </a:t>
            </a:r>
            <a:r>
              <a:rPr lang="en-US" b="1" dirty="0">
                <a:solidFill>
                  <a:srgbClr val="00B050"/>
                </a:solidFill>
              </a:rPr>
              <a:t>tripled</a:t>
            </a:r>
            <a:r>
              <a:rPr lang="en-US" dirty="0"/>
              <a:t> in size.</a:t>
            </a:r>
          </a:p>
          <a:p>
            <a:endParaRPr lang="en-US" dirty="0"/>
          </a:p>
          <a:p>
            <a:r>
              <a:rPr lang="en-US" dirty="0"/>
              <a:t>AOV offline (2004 08)	</a:t>
            </a:r>
            <a:r>
              <a:rPr lang="en-US" dirty="0">
                <a:solidFill>
                  <a:srgbClr val="00B050"/>
                </a:solidFill>
              </a:rPr>
              <a:t>31.4k $</a:t>
            </a:r>
          </a:p>
          <a:p>
            <a:endParaRPr lang="en-US" dirty="0"/>
          </a:p>
          <a:p>
            <a:r>
              <a:rPr lang="en-US" dirty="0"/>
              <a:t>AOV online (2004 08) 	</a:t>
            </a:r>
            <a:r>
              <a:rPr lang="en-US" dirty="0">
                <a:solidFill>
                  <a:srgbClr val="FF0000"/>
                </a:solidFill>
              </a:rPr>
              <a:t>595 $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4DC1EA-2B4B-BC72-E05F-D921E81ED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94097"/>
              </p:ext>
            </p:extLst>
          </p:nvPr>
        </p:nvGraphicFramePr>
        <p:xfrm>
          <a:off x="838201" y="1624519"/>
          <a:ext cx="5257800" cy="456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045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94AD-E9BE-4C0C-0EA5-669D60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011"/>
          </a:xfrm>
        </p:spPr>
        <p:txBody>
          <a:bodyPr/>
          <a:lstStyle/>
          <a:p>
            <a:r>
              <a:rPr lang="en-US" dirty="0"/>
              <a:t>Why the sudden drop in sale value?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5ECBE-D677-EA9D-34D4-42057F3AB74C}"/>
              </a:ext>
            </a:extLst>
          </p:cNvPr>
          <p:cNvSpPr txBox="1"/>
          <p:nvPr/>
        </p:nvSpPr>
        <p:spPr>
          <a:xfrm>
            <a:off x="838198" y="5620215"/>
            <a:ext cx="103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Accessories segment increase </a:t>
            </a:r>
            <a:r>
              <a:rPr lang="en-US" dirty="0">
                <a:sym typeface="Wingdings" panose="05000000000000000000" pitchFamily="2" charset="2"/>
              </a:rPr>
              <a:t> reduced average sale value.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A0620731-AB8F-EFB5-D9C7-300B737316B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92610554"/>
                  </p:ext>
                </p:extLst>
              </p:nvPr>
            </p:nvGraphicFramePr>
            <p:xfrm>
              <a:off x="536440" y="1645443"/>
              <a:ext cx="5248275" cy="35861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A0620731-AB8F-EFB5-D9C7-300B737316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440" y="1645443"/>
                <a:ext cx="5248275" cy="3586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DEA59598-53E6-2B39-743C-1F6C3C396F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1143600"/>
                  </p:ext>
                </p:extLst>
              </p:nvPr>
            </p:nvGraphicFramePr>
            <p:xfrm>
              <a:off x="6407285" y="1654968"/>
              <a:ext cx="5248275" cy="35766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DEA59598-53E6-2B39-743C-1F6C3C396F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7285" y="1654968"/>
                <a:ext cx="5248275" cy="3576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32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6A82-99A2-0F5F-F94C-FD94B3C3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segment dynamic look?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3CB51A-2373-19BF-0B3A-D31D16061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908309"/>
              </p:ext>
            </p:extLst>
          </p:nvPr>
        </p:nvGraphicFramePr>
        <p:xfrm>
          <a:off x="838200" y="1690688"/>
          <a:ext cx="746567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387E31-6434-5364-0A94-1DCAF967B7A6}"/>
              </a:ext>
            </a:extLst>
          </p:cNvPr>
          <p:cNvSpPr txBox="1"/>
          <p:nvPr/>
        </p:nvSpPr>
        <p:spPr>
          <a:xfrm>
            <a:off x="8419171" y="1806498"/>
            <a:ext cx="312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Accessories segment increased </a:t>
            </a:r>
            <a:r>
              <a:rPr lang="en-GB" b="1" dirty="0">
                <a:solidFill>
                  <a:srgbClr val="00B050"/>
                </a:solidFill>
              </a:rPr>
              <a:t>5 times.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C0C46-482E-2655-7B75-DDB2C36486BB}"/>
              </a:ext>
            </a:extLst>
          </p:cNvPr>
          <p:cNvSpPr txBox="1"/>
          <p:nvPr/>
        </p:nvSpPr>
        <p:spPr>
          <a:xfrm>
            <a:off x="8419170" y="3429000"/>
            <a:ext cx="3122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 do:</a:t>
            </a:r>
          </a:p>
          <a:p>
            <a:r>
              <a:rPr lang="en-US" dirty="0"/>
              <a:t>Cross sell other segments.</a:t>
            </a:r>
          </a:p>
        </p:txBody>
      </p:sp>
    </p:spTree>
    <p:extLst>
      <p:ext uri="{BB962C8B-B14F-4D97-AF65-F5344CB8AC3E}">
        <p14:creationId xmlns:p14="http://schemas.microsoft.com/office/powerpoint/2010/main" val="28693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B0AA-42E9-D6EA-2095-EFE754AA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online vs offline sales?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57BCDB-1F4E-FCE5-B64E-9AD576063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451449"/>
              </p:ext>
            </p:extLst>
          </p:nvPr>
        </p:nvGraphicFramePr>
        <p:xfrm>
          <a:off x="838200" y="1825625"/>
          <a:ext cx="7750215" cy="4482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ECFC5B-8AA0-CA08-38EB-F674EF2955D6}"/>
              </a:ext>
            </a:extLst>
          </p:cNvPr>
          <p:cNvSpPr txBox="1"/>
          <p:nvPr/>
        </p:nvSpPr>
        <p:spPr>
          <a:xfrm>
            <a:off x="8588415" y="1594624"/>
            <a:ext cx="329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last year online sales have been steadily growing.</a:t>
            </a:r>
          </a:p>
        </p:txBody>
      </p:sp>
    </p:spTree>
    <p:extLst>
      <p:ext uri="{BB962C8B-B14F-4D97-AF65-F5344CB8AC3E}">
        <p14:creationId xmlns:p14="http://schemas.microsoft.com/office/powerpoint/2010/main" val="544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DDEE-F83B-7BAB-20AF-FB5586C0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average online sale value?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8B50A8-C140-FF83-6C87-3E559F91F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750933"/>
              </p:ext>
            </p:extLst>
          </p:nvPr>
        </p:nvGraphicFramePr>
        <p:xfrm>
          <a:off x="838200" y="1825625"/>
          <a:ext cx="759212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50A693-5947-B0DA-8CBF-BF9F954B88A9}"/>
              </a:ext>
            </a:extLst>
          </p:cNvPr>
          <p:cNvSpPr txBox="1"/>
          <p:nvPr/>
        </p:nvSpPr>
        <p:spPr>
          <a:xfrm>
            <a:off x="8842917" y="1825625"/>
            <a:ext cx="28547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Canada is 2</a:t>
            </a:r>
            <a:r>
              <a:rPr lang="en-US" baseline="30000" dirty="0"/>
              <a:t>nd</a:t>
            </a:r>
            <a:r>
              <a:rPr lang="en-US" dirty="0"/>
              <a:t> in total sales, but last in online sales.</a:t>
            </a:r>
          </a:p>
          <a:p>
            <a:endParaRPr lang="en-US" dirty="0"/>
          </a:p>
          <a:p>
            <a:r>
              <a:rPr lang="en-US" dirty="0"/>
              <a:t>Since 2003 Canada’s AOV of online sales is significantly lower than of other countries. </a:t>
            </a:r>
          </a:p>
          <a:p>
            <a:endParaRPr lang="en-US" dirty="0"/>
          </a:p>
          <a:p>
            <a:r>
              <a:rPr lang="en-US" dirty="0"/>
              <a:t>Canada’s sales department should collaborate with departments from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270821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6789</TotalTime>
  <Words>390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Adwentureworks sales presentation</vt:lpstr>
      <vt:lpstr>How is the business doing? </vt:lpstr>
      <vt:lpstr>How are the sales looking?</vt:lpstr>
      <vt:lpstr>How about the average sale value?</vt:lpstr>
      <vt:lpstr>What happened in August 2003?</vt:lpstr>
      <vt:lpstr>Why the sudden drop in sale value?</vt:lpstr>
      <vt:lpstr>How does the segment dynamic look?</vt:lpstr>
      <vt:lpstr>How about online vs offline sales?</vt:lpstr>
      <vt:lpstr>What is average online sale value?</vt:lpstr>
      <vt:lpstr>Conclusions: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Adwentureworks sales presentation</dc:title>
  <dc:creator>Andrius Tunaitis</dc:creator>
  <cp:lastModifiedBy>Andrius Tunaitis</cp:lastModifiedBy>
  <cp:revision>14</cp:revision>
  <dcterms:created xsi:type="dcterms:W3CDTF">2022-12-27T16:44:11Z</dcterms:created>
  <dcterms:modified xsi:type="dcterms:W3CDTF">2023-01-08T11:16:45Z</dcterms:modified>
</cp:coreProperties>
</file>