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Module_4_datastud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project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622399102286127"/>
          <c:y val="8.6598516747592655E-2"/>
          <c:w val="0.79569820076838216"/>
          <c:h val="0.70403839575240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'orders and sales'!$B$18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6C5B462-574E-4D59-9981-B69960D396F8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7D3-4F0C-9250-BF3B30EEBDFF}"/>
                </c:ext>
              </c:extLst>
            </c:dLbl>
            <c:dLbl>
              <c:idx val="6"/>
              <c:layout>
                <c:manualLayout>
                  <c:x val="-2.4154589371980675E-3"/>
                  <c:y val="-4.631259653395798E-3"/>
                </c:manualLayout>
              </c:layout>
              <c:tx>
                <c:rich>
                  <a:bodyPr/>
                  <a:lstStyle/>
                  <a:p>
                    <a:fld id="{799BA295-FC2B-4A73-8963-6C61EF8D503A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7D3-4F0C-9250-BF3B30EEB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'orders and sales'!$A$19:$A$38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'orders and sales'!$B$19:$B$38</c:f>
              <c:numCache>
                <c:formatCode>_([$€-2]\ * #,##0.00_);_([$€-2]\ * \(#,##0.00\);_([$€-2]\ * "-"??_);_(@_)</c:formatCode>
                <c:ptCount val="20"/>
                <c:pt idx="0">
                  <c:v>173.87641318124238</c:v>
                </c:pt>
                <c:pt idx="1">
                  <c:v>165.19366416618575</c:v>
                </c:pt>
                <c:pt idx="2">
                  <c:v>163.59280196895079</c:v>
                </c:pt>
                <c:pt idx="3">
                  <c:v>172.48943538268509</c:v>
                </c:pt>
                <c:pt idx="4">
                  <c:v>160.16146174863451</c:v>
                </c:pt>
                <c:pt idx="5">
                  <c:v>156.34536524712479</c:v>
                </c:pt>
                <c:pt idx="6">
                  <c:v>147.38513983371109</c:v>
                </c:pt>
                <c:pt idx="7">
                  <c:v>155.64980200326087</c:v>
                </c:pt>
                <c:pt idx="8">
                  <c:v>169.78527221305703</c:v>
                </c:pt>
                <c:pt idx="9">
                  <c:v>168.41339098073581</c:v>
                </c:pt>
                <c:pt idx="10">
                  <c:v>158.25308951818519</c:v>
                </c:pt>
                <c:pt idx="11">
                  <c:v>153.54680476529199</c:v>
                </c:pt>
                <c:pt idx="12">
                  <c:v>153.36591274238265</c:v>
                </c:pt>
                <c:pt idx="13">
                  <c:v>147.43187331939029</c:v>
                </c:pt>
                <c:pt idx="14">
                  <c:v>160.70211741791826</c:v>
                </c:pt>
                <c:pt idx="15">
                  <c:v>167.24805884049559</c:v>
                </c:pt>
                <c:pt idx="16">
                  <c:v>167.77788121990372</c:v>
                </c:pt>
                <c:pt idx="17">
                  <c:v>166.01901136363651</c:v>
                </c:pt>
                <c:pt idx="18">
                  <c:v>168.775391359796</c:v>
                </c:pt>
                <c:pt idx="19">
                  <c:v>155.50348264104099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3-4F0C-9250-BF3B30EEB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3218880"/>
        <c:axId val="23219712"/>
      </c:barChart>
      <c:lineChart>
        <c:grouping val="standard"/>
        <c:varyColors val="0"/>
        <c:ser>
          <c:idx val="1"/>
          <c:order val="1"/>
          <c:tx>
            <c:strRef>
              <c:f>'orders and sales'!$C$18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516908212560398E-2"/>
                  <c:y val="-4.0161590848630926E-2"/>
                </c:manualLayout>
              </c:layout>
              <c:tx>
                <c:rich>
                  <a:bodyPr/>
                  <a:lstStyle/>
                  <a:p>
                    <a:fld id="{56C53066-B938-4157-9FA8-762E644979DC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7D3-4F0C-9250-BF3B30EEBDFF}"/>
                </c:ext>
              </c:extLst>
            </c:dLbl>
            <c:dLbl>
              <c:idx val="10"/>
              <c:layout>
                <c:manualLayout>
                  <c:x val="-6.1594155350146451E-2"/>
                  <c:y val="-2.77271037092498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6162B1-62F9-4F9A-8273-5C65E4DCA5C7}" type="VALUE">
                      <a:rPr lang="en-US" sz="1200" dirty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1545893719806756E-2"/>
                      <c:h val="0.103319944348152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7D3-4F0C-9250-BF3B30EEB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'orders and sales'!$A$19:$A$38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'orders and sales'!$C$19:$C$38</c:f>
              <c:numCache>
                <c:formatCode>General</c:formatCode>
                <c:ptCount val="20"/>
                <c:pt idx="0">
                  <c:v>789</c:v>
                </c:pt>
                <c:pt idx="1">
                  <c:v>1733</c:v>
                </c:pt>
                <c:pt idx="2">
                  <c:v>2641</c:v>
                </c:pt>
                <c:pt idx="3">
                  <c:v>2391</c:v>
                </c:pt>
                <c:pt idx="4">
                  <c:v>3660</c:v>
                </c:pt>
                <c:pt idx="5">
                  <c:v>3217</c:v>
                </c:pt>
                <c:pt idx="6">
                  <c:v>3969</c:v>
                </c:pt>
                <c:pt idx="7">
                  <c:v>4293</c:v>
                </c:pt>
                <c:pt idx="8">
                  <c:v>4243</c:v>
                </c:pt>
                <c:pt idx="9">
                  <c:v>4568</c:v>
                </c:pt>
                <c:pt idx="10">
                  <c:v>7451</c:v>
                </c:pt>
                <c:pt idx="11">
                  <c:v>5624</c:v>
                </c:pt>
                <c:pt idx="12">
                  <c:v>7220</c:v>
                </c:pt>
                <c:pt idx="13">
                  <c:v>6694</c:v>
                </c:pt>
                <c:pt idx="14">
                  <c:v>7188</c:v>
                </c:pt>
                <c:pt idx="15">
                  <c:v>6934</c:v>
                </c:pt>
                <c:pt idx="16">
                  <c:v>6853</c:v>
                </c:pt>
                <c:pt idx="17">
                  <c:v>6160</c:v>
                </c:pt>
                <c:pt idx="18">
                  <c:v>6273</c:v>
                </c:pt>
                <c:pt idx="19">
                  <c:v>6452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D3-4F0C-9250-BF3B30EEB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0544"/>
        <c:axId val="23221792"/>
      </c:lineChart>
      <c:dateAx>
        <c:axId val="23218880"/>
        <c:scaling>
          <c:orientation val="minMax"/>
        </c:scaling>
        <c:delete val="0"/>
        <c:axPos val="b"/>
        <c:numFmt formatCode="[$-409]m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19712"/>
        <c:crosses val="autoZero"/>
        <c:auto val="1"/>
        <c:lblOffset val="100"/>
        <c:baseTimeUnit val="months"/>
      </c:dateAx>
      <c:valAx>
        <c:axId val="23219712"/>
        <c:scaling>
          <c:orientation val="minMax"/>
        </c:scaling>
        <c:delete val="0"/>
        <c:axPos val="l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Average order value</a:t>
                </a:r>
              </a:p>
            </c:rich>
          </c:tx>
          <c:layout>
            <c:manualLayout>
              <c:xMode val="edge"/>
              <c:yMode val="edge"/>
              <c:x val="5.3124999999999999E-2"/>
              <c:y val="1.534439578565674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.00_);_([$€-2]\ * \(#,##0.0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18880"/>
        <c:crosses val="autoZero"/>
        <c:crossBetween val="between"/>
        <c:majorUnit val="5"/>
        <c:minorUnit val="1"/>
      </c:valAx>
      <c:valAx>
        <c:axId val="23221792"/>
        <c:scaling>
          <c:orientation val="minMax"/>
        </c:scaling>
        <c:delete val="0"/>
        <c:axPos val="r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rgbClr val="FF0000"/>
                    </a:solidFill>
                  </a:rPr>
                  <a:t>Total orders</a:t>
                </a:r>
              </a:p>
            </c:rich>
          </c:tx>
          <c:layout>
            <c:manualLayout>
              <c:xMode val="edge"/>
              <c:yMode val="edge"/>
              <c:x val="0.85705733267716533"/>
              <c:y val="1.4650816332939633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20544"/>
        <c:crosses val="max"/>
        <c:crossBetween val="between"/>
      </c:valAx>
      <c:dateAx>
        <c:axId val="23220544"/>
        <c:scaling>
          <c:orientation val="minMax"/>
        </c:scaling>
        <c:delete val="1"/>
        <c:axPos val="b"/>
        <c:numFmt formatCode="[$-409]mmmm\-yy;@" sourceLinked="1"/>
        <c:majorTickMark val="out"/>
        <c:minorTickMark val="none"/>
        <c:tickLblPos val="nextTo"/>
        <c:crossAx val="2322179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82515389225644E-2"/>
          <c:y val="9.8437569802887939E-2"/>
          <c:w val="0.78552328457147302"/>
          <c:h val="0.7448843842479676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'orders and sales'!$O$19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'orders and sales'!$M$20:$M$39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'orders and sales'!$O$20:$O$39</c:f>
              <c:numCache>
                <c:formatCode>_([$€-2]\ * #,##0_);_([$€-2]\ * \(#,##0\);_([$€-2]\ * "-"??_);_(@_)</c:formatCode>
                <c:ptCount val="20"/>
                <c:pt idx="0">
                  <c:v>173.87641318124238</c:v>
                </c:pt>
                <c:pt idx="1">
                  <c:v>165.19366416618575</c:v>
                </c:pt>
                <c:pt idx="2">
                  <c:v>163.59280196895079</c:v>
                </c:pt>
                <c:pt idx="3">
                  <c:v>172.48943538268509</c:v>
                </c:pt>
                <c:pt idx="4">
                  <c:v>160.16146174863451</c:v>
                </c:pt>
                <c:pt idx="5">
                  <c:v>156.34536524712479</c:v>
                </c:pt>
                <c:pt idx="6">
                  <c:v>147.38513983371109</c:v>
                </c:pt>
                <c:pt idx="7">
                  <c:v>155.64980200326087</c:v>
                </c:pt>
                <c:pt idx="8">
                  <c:v>169.78527221305703</c:v>
                </c:pt>
                <c:pt idx="9">
                  <c:v>168.41339098073581</c:v>
                </c:pt>
                <c:pt idx="10">
                  <c:v>158.25308951818519</c:v>
                </c:pt>
                <c:pt idx="11">
                  <c:v>153.54680476529199</c:v>
                </c:pt>
                <c:pt idx="12">
                  <c:v>153.36591274238265</c:v>
                </c:pt>
                <c:pt idx="13">
                  <c:v>147.43187331939029</c:v>
                </c:pt>
                <c:pt idx="14">
                  <c:v>160.70211741791826</c:v>
                </c:pt>
                <c:pt idx="15">
                  <c:v>167.24805884049559</c:v>
                </c:pt>
                <c:pt idx="16">
                  <c:v>167.77788121990372</c:v>
                </c:pt>
                <c:pt idx="17">
                  <c:v>166.01901136363651</c:v>
                </c:pt>
                <c:pt idx="18">
                  <c:v>168.775391359796</c:v>
                </c:pt>
                <c:pt idx="19">
                  <c:v>155.5034826410409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0B-42CF-A16D-8F92FC6CD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62016"/>
        <c:axId val="2462432"/>
      </c:barChart>
      <c:lineChart>
        <c:grouping val="standard"/>
        <c:varyColors val="0"/>
        <c:ser>
          <c:idx val="0"/>
          <c:order val="0"/>
          <c:tx>
            <c:strRef>
              <c:f>'orders and sales'!$N$19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>
                <c:manualLayout>
                  <c:x val="-3.6458333333333412E-2"/>
                  <c:y val="-4.2498717090892542E-2"/>
                </c:manualLayout>
              </c:layout>
              <c:tx>
                <c:rich>
                  <a:bodyPr/>
                  <a:lstStyle/>
                  <a:p>
                    <a:fld id="{3814F194-DEE5-4ED4-B8F3-58665B496B7F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20B-42CF-A16D-8F92FC6CD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'orders and sales'!$M$20:$M$39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'orders and sales'!$N$20:$N$39</c:f>
              <c:numCache>
                <c:formatCode>_([$€-2]\ * #,##0_);_([$€-2]\ * \(#,##0\);_([$€-2]\ * "-"??_);_(@_)</c:formatCode>
                <c:ptCount val="20"/>
                <c:pt idx="0">
                  <c:v>137188.48999999987</c:v>
                </c:pt>
                <c:pt idx="1">
                  <c:v>286280.61999999959</c:v>
                </c:pt>
                <c:pt idx="2">
                  <c:v>432048.5900000009</c:v>
                </c:pt>
                <c:pt idx="3">
                  <c:v>412422.24000000057</c:v>
                </c:pt>
                <c:pt idx="4">
                  <c:v>586190.95000000263</c:v>
                </c:pt>
                <c:pt idx="5">
                  <c:v>502963.04000000312</c:v>
                </c:pt>
                <c:pt idx="6">
                  <c:v>584971.62000000407</c:v>
                </c:pt>
                <c:pt idx="7">
                  <c:v>668204.60000000126</c:v>
                </c:pt>
                <c:pt idx="8">
                  <c:v>720398.90999999875</c:v>
                </c:pt>
                <c:pt idx="9">
                  <c:v>769312.37</c:v>
                </c:pt>
                <c:pt idx="10">
                  <c:v>1179143.7700000047</c:v>
                </c:pt>
                <c:pt idx="11">
                  <c:v>863547.22999999928</c:v>
                </c:pt>
                <c:pt idx="12">
                  <c:v>1107301.8900000015</c:v>
                </c:pt>
                <c:pt idx="13">
                  <c:v>986908.96000000159</c:v>
                </c:pt>
                <c:pt idx="14">
                  <c:v>1155126.8199999903</c:v>
                </c:pt>
                <c:pt idx="15">
                  <c:v>1159698.0399999956</c:v>
                </c:pt>
                <c:pt idx="16">
                  <c:v>1149781.8199999984</c:v>
                </c:pt>
                <c:pt idx="17">
                  <c:v>1022677.1099999963</c:v>
                </c:pt>
                <c:pt idx="18">
                  <c:v>1058728.0300000005</c:v>
                </c:pt>
                <c:pt idx="19">
                  <c:v>1003308.4699999993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0B-42CF-A16D-8F92FC6CD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9520"/>
        <c:axId val="2459104"/>
      </c:lineChart>
      <c:dateAx>
        <c:axId val="2462016"/>
        <c:scaling>
          <c:orientation val="minMax"/>
        </c:scaling>
        <c:delete val="0"/>
        <c:axPos val="b"/>
        <c:numFmt formatCode="[$-409]m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2432"/>
        <c:crosses val="autoZero"/>
        <c:auto val="1"/>
        <c:lblOffset val="100"/>
        <c:baseTimeUnit val="months"/>
      </c:dateAx>
      <c:valAx>
        <c:axId val="2462432"/>
        <c:scaling>
          <c:orientation val="minMax"/>
        </c:scaling>
        <c:delete val="0"/>
        <c:axPos val="l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Average order value</a:t>
                </a:r>
              </a:p>
            </c:rich>
          </c:tx>
          <c:layout>
            <c:manualLayout>
              <c:xMode val="edge"/>
              <c:yMode val="edge"/>
              <c:x val="2.9447455707467016E-2"/>
              <c:y val="2.505834789416347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2016"/>
        <c:crosses val="autoZero"/>
        <c:crossBetween val="between"/>
      </c:valAx>
      <c:valAx>
        <c:axId val="2459104"/>
        <c:scaling>
          <c:orientation val="minMax"/>
          <c:min val="0"/>
        </c:scaling>
        <c:delete val="0"/>
        <c:axPos val="r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rgbClr val="FF0000"/>
                    </a:solidFill>
                  </a:rPr>
                  <a:t>Sales</a:t>
                </a:r>
              </a:p>
            </c:rich>
          </c:tx>
          <c:layout>
            <c:manualLayout>
              <c:xMode val="edge"/>
              <c:yMode val="edge"/>
              <c:x val="0.901026000656168"/>
              <c:y val="1.34143686823942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520"/>
        <c:crosses val="max"/>
        <c:crossBetween val="between"/>
      </c:valAx>
      <c:dateAx>
        <c:axId val="2459520"/>
        <c:scaling>
          <c:orientation val="minMax"/>
        </c:scaling>
        <c:delete val="1"/>
        <c:axPos val="b"/>
        <c:numFmt formatCode="[$-409]mmmm\-yy;@" sourceLinked="1"/>
        <c:majorTickMark val="out"/>
        <c:minorTickMark val="none"/>
        <c:tickLblPos val="nextTo"/>
        <c:crossAx val="245910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customers</c:v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cat>
            <c:numRef>
              <c:f>'sellers and customers dynamic'!$C$13:$C$32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'sellers and customers dynamic'!$A$13:$A$32</c:f>
              <c:numCache>
                <c:formatCode>General</c:formatCode>
                <c:ptCount val="20"/>
                <c:pt idx="0">
                  <c:v>789</c:v>
                </c:pt>
                <c:pt idx="1">
                  <c:v>1733</c:v>
                </c:pt>
                <c:pt idx="2">
                  <c:v>2641</c:v>
                </c:pt>
                <c:pt idx="3">
                  <c:v>2391</c:v>
                </c:pt>
                <c:pt idx="4">
                  <c:v>3660</c:v>
                </c:pt>
                <c:pt idx="5">
                  <c:v>3217</c:v>
                </c:pt>
                <c:pt idx="6">
                  <c:v>3969</c:v>
                </c:pt>
                <c:pt idx="7">
                  <c:v>4293</c:v>
                </c:pt>
                <c:pt idx="8">
                  <c:v>4243</c:v>
                </c:pt>
                <c:pt idx="9">
                  <c:v>4568</c:v>
                </c:pt>
                <c:pt idx="10">
                  <c:v>7451</c:v>
                </c:pt>
                <c:pt idx="11">
                  <c:v>5624</c:v>
                </c:pt>
                <c:pt idx="12">
                  <c:v>7220</c:v>
                </c:pt>
                <c:pt idx="13">
                  <c:v>6694</c:v>
                </c:pt>
                <c:pt idx="14">
                  <c:v>7188</c:v>
                </c:pt>
                <c:pt idx="15">
                  <c:v>6934</c:v>
                </c:pt>
                <c:pt idx="16">
                  <c:v>6853</c:v>
                </c:pt>
                <c:pt idx="17">
                  <c:v>6160</c:v>
                </c:pt>
                <c:pt idx="18">
                  <c:v>6273</c:v>
                </c:pt>
                <c:pt idx="19">
                  <c:v>6452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E-459A-AB1E-92F1914B3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7721135"/>
        <c:axId val="297719471"/>
      </c:barChart>
      <c:lineChart>
        <c:grouping val="standard"/>
        <c:varyColors val="0"/>
        <c:ser>
          <c:idx val="1"/>
          <c:order val="1"/>
          <c:tx>
            <c:v>sellers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'sellers and customers dynamic'!$C$13:$C$32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'sellers and customers dynamic'!$B$13:$B$32</c:f>
              <c:numCache>
                <c:formatCode>General</c:formatCode>
                <c:ptCount val="20"/>
                <c:pt idx="0">
                  <c:v>227</c:v>
                </c:pt>
                <c:pt idx="1">
                  <c:v>427</c:v>
                </c:pt>
                <c:pt idx="2">
                  <c:v>499</c:v>
                </c:pt>
                <c:pt idx="3">
                  <c:v>506</c:v>
                </c:pt>
                <c:pt idx="4">
                  <c:v>583</c:v>
                </c:pt>
                <c:pt idx="5">
                  <c:v>539</c:v>
                </c:pt>
                <c:pt idx="6">
                  <c:v>606</c:v>
                </c:pt>
                <c:pt idx="7">
                  <c:v>708</c:v>
                </c:pt>
                <c:pt idx="8">
                  <c:v>731</c:v>
                </c:pt>
                <c:pt idx="9">
                  <c:v>776</c:v>
                </c:pt>
                <c:pt idx="10">
                  <c:v>965</c:v>
                </c:pt>
                <c:pt idx="11">
                  <c:v>861</c:v>
                </c:pt>
                <c:pt idx="12">
                  <c:v>970</c:v>
                </c:pt>
                <c:pt idx="13">
                  <c:v>947</c:v>
                </c:pt>
                <c:pt idx="14">
                  <c:v>996</c:v>
                </c:pt>
                <c:pt idx="15">
                  <c:v>1123</c:v>
                </c:pt>
                <c:pt idx="16">
                  <c:v>1115</c:v>
                </c:pt>
                <c:pt idx="17">
                  <c:v>1175</c:v>
                </c:pt>
                <c:pt idx="18">
                  <c:v>1261</c:v>
                </c:pt>
                <c:pt idx="19">
                  <c:v>1278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E-459A-AB1E-92F1914B3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368255"/>
        <c:axId val="227366175"/>
      </c:lineChart>
      <c:dateAx>
        <c:axId val="297721135"/>
        <c:scaling>
          <c:orientation val="minMax"/>
        </c:scaling>
        <c:delete val="0"/>
        <c:axPos val="b"/>
        <c:numFmt formatCode="[$-409]m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19471"/>
        <c:crosses val="autoZero"/>
        <c:auto val="1"/>
        <c:lblOffset val="100"/>
        <c:baseTimeUnit val="months"/>
      </c:dateAx>
      <c:valAx>
        <c:axId val="2977194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Customers</a:t>
                </a:r>
              </a:p>
            </c:rich>
          </c:tx>
          <c:layout>
            <c:manualLayout>
              <c:xMode val="edge"/>
              <c:yMode val="edge"/>
              <c:x val="1.0416666666666667E-3"/>
              <c:y val="7.300781730199483E-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21135"/>
        <c:crosses val="autoZero"/>
        <c:crossBetween val="between"/>
      </c:valAx>
      <c:valAx>
        <c:axId val="22736617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rgbClr val="FF0000"/>
                    </a:solidFill>
                  </a:rPr>
                  <a:t>Sellers</a:t>
                </a:r>
              </a:p>
            </c:rich>
          </c:tx>
          <c:layout>
            <c:manualLayout>
              <c:xMode val="edge"/>
              <c:yMode val="edge"/>
              <c:x val="0.97398433398950135"/>
              <c:y val="8.7972586359117029E-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368255"/>
        <c:crosses val="max"/>
        <c:crossBetween val="between"/>
      </c:valAx>
      <c:dateAx>
        <c:axId val="227368255"/>
        <c:scaling>
          <c:orientation val="minMax"/>
        </c:scaling>
        <c:delete val="1"/>
        <c:axPos val="b"/>
        <c:numFmt formatCode="[$-409]mmmm\-yy;@" sourceLinked="1"/>
        <c:majorTickMark val="out"/>
        <c:minorTickMark val="none"/>
        <c:tickLblPos val="nextTo"/>
        <c:crossAx val="22736617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89419291338584"/>
          <c:y val="9.5961139723968233E-2"/>
          <c:w val="0.82868479330708666"/>
          <c:h val="0.78028500928413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order_basket_value!$E$18</c:f>
              <c:strCache>
                <c:ptCount val="1"/>
                <c:pt idx="0">
                  <c:v>Sum of order_basket_value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order_basket_value!$F$17:$M$17</c:f>
              <c:strCache>
                <c:ptCount val="8"/>
                <c:pt idx="0">
                  <c:v>0-250</c:v>
                </c:pt>
                <c:pt idx="1">
                  <c:v>250-500</c:v>
                </c:pt>
                <c:pt idx="2">
                  <c:v>500-750</c:v>
                </c:pt>
                <c:pt idx="3">
                  <c:v>750-1000</c:v>
                </c:pt>
                <c:pt idx="4">
                  <c:v>1000-1250</c:v>
                </c:pt>
                <c:pt idx="5">
                  <c:v>1250-1500</c:v>
                </c:pt>
                <c:pt idx="6">
                  <c:v>1500-2000</c:v>
                </c:pt>
                <c:pt idx="7">
                  <c:v>2000-…</c:v>
                </c:pt>
              </c:strCache>
            </c:strRef>
          </c:cat>
          <c:val>
            <c:numRef>
              <c:f>order_basket_value!$F$18:$M$18</c:f>
              <c:numCache>
                <c:formatCode>_([$€-2]\ * #,##0_);_([$€-2]\ * \(#,##0\);_([$€-2]\ * "-"??_);_(@_)</c:formatCode>
                <c:ptCount val="8"/>
                <c:pt idx="0">
                  <c:v>8772482.0399995428</c:v>
                </c:pt>
                <c:pt idx="1">
                  <c:v>3149666.5000000051</c:v>
                </c:pt>
                <c:pt idx="2">
                  <c:v>1327736.0799999991</c:v>
                </c:pt>
                <c:pt idx="3">
                  <c:v>772374.72999999963</c:v>
                </c:pt>
                <c:pt idx="4">
                  <c:v>491123.8600000001</c:v>
                </c:pt>
                <c:pt idx="5">
                  <c:v>371656.49999999977</c:v>
                </c:pt>
                <c:pt idx="6">
                  <c:v>389526.94</c:v>
                </c:pt>
                <c:pt idx="7">
                  <c:v>568986.58999999985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5-4D2B-9C76-5B216C7BF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019962207"/>
        <c:axId val="2019981343"/>
      </c:barChart>
      <c:lineChart>
        <c:grouping val="standard"/>
        <c:varyColors val="0"/>
        <c:ser>
          <c:idx val="1"/>
          <c:order val="1"/>
          <c:tx>
            <c:strRef>
              <c:f>order_basket_value!$E$20</c:f>
              <c:strCache>
                <c:ptCount val="1"/>
                <c:pt idx="0">
                  <c:v>percentage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6354986876640803E-3"/>
                  <c:y val="1.6729713542312303E-2"/>
                </c:manualLayout>
              </c:layout>
              <c:tx>
                <c:rich>
                  <a:bodyPr/>
                  <a:lstStyle/>
                  <a:p>
                    <a:fld id="{BB0525BC-C312-40E3-A7A9-FFC6EF1374C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A5-4D2B-9C76-5B216C7BFC85}"/>
                </c:ext>
              </c:extLst>
            </c:dLbl>
            <c:dLbl>
              <c:idx val="1"/>
              <c:layout>
                <c:manualLayout>
                  <c:x val="-3.4057971014492754E-2"/>
                  <c:y val="-3.21590502490894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A5-4D2B-9C76-5B216C7BFC85}"/>
                </c:ext>
              </c:extLst>
            </c:dLbl>
            <c:dLbl>
              <c:idx val="2"/>
              <c:layout>
                <c:manualLayout>
                  <c:x val="-3.6111111111111108E-2"/>
                  <c:y val="-2.2930722863932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A5-4D2B-9C76-5B216C7BFC85}"/>
                </c:ext>
              </c:extLst>
            </c:dLbl>
            <c:dLbl>
              <c:idx val="3"/>
              <c:layout>
                <c:manualLayout>
                  <c:x val="-3.5507246376811595E-2"/>
                  <c:y val="-2.8725469508335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294685990338162E-2"/>
                      <c:h val="4.34608291971338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BA5-4D2B-9C76-5B216C7BFC85}"/>
                </c:ext>
              </c:extLst>
            </c:dLbl>
            <c:dLbl>
              <c:idx val="4"/>
              <c:layout>
                <c:manualLayout>
                  <c:x val="-4.447268819658412E-2"/>
                  <c:y val="-3.18583080268264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841028949593593E-2"/>
                      <c:h val="5.14574412555452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BA5-4D2B-9C76-5B216C7BFC85}"/>
                </c:ext>
              </c:extLst>
            </c:dLbl>
            <c:dLbl>
              <c:idx val="5"/>
              <c:layout>
                <c:manualLayout>
                  <c:x val="-2.6193560044125007E-2"/>
                  <c:y val="-3.17891318109672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BA5-4D2B-9C76-5B216C7BFC85}"/>
                </c:ext>
              </c:extLst>
            </c:dLbl>
            <c:dLbl>
              <c:idx val="6"/>
              <c:layout>
                <c:manualLayout>
                  <c:x val="-2.8381642512077296E-2"/>
                  <c:y val="-2.2453278530601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A5-4D2B-9C76-5B216C7BFC85}"/>
                </c:ext>
              </c:extLst>
            </c:dLbl>
            <c:dLbl>
              <c:idx val="7"/>
              <c:layout>
                <c:manualLayout>
                  <c:x val="-4.1062801932367152E-3"/>
                  <c:y val="-8.15600429369615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A5-4D2B-9C76-5B216C7BF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order_basket_value!$F$17:$M$17</c:f>
              <c:strCache>
                <c:ptCount val="8"/>
                <c:pt idx="0">
                  <c:v>0-250</c:v>
                </c:pt>
                <c:pt idx="1">
                  <c:v>250-500</c:v>
                </c:pt>
                <c:pt idx="2">
                  <c:v>500-750</c:v>
                </c:pt>
                <c:pt idx="3">
                  <c:v>750-1000</c:v>
                </c:pt>
                <c:pt idx="4">
                  <c:v>1000-1250</c:v>
                </c:pt>
                <c:pt idx="5">
                  <c:v>1250-1500</c:v>
                </c:pt>
                <c:pt idx="6">
                  <c:v>1500-2000</c:v>
                </c:pt>
                <c:pt idx="7">
                  <c:v>2000-…</c:v>
                </c:pt>
              </c:strCache>
            </c:strRef>
          </c:cat>
          <c:val>
            <c:numRef>
              <c:f>order_basket_value!$F$20:$M$20</c:f>
              <c:numCache>
                <c:formatCode>0%</c:formatCode>
                <c:ptCount val="8"/>
                <c:pt idx="0">
                  <c:v>0.55369410555278908</c:v>
                </c:pt>
                <c:pt idx="1">
                  <c:v>0.75249209311836729</c:v>
                </c:pt>
                <c:pt idx="2">
                  <c:v>0.83629501660953964</c:v>
                </c:pt>
                <c:pt idx="3">
                  <c:v>0.88504511188804191</c:v>
                </c:pt>
                <c:pt idx="4">
                  <c:v>0.91604345251027552</c:v>
                </c:pt>
                <c:pt idx="5">
                  <c:v>0.93950135329617346</c:v>
                </c:pt>
                <c:pt idx="6">
                  <c:v>0.96408718540715321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BA5-4D2B-9C76-5B216C7BF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986335"/>
        <c:axId val="2019981759"/>
      </c:lineChart>
      <c:catAx>
        <c:axId val="2019962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Order</a:t>
                </a:r>
                <a:r>
                  <a:rPr lang="en-US" sz="1800" baseline="0" dirty="0"/>
                  <a:t> basket size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14964542322834648"/>
              <c:y val="0.92482598227913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981343"/>
        <c:crosses val="autoZero"/>
        <c:auto val="1"/>
        <c:lblAlgn val="ctr"/>
        <c:lblOffset val="100"/>
        <c:noMultiLvlLbl val="0"/>
      </c:catAx>
      <c:valAx>
        <c:axId val="2019981343"/>
        <c:scaling>
          <c:orientation val="minMax"/>
          <c:max val="9000000"/>
        </c:scaling>
        <c:delete val="0"/>
        <c:axPos val="l"/>
        <c:title>
          <c:tx>
            <c:rich>
              <a:bodyPr rot="0" spcFirstLastPara="1" vertOverflow="ellipsis" wrap="square" anchor="t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Sales</a:t>
                </a:r>
              </a:p>
            </c:rich>
          </c:tx>
          <c:layout>
            <c:manualLayout>
              <c:xMode val="edge"/>
              <c:yMode val="edge"/>
              <c:x val="5.7291666666666664E-2"/>
              <c:y val="5.263185365643606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962207"/>
        <c:crosses val="autoZero"/>
        <c:crossBetween val="between"/>
      </c:valAx>
      <c:valAx>
        <c:axId val="2019981759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986335"/>
        <c:crosses val="max"/>
        <c:crossBetween val="between"/>
      </c:valAx>
      <c:catAx>
        <c:axId val="2019986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99817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seller state'!$B$17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seller state'!$A$18:$A$22</c:f>
              <c:strCache>
                <c:ptCount val="5"/>
                <c:pt idx="0">
                  <c:v>SP</c:v>
                </c:pt>
                <c:pt idx="1">
                  <c:v>PR</c:v>
                </c:pt>
                <c:pt idx="2">
                  <c:v>MG</c:v>
                </c:pt>
                <c:pt idx="3">
                  <c:v>RJ</c:v>
                </c:pt>
                <c:pt idx="4">
                  <c:v>SC</c:v>
                </c:pt>
              </c:strCache>
            </c:strRef>
          </c:cat>
          <c:val>
            <c:numRef>
              <c:f>'top seller state'!$B$18:$B$22</c:f>
              <c:numCache>
                <c:formatCode>_([$€-2]\ * #,##0_);_([$€-2]\ * \(#,##0\);_([$€-2]\ * "-"??_);_(@_)</c:formatCode>
                <c:ptCount val="5"/>
                <c:pt idx="0">
                  <c:v>10205031.209999388</c:v>
                </c:pt>
                <c:pt idx="1">
                  <c:v>1450891.8499999992</c:v>
                </c:pt>
                <c:pt idx="2">
                  <c:v>1221017.6599999801</c:v>
                </c:pt>
                <c:pt idx="3">
                  <c:v>928576.91999999818</c:v>
                </c:pt>
                <c:pt idx="4">
                  <c:v>736604.2299999987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4-4526-A159-99473C02F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21634400"/>
        <c:axId val="1721642304"/>
      </c:barChart>
      <c:catAx>
        <c:axId val="172163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42304"/>
        <c:crosses val="autoZero"/>
        <c:auto val="1"/>
        <c:lblAlgn val="ctr"/>
        <c:lblOffset val="100"/>
        <c:noMultiLvlLbl val="0"/>
      </c:catAx>
      <c:valAx>
        <c:axId val="1721642304"/>
        <c:scaling>
          <c:orientation val="minMax"/>
        </c:scaling>
        <c:delete val="0"/>
        <c:axPos val="l"/>
        <c:numFmt formatCode="_([$€-2]\ * #,##0_);_([$€-2]\ * \(#,##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71194225721786E-2"/>
          <c:y val="0.11391719794357694"/>
          <c:w val="0.81598777887139107"/>
          <c:h val="0.72555803360972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'sao paulo'!$O$1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'sao paulo'!$N$2:$N$21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'sao paulo'!$O$2:$O$21</c:f>
              <c:numCache>
                <c:formatCode>_([$€-2]\ * #,##0_);_([$€-2]\ * \(#,##0\);_([$€-2]\ * "-"??_);_(@_)</c:formatCode>
                <c:ptCount val="20"/>
                <c:pt idx="0">
                  <c:v>157.66085972850698</c:v>
                </c:pt>
                <c:pt idx="1">
                  <c:v>147.95694127957933</c:v>
                </c:pt>
                <c:pt idx="2">
                  <c:v>153.27706916764356</c:v>
                </c:pt>
                <c:pt idx="3">
                  <c:v>159.26536340852144</c:v>
                </c:pt>
                <c:pt idx="4">
                  <c:v>149.91946198830354</c:v>
                </c:pt>
                <c:pt idx="5">
                  <c:v>154.38214686825066</c:v>
                </c:pt>
                <c:pt idx="6">
                  <c:v>141.70913058419268</c:v>
                </c:pt>
                <c:pt idx="7">
                  <c:v>139.50328947368416</c:v>
                </c:pt>
                <c:pt idx="8">
                  <c:v>152.04167834501203</c:v>
                </c:pt>
                <c:pt idx="9">
                  <c:v>150.64713586291336</c:v>
                </c:pt>
                <c:pt idx="10">
                  <c:v>137.79386030792372</c:v>
                </c:pt>
                <c:pt idx="11">
                  <c:v>137.44932026792375</c:v>
                </c:pt>
                <c:pt idx="12">
                  <c:v>138.25290101087131</c:v>
                </c:pt>
                <c:pt idx="13">
                  <c:v>133.73577346278338</c:v>
                </c:pt>
                <c:pt idx="14">
                  <c:v>149.65185792349772</c:v>
                </c:pt>
                <c:pt idx="15">
                  <c:v>153.27804593226958</c:v>
                </c:pt>
                <c:pt idx="16">
                  <c:v>153.33915562586603</c:v>
                </c:pt>
                <c:pt idx="17">
                  <c:v>147.57967152440435</c:v>
                </c:pt>
                <c:pt idx="18">
                  <c:v>151.25916685952299</c:v>
                </c:pt>
                <c:pt idx="19">
                  <c:v>138.13883329691973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F-4A11-9BF7-C4DE7A4C2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861955152"/>
        <c:axId val="1861955568"/>
      </c:barChart>
      <c:lineChart>
        <c:grouping val="standard"/>
        <c:varyColors val="0"/>
        <c:ser>
          <c:idx val="1"/>
          <c:order val="1"/>
          <c:tx>
            <c:strRef>
              <c:f>'sao paulo'!$P$1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AF-4A11-9BF7-C4DE7A4C26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'sao paulo'!$N$2:$N$21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'sao paulo'!$P$2:$P$21</c:f>
              <c:numCache>
                <c:formatCode>General</c:formatCode>
                <c:ptCount val="20"/>
                <c:pt idx="0">
                  <c:v>442</c:v>
                </c:pt>
                <c:pt idx="1">
                  <c:v>1141</c:v>
                </c:pt>
                <c:pt idx="2">
                  <c:v>1706</c:v>
                </c:pt>
                <c:pt idx="3">
                  <c:v>1596</c:v>
                </c:pt>
                <c:pt idx="4">
                  <c:v>2565</c:v>
                </c:pt>
                <c:pt idx="5">
                  <c:v>2315</c:v>
                </c:pt>
                <c:pt idx="6">
                  <c:v>2910</c:v>
                </c:pt>
                <c:pt idx="7">
                  <c:v>3116</c:v>
                </c:pt>
                <c:pt idx="8">
                  <c:v>2997</c:v>
                </c:pt>
                <c:pt idx="9">
                  <c:v>3268</c:v>
                </c:pt>
                <c:pt idx="10">
                  <c:v>5326</c:v>
                </c:pt>
                <c:pt idx="11">
                  <c:v>4031</c:v>
                </c:pt>
                <c:pt idx="12">
                  <c:v>5243</c:v>
                </c:pt>
                <c:pt idx="13">
                  <c:v>4635</c:v>
                </c:pt>
                <c:pt idx="14">
                  <c:v>5307</c:v>
                </c:pt>
                <c:pt idx="15">
                  <c:v>5138</c:v>
                </c:pt>
                <c:pt idx="16">
                  <c:v>5057</c:v>
                </c:pt>
                <c:pt idx="17">
                  <c:v>4323</c:v>
                </c:pt>
                <c:pt idx="18">
                  <c:v>4321</c:v>
                </c:pt>
                <c:pt idx="19">
                  <c:v>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AF-4A11-9BF7-C4DE7A4C2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958480"/>
        <c:axId val="1861953072"/>
      </c:lineChart>
      <c:dateAx>
        <c:axId val="1861955152"/>
        <c:scaling>
          <c:orientation val="minMax"/>
        </c:scaling>
        <c:delete val="0"/>
        <c:axPos val="b"/>
        <c:numFmt formatCode="[$-409]m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955568"/>
        <c:crosses val="autoZero"/>
        <c:auto val="1"/>
        <c:lblOffset val="100"/>
        <c:baseTimeUnit val="months"/>
      </c:dateAx>
      <c:valAx>
        <c:axId val="1861955568"/>
        <c:scaling>
          <c:orientation val="minMax"/>
        </c:scaling>
        <c:delete val="0"/>
        <c:axPos val="l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Average order value</a:t>
                </a:r>
              </a:p>
            </c:rich>
          </c:tx>
          <c:layout>
            <c:manualLayout>
              <c:xMode val="edge"/>
              <c:yMode val="edge"/>
              <c:x val="4.9788631889763776E-2"/>
              <c:y val="2.281813615660083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955152"/>
        <c:crosses val="autoZero"/>
        <c:crossBetween val="between"/>
      </c:valAx>
      <c:valAx>
        <c:axId val="1861953072"/>
        <c:scaling>
          <c:orientation val="minMax"/>
        </c:scaling>
        <c:delete val="0"/>
        <c:axPos val="r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rgbClr val="FF0000"/>
                    </a:solidFill>
                  </a:rPr>
                  <a:t>Order count</a:t>
                </a:r>
              </a:p>
            </c:rich>
          </c:tx>
          <c:layout>
            <c:manualLayout>
              <c:xMode val="edge"/>
              <c:yMode val="edge"/>
              <c:x val="0.85267708333333347"/>
              <c:y val="2.31255024916729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958480"/>
        <c:crosses val="max"/>
        <c:crossBetween val="between"/>
      </c:valAx>
      <c:dateAx>
        <c:axId val="1861958480"/>
        <c:scaling>
          <c:orientation val="minMax"/>
        </c:scaling>
        <c:delete val="1"/>
        <c:axPos val="b"/>
        <c:numFmt formatCode="[$-409]mmmm\-yy;@" sourceLinked="1"/>
        <c:majorTickMark val="out"/>
        <c:minorTickMark val="none"/>
        <c:tickLblPos val="nextTo"/>
        <c:crossAx val="1861953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237860892388452E-2"/>
          <c:y val="9.1799199551188509E-2"/>
          <c:w val="0.78785752952755905"/>
          <c:h val="0.748280110973253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'sao paulo'!$P$27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'sao paulo'!$N$28:$N$47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'sao paulo'!$P$28:$P$47</c:f>
              <c:numCache>
                <c:formatCode>_([$€-2]\ * #,##0_);_([$€-2]\ * \(#,##0\);_([$€-2]\ * "-"??_);_(@_)</c:formatCode>
                <c:ptCount val="20"/>
                <c:pt idx="0">
                  <c:v>157.66085972850698</c:v>
                </c:pt>
                <c:pt idx="1">
                  <c:v>147.95694127957933</c:v>
                </c:pt>
                <c:pt idx="2">
                  <c:v>153.27706916764356</c:v>
                </c:pt>
                <c:pt idx="3">
                  <c:v>159.26536340852144</c:v>
                </c:pt>
                <c:pt idx="4">
                  <c:v>149.91946198830354</c:v>
                </c:pt>
                <c:pt idx="5">
                  <c:v>154.38214686825066</c:v>
                </c:pt>
                <c:pt idx="6">
                  <c:v>141.70913058419268</c:v>
                </c:pt>
                <c:pt idx="7">
                  <c:v>139.50328947368416</c:v>
                </c:pt>
                <c:pt idx="8">
                  <c:v>152.04167834501203</c:v>
                </c:pt>
                <c:pt idx="9">
                  <c:v>150.64713586291336</c:v>
                </c:pt>
                <c:pt idx="10">
                  <c:v>137.79386030792372</c:v>
                </c:pt>
                <c:pt idx="11">
                  <c:v>137.44932026792375</c:v>
                </c:pt>
                <c:pt idx="12">
                  <c:v>138.25290101087131</c:v>
                </c:pt>
                <c:pt idx="13">
                  <c:v>133.73577346278338</c:v>
                </c:pt>
                <c:pt idx="14">
                  <c:v>149.65185792349772</c:v>
                </c:pt>
                <c:pt idx="15">
                  <c:v>153.27804593226958</c:v>
                </c:pt>
                <c:pt idx="16">
                  <c:v>153.33915562586603</c:v>
                </c:pt>
                <c:pt idx="17">
                  <c:v>147.57967152440435</c:v>
                </c:pt>
                <c:pt idx="18">
                  <c:v>151.25916685952299</c:v>
                </c:pt>
                <c:pt idx="19">
                  <c:v>138.13883329691973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B-42CC-B86B-C302794B5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2361616"/>
        <c:axId val="1712359120"/>
      </c:barChart>
      <c:lineChart>
        <c:grouping val="standard"/>
        <c:varyColors val="0"/>
        <c:ser>
          <c:idx val="0"/>
          <c:order val="0"/>
          <c:tx>
            <c:strRef>
              <c:f>'sao paulo'!$O$27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layout>
                <c:manualLayout>
                  <c:x val="-2.7083333333333487E-2"/>
                  <c:y val="-1.9520225976929255E-2"/>
                </c:manualLayout>
              </c:layout>
              <c:tx>
                <c:rich>
                  <a:bodyPr/>
                  <a:lstStyle/>
                  <a:p>
                    <a:fld id="{0415235D-AE4B-436F-9E2E-FEAE84742E2E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E6B-42CC-B86B-C302794B59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'sao paulo'!$N$28:$N$47</c:f>
              <c:numCache>
                <c:formatCode>[$-409]mmmm\-yy;@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'sao paulo'!$O$28:$O$47</c:f>
              <c:numCache>
                <c:formatCode>_([$€-2]\ * #,##0_);_([$€-2]\ * \(#,##0\);_([$€-2]\ * "-"??_);_(@_)</c:formatCode>
                <c:ptCount val="20"/>
                <c:pt idx="0">
                  <c:v>69686.099999999977</c:v>
                </c:pt>
                <c:pt idx="1">
                  <c:v>168818.86999999988</c:v>
                </c:pt>
                <c:pt idx="2">
                  <c:v>261490.67999999988</c:v>
                </c:pt>
                <c:pt idx="3">
                  <c:v>254187.51999999999</c:v>
                </c:pt>
                <c:pt idx="4">
                  <c:v>384543.42000000144</c:v>
                </c:pt>
                <c:pt idx="5">
                  <c:v>357394.67000000126</c:v>
                </c:pt>
                <c:pt idx="6">
                  <c:v>412373.57000000152</c:v>
                </c:pt>
                <c:pt idx="7">
                  <c:v>434692.25000000215</c:v>
                </c:pt>
                <c:pt idx="8">
                  <c:v>455668.91000000248</c:v>
                </c:pt>
                <c:pt idx="9">
                  <c:v>492314.84000000282</c:v>
                </c:pt>
                <c:pt idx="10">
                  <c:v>733890.10000000242</c:v>
                </c:pt>
                <c:pt idx="11">
                  <c:v>554058.21000000287</c:v>
                </c:pt>
                <c:pt idx="12">
                  <c:v>724859.96000000287</c:v>
                </c:pt>
                <c:pt idx="13">
                  <c:v>619865.31000000401</c:v>
                </c:pt>
                <c:pt idx="14">
                  <c:v>794202.40999999759</c:v>
                </c:pt>
                <c:pt idx="15">
                  <c:v>787542.60000000137</c:v>
                </c:pt>
                <c:pt idx="16">
                  <c:v>775436.10999999952</c:v>
                </c:pt>
                <c:pt idx="17">
                  <c:v>637986.91999999958</c:v>
                </c:pt>
                <c:pt idx="18">
                  <c:v>653590.86000000103</c:v>
                </c:pt>
                <c:pt idx="19">
                  <c:v>632261.43999999948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6B-42CC-B86B-C302794B5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2368272"/>
        <c:axId val="1712354128"/>
      </c:lineChart>
      <c:dateAx>
        <c:axId val="1712361616"/>
        <c:scaling>
          <c:orientation val="minMax"/>
        </c:scaling>
        <c:delete val="0"/>
        <c:axPos val="b"/>
        <c:numFmt formatCode="[$-409]m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59120"/>
        <c:crosses val="autoZero"/>
        <c:auto val="1"/>
        <c:lblOffset val="100"/>
        <c:baseTimeUnit val="months"/>
      </c:dateAx>
      <c:valAx>
        <c:axId val="1712359120"/>
        <c:scaling>
          <c:orientation val="minMax"/>
        </c:scaling>
        <c:delete val="0"/>
        <c:axPos val="l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Average order</a:t>
                </a:r>
                <a:r>
                  <a:rPr lang="en-US" sz="1800" baseline="0" dirty="0">
                    <a:solidFill>
                      <a:schemeClr val="accent5">
                        <a:lumMod val="75000"/>
                      </a:schemeClr>
                    </a:solidFill>
                  </a:rPr>
                  <a:t> value</a:t>
                </a:r>
                <a:endParaRPr lang="en-US" sz="1800" dirty="0">
                  <a:solidFill>
                    <a:schemeClr val="accent5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4.8958333333333333E-2"/>
              <c:y val="1.02108030702941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61616"/>
        <c:crosses val="autoZero"/>
        <c:crossBetween val="between"/>
      </c:valAx>
      <c:valAx>
        <c:axId val="1712354128"/>
        <c:scaling>
          <c:orientation val="minMax"/>
        </c:scaling>
        <c:delete val="0"/>
        <c:axPos val="r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rgbClr val="FF0000"/>
                    </a:solidFill>
                  </a:rPr>
                  <a:t>Sales</a:t>
                </a:r>
              </a:p>
            </c:rich>
          </c:tx>
          <c:layout>
            <c:manualLayout>
              <c:xMode val="edge"/>
              <c:yMode val="edge"/>
              <c:x val="0.90935933398950131"/>
              <c:y val="5.028806422717921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_);_([$€-2]\ * \(#,##0\);_([$€-2]\ 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68272"/>
        <c:crosses val="max"/>
        <c:crossBetween val="between"/>
      </c:valAx>
      <c:dateAx>
        <c:axId val="1712368272"/>
        <c:scaling>
          <c:orientation val="minMax"/>
        </c:scaling>
        <c:delete val="1"/>
        <c:axPos val="b"/>
        <c:numFmt formatCode="[$-409]mmmm\-yy;@" sourceLinked="1"/>
        <c:majorTickMark val="out"/>
        <c:minorTickMark val="none"/>
        <c:tickLblPos val="nextTo"/>
        <c:crossAx val="171235412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4A0E-E48A-5974-9994-B7B467DF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2ECA4-DE0F-308F-A005-15DA72B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49CF-A3C7-60F7-EDD0-6460F2E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BD5C-4C9F-475A-FF19-6D9A0EB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D015-283C-C298-7E09-5F4EF8DA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79DC-4FC4-7CC0-E768-AB44892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911D-F5B4-30AD-AB86-17017E36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CB2E-11D9-447B-24DF-DBC04C48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82D-C588-4D33-A07C-D672B8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1CE4-64FB-109F-5C96-731C5135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80624-4988-C78B-C82A-EEAE67CA4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EA3D-391C-D8D5-BA3E-32C58378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5B47-538E-31E5-E6F6-B7780841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E9D-5BEA-1E6E-6C69-7C032BC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A7B1-9C96-6044-E6B7-C655176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FA30-A52E-FAA0-E1B1-44B2EBB6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DFB1-85CE-320B-25D9-D320471D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0C1C-0FC8-5FC6-A8CC-0FBC8EE8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275B-DCB8-08F6-6D99-067C4146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5125-6D6D-821D-D94A-78C351D0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82A4-9EDE-24DD-6C3C-11DCF3D7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62DC-4F78-AADA-6D63-3D5DEFF7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12FA-5E6E-0795-ED55-B8CDED35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5900-2294-A918-14D8-D605D94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21EA-FA3F-DD44-8D2E-F830EF3C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846-C089-9567-E57F-794742E3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D1DB-B7E0-0FFA-D893-5B6AC35D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3AF6-F3A4-E3D6-BAA7-CEED6CDA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5EAD1-10D1-AA37-7FF2-81AFC804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A4A03-139B-1842-CC63-F89DB3EE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BDE3-4148-B53B-EB17-B9BFC9B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52DA-9B92-D000-9173-7AA4D52B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AF1E-9336-0BA5-906D-E4ED11B7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2F75-FECA-5E96-CD2E-248B6FE0A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43AA5-5561-0A16-0CE4-F60BBE71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2FB2-C112-19C5-0752-31B82C9E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C94A3-7AA5-100E-6AEE-EC9F8610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EEB0-12E2-976C-06EC-FAD0ECB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AEDC9-5F0A-B9A0-B4F0-EABB2A5C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3095-735B-ECBA-791B-7E25C557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E633E-1893-95C6-4908-56D2ACB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24AB-359A-E3E6-1E97-231116D0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D9B6-D430-4DD4-33E6-6EF29C07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665C-EDEB-1D6D-9829-20EE7CA5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2065E-BE1A-F25E-0AFF-C20D06AF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7317-25D3-F7CE-CEFE-6E71FFA9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8294-9E94-4CAF-DBD8-A66D1D0F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2FDA-08F2-5CB8-35AD-E01415B9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B169-71DA-E5AF-839E-B3597AC7B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F40D-CA4B-B97B-6E45-BC67B714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62705-D2F0-0DC1-14CB-7933604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2645-C66F-28F4-C48B-31C37B7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5349-012A-E777-8501-FB54CBD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B674E-FB3D-C1DE-1968-A04591CB6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E9BE2-0E89-9F62-F372-48143CFD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B20E-022F-3086-37B9-F1A1379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7B19-6201-0DB4-9FD3-7FE6C46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F09FC-0727-2186-E446-7FD7F51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E865-7274-20B3-45F5-45B52657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DEF-3259-5C48-C526-1676F87D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4CEA-4A7E-AD27-59A3-FD0788C9C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7150-1D16-43A8-B4E9-E8A8F7488BC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FE0C-F3D9-F728-938D-31DF6ADD9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46EC-C611-16F3-0753-C04FAF1E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061F-72F0-478E-9656-5433EE8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47A2-ACF0-3F0C-72A1-90BA5F8B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Olist</a:t>
            </a:r>
            <a:r>
              <a:rPr lang="en-US" dirty="0"/>
              <a:t>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89EF-77BF-F9A9-2333-7C31F38E3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Andrius Tunaitis</a:t>
            </a:r>
          </a:p>
        </p:txBody>
      </p:sp>
    </p:spTree>
    <p:extLst>
      <p:ext uri="{BB962C8B-B14F-4D97-AF65-F5344CB8AC3E}">
        <p14:creationId xmlns:p14="http://schemas.microsoft.com/office/powerpoint/2010/main" val="45653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BF1-954B-5DEF-E2D8-4058D2E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F51A-413D-4B36-CBE6-FA3EAB80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orders</a:t>
            </a:r>
            <a:r>
              <a:rPr lang="lt-LT" dirty="0"/>
              <a:t> has flattened and in order to grow the bussines</a:t>
            </a:r>
            <a:r>
              <a:rPr lang="en-US" dirty="0"/>
              <a:t> needs to be increased.</a:t>
            </a:r>
          </a:p>
          <a:p>
            <a:r>
              <a:rPr lang="en-US" dirty="0"/>
              <a:t>Emphasis </a:t>
            </a:r>
            <a:r>
              <a:rPr lang="lt-LT" dirty="0"/>
              <a:t>should be put </a:t>
            </a:r>
            <a:r>
              <a:rPr lang="en-US" dirty="0"/>
              <a:t>on the smaller order basket size</a:t>
            </a:r>
            <a:r>
              <a:rPr lang="lt-LT" dirty="0"/>
              <a:t> as it makes up the biggest part of the revenue</a:t>
            </a:r>
            <a:r>
              <a:rPr lang="en-US" dirty="0"/>
              <a:t>.</a:t>
            </a:r>
          </a:p>
          <a:p>
            <a:r>
              <a:rPr lang="en-US" dirty="0"/>
              <a:t>Customer growth is needed</a:t>
            </a:r>
            <a:r>
              <a:rPr lang="lt-LT" dirty="0"/>
              <a:t> in order to grow the bussines</a:t>
            </a:r>
            <a:r>
              <a:rPr lang="en-US" dirty="0"/>
              <a:t>.</a:t>
            </a:r>
            <a:r>
              <a:rPr lang="lt-LT" dirty="0"/>
              <a:t> Maybe a marketing campaign should be done.</a:t>
            </a:r>
            <a:endParaRPr lang="en-US" dirty="0"/>
          </a:p>
          <a:p>
            <a:r>
              <a:rPr lang="en-US" dirty="0"/>
              <a:t>Emphasis on sellers from SP.</a:t>
            </a:r>
            <a:endParaRPr lang="lt-LT" dirty="0"/>
          </a:p>
          <a:p>
            <a:r>
              <a:rPr lang="lt-LT" dirty="0"/>
              <a:t>More people should be hired in order to lower the „hours to approve“ metric. This could have a possitive effect on the review score.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2C21-C39A-754A-F042-515B4AEE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08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KPIs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02A797-A9A5-5C0E-E600-239BCCA9E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16408"/>
              </p:ext>
            </p:extLst>
          </p:nvPr>
        </p:nvGraphicFramePr>
        <p:xfrm>
          <a:off x="257731" y="1046603"/>
          <a:ext cx="11676537" cy="5655146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3796527">
                  <a:extLst>
                    <a:ext uri="{9D8B030D-6E8A-4147-A177-3AD203B41FA5}">
                      <a16:colId xmlns:a16="http://schemas.microsoft.com/office/drawing/2014/main" val="104672337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val="2493304925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val="527428226"/>
                    </a:ext>
                  </a:extLst>
                </a:gridCol>
                <a:gridCol w="2118994">
                  <a:extLst>
                    <a:ext uri="{9D8B030D-6E8A-4147-A177-3AD203B41FA5}">
                      <a16:colId xmlns:a16="http://schemas.microsoft.com/office/drawing/2014/main" val="3673730769"/>
                    </a:ext>
                  </a:extLst>
                </a:gridCol>
              </a:tblGrid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KPI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 Jan-Aug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 Jan-Aug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Change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975998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Orders count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22968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53991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135%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57479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3.669.022 €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8.694.734 €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137%</a:t>
                      </a:r>
                      <a:endParaRPr lang="en-US" sz="2400" b="1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030098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lt-LT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order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value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150 €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155 €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3%</a:t>
                      </a:r>
                      <a:endParaRPr lang="en-US" sz="2400" b="1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7867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Days to deliver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-1%</a:t>
                      </a:r>
                      <a:endParaRPr lang="en-US" sz="2400" b="1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74371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Hours to approve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3%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8935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Review score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-2%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0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EB8-F059-EC6E-45F8-7DAB7F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order value and total orders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D9CE86-E7A1-C752-9CDC-9EB5B9579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69319"/>
              </p:ext>
            </p:extLst>
          </p:nvPr>
        </p:nvGraphicFramePr>
        <p:xfrm>
          <a:off x="473725" y="903383"/>
          <a:ext cx="10880076" cy="595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404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EB8-F059-EC6E-45F8-7DAB7F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order value and sales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3130F2-E7D8-1CB7-A4B8-F8170D737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84173"/>
              </p:ext>
            </p:extLst>
          </p:nvPr>
        </p:nvGraphicFramePr>
        <p:xfrm>
          <a:off x="675701" y="881349"/>
          <a:ext cx="10840597" cy="597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6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EB8-F059-EC6E-45F8-7DAB7F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Seller and customer dynamic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893B50-DE8F-7A7A-DA38-A801D18E2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293"/>
              </p:ext>
            </p:extLst>
          </p:nvPr>
        </p:nvGraphicFramePr>
        <p:xfrm>
          <a:off x="0" y="1131216"/>
          <a:ext cx="12192000" cy="5726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55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B1B6-E7B9-F712-5B94-F89DD49F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by order basket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FE3AE4-5890-258A-7F83-591278ABD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2788"/>
              </p:ext>
            </p:extLst>
          </p:nvPr>
        </p:nvGraphicFramePr>
        <p:xfrm>
          <a:off x="369982" y="727112"/>
          <a:ext cx="11237206" cy="613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4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B1B6-E7B9-F712-5B94-F89DD49F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5 seller states by revenue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180729-F497-564F-AEB3-068DDA778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81858"/>
              </p:ext>
            </p:extLst>
          </p:nvPr>
        </p:nvGraphicFramePr>
        <p:xfrm>
          <a:off x="517793" y="1067067"/>
          <a:ext cx="7950505" cy="5583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9A7A5F-0506-B485-58E6-DD09ACEDB243}"/>
              </a:ext>
            </a:extLst>
          </p:cNvPr>
          <p:cNvSpPr txBox="1"/>
          <p:nvPr/>
        </p:nvSpPr>
        <p:spPr>
          <a:xfrm>
            <a:off x="9705860" y="5173360"/>
            <a:ext cx="3701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 – Sao Paulo,</a:t>
            </a:r>
          </a:p>
          <a:p>
            <a:r>
              <a:rPr lang="en-US" dirty="0"/>
              <a:t>PR – Parana,</a:t>
            </a:r>
          </a:p>
          <a:p>
            <a:r>
              <a:rPr lang="en-US" dirty="0"/>
              <a:t>MG – Minas Gerais,</a:t>
            </a:r>
          </a:p>
          <a:p>
            <a:r>
              <a:rPr lang="en-US" dirty="0"/>
              <a:t>RJ – Rio de Janeiro</a:t>
            </a:r>
          </a:p>
          <a:p>
            <a:r>
              <a:rPr lang="en-US" dirty="0"/>
              <a:t>SC – Santa Catarina.</a:t>
            </a:r>
          </a:p>
        </p:txBody>
      </p:sp>
    </p:spTree>
    <p:extLst>
      <p:ext uri="{BB962C8B-B14F-4D97-AF65-F5344CB8AC3E}">
        <p14:creationId xmlns:p14="http://schemas.microsoft.com/office/powerpoint/2010/main" val="247010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EB8-F059-EC6E-45F8-7DAB7F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Sao Paulo - average order value and total orders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B3C4A1-27D4-1B8B-9644-F57535A9E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04596"/>
              </p:ext>
            </p:extLst>
          </p:nvPr>
        </p:nvGraphicFramePr>
        <p:xfrm>
          <a:off x="0" y="1024570"/>
          <a:ext cx="12192000" cy="5833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5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EB8-F059-EC6E-45F8-7DAB7F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Sao Paulo - average order value and sales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A04CF5-1EB2-5496-DDAE-E3A21A70A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78245"/>
              </p:ext>
            </p:extLst>
          </p:nvPr>
        </p:nvGraphicFramePr>
        <p:xfrm>
          <a:off x="0" y="1002534"/>
          <a:ext cx="12192000" cy="5855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5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258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Olist dataset analysis</vt:lpstr>
      <vt:lpstr>KPIs overview</vt:lpstr>
      <vt:lpstr>Average order value and total orders</vt:lpstr>
      <vt:lpstr>Average order value and sales</vt:lpstr>
      <vt:lpstr>Seller and customer dynamic</vt:lpstr>
      <vt:lpstr>Sales by order basket size</vt:lpstr>
      <vt:lpstr>Top 5 seller states by revenue</vt:lpstr>
      <vt:lpstr>Sao Paulo - average order value and total orders</vt:lpstr>
      <vt:lpstr>Sao Paulo - average order value and sales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Tunaitis</dc:creator>
  <cp:lastModifiedBy>Andrius Tunaitis</cp:lastModifiedBy>
  <cp:revision>7</cp:revision>
  <dcterms:created xsi:type="dcterms:W3CDTF">2022-11-28T18:26:08Z</dcterms:created>
  <dcterms:modified xsi:type="dcterms:W3CDTF">2022-12-01T16:20:40Z</dcterms:modified>
</cp:coreProperties>
</file>