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6"/>
  </p:notesMasterIdLst>
  <p:sldIdLst>
    <p:sldId id="256" r:id="rId2"/>
    <p:sldId id="257" r:id="rId3"/>
    <p:sldId id="258" r:id="rId4"/>
    <p:sldId id="264" r:id="rId5"/>
    <p:sldId id="265" r:id="rId6"/>
    <p:sldId id="271" r:id="rId7"/>
    <p:sldId id="259" r:id="rId8"/>
    <p:sldId id="263" r:id="rId9"/>
    <p:sldId id="266" r:id="rId10"/>
    <p:sldId id="260" r:id="rId11"/>
    <p:sldId id="267" r:id="rId12"/>
    <p:sldId id="27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5721" autoAdjust="0"/>
  </p:normalViewPr>
  <p:slideViewPr>
    <p:cSldViewPr snapToGrid="0" showGuides="1">
      <p:cViewPr varScale="1">
        <p:scale>
          <a:sx n="56" d="100"/>
          <a:sy n="56" d="100"/>
        </p:scale>
        <p:origin x="142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C\Capstone%20project\sales%20analysis\Sales%20profit%20and%20margi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C\Capstone%20project\sales%20analysis\Sales%20profit%20and%20margi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C\Capstone%20project\sales%20analysis\Sales%20profit%20and%20margi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C\Capstone%20project\funnel%20analysis\funnel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C\Capstone%20project\funnel%20analysis\funnel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2022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Sales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Sheet1!$A$16:$A$27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Sheet1!$B$16:$B$27</c:f>
              <c:numCache>
                <c:formatCode>_("$"* #,##0.00_);_("$"* \(#,##0.00\);_("$"* "-"??_);_(@_)</c:formatCode>
                <c:ptCount val="12"/>
                <c:pt idx="0">
                  <c:v>203119.32009446621</c:v>
                </c:pt>
                <c:pt idx="1">
                  <c:v>189949.65034282207</c:v>
                </c:pt>
                <c:pt idx="2">
                  <c:v>230923.62018275261</c:v>
                </c:pt>
                <c:pt idx="3">
                  <c:v>229416.18027997017</c:v>
                </c:pt>
                <c:pt idx="4">
                  <c:v>260372.39031243324</c:v>
                </c:pt>
                <c:pt idx="5">
                  <c:v>253566.78026485443</c:v>
                </c:pt>
                <c:pt idx="6">
                  <c:v>275437.35008883476</c:v>
                </c:pt>
                <c:pt idx="7">
                  <c:v>311549.01037979126</c:v>
                </c:pt>
                <c:pt idx="8">
                  <c:v>320213.45037915185</c:v>
                </c:pt>
                <c:pt idx="9">
                  <c:v>357417.91050183773</c:v>
                </c:pt>
                <c:pt idx="10">
                  <c:v>382948.99053311348</c:v>
                </c:pt>
                <c:pt idx="11">
                  <c:v>426939.84023225307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71-4E18-A7FE-33F0EE8E1B87}"/>
            </c:ext>
          </c:extLst>
        </c:ser>
        <c:ser>
          <c:idx val="1"/>
          <c:order val="1"/>
          <c:tx>
            <c:v>Previous year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Sheet1!$A$16:$A$27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Sheet1!$J$16:$J$27</c:f>
              <c:numCache>
                <c:formatCode>_("$"* #,##0.00_);_("$"* \(#,##0.00\);_("$"* "-"??_);_(@_)</c:formatCode>
                <c:ptCount val="12"/>
                <c:pt idx="0">
                  <c:v>110300.39016366005</c:v>
                </c:pt>
                <c:pt idx="1">
                  <c:v>101892.45007658005</c:v>
                </c:pt>
                <c:pt idx="2">
                  <c:v>127699.56015992165</c:v>
                </c:pt>
                <c:pt idx="3">
                  <c:v>110935.87013375759</c:v>
                </c:pt>
                <c:pt idx="4">
                  <c:v>133766.12012410164</c:v>
                </c:pt>
                <c:pt idx="5">
                  <c:v>133082.16007423401</c:v>
                </c:pt>
                <c:pt idx="6">
                  <c:v>150279.84009385109</c:v>
                </c:pt>
                <c:pt idx="7">
                  <c:v>143494.60015749931</c:v>
                </c:pt>
                <c:pt idx="8">
                  <c:v>167343.21024239063</c:v>
                </c:pt>
                <c:pt idx="9">
                  <c:v>166564.18014431</c:v>
                </c:pt>
                <c:pt idx="10">
                  <c:v>180448.96018612385</c:v>
                </c:pt>
                <c:pt idx="11">
                  <c:v>188305.10019779205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71-4E18-A7FE-33F0EE8E1B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73108272"/>
        <c:axId val="1893827808"/>
      </c:barChart>
      <c:catAx>
        <c:axId val="14731082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3827808"/>
        <c:crosses val="autoZero"/>
        <c:auto val="1"/>
        <c:lblAlgn val="ctr"/>
        <c:lblOffset val="100"/>
        <c:noMultiLvlLbl val="1"/>
      </c:catAx>
      <c:valAx>
        <c:axId val="1893827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3108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2022 Profit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Profit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Sheet1!$A$16:$A$27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Sheet1!$C$16:$C$27</c:f>
              <c:numCache>
                <c:formatCode>_("$"* #,##0.00_);_("$"* \(#,##0.00\);_("$"* "-"??_);_(@_)</c:formatCode>
                <c:ptCount val="12"/>
                <c:pt idx="0">
                  <c:v>105904.52669373369</c:v>
                </c:pt>
                <c:pt idx="1">
                  <c:v>98530.415087792106</c:v>
                </c:pt>
                <c:pt idx="2">
                  <c:v>119982.86565613923</c:v>
                </c:pt>
                <c:pt idx="3">
                  <c:v>119659.40011366821</c:v>
                </c:pt>
                <c:pt idx="4">
                  <c:v>135642.02915971683</c:v>
                </c:pt>
                <c:pt idx="5">
                  <c:v>132108.61247474028</c:v>
                </c:pt>
                <c:pt idx="6">
                  <c:v>142142.27410587814</c:v>
                </c:pt>
                <c:pt idx="7">
                  <c:v>161590.83356163869</c:v>
                </c:pt>
                <c:pt idx="8">
                  <c:v>165835.88191372924</c:v>
                </c:pt>
                <c:pt idx="9">
                  <c:v>185412.71765453983</c:v>
                </c:pt>
                <c:pt idx="10">
                  <c:v>198419.78151503979</c:v>
                </c:pt>
                <c:pt idx="11">
                  <c:v>222273.60150425081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9D-4BD2-BC71-87349F2EF967}"/>
            </c:ext>
          </c:extLst>
        </c:ser>
        <c:ser>
          <c:idx val="1"/>
          <c:order val="1"/>
          <c:tx>
            <c:v>Previous year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Sheet1!$A$16:$A$27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Sheet1!$K$16:$K$27</c:f>
              <c:numCache>
                <c:formatCode>_("$"* #,##0.00_);_("$"* \(#,##0.00\);_("$"* "-"??_);_(@_)</c:formatCode>
                <c:ptCount val="12"/>
                <c:pt idx="0">
                  <c:v>57100.132486196468</c:v>
                </c:pt>
                <c:pt idx="1">
                  <c:v>52616.964854319442</c:v>
                </c:pt>
                <c:pt idx="2">
                  <c:v>66348.108010303782</c:v>
                </c:pt>
                <c:pt idx="3">
                  <c:v>58035.613485598595</c:v>
                </c:pt>
                <c:pt idx="4">
                  <c:v>69076.046354122096</c:v>
                </c:pt>
                <c:pt idx="5">
                  <c:v>68105.187728353048</c:v>
                </c:pt>
                <c:pt idx="6">
                  <c:v>78296.345305658542</c:v>
                </c:pt>
                <c:pt idx="7">
                  <c:v>73894.730299420247</c:v>
                </c:pt>
                <c:pt idx="8">
                  <c:v>86947.833610798596</c:v>
                </c:pt>
                <c:pt idx="9">
                  <c:v>86299.523377354868</c:v>
                </c:pt>
                <c:pt idx="10">
                  <c:v>93983.803865937312</c:v>
                </c:pt>
                <c:pt idx="11">
                  <c:v>97703.423772359412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9D-4BD2-BC71-87349F2EF9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52523120"/>
        <c:axId val="1950615472"/>
      </c:barChart>
      <c:catAx>
        <c:axId val="19525231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0615472"/>
        <c:crosses val="autoZero"/>
        <c:auto val="1"/>
        <c:lblAlgn val="ctr"/>
        <c:lblOffset val="100"/>
        <c:noMultiLvlLbl val="1"/>
      </c:catAx>
      <c:valAx>
        <c:axId val="1950615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523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Profit margin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Sheet1!$A$16:$A$27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Sheet1!$D$16:$D$27</c:f>
              <c:numCache>
                <c:formatCode>0.0%</c:formatCode>
                <c:ptCount val="12"/>
                <c:pt idx="0">
                  <c:v>0.52139071086137878</c:v>
                </c:pt>
                <c:pt idx="1">
                  <c:v>0.5187185915318292</c:v>
                </c:pt>
                <c:pt idx="2">
                  <c:v>0.51957814259617519</c:v>
                </c:pt>
                <c:pt idx="3">
                  <c:v>0.52158221781759573</c:v>
                </c:pt>
                <c:pt idx="4">
                  <c:v>0.52095396519175285</c:v>
                </c:pt>
                <c:pt idx="5">
                  <c:v>0.52100126182440298</c:v>
                </c:pt>
                <c:pt idx="6">
                  <c:v>0.51606027308944868</c:v>
                </c:pt>
                <c:pt idx="7">
                  <c:v>0.51866906386463152</c:v>
                </c:pt>
                <c:pt idx="8">
                  <c:v>0.5178916804318171</c:v>
                </c:pt>
                <c:pt idx="9">
                  <c:v>0.51875608973878351</c:v>
                </c:pt>
                <c:pt idx="10">
                  <c:v>0.51813632212168603</c:v>
                </c:pt>
                <c:pt idx="11">
                  <c:v>0.52062042601443592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BC-45F7-88FA-791E1BCE8317}"/>
            </c:ext>
          </c:extLst>
        </c:ser>
        <c:ser>
          <c:idx val="1"/>
          <c:order val="1"/>
          <c:tx>
            <c:v>Previous year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Sheet1!$A$16:$A$27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Sheet1!$L$16:$L$27</c:f>
              <c:numCache>
                <c:formatCode>0.00%</c:formatCode>
                <c:ptCount val="12"/>
                <c:pt idx="0">
                  <c:v>0.51767842707966116</c:v>
                </c:pt>
                <c:pt idx="1">
                  <c:v>0.5163970913916951</c:v>
                </c:pt>
                <c:pt idx="2">
                  <c:v>0.51956410756007487</c:v>
                </c:pt>
                <c:pt idx="3">
                  <c:v>0.52314561030281637</c:v>
                </c:pt>
                <c:pt idx="4">
                  <c:v>0.51639418329571596</c:v>
                </c:pt>
                <c:pt idx="5">
                  <c:v>0.51175294788094494</c:v>
                </c:pt>
                <c:pt idx="6">
                  <c:v>0.52100365063445486</c:v>
                </c:pt>
                <c:pt idx="7">
                  <c:v>0.51496523366254598</c:v>
                </c:pt>
                <c:pt idx="8">
                  <c:v>0.51957789912633912</c:v>
                </c:pt>
                <c:pt idx="9">
                  <c:v>0.51811573954607515</c:v>
                </c:pt>
                <c:pt idx="10">
                  <c:v>0.5208331694956726</c:v>
                </c:pt>
                <c:pt idx="11">
                  <c:v>0.51885702336120276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BC-45F7-88FA-791E1BCE83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5751360"/>
        <c:axId val="1893827328"/>
      </c:lineChart>
      <c:catAx>
        <c:axId val="19557513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3827328"/>
        <c:crosses val="autoZero"/>
        <c:auto val="1"/>
        <c:lblAlgn val="ctr"/>
        <c:lblOffset val="100"/>
        <c:noMultiLvlLbl val="1"/>
      </c:catAx>
      <c:valAx>
        <c:axId val="1893827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5751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2019</a:t>
            </a:r>
            <a:r>
              <a:rPr lang="en-US" sz="1400" b="0" i="0" u="none" strike="noStrike" baseline="0">
                <a:effectLst/>
              </a:rPr>
              <a:t> funnel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415048118985126"/>
          <c:y val="0.17171296296296296"/>
          <c:w val="0.81584951881014889"/>
          <c:h val="0.77736111111111106"/>
        </c:manualLayout>
      </c:layout>
      <c:barChart>
        <c:barDir val="bar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strRef>
              <c:f>Sheet1!$B$3:$B$5</c:f>
              <c:strCache>
                <c:ptCount val="3"/>
                <c:pt idx="0">
                  <c:v>purchase</c:v>
                </c:pt>
                <c:pt idx="1">
                  <c:v>cart</c:v>
                </c:pt>
                <c:pt idx="2">
                  <c:v>product</c:v>
                </c:pt>
              </c:strCache>
            </c:strRef>
          </c:cat>
          <c:val>
            <c:numRef>
              <c:f>Sheet1!$N$3:$N$5</c:f>
              <c:numCache>
                <c:formatCode>0%</c:formatCode>
                <c:ptCount val="3"/>
                <c:pt idx="0">
                  <c:v>0.47772377320192516</c:v>
                </c:pt>
                <c:pt idx="1">
                  <c:v>0.23872709540837767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62-4B73-91DD-BE17CB7C247A}"/>
            </c:ext>
          </c:extLst>
        </c:ser>
        <c:ser>
          <c:idx val="1"/>
          <c:order val="1"/>
          <c:tx>
            <c:strRef>
              <c:f>Sheet1!$O$3:$O$4</c:f>
              <c:strCache>
                <c:ptCount val="2"/>
                <c:pt idx="0">
                  <c:v>4%</c:v>
                </c:pt>
                <c:pt idx="1">
                  <c:v>52%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purchase</c:v>
                </c:pt>
                <c:pt idx="1">
                  <c:v>cart</c:v>
                </c:pt>
                <c:pt idx="2">
                  <c:v>product</c:v>
                </c:pt>
              </c:strCache>
            </c:strRef>
          </c:cat>
          <c:val>
            <c:numRef>
              <c:f>Sheet1!$O$3:$O$5</c:f>
              <c:numCache>
                <c:formatCode>0%</c:formatCode>
                <c:ptCount val="3"/>
                <c:pt idx="0">
                  <c:v>4.4552453596149733E-2</c:v>
                </c:pt>
                <c:pt idx="1">
                  <c:v>0.52254580918324467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62-4B73-91DD-BE17CB7C24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87871327"/>
        <c:axId val="2087875903"/>
      </c:barChart>
      <c:catAx>
        <c:axId val="20878713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875903"/>
        <c:crosses val="autoZero"/>
        <c:auto val="1"/>
        <c:lblAlgn val="ctr"/>
        <c:lblOffset val="100"/>
        <c:noMultiLvlLbl val="0"/>
      </c:catAx>
      <c:valAx>
        <c:axId val="2087875903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20878713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2022</a:t>
            </a:r>
            <a:r>
              <a:rPr lang="en-US" sz="1400" b="0" i="0" u="none" strike="noStrike" baseline="0">
                <a:effectLst/>
              </a:rPr>
              <a:t> funnel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415048118985126"/>
          <c:y val="0.17171296296296296"/>
          <c:w val="0.81584951881014889"/>
          <c:h val="0.77736111111111106"/>
        </c:manualLayout>
      </c:layout>
      <c:barChart>
        <c:barDir val="bar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strRef>
              <c:f>Sheet1!$B$3:$B$5</c:f>
              <c:strCache>
                <c:ptCount val="3"/>
                <c:pt idx="0">
                  <c:v>purchase</c:v>
                </c:pt>
                <c:pt idx="1">
                  <c:v>cart</c:v>
                </c:pt>
                <c:pt idx="2">
                  <c:v>product</c:v>
                </c:pt>
              </c:strCache>
            </c:strRef>
          </c:cat>
          <c:val>
            <c:numRef>
              <c:f>Sheet1!$N$28:$N$30</c:f>
              <c:numCache>
                <c:formatCode>0%</c:formatCode>
                <c:ptCount val="3"/>
                <c:pt idx="0">
                  <c:v>0.29235490720542501</c:v>
                </c:pt>
                <c:pt idx="1">
                  <c:v>0.14581590059347899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76-41CE-B18F-399F9EE40660}"/>
            </c:ext>
          </c:extLst>
        </c:ser>
        <c:ser>
          <c:idx val="1"/>
          <c:order val="1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purchase</c:v>
                </c:pt>
                <c:pt idx="1">
                  <c:v>cart</c:v>
                </c:pt>
                <c:pt idx="2">
                  <c:v>product</c:v>
                </c:pt>
              </c:strCache>
            </c:strRef>
          </c:cat>
          <c:val>
            <c:numRef>
              <c:f>Sheet1!$O$28:$O$30</c:f>
              <c:numCache>
                <c:formatCode>0%</c:formatCode>
                <c:ptCount val="3"/>
                <c:pt idx="0">
                  <c:v>0.41529018558915004</c:v>
                </c:pt>
                <c:pt idx="1">
                  <c:v>0.70836819881304203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76-41CE-B18F-399F9EE406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87871327"/>
        <c:axId val="2087875903"/>
      </c:barChart>
      <c:catAx>
        <c:axId val="20878713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875903"/>
        <c:crosses val="autoZero"/>
        <c:auto val="1"/>
        <c:lblAlgn val="ctr"/>
        <c:lblOffset val="100"/>
        <c:noMultiLvlLbl val="0"/>
      </c:catAx>
      <c:valAx>
        <c:axId val="2087875903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20878713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76E389-96B5-4CE8-A2E5-043AEF2A557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4535589-A594-49BE-AD14-91E010DF2488}">
      <dgm:prSet/>
      <dgm:spPr/>
      <dgm:t>
        <a:bodyPr/>
        <a:lstStyle/>
        <a:p>
          <a:pPr>
            <a:defRPr cap="all"/>
          </a:pPr>
          <a:r>
            <a:rPr lang="en-US"/>
            <a:t>Maintain growth of sales and profit.</a:t>
          </a:r>
        </a:p>
      </dgm:t>
    </dgm:pt>
    <dgm:pt modelId="{4DAF0ADB-4DD5-42E4-AFB0-C742F0C1C55F}" type="parTrans" cxnId="{F91F60FE-81A6-43CE-9439-62A8FB3E2285}">
      <dgm:prSet/>
      <dgm:spPr/>
      <dgm:t>
        <a:bodyPr/>
        <a:lstStyle/>
        <a:p>
          <a:endParaRPr lang="en-US"/>
        </a:p>
      </dgm:t>
    </dgm:pt>
    <dgm:pt modelId="{7F590DBC-FC88-4F93-A8E9-A06D706EE593}" type="sibTrans" cxnId="{F91F60FE-81A6-43CE-9439-62A8FB3E2285}">
      <dgm:prSet/>
      <dgm:spPr/>
      <dgm:t>
        <a:bodyPr/>
        <a:lstStyle/>
        <a:p>
          <a:endParaRPr lang="en-US"/>
        </a:p>
      </dgm:t>
    </dgm:pt>
    <dgm:pt modelId="{18A91E52-DE67-4F09-9142-8F7AE9276595}">
      <dgm:prSet/>
      <dgm:spPr/>
      <dgm:t>
        <a:bodyPr/>
        <a:lstStyle/>
        <a:p>
          <a:pPr>
            <a:defRPr cap="all"/>
          </a:pPr>
          <a:r>
            <a:rPr lang="en-US"/>
            <a:t>Increase profit margin.</a:t>
          </a:r>
        </a:p>
      </dgm:t>
    </dgm:pt>
    <dgm:pt modelId="{3DD8100D-B437-4A4D-8710-CAF84C4F6C4B}" type="parTrans" cxnId="{83503CA2-3ED1-47CB-97B1-D07089FD0457}">
      <dgm:prSet/>
      <dgm:spPr/>
      <dgm:t>
        <a:bodyPr/>
        <a:lstStyle/>
        <a:p>
          <a:endParaRPr lang="en-US"/>
        </a:p>
      </dgm:t>
    </dgm:pt>
    <dgm:pt modelId="{4C502DBA-1C3D-4B10-865A-19315D6284EB}" type="sibTrans" cxnId="{83503CA2-3ED1-47CB-97B1-D07089FD0457}">
      <dgm:prSet/>
      <dgm:spPr/>
      <dgm:t>
        <a:bodyPr/>
        <a:lstStyle/>
        <a:p>
          <a:endParaRPr lang="en-US"/>
        </a:p>
      </dgm:t>
    </dgm:pt>
    <dgm:pt modelId="{750B52BC-C479-43D1-ADD3-A9AF6AEAF327}">
      <dgm:prSet/>
      <dgm:spPr/>
      <dgm:t>
        <a:bodyPr/>
        <a:lstStyle/>
        <a:p>
          <a:pPr>
            <a:defRPr cap="all"/>
          </a:pPr>
          <a:r>
            <a:rPr lang="en-US"/>
            <a:t>Take care of main customer segments.</a:t>
          </a:r>
        </a:p>
      </dgm:t>
    </dgm:pt>
    <dgm:pt modelId="{137A97B3-561E-4336-8B98-04D8A2A76D4A}" type="parTrans" cxnId="{A76B88EF-28BF-49F3-BFA8-B08B4D384859}">
      <dgm:prSet/>
      <dgm:spPr/>
      <dgm:t>
        <a:bodyPr/>
        <a:lstStyle/>
        <a:p>
          <a:endParaRPr lang="en-US"/>
        </a:p>
      </dgm:t>
    </dgm:pt>
    <dgm:pt modelId="{28FCA27F-86C3-41FA-BE6B-80BA73B40F39}" type="sibTrans" cxnId="{A76B88EF-28BF-49F3-BFA8-B08B4D384859}">
      <dgm:prSet/>
      <dgm:spPr/>
      <dgm:t>
        <a:bodyPr/>
        <a:lstStyle/>
        <a:p>
          <a:endParaRPr lang="en-US"/>
        </a:p>
      </dgm:t>
    </dgm:pt>
    <dgm:pt modelId="{CC3B8FFA-F263-4884-9F62-327B1B60F884}">
      <dgm:prSet/>
      <dgm:spPr/>
      <dgm:t>
        <a:bodyPr/>
        <a:lstStyle/>
        <a:p>
          <a:pPr>
            <a:defRPr cap="all"/>
          </a:pPr>
          <a:r>
            <a:rPr lang="en-US"/>
            <a:t>Keep an eye on purchase funnel dynamic.</a:t>
          </a:r>
        </a:p>
      </dgm:t>
    </dgm:pt>
    <dgm:pt modelId="{DBE60F61-5560-4E03-8AD9-EBC8C74914FA}" type="parTrans" cxnId="{E9CA74B6-E114-48E9-B766-9E86DD04D628}">
      <dgm:prSet/>
      <dgm:spPr/>
      <dgm:t>
        <a:bodyPr/>
        <a:lstStyle/>
        <a:p>
          <a:endParaRPr lang="en-US"/>
        </a:p>
      </dgm:t>
    </dgm:pt>
    <dgm:pt modelId="{275EF062-999A-459F-9884-2D9A2B3A0773}" type="sibTrans" cxnId="{E9CA74B6-E114-48E9-B766-9E86DD04D628}">
      <dgm:prSet/>
      <dgm:spPr/>
      <dgm:t>
        <a:bodyPr/>
        <a:lstStyle/>
        <a:p>
          <a:endParaRPr lang="en-US"/>
        </a:p>
      </dgm:t>
    </dgm:pt>
    <dgm:pt modelId="{5A096A25-26D1-4483-9F38-7ACCC598ECC2}" type="pres">
      <dgm:prSet presAssocID="{1076E389-96B5-4CE8-A2E5-043AEF2A5574}" presName="root" presStyleCnt="0">
        <dgm:presLayoutVars>
          <dgm:dir/>
          <dgm:resizeHandles val="exact"/>
        </dgm:presLayoutVars>
      </dgm:prSet>
      <dgm:spPr/>
    </dgm:pt>
    <dgm:pt modelId="{22BAC901-9D7F-42E6-BD46-82D393C56828}" type="pres">
      <dgm:prSet presAssocID="{94535589-A594-49BE-AD14-91E010DF2488}" presName="compNode" presStyleCnt="0"/>
      <dgm:spPr/>
    </dgm:pt>
    <dgm:pt modelId="{34FFE687-3931-431D-9B6A-EB3BDC6CCD68}" type="pres">
      <dgm:prSet presAssocID="{94535589-A594-49BE-AD14-91E010DF2488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8ECAA05-8B1A-40E6-8622-4440EC81B4C8}" type="pres">
      <dgm:prSet presAssocID="{94535589-A594-49BE-AD14-91E010DF248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94FF94EE-E8CF-409E-8741-03E2B7A67A43}" type="pres">
      <dgm:prSet presAssocID="{94535589-A594-49BE-AD14-91E010DF2488}" presName="spaceRect" presStyleCnt="0"/>
      <dgm:spPr/>
    </dgm:pt>
    <dgm:pt modelId="{4D5F901D-7C34-4509-8CE8-FCC1D62EB15D}" type="pres">
      <dgm:prSet presAssocID="{94535589-A594-49BE-AD14-91E010DF2488}" presName="textRect" presStyleLbl="revTx" presStyleIdx="0" presStyleCnt="4">
        <dgm:presLayoutVars>
          <dgm:chMax val="1"/>
          <dgm:chPref val="1"/>
        </dgm:presLayoutVars>
      </dgm:prSet>
      <dgm:spPr/>
    </dgm:pt>
    <dgm:pt modelId="{301C5546-B9E4-4C4F-82A1-3847ECF29397}" type="pres">
      <dgm:prSet presAssocID="{7F590DBC-FC88-4F93-A8E9-A06D706EE593}" presName="sibTrans" presStyleCnt="0"/>
      <dgm:spPr/>
    </dgm:pt>
    <dgm:pt modelId="{070E8EB0-A410-41E2-8694-B590FAAD086A}" type="pres">
      <dgm:prSet presAssocID="{18A91E52-DE67-4F09-9142-8F7AE9276595}" presName="compNode" presStyleCnt="0"/>
      <dgm:spPr/>
    </dgm:pt>
    <dgm:pt modelId="{73106C31-D584-4837-9EFC-B67E48D52889}" type="pres">
      <dgm:prSet presAssocID="{18A91E52-DE67-4F09-9142-8F7AE9276595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ABDB3A0-998E-4705-98A7-DEC2AD0EF2D2}" type="pres">
      <dgm:prSet presAssocID="{18A91E52-DE67-4F09-9142-8F7AE927659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D46D6ABD-3737-4D4E-BE0F-EB93F936ED36}" type="pres">
      <dgm:prSet presAssocID="{18A91E52-DE67-4F09-9142-8F7AE9276595}" presName="spaceRect" presStyleCnt="0"/>
      <dgm:spPr/>
    </dgm:pt>
    <dgm:pt modelId="{D813E356-DE76-4AA7-AD1B-445D3352E62F}" type="pres">
      <dgm:prSet presAssocID="{18A91E52-DE67-4F09-9142-8F7AE9276595}" presName="textRect" presStyleLbl="revTx" presStyleIdx="1" presStyleCnt="4">
        <dgm:presLayoutVars>
          <dgm:chMax val="1"/>
          <dgm:chPref val="1"/>
        </dgm:presLayoutVars>
      </dgm:prSet>
      <dgm:spPr/>
    </dgm:pt>
    <dgm:pt modelId="{2FC67D5E-680C-4D98-BC0A-D3726A5B31F5}" type="pres">
      <dgm:prSet presAssocID="{4C502DBA-1C3D-4B10-865A-19315D6284EB}" presName="sibTrans" presStyleCnt="0"/>
      <dgm:spPr/>
    </dgm:pt>
    <dgm:pt modelId="{6617E18D-AE7F-4920-A0DE-86D23F25B2C2}" type="pres">
      <dgm:prSet presAssocID="{750B52BC-C479-43D1-ADD3-A9AF6AEAF327}" presName="compNode" presStyleCnt="0"/>
      <dgm:spPr/>
    </dgm:pt>
    <dgm:pt modelId="{F639951F-4D03-45C0-97AA-A02740B318D3}" type="pres">
      <dgm:prSet presAssocID="{750B52BC-C479-43D1-ADD3-A9AF6AEAF327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B9BF596-BF84-4416-AD87-B6E36638A5A0}" type="pres">
      <dgm:prSet presAssocID="{750B52BC-C479-43D1-ADD3-A9AF6AEAF32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711D1A0B-01AE-443F-8FFA-9CBAFD6914F4}" type="pres">
      <dgm:prSet presAssocID="{750B52BC-C479-43D1-ADD3-A9AF6AEAF327}" presName="spaceRect" presStyleCnt="0"/>
      <dgm:spPr/>
    </dgm:pt>
    <dgm:pt modelId="{2C8CCE11-9533-418D-A77B-3FCD84419F75}" type="pres">
      <dgm:prSet presAssocID="{750B52BC-C479-43D1-ADD3-A9AF6AEAF327}" presName="textRect" presStyleLbl="revTx" presStyleIdx="2" presStyleCnt="4">
        <dgm:presLayoutVars>
          <dgm:chMax val="1"/>
          <dgm:chPref val="1"/>
        </dgm:presLayoutVars>
      </dgm:prSet>
      <dgm:spPr/>
    </dgm:pt>
    <dgm:pt modelId="{ABFD6FC7-E34D-4189-BD7C-62D40028AD57}" type="pres">
      <dgm:prSet presAssocID="{28FCA27F-86C3-41FA-BE6B-80BA73B40F39}" presName="sibTrans" presStyleCnt="0"/>
      <dgm:spPr/>
    </dgm:pt>
    <dgm:pt modelId="{49D2E91B-0F04-4786-8B92-C0BC633770AA}" type="pres">
      <dgm:prSet presAssocID="{CC3B8FFA-F263-4884-9F62-327B1B60F884}" presName="compNode" presStyleCnt="0"/>
      <dgm:spPr/>
    </dgm:pt>
    <dgm:pt modelId="{C1ED39FC-2EFD-4E82-BF5A-4E9C94B7AA38}" type="pres">
      <dgm:prSet presAssocID="{CC3B8FFA-F263-4884-9F62-327B1B60F884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4EAAD68-04EE-4473-999D-1D57F82B67C8}" type="pres">
      <dgm:prSet presAssocID="{CC3B8FFA-F263-4884-9F62-327B1B60F88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BD7E8162-06AC-404E-A41B-F531A08245BC}" type="pres">
      <dgm:prSet presAssocID="{CC3B8FFA-F263-4884-9F62-327B1B60F884}" presName="spaceRect" presStyleCnt="0"/>
      <dgm:spPr/>
    </dgm:pt>
    <dgm:pt modelId="{C3090647-F7A8-4123-9BB1-0818B76AC225}" type="pres">
      <dgm:prSet presAssocID="{CC3B8FFA-F263-4884-9F62-327B1B60F88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163620B-382D-42D8-BA84-4DA781F5787B}" type="presOf" srcId="{94535589-A594-49BE-AD14-91E010DF2488}" destId="{4D5F901D-7C34-4509-8CE8-FCC1D62EB15D}" srcOrd="0" destOrd="0" presId="urn:microsoft.com/office/officeart/2018/5/layout/IconLeafLabelList"/>
    <dgm:cxn modelId="{6453475B-4AB4-4EE5-8D74-23823624E025}" type="presOf" srcId="{CC3B8FFA-F263-4884-9F62-327B1B60F884}" destId="{C3090647-F7A8-4123-9BB1-0818B76AC225}" srcOrd="0" destOrd="0" presId="urn:microsoft.com/office/officeart/2018/5/layout/IconLeafLabelList"/>
    <dgm:cxn modelId="{00585441-5712-49C0-9A5F-2DCF50D4485D}" type="presOf" srcId="{750B52BC-C479-43D1-ADD3-A9AF6AEAF327}" destId="{2C8CCE11-9533-418D-A77B-3FCD84419F75}" srcOrd="0" destOrd="0" presId="urn:microsoft.com/office/officeart/2018/5/layout/IconLeafLabelList"/>
    <dgm:cxn modelId="{2DA66392-FF1C-41B9-8791-E7239FC5FDEB}" type="presOf" srcId="{1076E389-96B5-4CE8-A2E5-043AEF2A5574}" destId="{5A096A25-26D1-4483-9F38-7ACCC598ECC2}" srcOrd="0" destOrd="0" presId="urn:microsoft.com/office/officeart/2018/5/layout/IconLeafLabelList"/>
    <dgm:cxn modelId="{83503CA2-3ED1-47CB-97B1-D07089FD0457}" srcId="{1076E389-96B5-4CE8-A2E5-043AEF2A5574}" destId="{18A91E52-DE67-4F09-9142-8F7AE9276595}" srcOrd="1" destOrd="0" parTransId="{3DD8100D-B437-4A4D-8710-CAF84C4F6C4B}" sibTransId="{4C502DBA-1C3D-4B10-865A-19315D6284EB}"/>
    <dgm:cxn modelId="{E9CA74B6-E114-48E9-B766-9E86DD04D628}" srcId="{1076E389-96B5-4CE8-A2E5-043AEF2A5574}" destId="{CC3B8FFA-F263-4884-9F62-327B1B60F884}" srcOrd="3" destOrd="0" parTransId="{DBE60F61-5560-4E03-8AD9-EBC8C74914FA}" sibTransId="{275EF062-999A-459F-9884-2D9A2B3A0773}"/>
    <dgm:cxn modelId="{97C1A4BA-129B-4D35-9C27-2A34A57BFCA5}" type="presOf" srcId="{18A91E52-DE67-4F09-9142-8F7AE9276595}" destId="{D813E356-DE76-4AA7-AD1B-445D3352E62F}" srcOrd="0" destOrd="0" presId="urn:microsoft.com/office/officeart/2018/5/layout/IconLeafLabelList"/>
    <dgm:cxn modelId="{A76B88EF-28BF-49F3-BFA8-B08B4D384859}" srcId="{1076E389-96B5-4CE8-A2E5-043AEF2A5574}" destId="{750B52BC-C479-43D1-ADD3-A9AF6AEAF327}" srcOrd="2" destOrd="0" parTransId="{137A97B3-561E-4336-8B98-04D8A2A76D4A}" sibTransId="{28FCA27F-86C3-41FA-BE6B-80BA73B40F39}"/>
    <dgm:cxn modelId="{F91F60FE-81A6-43CE-9439-62A8FB3E2285}" srcId="{1076E389-96B5-4CE8-A2E5-043AEF2A5574}" destId="{94535589-A594-49BE-AD14-91E010DF2488}" srcOrd="0" destOrd="0" parTransId="{4DAF0ADB-4DD5-42E4-AFB0-C742F0C1C55F}" sibTransId="{7F590DBC-FC88-4F93-A8E9-A06D706EE593}"/>
    <dgm:cxn modelId="{B09651A5-F35C-456E-8883-9911CBF3F043}" type="presParOf" srcId="{5A096A25-26D1-4483-9F38-7ACCC598ECC2}" destId="{22BAC901-9D7F-42E6-BD46-82D393C56828}" srcOrd="0" destOrd="0" presId="urn:microsoft.com/office/officeart/2018/5/layout/IconLeafLabelList"/>
    <dgm:cxn modelId="{E1EC776C-28D5-41D9-BAFD-81E572EE453F}" type="presParOf" srcId="{22BAC901-9D7F-42E6-BD46-82D393C56828}" destId="{34FFE687-3931-431D-9B6A-EB3BDC6CCD68}" srcOrd="0" destOrd="0" presId="urn:microsoft.com/office/officeart/2018/5/layout/IconLeafLabelList"/>
    <dgm:cxn modelId="{B27FF421-FD01-4311-B317-8759289C1C78}" type="presParOf" srcId="{22BAC901-9D7F-42E6-BD46-82D393C56828}" destId="{D8ECAA05-8B1A-40E6-8622-4440EC81B4C8}" srcOrd="1" destOrd="0" presId="urn:microsoft.com/office/officeart/2018/5/layout/IconLeafLabelList"/>
    <dgm:cxn modelId="{8C7A2780-6194-40D7-9FCA-57B63CBF38CF}" type="presParOf" srcId="{22BAC901-9D7F-42E6-BD46-82D393C56828}" destId="{94FF94EE-E8CF-409E-8741-03E2B7A67A43}" srcOrd="2" destOrd="0" presId="urn:microsoft.com/office/officeart/2018/5/layout/IconLeafLabelList"/>
    <dgm:cxn modelId="{811AB6EB-FC51-4F5D-82CB-D3D0F7B65C7D}" type="presParOf" srcId="{22BAC901-9D7F-42E6-BD46-82D393C56828}" destId="{4D5F901D-7C34-4509-8CE8-FCC1D62EB15D}" srcOrd="3" destOrd="0" presId="urn:microsoft.com/office/officeart/2018/5/layout/IconLeafLabelList"/>
    <dgm:cxn modelId="{522C4C4F-3D6D-44A9-9777-29A9F79863AC}" type="presParOf" srcId="{5A096A25-26D1-4483-9F38-7ACCC598ECC2}" destId="{301C5546-B9E4-4C4F-82A1-3847ECF29397}" srcOrd="1" destOrd="0" presId="urn:microsoft.com/office/officeart/2018/5/layout/IconLeafLabelList"/>
    <dgm:cxn modelId="{BF9A3A60-83A3-4CCE-B439-3BC129CFD723}" type="presParOf" srcId="{5A096A25-26D1-4483-9F38-7ACCC598ECC2}" destId="{070E8EB0-A410-41E2-8694-B590FAAD086A}" srcOrd="2" destOrd="0" presId="urn:microsoft.com/office/officeart/2018/5/layout/IconLeafLabelList"/>
    <dgm:cxn modelId="{939F4544-8826-4DDD-805F-3AB846457191}" type="presParOf" srcId="{070E8EB0-A410-41E2-8694-B590FAAD086A}" destId="{73106C31-D584-4837-9EFC-B67E48D52889}" srcOrd="0" destOrd="0" presId="urn:microsoft.com/office/officeart/2018/5/layout/IconLeafLabelList"/>
    <dgm:cxn modelId="{E5ABE044-353C-4C76-95D7-9FDC360A1B04}" type="presParOf" srcId="{070E8EB0-A410-41E2-8694-B590FAAD086A}" destId="{EABDB3A0-998E-4705-98A7-DEC2AD0EF2D2}" srcOrd="1" destOrd="0" presId="urn:microsoft.com/office/officeart/2018/5/layout/IconLeafLabelList"/>
    <dgm:cxn modelId="{4BF55677-4C7B-48E1-A68E-830AA3C3F0F3}" type="presParOf" srcId="{070E8EB0-A410-41E2-8694-B590FAAD086A}" destId="{D46D6ABD-3737-4D4E-BE0F-EB93F936ED36}" srcOrd="2" destOrd="0" presId="urn:microsoft.com/office/officeart/2018/5/layout/IconLeafLabelList"/>
    <dgm:cxn modelId="{2135070E-F79E-4240-85B5-788BD01B3C14}" type="presParOf" srcId="{070E8EB0-A410-41E2-8694-B590FAAD086A}" destId="{D813E356-DE76-4AA7-AD1B-445D3352E62F}" srcOrd="3" destOrd="0" presId="urn:microsoft.com/office/officeart/2018/5/layout/IconLeafLabelList"/>
    <dgm:cxn modelId="{901559F0-AB11-488D-A2C9-C6A42C5260E5}" type="presParOf" srcId="{5A096A25-26D1-4483-9F38-7ACCC598ECC2}" destId="{2FC67D5E-680C-4D98-BC0A-D3726A5B31F5}" srcOrd="3" destOrd="0" presId="urn:microsoft.com/office/officeart/2018/5/layout/IconLeafLabelList"/>
    <dgm:cxn modelId="{E052292B-C2F0-4184-BE6B-51824B5579F8}" type="presParOf" srcId="{5A096A25-26D1-4483-9F38-7ACCC598ECC2}" destId="{6617E18D-AE7F-4920-A0DE-86D23F25B2C2}" srcOrd="4" destOrd="0" presId="urn:microsoft.com/office/officeart/2018/5/layout/IconLeafLabelList"/>
    <dgm:cxn modelId="{41ED3D1B-57F3-4F04-9E66-5EB4EB2B85B5}" type="presParOf" srcId="{6617E18D-AE7F-4920-A0DE-86D23F25B2C2}" destId="{F639951F-4D03-45C0-97AA-A02740B318D3}" srcOrd="0" destOrd="0" presId="urn:microsoft.com/office/officeart/2018/5/layout/IconLeafLabelList"/>
    <dgm:cxn modelId="{99F02C29-307B-4AE0-9856-D9F0B7C25080}" type="presParOf" srcId="{6617E18D-AE7F-4920-A0DE-86D23F25B2C2}" destId="{4B9BF596-BF84-4416-AD87-B6E36638A5A0}" srcOrd="1" destOrd="0" presId="urn:microsoft.com/office/officeart/2018/5/layout/IconLeafLabelList"/>
    <dgm:cxn modelId="{12341F14-55D1-450F-9C55-9690F7BCBF91}" type="presParOf" srcId="{6617E18D-AE7F-4920-A0DE-86D23F25B2C2}" destId="{711D1A0B-01AE-443F-8FFA-9CBAFD6914F4}" srcOrd="2" destOrd="0" presId="urn:microsoft.com/office/officeart/2018/5/layout/IconLeafLabelList"/>
    <dgm:cxn modelId="{B34A5810-DF3B-4053-9E60-2997ACD162C0}" type="presParOf" srcId="{6617E18D-AE7F-4920-A0DE-86D23F25B2C2}" destId="{2C8CCE11-9533-418D-A77B-3FCD84419F75}" srcOrd="3" destOrd="0" presId="urn:microsoft.com/office/officeart/2018/5/layout/IconLeafLabelList"/>
    <dgm:cxn modelId="{3601FB80-FDF5-4D9B-8C8D-641521F5668F}" type="presParOf" srcId="{5A096A25-26D1-4483-9F38-7ACCC598ECC2}" destId="{ABFD6FC7-E34D-4189-BD7C-62D40028AD57}" srcOrd="5" destOrd="0" presId="urn:microsoft.com/office/officeart/2018/5/layout/IconLeafLabelList"/>
    <dgm:cxn modelId="{551173AF-162D-43B2-8E1E-E12E237C8218}" type="presParOf" srcId="{5A096A25-26D1-4483-9F38-7ACCC598ECC2}" destId="{49D2E91B-0F04-4786-8B92-C0BC633770AA}" srcOrd="6" destOrd="0" presId="urn:microsoft.com/office/officeart/2018/5/layout/IconLeafLabelList"/>
    <dgm:cxn modelId="{19E4009F-29C9-428D-BCE9-C12A07C25514}" type="presParOf" srcId="{49D2E91B-0F04-4786-8B92-C0BC633770AA}" destId="{C1ED39FC-2EFD-4E82-BF5A-4E9C94B7AA38}" srcOrd="0" destOrd="0" presId="urn:microsoft.com/office/officeart/2018/5/layout/IconLeafLabelList"/>
    <dgm:cxn modelId="{C5847DCF-0B07-4D9A-9C15-7C97D2B255F9}" type="presParOf" srcId="{49D2E91B-0F04-4786-8B92-C0BC633770AA}" destId="{A4EAAD68-04EE-4473-999D-1D57F82B67C8}" srcOrd="1" destOrd="0" presId="urn:microsoft.com/office/officeart/2018/5/layout/IconLeafLabelList"/>
    <dgm:cxn modelId="{E4B6B006-AE6B-46C5-AF61-21D3F13780F1}" type="presParOf" srcId="{49D2E91B-0F04-4786-8B92-C0BC633770AA}" destId="{BD7E8162-06AC-404E-A41B-F531A08245BC}" srcOrd="2" destOrd="0" presId="urn:microsoft.com/office/officeart/2018/5/layout/IconLeafLabelList"/>
    <dgm:cxn modelId="{21C0735A-6099-41CD-899D-DF24033A488D}" type="presParOf" srcId="{49D2E91B-0F04-4786-8B92-C0BC633770AA}" destId="{C3090647-F7A8-4123-9BB1-0818B76AC22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FE687-3931-431D-9B6A-EB3BDC6CCD68}">
      <dsp:nvSpPr>
        <dsp:cNvPr id="0" name=""/>
        <dsp:cNvSpPr/>
      </dsp:nvSpPr>
      <dsp:spPr>
        <a:xfrm>
          <a:off x="973190" y="7854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ECAA05-8B1A-40E6-8622-4440EC81B4C8}">
      <dsp:nvSpPr>
        <dsp:cNvPr id="0" name=""/>
        <dsp:cNvSpPr/>
      </dsp:nvSpPr>
      <dsp:spPr>
        <a:xfrm>
          <a:off x="1242597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F901D-7C34-4509-8CE8-FCC1D62EB15D}">
      <dsp:nvSpPr>
        <dsp:cNvPr id="0" name=""/>
        <dsp:cNvSpPr/>
      </dsp:nvSpPr>
      <dsp:spPr>
        <a:xfrm>
          <a:off x="569079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Maintain growth of sales and profit.</a:t>
          </a:r>
        </a:p>
      </dsp:txBody>
      <dsp:txXfrm>
        <a:off x="569079" y="2443382"/>
        <a:ext cx="2072362" cy="720000"/>
      </dsp:txXfrm>
    </dsp:sp>
    <dsp:sp modelId="{73106C31-D584-4837-9EFC-B67E48D52889}">
      <dsp:nvSpPr>
        <dsp:cNvPr id="0" name=""/>
        <dsp:cNvSpPr/>
      </dsp:nvSpPr>
      <dsp:spPr>
        <a:xfrm>
          <a:off x="3408216" y="7854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BDB3A0-998E-4705-98A7-DEC2AD0EF2D2}">
      <dsp:nvSpPr>
        <dsp:cNvPr id="0" name=""/>
        <dsp:cNvSpPr/>
      </dsp:nvSpPr>
      <dsp:spPr>
        <a:xfrm>
          <a:off x="3677623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3E356-DE76-4AA7-AD1B-445D3352E62F}">
      <dsp:nvSpPr>
        <dsp:cNvPr id="0" name=""/>
        <dsp:cNvSpPr/>
      </dsp:nvSpPr>
      <dsp:spPr>
        <a:xfrm>
          <a:off x="3004105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Increase profit margin.</a:t>
          </a:r>
        </a:p>
      </dsp:txBody>
      <dsp:txXfrm>
        <a:off x="3004105" y="2443382"/>
        <a:ext cx="2072362" cy="720000"/>
      </dsp:txXfrm>
    </dsp:sp>
    <dsp:sp modelId="{F639951F-4D03-45C0-97AA-A02740B318D3}">
      <dsp:nvSpPr>
        <dsp:cNvPr id="0" name=""/>
        <dsp:cNvSpPr/>
      </dsp:nvSpPr>
      <dsp:spPr>
        <a:xfrm>
          <a:off x="5843242" y="7854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9BF596-BF84-4416-AD87-B6E36638A5A0}">
      <dsp:nvSpPr>
        <dsp:cNvPr id="0" name=""/>
        <dsp:cNvSpPr/>
      </dsp:nvSpPr>
      <dsp:spPr>
        <a:xfrm>
          <a:off x="6112649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CCE11-9533-418D-A77B-3FCD84419F75}">
      <dsp:nvSpPr>
        <dsp:cNvPr id="0" name=""/>
        <dsp:cNvSpPr/>
      </dsp:nvSpPr>
      <dsp:spPr>
        <a:xfrm>
          <a:off x="5439131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Take care of main customer segments.</a:t>
          </a:r>
        </a:p>
      </dsp:txBody>
      <dsp:txXfrm>
        <a:off x="5439131" y="2443382"/>
        <a:ext cx="2072362" cy="720000"/>
      </dsp:txXfrm>
    </dsp:sp>
    <dsp:sp modelId="{C1ED39FC-2EFD-4E82-BF5A-4E9C94B7AA38}">
      <dsp:nvSpPr>
        <dsp:cNvPr id="0" name=""/>
        <dsp:cNvSpPr/>
      </dsp:nvSpPr>
      <dsp:spPr>
        <a:xfrm>
          <a:off x="8278268" y="7854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EAAD68-04EE-4473-999D-1D57F82B67C8}">
      <dsp:nvSpPr>
        <dsp:cNvPr id="0" name=""/>
        <dsp:cNvSpPr/>
      </dsp:nvSpPr>
      <dsp:spPr>
        <a:xfrm>
          <a:off x="8547675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90647-F7A8-4123-9BB1-0818B76AC225}">
      <dsp:nvSpPr>
        <dsp:cNvPr id="0" name=""/>
        <dsp:cNvSpPr/>
      </dsp:nvSpPr>
      <dsp:spPr>
        <a:xfrm>
          <a:off x="7874157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Keep an eye on purchase funnel dynamic.</a:t>
          </a:r>
        </a:p>
      </dsp:txBody>
      <dsp:txXfrm>
        <a:off x="7874157" y="2443382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8E6C8-7C19-4CAE-9D78-4547647FCCE0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E7F00-798A-49A4-971D-C2412176C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52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 am Andrius Tunaitis and today I am going to present you the results of my capstone project, analysis of “</a:t>
            </a:r>
            <a:r>
              <a:rPr lang="en-US" dirty="0" err="1"/>
              <a:t>theLook</a:t>
            </a:r>
            <a:r>
              <a:rPr lang="en-US" dirty="0"/>
              <a:t> eCommerce” 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E7F00-798A-49A4-971D-C2412176C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65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Lastly, we carried out the funnel analysis. </a:t>
            </a:r>
          </a:p>
          <a:p>
            <a:r>
              <a:rPr lang="en-US" dirty="0"/>
              <a:t>As there were not many different event types in the dataset it was decided to use “product”, “cart” and “purchase” events.</a:t>
            </a:r>
          </a:p>
          <a:p>
            <a:r>
              <a:rPr lang="en-US" dirty="0"/>
              <a:t>Here we can see two funnels: For the first operating year which is 2019 and for the last full year, 2022.</a:t>
            </a:r>
          </a:p>
          <a:p>
            <a:r>
              <a:rPr lang="en-US" dirty="0"/>
              <a:t>We can notice that there has been a significant improvement for the funnel, as “cart” has grown from 52% to 71%, while “purchase” has grown from only 4 % to a ten-fold increase to 42 %.</a:t>
            </a:r>
          </a:p>
          <a:p>
            <a:r>
              <a:rPr lang="en-US" dirty="0"/>
              <a:t>To conclude, we can say that the purchase funnel is getting better.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E7F00-798A-49A4-971D-C2412176C0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40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let’s look into the purchase funnel for different browsers.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biggest percentage of users continue to the “cart” when using Internet explorer (80,92 %) while values for other four categories do not differ much (from 79,39 % to 79,86 %).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highest value for “purchase” is 58,27 % for Firefox, however other four categories do not fall behind by much as “Other” has the lowest percentage at 57,16 %.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E7F00-798A-49A4-971D-C2412176C0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6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the funnel look for different traffic sources.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highest value for “Cart” is for the email traffic source at 79,9 % while the worst is not that far behind at 79,35 % for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Adwords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traffic source.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it comes to “Purchase” step we see the highest value for organic users at 58,89 % while the worst is less than two percent lower at 57,18 % for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Adwords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in all, the purchase funnel seems to be improving through the years.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However it is difficult to find different browsers or traffic sources that greatly outperform the others.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E7F00-798A-49A4-971D-C2412176C0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02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conclude, after all the results analyzed we suggest:</a:t>
            </a:r>
          </a:p>
          <a:p>
            <a:r>
              <a:rPr lang="en-US" dirty="0"/>
              <a:t>We need to maintain the steady growth of sales and profit. We can do that by always adding more categories to our product collection.</a:t>
            </a:r>
          </a:p>
          <a:p>
            <a:r>
              <a:rPr lang="en-US" dirty="0"/>
              <a:t>While our profit margin is above the industry average we should try to improve it. We can do it by reducing operating costs, increasing prices, cross-selling and upselling.</a:t>
            </a:r>
          </a:p>
          <a:p>
            <a:r>
              <a:rPr lang="en-US" dirty="0"/>
              <a:t>We need to take care of main customer segments. We need to retain the “champions” and reactivate the “at risk” segment.</a:t>
            </a:r>
          </a:p>
          <a:p>
            <a:r>
              <a:rPr lang="en-US" dirty="0"/>
              <a:t>Lastly, while the purchase funnel is improving we need to continually review it and respond to any negative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E7F00-798A-49A4-971D-C2412176C0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55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your attention.</a:t>
            </a:r>
          </a:p>
          <a:p>
            <a:r>
              <a:rPr lang="en-US" dirty="0"/>
              <a:t>Do you have any 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E7F00-798A-49A4-971D-C2412176C0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99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 of </a:t>
            </a:r>
            <a:r>
              <a:rPr lang="en-US" dirty="0" err="1"/>
              <a:t>TheLook</a:t>
            </a:r>
            <a:r>
              <a:rPr lang="en-US" dirty="0"/>
              <a:t> eCommerce dataset started with a development of a dashboard. This dashboard was created to allow the user to explore the available data. </a:t>
            </a:r>
          </a:p>
          <a:p>
            <a:r>
              <a:rPr lang="en-US" dirty="0"/>
              <a:t>By looking into the dashboard and carrying out further analysis, sales, profit and profit margin results were discussed.</a:t>
            </a:r>
          </a:p>
          <a:p>
            <a:r>
              <a:rPr lang="en-US" dirty="0"/>
              <a:t>Furthermore, RFM segmentation was done and suggestions for actions were recommended.</a:t>
            </a:r>
          </a:p>
          <a:p>
            <a:r>
              <a:rPr lang="en-US" dirty="0"/>
              <a:t>Lastly, purchase funnel was analyzed for all users as well as different browsers and traffic 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E7F00-798A-49A4-971D-C2412176C0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57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start by looking how are the sales looking?</a:t>
            </a:r>
          </a:p>
          <a:p>
            <a:r>
              <a:rPr lang="en-US" dirty="0"/>
              <a:t>In the presented graph we can see monthly sales numbers for 2022 compared with the results from 2021.</a:t>
            </a:r>
          </a:p>
          <a:p>
            <a:r>
              <a:rPr lang="en-US" dirty="0"/>
              <a:t>First thing that comes to mind is the continuous growth of sales. </a:t>
            </a:r>
          </a:p>
          <a:p>
            <a:r>
              <a:rPr lang="en-US" dirty="0"/>
              <a:t>Since July 2022 every month’s results beat the previous month’s. </a:t>
            </a:r>
          </a:p>
          <a:p>
            <a:r>
              <a:rPr lang="en-US" dirty="0"/>
              <a:t>When comparing with monthly numbers of 2021 every month’s result has grown approximately twice. </a:t>
            </a:r>
          </a:p>
          <a:p>
            <a:r>
              <a:rPr lang="en-US" dirty="0"/>
              <a:t>It should be noted that the sales growth has increased in 2022 when compared with 2021. </a:t>
            </a:r>
          </a:p>
          <a:p>
            <a:r>
              <a:rPr lang="en-US" dirty="0"/>
              <a:t>In 2021 monthly sales have grown from 110k $ to 188k $ which is a 71 % growth. </a:t>
            </a:r>
          </a:p>
          <a:p>
            <a:r>
              <a:rPr lang="en-US" dirty="0"/>
              <a:t>As in 2022 monthly sales have grown from 203k $ to 427k $ which is a 110 % growth.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E7F00-798A-49A4-971D-C2412176C0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96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look at the profit graph we see a similar story to the sales. </a:t>
            </a:r>
          </a:p>
          <a:p>
            <a:r>
              <a:rPr lang="en-US" dirty="0"/>
              <a:t>Monthly profit in 2022 compared to 2021 has roughly doubled. </a:t>
            </a:r>
          </a:p>
          <a:p>
            <a:r>
              <a:rPr lang="en-US" dirty="0"/>
              <a:t>Monthly profit in 2021 grew by 71 % from 57k $ to 98k $. </a:t>
            </a:r>
          </a:p>
          <a:p>
            <a:r>
              <a:rPr lang="en-US" dirty="0"/>
              <a:t>As in 2022 it grew by 101 % from 106k $ to 222k $. </a:t>
            </a:r>
          </a:p>
          <a:p>
            <a:r>
              <a:rPr lang="en-US" dirty="0"/>
              <a:t>Yearly profit in 2021 was 888k $ and grew to 1.8M $ in 2022.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E7F00-798A-49A4-971D-C2412176C0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22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different story is seen when looking at the profit margin.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were four months (April, July, September and November) when profit margin was smaller in 2022 compared to 2021.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Overall, in 2022 we saw a small increase in profit margin as it grew by 0.2 % to 51.9 %.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 though the profit margin is not growing it still looks pretty healthy well above the average in ecommerce (41.54%)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E7F00-798A-49A4-971D-C2412176C0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69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Despite the fact, that our profit margin is above ecommerce average we should be aware of the ways how to improve it.</a:t>
            </a:r>
          </a:p>
          <a:p>
            <a:endParaRPr lang="en-US" dirty="0"/>
          </a:p>
          <a:p>
            <a:r>
              <a:rPr lang="en-US" dirty="0"/>
              <a:t>A good way to do that is to reduce operating costs.</a:t>
            </a:r>
          </a:p>
          <a:p>
            <a:r>
              <a:rPr lang="en-US" dirty="0"/>
              <a:t>In order to not make any harsh decisions it would be smart to review these areas: labor costs, office space, utilities, equipment and maintenance fees, employee benefits, licenses.</a:t>
            </a:r>
          </a:p>
          <a:p>
            <a:endParaRPr lang="en-US" dirty="0"/>
          </a:p>
          <a:p>
            <a:r>
              <a:rPr lang="en-US" dirty="0"/>
              <a:t>Another way is to increase the average order value.</a:t>
            </a:r>
          </a:p>
          <a:p>
            <a:r>
              <a:rPr lang="en-US" dirty="0"/>
              <a:t>It can be done by suggesting bundles, using cross-selling or upselling techniques.</a:t>
            </a:r>
          </a:p>
          <a:p>
            <a:endParaRPr lang="en-US" dirty="0"/>
          </a:p>
          <a:p>
            <a:r>
              <a:rPr lang="en-US" dirty="0"/>
              <a:t>Creating a customer loyalty program could also improve profit margin, as it would help retain existing customers and avoid having high customer acquisition costs.</a:t>
            </a:r>
          </a:p>
          <a:p>
            <a:endParaRPr lang="en-US" dirty="0"/>
          </a:p>
          <a:p>
            <a:r>
              <a:rPr lang="en-US" dirty="0"/>
              <a:t>Last suggested option is to consider raising prices.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E7F00-798A-49A4-971D-C2412176C0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66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we carried out the RFM analysis. Customers were divided into segments based on the recency, frequency and monetary values of their orders. </a:t>
            </a:r>
          </a:p>
          <a:p>
            <a:r>
              <a:rPr lang="en-US" dirty="0"/>
              <a:t>We assigned users into 7 different segments. Champion, Loyal, Promising, At risk, About to sleep, Hibernating and Lost.</a:t>
            </a:r>
          </a:p>
          <a:p>
            <a:r>
              <a:rPr lang="en-US" dirty="0"/>
              <a:t>Let’s quickly go through them:</a:t>
            </a:r>
          </a:p>
          <a:p>
            <a:r>
              <a:rPr lang="en-US" dirty="0"/>
              <a:t>Champion – bought recently, often and spent most.</a:t>
            </a:r>
          </a:p>
          <a:p>
            <a:r>
              <a:rPr lang="en-US" dirty="0"/>
              <a:t>Loyal – similar to champions, but the monetary value is a bit smaller.</a:t>
            </a:r>
          </a:p>
          <a:p>
            <a:r>
              <a:rPr lang="en-US" dirty="0"/>
              <a:t>Promising – recent shoppers that haven’t bought very often.</a:t>
            </a:r>
          </a:p>
          <a:p>
            <a:r>
              <a:rPr lang="en-US" dirty="0"/>
              <a:t>About to sleep – below average RFM values, we will lose them if not reactivated.</a:t>
            </a:r>
          </a:p>
          <a:p>
            <a:r>
              <a:rPr lang="en-US" dirty="0"/>
              <a:t>At risk – spent a big amount and often, but haven’t bought recently.</a:t>
            </a:r>
          </a:p>
          <a:p>
            <a:r>
              <a:rPr lang="en-US" dirty="0"/>
              <a:t>Hibernating – bought a long time ago, below average frequency and monetary values.</a:t>
            </a:r>
          </a:p>
          <a:p>
            <a:r>
              <a:rPr lang="en-US" dirty="0"/>
              <a:t>Lost – lowest RFM scores.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E7F00-798A-49A4-971D-C2412176C0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65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can see that the “champion” segment has the  biggest monetary value (2.4M $), which makes sense.</a:t>
            </a:r>
          </a:p>
          <a:p>
            <a:r>
              <a:rPr lang="en-US" dirty="0"/>
              <a:t>However, second biggest segment by monetary value is “At risk”. We should pay great attention to this segment.</a:t>
            </a:r>
          </a:p>
          <a:p>
            <a:r>
              <a:rPr lang="en-US" dirty="0"/>
              <a:t>Also, we need to improve the “Loyal” segment as it is the smallest by both number of customers and monetary value.</a:t>
            </a:r>
          </a:p>
          <a:p>
            <a:endParaRPr lang="en-US" dirty="0"/>
          </a:p>
          <a:p>
            <a:r>
              <a:rPr lang="en-US" dirty="0"/>
              <a:t>While the pareto principle does not fully apply here, Top 3 categories by total monetary value make up roughly 70 percent of the whole sum. </a:t>
            </a:r>
          </a:p>
          <a:p>
            <a:r>
              <a:rPr lang="en-US" dirty="0"/>
              <a:t>So it would make sense to give more attention to these 3 categories while also not forgetting about the others.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E7F00-798A-49A4-971D-C2412176C0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37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let’s look into the suggestions for different actions for RFM segments.</a:t>
            </a:r>
          </a:p>
          <a:p>
            <a:r>
              <a:rPr lang="en-US" dirty="0"/>
              <a:t>For the “champion” segment we suggest to introduce new products for them and include them to a rewards system.</a:t>
            </a:r>
          </a:p>
          <a:p>
            <a:r>
              <a:rPr lang="en-US" dirty="0"/>
              <a:t>In this way these users will feel rewarded as well as they will become early adopters for new products and promote our brand.</a:t>
            </a:r>
          </a:p>
          <a:p>
            <a:r>
              <a:rPr lang="en-US" dirty="0"/>
              <a:t>Suggestions for the “Loyal” are to upsell, cross-sell as well as including to a rewards system.</a:t>
            </a:r>
          </a:p>
          <a:p>
            <a:r>
              <a:rPr lang="en-US" dirty="0"/>
              <a:t>Cross-selling and upselling would increase the monetary value for this segment while the rewards system would help to retain these users.</a:t>
            </a:r>
          </a:p>
          <a:p>
            <a:r>
              <a:rPr lang="en-US" dirty="0"/>
              <a:t>Going forward, we want to retain the users in the “Promising” segment, we suggest to introduce them to a rewards system.</a:t>
            </a:r>
          </a:p>
          <a:p>
            <a:r>
              <a:rPr lang="en-US" dirty="0"/>
              <a:t>The “At risk” segment as stated before is very important because of the monetary value. </a:t>
            </a:r>
          </a:p>
          <a:p>
            <a:r>
              <a:rPr lang="en-US" dirty="0"/>
              <a:t>We suggest to recommend products on previous purchases, offer discounts and limited time offers.</a:t>
            </a:r>
          </a:p>
          <a:p>
            <a:r>
              <a:rPr lang="en-US" dirty="0"/>
              <a:t>In order to reactivate the “About to sleep” segment it is suggested to recommend popular products and offer discounts.</a:t>
            </a:r>
          </a:p>
          <a:p>
            <a:r>
              <a:rPr lang="en-US" dirty="0"/>
              <a:t>Similar suggestions are valid for the “Hibernating” segment.</a:t>
            </a:r>
          </a:p>
          <a:p>
            <a:r>
              <a:rPr lang="en-US" dirty="0"/>
              <a:t>Lastly, for the “Lost” segment we recommend to sent reach out e-mails and ignore otherwise.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E7F00-798A-49A4-971D-C2412176C0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8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CE09-A509-3CB2-3B27-347820C31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9E32A-0AA8-F3FC-93EE-7D3FB7218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E145A-B0F6-984A-1DBD-FDDE72156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62490-DB69-5750-9AAD-959E3169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AC35D-8A2F-42DB-6211-57635E5A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3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F6C2-8C01-0B0B-FF08-103A6746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07753-D57C-4806-31E7-91757052F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759AD-CDB0-CFA3-5C1C-50334D3A6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3EF14-7DFE-EC34-4D8C-3D30106ED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5F3B-9D78-4793-3A2D-BB405B83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2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365D83-C63B-0BBE-FD49-7B13121F6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DB112-9453-6A10-5916-C166F0D38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B28F7-C1E2-9542-0DFD-085DC319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0DDD2-F25A-E080-A84C-680D14E6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DBA2D-9F45-9424-8333-606A86DC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3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A851-BC72-1B4E-608C-5A48891BA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DAA5E-97E9-DB72-5D49-79ED48B33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E530B-A2DC-1B2A-6C2E-624A8B94B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D8863-AF79-E829-5885-A191EDEE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6F6D1-7B77-34BF-04A9-CD2EC464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9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7375-3FC1-3E99-8315-BEFAD01C0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32AAE-B353-A14A-4808-4E195E830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08ED8-326B-016C-ED26-428B1AC3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D4D5A-714C-3859-C1F5-7771628F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ED281-2280-2088-F8CB-8DCAEE52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3E25A-1705-E4CB-95A3-C201499D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C159B-8704-8A58-04A3-6F12BCBB5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290C2-2361-000C-247D-4B08DC80E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E4AE4-7972-892F-C9FA-D7949598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9A594-9272-94C2-9C07-4CC2D8A2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5EE16-1B0B-6A87-2CF5-8B251C61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6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4021-6E64-FFB1-CFD4-C19E88D8E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CCAC0-E64E-2A8E-5192-4A47E9750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1B073-00B4-F867-B4F2-72EEE6CAA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90FBED-5046-E998-EBDE-B81B70D0B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2064F3-D671-B461-4F02-479C54BE8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AE959-C4F7-01B4-BA99-B7D9BEF35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E106F-F970-BA08-33A9-3827FCA97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8A3944-9E89-24FA-36CD-8FB17663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3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9971-8A0A-C9F4-087A-11864F755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A33842-FA4F-AB34-2112-2BD54CEF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68B0D-47BF-FE95-F502-208982D1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FEE64-323B-E614-A3F9-609A6BA0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3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30C368-3A8F-D4B3-961A-94A2F13A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FFF52-3D87-E6ED-A36C-2800135D2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ED02F-317D-7D22-E303-AF2B7E16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4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3E3E-98FB-B89C-C694-AEA055C9C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B964F-2243-4142-2BF4-B7E057210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A00F1-0542-1ACE-A562-F053A5970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0A897-CABF-779D-34D8-6F643361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7AC24-5946-B2B2-643F-3D578D89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5624-BABB-A696-79C1-96A95F23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2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F710-B2F7-1382-CFD4-C985E60F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7FC1F2-643A-3395-E74F-E7CBB3472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D252E-BD64-F58A-A8A6-AF67D11CC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8592D-601C-33EF-A2E9-1B09E331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65808-330C-BEA1-6CA4-88E8E872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4F22B-4C11-B30D-E1C7-06C935AD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6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F90B9C-56A7-ACE6-2351-E5F0D17A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ECA3C-1E16-E6CE-B32D-F97A4C8FD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3883C-5BCD-380B-30E0-160E8CD76D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4/15/2023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261BC-61C3-C5C9-5B3B-238B05AC8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EB804-9219-12AF-F4D6-2D1251E0F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0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5057F-AA0E-D2D3-95F3-41A62963A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GB" sz="540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</a:t>
            </a:r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“theLook eCommerce”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EF677-305E-CF19-997F-2858DC9F8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US"/>
              <a:t>Capstone project by Andrius Tunaitis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A16B5F05-1E91-91EC-6F15-02CA888FD7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53" r="4261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95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0C677-CCB3-8E18-8AB1-ED305458B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Is our purchase funnel getting better?</a:t>
            </a: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7E1CAB-ECA9-689A-B11C-837CF7C85019}"/>
              </a:ext>
            </a:extLst>
          </p:cNvPr>
          <p:cNvGrpSpPr/>
          <p:nvPr/>
        </p:nvGrpSpPr>
        <p:grpSpPr>
          <a:xfrm>
            <a:off x="838200" y="2509311"/>
            <a:ext cx="10506457" cy="2991522"/>
            <a:chOff x="0" y="0"/>
            <a:chExt cx="9634329" cy="2743200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5A5F430F-43ED-4ECE-84E9-08A9D5F5DFD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6878140"/>
                </p:ext>
              </p:extLst>
            </p:nvPr>
          </p:nvGraphicFramePr>
          <p:xfrm>
            <a:off x="0" y="0"/>
            <a:ext cx="4813852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D9297E7C-D4E5-484F-A763-5473731C2E7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62590356"/>
                </p:ext>
              </p:extLst>
            </p:nvPr>
          </p:nvGraphicFramePr>
          <p:xfrm>
            <a:off x="4820477" y="0"/>
            <a:ext cx="4813852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8926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058F3-2381-E866-EE06-8D2AB82D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Funnels by different browsers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F8F4951-72EF-5697-D5EF-72323D84CF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724647"/>
              </p:ext>
            </p:extLst>
          </p:nvPr>
        </p:nvGraphicFramePr>
        <p:xfrm>
          <a:off x="4654296" y="1919056"/>
          <a:ext cx="7214618" cy="2992459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326708">
                  <a:extLst>
                    <a:ext uri="{9D8B030D-6E8A-4147-A177-3AD203B41FA5}">
                      <a16:colId xmlns:a16="http://schemas.microsoft.com/office/drawing/2014/main" val="464655703"/>
                    </a:ext>
                  </a:extLst>
                </a:gridCol>
                <a:gridCol w="1382438">
                  <a:extLst>
                    <a:ext uri="{9D8B030D-6E8A-4147-A177-3AD203B41FA5}">
                      <a16:colId xmlns:a16="http://schemas.microsoft.com/office/drawing/2014/main" val="3511128936"/>
                    </a:ext>
                  </a:extLst>
                </a:gridCol>
                <a:gridCol w="1152764">
                  <a:extLst>
                    <a:ext uri="{9D8B030D-6E8A-4147-A177-3AD203B41FA5}">
                      <a16:colId xmlns:a16="http://schemas.microsoft.com/office/drawing/2014/main" val="1555395785"/>
                    </a:ext>
                  </a:extLst>
                </a:gridCol>
                <a:gridCol w="1260846">
                  <a:extLst>
                    <a:ext uri="{9D8B030D-6E8A-4147-A177-3AD203B41FA5}">
                      <a16:colId xmlns:a16="http://schemas.microsoft.com/office/drawing/2014/main" val="3378312907"/>
                    </a:ext>
                  </a:extLst>
                </a:gridCol>
                <a:gridCol w="1092231">
                  <a:extLst>
                    <a:ext uri="{9D8B030D-6E8A-4147-A177-3AD203B41FA5}">
                      <a16:colId xmlns:a16="http://schemas.microsoft.com/office/drawing/2014/main" val="3070248641"/>
                    </a:ext>
                  </a:extLst>
                </a:gridCol>
                <a:gridCol w="999631">
                  <a:extLst>
                    <a:ext uri="{9D8B030D-6E8A-4147-A177-3AD203B41FA5}">
                      <a16:colId xmlns:a16="http://schemas.microsoft.com/office/drawing/2014/main" val="1645869680"/>
                    </a:ext>
                  </a:extLst>
                </a:gridCol>
              </a:tblGrid>
              <a:tr h="9394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Funnel step</a:t>
                      </a:r>
                      <a:endParaRPr lang="en-US" sz="19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3185" marR="145911" marT="145911" marB="1459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Chrome</a:t>
                      </a:r>
                      <a:endParaRPr lang="en-US" sz="19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3185" marR="145911" marT="145911" marB="1459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Safari</a:t>
                      </a:r>
                      <a:endParaRPr lang="en-US" sz="19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3185" marR="145911" marT="145911" marB="1459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Firefox</a:t>
                      </a:r>
                      <a:endParaRPr lang="en-US" sz="19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3185" marR="145911" marT="145911" marB="1459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IE</a:t>
                      </a:r>
                      <a:endParaRPr lang="en-US" sz="19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3185" marR="145911" marT="145911" marB="1459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Other</a:t>
                      </a:r>
                      <a:endParaRPr lang="en-US" sz="19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3185" marR="145911" marT="145911" marB="1459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745745"/>
                  </a:ext>
                </a:extLst>
              </a:tr>
              <a:tr h="5224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Product</a:t>
                      </a:r>
                      <a:endParaRPr lang="en-US" sz="15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3185" marR="126456" marT="126456" marB="126456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100 %</a:t>
                      </a:r>
                      <a:endParaRPr lang="en-US" sz="15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3185" marR="126456" marT="126456" marB="126456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100 %</a:t>
                      </a:r>
                      <a:endParaRPr lang="en-US" sz="15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3185" marR="126456" marT="126456" marB="1264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100 %</a:t>
                      </a:r>
                      <a:endParaRPr lang="en-US" sz="15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3185" marR="126456" marT="126456" marB="1264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100 %</a:t>
                      </a:r>
                      <a:endParaRPr lang="en-US" sz="15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3185" marR="126456" marT="126456" marB="1264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100 %</a:t>
                      </a:r>
                      <a:endParaRPr lang="en-US" sz="15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3185" marR="126456" marT="126456" marB="1264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430838"/>
                  </a:ext>
                </a:extLst>
              </a:tr>
              <a:tr h="7652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Cart</a:t>
                      </a:r>
                      <a:endParaRPr lang="en-US" sz="15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3185" marR="126456" marT="126456" marB="126456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79,6 %</a:t>
                      </a:r>
                      <a:endParaRPr lang="en-US" sz="15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3185" marR="126456" marT="126456" marB="126456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rgbClr val="FF0000"/>
                          </a:solidFill>
                          <a:effectLst/>
                        </a:rPr>
                        <a:t>79,39 %</a:t>
                      </a:r>
                      <a:endParaRPr lang="en-US" sz="15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3185" marR="126456" marT="126456" marB="1264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79,86 %</a:t>
                      </a:r>
                      <a:endParaRPr lang="en-US" sz="15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3185" marR="126456" marT="126456" marB="1264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80,92 %</a:t>
                      </a:r>
                      <a:endParaRPr lang="en-US" sz="1500" kern="1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3185" marR="126456" marT="126456" marB="1264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79,45 %</a:t>
                      </a:r>
                      <a:endParaRPr lang="en-US" sz="15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3185" marR="126456" marT="126456" marB="1264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94401"/>
                  </a:ext>
                </a:extLst>
              </a:tr>
              <a:tr h="7652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Purchase</a:t>
                      </a:r>
                      <a:endParaRPr lang="en-US" sz="15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3185" marR="126456" marT="126456" marB="126456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57,62 %</a:t>
                      </a:r>
                      <a:endParaRPr lang="en-US" sz="15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3185" marR="126456" marT="126456" marB="126456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57,89 %</a:t>
                      </a:r>
                      <a:endParaRPr lang="en-US" sz="15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3185" marR="126456" marT="126456" marB="1264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58,27 %</a:t>
                      </a:r>
                      <a:endParaRPr lang="en-US" sz="1500" kern="1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3185" marR="126456" marT="126456" marB="1264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58,13 %</a:t>
                      </a:r>
                      <a:endParaRPr lang="en-US" sz="15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3185" marR="126456" marT="126456" marB="1264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rgbClr val="FF0000"/>
                          </a:solidFill>
                          <a:effectLst/>
                        </a:rPr>
                        <a:t>57,16 %</a:t>
                      </a:r>
                      <a:endParaRPr lang="en-US" sz="15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3185" marR="126456" marT="126456" marB="1264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653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08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058F3-2381-E866-EE06-8D2AB82D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4015414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Funnels by different sources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C8B31D7-73EE-8FA9-F740-479C3DA32F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330323"/>
              </p:ext>
            </p:extLst>
          </p:nvPr>
        </p:nvGraphicFramePr>
        <p:xfrm>
          <a:off x="4654296" y="2328703"/>
          <a:ext cx="7214619" cy="2173165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150150">
                  <a:extLst>
                    <a:ext uri="{9D8B030D-6E8A-4147-A177-3AD203B41FA5}">
                      <a16:colId xmlns:a16="http://schemas.microsoft.com/office/drawing/2014/main" val="878259935"/>
                    </a:ext>
                  </a:extLst>
                </a:gridCol>
                <a:gridCol w="1020554">
                  <a:extLst>
                    <a:ext uri="{9D8B030D-6E8A-4147-A177-3AD203B41FA5}">
                      <a16:colId xmlns:a16="http://schemas.microsoft.com/office/drawing/2014/main" val="2707038574"/>
                    </a:ext>
                  </a:extLst>
                </a:gridCol>
                <a:gridCol w="1268738">
                  <a:extLst>
                    <a:ext uri="{9D8B030D-6E8A-4147-A177-3AD203B41FA5}">
                      <a16:colId xmlns:a16="http://schemas.microsoft.com/office/drawing/2014/main" val="18784661"/>
                    </a:ext>
                  </a:extLst>
                </a:gridCol>
                <a:gridCol w="1214276">
                  <a:extLst>
                    <a:ext uri="{9D8B030D-6E8A-4147-A177-3AD203B41FA5}">
                      <a16:colId xmlns:a16="http://schemas.microsoft.com/office/drawing/2014/main" val="989347276"/>
                    </a:ext>
                  </a:extLst>
                </a:gridCol>
                <a:gridCol w="1374149">
                  <a:extLst>
                    <a:ext uri="{9D8B030D-6E8A-4147-A177-3AD203B41FA5}">
                      <a16:colId xmlns:a16="http://schemas.microsoft.com/office/drawing/2014/main" val="1535150525"/>
                    </a:ext>
                  </a:extLst>
                </a:gridCol>
                <a:gridCol w="1186752">
                  <a:extLst>
                    <a:ext uri="{9D8B030D-6E8A-4147-A177-3AD203B41FA5}">
                      <a16:colId xmlns:a16="http://schemas.microsoft.com/office/drawing/2014/main" val="864946315"/>
                    </a:ext>
                  </a:extLst>
                </a:gridCol>
              </a:tblGrid>
              <a:tr h="8144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Funnel step</a:t>
                      </a:r>
                      <a:endParaRPr lang="en-US" sz="17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822" marR="126493" marT="126493" marB="1264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Email</a:t>
                      </a:r>
                      <a:endParaRPr lang="en-US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822" marR="126493" marT="126493" marB="1264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Adwords</a:t>
                      </a:r>
                      <a:endParaRPr lang="en-US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822" marR="126493" marT="126493" marB="1264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Youtube</a:t>
                      </a:r>
                      <a:endParaRPr lang="en-US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822" marR="126493" marT="126493" marB="1264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Facebook</a:t>
                      </a:r>
                      <a:endParaRPr lang="en-US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822" marR="126493" marT="126493" marB="1264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Organic</a:t>
                      </a:r>
                      <a:endParaRPr lang="en-US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822" marR="126493" marT="126493" marB="1264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604356"/>
                  </a:ext>
                </a:extLst>
              </a:tr>
              <a:tr h="4529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Product</a:t>
                      </a:r>
                      <a:endParaRPr lang="en-US" sz="13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822" marR="109627" marT="109627" marB="109627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100 %</a:t>
                      </a:r>
                      <a:endParaRPr lang="en-US" sz="13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822" marR="109627" marT="109627" marB="109627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100 %</a:t>
                      </a:r>
                      <a:endParaRPr lang="en-US" sz="13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822" marR="109627" marT="109627" marB="1096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100 %</a:t>
                      </a:r>
                      <a:endParaRPr lang="en-US" sz="13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822" marR="109627" marT="109627" marB="1096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100 %</a:t>
                      </a:r>
                      <a:endParaRPr lang="en-US" sz="13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822" marR="109627" marT="109627" marB="1096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100 %</a:t>
                      </a:r>
                      <a:endParaRPr lang="en-US" sz="13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822" marR="109627" marT="109627" marB="1096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079380"/>
                  </a:ext>
                </a:extLst>
              </a:tr>
              <a:tr h="4529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Cart</a:t>
                      </a:r>
                      <a:endParaRPr lang="en-US" sz="13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822" marR="109627" marT="109627" marB="109627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79,9 %</a:t>
                      </a:r>
                      <a:endParaRPr lang="en-US" sz="1300" kern="1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822" marR="109627" marT="109627" marB="109627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rgbClr val="FF0000"/>
                          </a:solidFill>
                          <a:effectLst/>
                        </a:rPr>
                        <a:t>79,35 %</a:t>
                      </a:r>
                      <a:endParaRPr lang="en-US" sz="13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822" marR="109627" marT="109627" marB="1096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79,47 %</a:t>
                      </a:r>
                      <a:endParaRPr lang="en-US" sz="13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822" marR="109627" marT="109627" marB="1096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79,66 %</a:t>
                      </a:r>
                      <a:endParaRPr lang="en-US" sz="13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822" marR="109627" marT="109627" marB="1096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79,83 %</a:t>
                      </a:r>
                      <a:endParaRPr lang="en-US" sz="13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822" marR="109627" marT="109627" marB="1096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461586"/>
                  </a:ext>
                </a:extLst>
              </a:tr>
              <a:tr h="4529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Purchase</a:t>
                      </a:r>
                      <a:endParaRPr lang="en-US" sz="13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822" marR="109627" marT="109627" marB="109627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58,25 %</a:t>
                      </a:r>
                      <a:endParaRPr lang="en-US" sz="13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822" marR="109627" marT="109627" marB="109627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rgbClr val="FF0000"/>
                          </a:solidFill>
                          <a:effectLst/>
                        </a:rPr>
                        <a:t>57,18 %</a:t>
                      </a:r>
                      <a:endParaRPr lang="en-US" sz="13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822" marR="109627" marT="109627" marB="1096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57,27 %</a:t>
                      </a:r>
                      <a:endParaRPr lang="en-US" sz="13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822" marR="109627" marT="109627" marB="1096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57,66 %</a:t>
                      </a:r>
                      <a:endParaRPr lang="en-US" sz="13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822" marR="109627" marT="109627" marB="1096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58,89 %</a:t>
                      </a:r>
                      <a:endParaRPr lang="en-US" sz="1300" kern="1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822" marR="109627" marT="109627" marB="1096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227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8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7B444-A396-E2EE-E762-A55A30CC7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Conclusions and suggestions: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2B5516EE-6D0E-5B9E-109B-1B7E4A2FED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224092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899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2A836-BD72-41DA-E37B-B4F288EA9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  <a:b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169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D75F1E-47B5-FBD8-5E60-77298BA3D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What has been analyzed?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FB30B-D31D-CC34-0999-7A5C3F707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Dashboard</a:t>
            </a:r>
          </a:p>
          <a:p>
            <a:r>
              <a:rPr lang="en-US" sz="2200" dirty="0"/>
              <a:t>Sales, profit, profit margin</a:t>
            </a:r>
          </a:p>
          <a:p>
            <a:r>
              <a:rPr lang="en-US" sz="2200" dirty="0"/>
              <a:t>RFM</a:t>
            </a:r>
          </a:p>
          <a:p>
            <a:r>
              <a:rPr lang="en-US" sz="2200" dirty="0"/>
              <a:t>Purchase funnel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E2DAF302-6C9C-F10F-4B0A-CB19340B55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85" r="966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5067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30E59-ED1C-0CA2-AB00-F301D347D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How are the sales looking?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01870D-6D2C-67FF-F4D5-E805101163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984783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2362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E6646-6BEF-115B-5DE2-48B33BAEC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And what about profit?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6BED50-E643-B40C-3DC8-439F155FC5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995311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244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CB912-4A02-1638-9775-4E6A7EAF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 dirty="0"/>
              <a:t>Profit margin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DA4F5C-A078-B09D-AD0B-8300EF5ACB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787044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901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E570D2-18D4-EA81-432C-85766CB8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How to improve profit margin?</a:t>
            </a:r>
          </a:p>
        </p:txBody>
      </p:sp>
      <p:pic>
        <p:nvPicPr>
          <p:cNvPr id="5" name="Picture 4" descr="Angled shot of pen on a graph">
            <a:extLst>
              <a:ext uri="{FF2B5EF4-FFF2-40B4-BE49-F238E27FC236}">
                <a16:creationId xmlns:a16="http://schemas.microsoft.com/office/drawing/2014/main" id="{36E2DCA0-60AB-F8F6-3378-41D8C9792D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21" r="35147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4B1E9-A197-80EF-489E-8F1C85ADC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dirty="0"/>
              <a:t>Reduce operating costs</a:t>
            </a:r>
          </a:p>
          <a:p>
            <a:r>
              <a:rPr lang="en-US" sz="2200" dirty="0"/>
              <a:t>Increase AOV (cross-selling, upselling, bundle deals).</a:t>
            </a:r>
          </a:p>
          <a:p>
            <a:r>
              <a:rPr lang="en-US" sz="2200" dirty="0"/>
              <a:t>Create customer loyalty program.</a:t>
            </a:r>
          </a:p>
          <a:p>
            <a:r>
              <a:rPr lang="en-US" sz="2200" dirty="0"/>
              <a:t>Raise prices.</a:t>
            </a:r>
          </a:p>
        </p:txBody>
      </p:sp>
    </p:spTree>
    <p:extLst>
      <p:ext uri="{BB962C8B-B14F-4D97-AF65-F5344CB8AC3E}">
        <p14:creationId xmlns:p14="http://schemas.microsoft.com/office/powerpoint/2010/main" val="226356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A59A8-936B-BDC8-9C68-CFAD87E6A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kind of user segments do we have?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 descr="Chart, bubble chart&#10;&#10;Description automatically generated">
            <a:extLst>
              <a:ext uri="{FF2B5EF4-FFF2-40B4-BE49-F238E27FC236}">
                <a16:creationId xmlns:a16="http://schemas.microsoft.com/office/drawing/2014/main" id="{4FF37A8B-9118-07E3-B414-41073FB5A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64608" y="1453508"/>
            <a:ext cx="6846363" cy="379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8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0972C-D2A8-38CA-1E98-E684FB2D3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What are the RFM values?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5D256B0-7F62-4DE7-11EE-79CB870E2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" y="2823985"/>
            <a:ext cx="10917936" cy="289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1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E76E92-792D-B6B5-06B6-8F21CB0F5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Actions for different segments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1A27410-EDE6-139F-BEF6-A1BC8E9DD7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167616"/>
              </p:ext>
            </p:extLst>
          </p:nvPr>
        </p:nvGraphicFramePr>
        <p:xfrm>
          <a:off x="1108465" y="1737360"/>
          <a:ext cx="9965926" cy="4535431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3905910">
                  <a:extLst>
                    <a:ext uri="{9D8B030D-6E8A-4147-A177-3AD203B41FA5}">
                      <a16:colId xmlns:a16="http://schemas.microsoft.com/office/drawing/2014/main" val="1562426223"/>
                    </a:ext>
                  </a:extLst>
                </a:gridCol>
                <a:gridCol w="6060016">
                  <a:extLst>
                    <a:ext uri="{9D8B030D-6E8A-4147-A177-3AD203B41FA5}">
                      <a16:colId xmlns:a16="http://schemas.microsoft.com/office/drawing/2014/main" val="3954691859"/>
                    </a:ext>
                  </a:extLst>
                </a:gridCol>
              </a:tblGrid>
              <a:tr h="6079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Segment</a:t>
                      </a:r>
                      <a:endParaRPr lang="en-US" sz="2200" b="1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89" marR="94810" marT="25283" marB="18962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Tip</a:t>
                      </a:r>
                      <a:endParaRPr lang="en-US" sz="2200" b="1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89" marR="94810" marT="25283" marB="18962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388567"/>
                  </a:ext>
                </a:extLst>
              </a:tr>
              <a:tr h="5224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Champion</a:t>
                      </a:r>
                      <a:endParaRPr lang="en-US" sz="1700" b="1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89" marR="94810" marT="25283" marB="189620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Introduce new products for them, include to a rewards system.</a:t>
                      </a:r>
                      <a:endParaRPr lang="en-US" sz="17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89" marR="94810" marT="25283" marB="1896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846675"/>
                  </a:ext>
                </a:extLst>
              </a:tr>
              <a:tr h="5224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00" cap="none" spc="0">
                          <a:solidFill>
                            <a:schemeClr val="tx1"/>
                          </a:solidFill>
                          <a:effectLst/>
                        </a:rPr>
                        <a:t>Loyal</a:t>
                      </a:r>
                      <a:endParaRPr lang="en-US" sz="17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89" marR="94810" marT="25283" marB="189620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Upsell, cross-sell, include to a rewards system.</a:t>
                      </a:r>
                      <a:endParaRPr lang="en-US" sz="17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89" marR="94810" marT="25283" marB="1896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178189"/>
                  </a:ext>
                </a:extLst>
              </a:tr>
              <a:tr h="5224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00" cap="none" spc="0">
                          <a:solidFill>
                            <a:schemeClr val="tx1"/>
                          </a:solidFill>
                          <a:effectLst/>
                        </a:rPr>
                        <a:t>Promising</a:t>
                      </a:r>
                      <a:endParaRPr lang="en-US" sz="17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89" marR="94810" marT="25283" marB="189620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00" cap="none" spc="0">
                          <a:solidFill>
                            <a:schemeClr val="tx1"/>
                          </a:solidFill>
                          <a:effectLst/>
                        </a:rPr>
                        <a:t>Introduce to a rewards system.</a:t>
                      </a:r>
                      <a:endParaRPr lang="en-US" sz="17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89" marR="94810" marT="25283" marB="1896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540874"/>
                  </a:ext>
                </a:extLst>
              </a:tr>
              <a:tr h="7929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00" cap="none" spc="0">
                          <a:solidFill>
                            <a:schemeClr val="tx1"/>
                          </a:solidFill>
                          <a:effectLst/>
                        </a:rPr>
                        <a:t>At risk</a:t>
                      </a:r>
                      <a:endParaRPr lang="en-US" sz="17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89" marR="94810" marT="25283" marB="189620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00" cap="none" spc="0">
                          <a:solidFill>
                            <a:schemeClr val="tx1"/>
                          </a:solidFill>
                          <a:effectLst/>
                        </a:rPr>
                        <a:t>Recommend on previous purchases, offer discounts, limited time offers.</a:t>
                      </a:r>
                      <a:endParaRPr lang="en-US" sz="17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89" marR="94810" marT="25283" marB="1896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46378"/>
                  </a:ext>
                </a:extLst>
              </a:tr>
              <a:tr h="5224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00" cap="none" spc="0">
                          <a:solidFill>
                            <a:schemeClr val="tx1"/>
                          </a:solidFill>
                          <a:effectLst/>
                        </a:rPr>
                        <a:t>About to sleep</a:t>
                      </a:r>
                      <a:endParaRPr lang="en-US" sz="17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89" marR="94810" marT="25283" marB="189620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00" cap="none" spc="0">
                          <a:solidFill>
                            <a:schemeClr val="tx1"/>
                          </a:solidFill>
                          <a:effectLst/>
                        </a:rPr>
                        <a:t>Recommend popular products, offer discounts.</a:t>
                      </a:r>
                      <a:endParaRPr lang="en-US" sz="17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89" marR="94810" marT="25283" marB="1896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169561"/>
                  </a:ext>
                </a:extLst>
              </a:tr>
              <a:tr h="5224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00" cap="none" spc="0">
                          <a:solidFill>
                            <a:schemeClr val="tx1"/>
                          </a:solidFill>
                          <a:effectLst/>
                        </a:rPr>
                        <a:t>Hibernating</a:t>
                      </a:r>
                      <a:endParaRPr lang="en-US" sz="17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89" marR="94810" marT="25283" marB="189620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00" cap="none" spc="0">
                          <a:solidFill>
                            <a:schemeClr val="tx1"/>
                          </a:solidFill>
                          <a:effectLst/>
                        </a:rPr>
                        <a:t>Offer discounts.</a:t>
                      </a:r>
                      <a:endParaRPr lang="en-US" sz="17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89" marR="94810" marT="25283" marB="1896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579990"/>
                  </a:ext>
                </a:extLst>
              </a:tr>
              <a:tr h="5224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00" cap="none" spc="0">
                          <a:solidFill>
                            <a:schemeClr val="tx1"/>
                          </a:solidFill>
                          <a:effectLst/>
                        </a:rPr>
                        <a:t>Lost</a:t>
                      </a:r>
                      <a:endParaRPr lang="en-US" sz="17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89" marR="94810" marT="25283" marB="189620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Send e-mails to reach out.</a:t>
                      </a:r>
                      <a:endParaRPr lang="en-US" sz="17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89" marR="94810" marT="25283" marB="1896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289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66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1680</TotalTime>
  <Words>1732</Words>
  <Application>Microsoft Office PowerPoint</Application>
  <PresentationFormat>Widescreen</PresentationFormat>
  <Paragraphs>189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Analysis of “theLook eCommerce” dataset</vt:lpstr>
      <vt:lpstr>What has been analyzed?</vt:lpstr>
      <vt:lpstr>How are the sales looking?</vt:lpstr>
      <vt:lpstr>And what about profit?</vt:lpstr>
      <vt:lpstr>Profit margin</vt:lpstr>
      <vt:lpstr>How to improve profit margin?</vt:lpstr>
      <vt:lpstr>What kind of user segments do we have?</vt:lpstr>
      <vt:lpstr>What are the RFM values?</vt:lpstr>
      <vt:lpstr>Actions for different segments</vt:lpstr>
      <vt:lpstr>Is our purchase funnel getting better?</vt:lpstr>
      <vt:lpstr>Funnels by different browsers</vt:lpstr>
      <vt:lpstr>Funnels by different sources</vt:lpstr>
      <vt:lpstr>Conclusions and suggestions:</vt:lpstr>
      <vt:lpstr>Thank you! 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“theLook eCommerce” dataset</dc:title>
  <dc:creator>Andrius Tunaitis</dc:creator>
  <cp:lastModifiedBy>Andrius Tunaitis</cp:lastModifiedBy>
  <cp:revision>12</cp:revision>
  <dcterms:created xsi:type="dcterms:W3CDTF">2023-04-12T16:37:28Z</dcterms:created>
  <dcterms:modified xsi:type="dcterms:W3CDTF">2023-04-16T14:08:34Z</dcterms:modified>
</cp:coreProperties>
</file>