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5DB0D-C11E-4B87-B268-9A8431F60B5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C\Module%203\Sprint%203\graded%20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AOV_and_order_count_in_time!$N$1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AOV_and_order_count_in_time!$M$2:$M$21</c:f>
              <c:numCache>
                <c:formatCode>[$-409]mmm\-yy;@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AOV_and_order_count_in_time!$N$2:$N$21</c:f>
              <c:numCache>
                <c:formatCode>_("$"* #,##0.00_);_("$"* \(#,##0.00\);_("$"* "-"??_);_(@_)</c:formatCode>
                <c:ptCount val="20"/>
                <c:pt idx="0">
                  <c:v>173.87641318124238</c:v>
                </c:pt>
                <c:pt idx="1">
                  <c:v>165.19366416618575</c:v>
                </c:pt>
                <c:pt idx="2">
                  <c:v>163.59280196895079</c:v>
                </c:pt>
                <c:pt idx="3">
                  <c:v>172.48943538268509</c:v>
                </c:pt>
                <c:pt idx="4">
                  <c:v>160.16146174863451</c:v>
                </c:pt>
                <c:pt idx="5">
                  <c:v>156.34536524712479</c:v>
                </c:pt>
                <c:pt idx="6">
                  <c:v>147.38513983371109</c:v>
                </c:pt>
                <c:pt idx="7">
                  <c:v>155.64980200326087</c:v>
                </c:pt>
                <c:pt idx="8">
                  <c:v>169.78527221305703</c:v>
                </c:pt>
                <c:pt idx="9">
                  <c:v>168.41339098073581</c:v>
                </c:pt>
                <c:pt idx="10">
                  <c:v>158.25308951818519</c:v>
                </c:pt>
                <c:pt idx="11">
                  <c:v>153.54680476529199</c:v>
                </c:pt>
                <c:pt idx="12">
                  <c:v>153.36591274238265</c:v>
                </c:pt>
                <c:pt idx="13">
                  <c:v>147.43187331939029</c:v>
                </c:pt>
                <c:pt idx="14">
                  <c:v>160.70211741791826</c:v>
                </c:pt>
                <c:pt idx="15">
                  <c:v>167.24805884049559</c:v>
                </c:pt>
                <c:pt idx="16">
                  <c:v>167.77788121990372</c:v>
                </c:pt>
                <c:pt idx="17">
                  <c:v>166.01901136363651</c:v>
                </c:pt>
                <c:pt idx="18">
                  <c:v>168.775391359796</c:v>
                </c:pt>
                <c:pt idx="19">
                  <c:v>155.5034826410409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5-49D0-8FB1-8DE056BDF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970832"/>
        <c:axId val="1852965840"/>
      </c:barChart>
      <c:lineChart>
        <c:grouping val="standard"/>
        <c:varyColors val="0"/>
        <c:ser>
          <c:idx val="1"/>
          <c:order val="1"/>
          <c:tx>
            <c:strRef>
              <c:f>AOV_and_order_count_in_time!$O$1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AOV_and_order_count_in_time!$M$2:$M$21</c:f>
              <c:numCache>
                <c:formatCode>[$-409]mmm\-yy;@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AOV_and_order_count_in_time!$O$2:$O$21</c:f>
              <c:numCache>
                <c:formatCode>General</c:formatCode>
                <c:ptCount val="20"/>
                <c:pt idx="0">
                  <c:v>789</c:v>
                </c:pt>
                <c:pt idx="1">
                  <c:v>1733</c:v>
                </c:pt>
                <c:pt idx="2">
                  <c:v>2641</c:v>
                </c:pt>
                <c:pt idx="3">
                  <c:v>2391</c:v>
                </c:pt>
                <c:pt idx="4">
                  <c:v>3660</c:v>
                </c:pt>
                <c:pt idx="5">
                  <c:v>3217</c:v>
                </c:pt>
                <c:pt idx="6">
                  <c:v>3969</c:v>
                </c:pt>
                <c:pt idx="7">
                  <c:v>4293</c:v>
                </c:pt>
                <c:pt idx="8">
                  <c:v>4243</c:v>
                </c:pt>
                <c:pt idx="9">
                  <c:v>4568</c:v>
                </c:pt>
                <c:pt idx="10">
                  <c:v>7451</c:v>
                </c:pt>
                <c:pt idx="11">
                  <c:v>5624</c:v>
                </c:pt>
                <c:pt idx="12">
                  <c:v>7220</c:v>
                </c:pt>
                <c:pt idx="13">
                  <c:v>6694</c:v>
                </c:pt>
                <c:pt idx="14">
                  <c:v>7188</c:v>
                </c:pt>
                <c:pt idx="15">
                  <c:v>6934</c:v>
                </c:pt>
                <c:pt idx="16">
                  <c:v>6853</c:v>
                </c:pt>
                <c:pt idx="17">
                  <c:v>6160</c:v>
                </c:pt>
                <c:pt idx="18">
                  <c:v>6273</c:v>
                </c:pt>
                <c:pt idx="19">
                  <c:v>6452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B5-49D0-8FB1-8DE056BDF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2977904"/>
        <c:axId val="1852984144"/>
      </c:lineChart>
      <c:dateAx>
        <c:axId val="1852970832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965840"/>
        <c:crosses val="autoZero"/>
        <c:auto val="1"/>
        <c:lblOffset val="100"/>
        <c:baseTimeUnit val="months"/>
      </c:dateAx>
      <c:valAx>
        <c:axId val="1852965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970832"/>
        <c:crosses val="autoZero"/>
        <c:crossBetween val="between"/>
      </c:valAx>
      <c:valAx>
        <c:axId val="1852984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977904"/>
        <c:crosses val="max"/>
        <c:crossBetween val="between"/>
      </c:valAx>
      <c:dateAx>
        <c:axId val="1852977904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1852984144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AOV_and_order_count_in_time!$O$31</c:f>
              <c:strCache>
                <c:ptCount val="1"/>
                <c:pt idx="0">
                  <c:v>average_order_value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AOV_and_order_count_in_time!$M$32:$M$51</c:f>
              <c:numCache>
                <c:formatCode>[$-409]mmm\-yy;@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AOV_and_order_count_in_time!$O$32:$O$51</c:f>
              <c:numCache>
                <c:formatCode>_("$"* #,##0.00_);_("$"* \(#,##0.00\);_("$"* "-"??_);_(@_)</c:formatCode>
                <c:ptCount val="20"/>
                <c:pt idx="0">
                  <c:v>173.87641318124238</c:v>
                </c:pt>
                <c:pt idx="1">
                  <c:v>165.19366416618575</c:v>
                </c:pt>
                <c:pt idx="2">
                  <c:v>163.59280196895079</c:v>
                </c:pt>
                <c:pt idx="3">
                  <c:v>172.48943538268509</c:v>
                </c:pt>
                <c:pt idx="4">
                  <c:v>160.16146174863451</c:v>
                </c:pt>
                <c:pt idx="5">
                  <c:v>156.34536524712479</c:v>
                </c:pt>
                <c:pt idx="6">
                  <c:v>147.38513983371109</c:v>
                </c:pt>
                <c:pt idx="7">
                  <c:v>155.64980200326087</c:v>
                </c:pt>
                <c:pt idx="8">
                  <c:v>169.78527221305703</c:v>
                </c:pt>
                <c:pt idx="9">
                  <c:v>168.41339098073581</c:v>
                </c:pt>
                <c:pt idx="10">
                  <c:v>158.25308951818519</c:v>
                </c:pt>
                <c:pt idx="11">
                  <c:v>153.54680476529199</c:v>
                </c:pt>
                <c:pt idx="12">
                  <c:v>153.36591274238265</c:v>
                </c:pt>
                <c:pt idx="13">
                  <c:v>147.43187331939029</c:v>
                </c:pt>
                <c:pt idx="14">
                  <c:v>160.70211741791826</c:v>
                </c:pt>
                <c:pt idx="15">
                  <c:v>167.24805884049559</c:v>
                </c:pt>
                <c:pt idx="16">
                  <c:v>167.77788121990372</c:v>
                </c:pt>
                <c:pt idx="17">
                  <c:v>166.01901136363651</c:v>
                </c:pt>
                <c:pt idx="18">
                  <c:v>168.775391359796</c:v>
                </c:pt>
                <c:pt idx="19">
                  <c:v>155.5034826410409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D-4918-B06A-C77C756B2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639872"/>
        <c:axId val="1946635712"/>
      </c:barChart>
      <c:lineChart>
        <c:grouping val="standard"/>
        <c:varyColors val="0"/>
        <c:ser>
          <c:idx val="0"/>
          <c:order val="0"/>
          <c:tx>
            <c:strRef>
              <c:f>AOV_and_order_count_in_time!$N$31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AOV_and_order_count_in_time!$M$32:$M$51</c:f>
              <c:numCache>
                <c:formatCode>[$-409]mmm\-yy;@</c:formatCode>
                <c:ptCount val="20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  <c:pt idx="12">
                  <c:v>43101</c:v>
                </c:pt>
                <c:pt idx="13">
                  <c:v>43132</c:v>
                </c:pt>
                <c:pt idx="14">
                  <c:v>43160</c:v>
                </c:pt>
                <c:pt idx="15">
                  <c:v>43191</c:v>
                </c:pt>
                <c:pt idx="16">
                  <c:v>43221</c:v>
                </c:pt>
                <c:pt idx="17">
                  <c:v>43252</c:v>
                </c:pt>
                <c:pt idx="18">
                  <c:v>43282</c:v>
                </c:pt>
                <c:pt idx="19">
                  <c:v>43313</c:v>
                </c:pt>
              </c:numCache>
            </c:numRef>
          </c:cat>
          <c:val>
            <c:numRef>
              <c:f>AOV_and_order_count_in_time!$N$32:$N$51</c:f>
              <c:numCache>
                <c:formatCode>_("$"* #,##0.00_);_("$"* \(#,##0.00\);_("$"* "-"??_);_(@_)</c:formatCode>
                <c:ptCount val="20"/>
                <c:pt idx="0">
                  <c:v>137188.48999999987</c:v>
                </c:pt>
                <c:pt idx="1">
                  <c:v>286280.61999999959</c:v>
                </c:pt>
                <c:pt idx="2">
                  <c:v>432048.5900000009</c:v>
                </c:pt>
                <c:pt idx="3">
                  <c:v>412422.24000000057</c:v>
                </c:pt>
                <c:pt idx="4">
                  <c:v>586190.95000000263</c:v>
                </c:pt>
                <c:pt idx="5">
                  <c:v>502963.04000000312</c:v>
                </c:pt>
                <c:pt idx="6">
                  <c:v>584971.62000000407</c:v>
                </c:pt>
                <c:pt idx="7">
                  <c:v>668204.60000000126</c:v>
                </c:pt>
                <c:pt idx="8">
                  <c:v>720398.90999999875</c:v>
                </c:pt>
                <c:pt idx="9">
                  <c:v>769312.37</c:v>
                </c:pt>
                <c:pt idx="10">
                  <c:v>1179143.7700000047</c:v>
                </c:pt>
                <c:pt idx="11">
                  <c:v>863547.22999999928</c:v>
                </c:pt>
                <c:pt idx="12">
                  <c:v>1107301.8900000015</c:v>
                </c:pt>
                <c:pt idx="13">
                  <c:v>986908.96000000159</c:v>
                </c:pt>
                <c:pt idx="14">
                  <c:v>1155126.8199999903</c:v>
                </c:pt>
                <c:pt idx="15">
                  <c:v>1159698.0399999956</c:v>
                </c:pt>
                <c:pt idx="16">
                  <c:v>1149781.8199999984</c:v>
                </c:pt>
                <c:pt idx="17">
                  <c:v>1022677.1099999963</c:v>
                </c:pt>
                <c:pt idx="18">
                  <c:v>1058728.0300000005</c:v>
                </c:pt>
                <c:pt idx="19">
                  <c:v>1003308.4699999993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6D-4918-B06A-C77C756B2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6601184"/>
        <c:axId val="194657497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AOV_and_order_count_in_time!$P$31</c15:sqref>
                        </c15:formulaRef>
                      </c:ext>
                    </c:extLst>
                    <c:strCache>
                      <c:ptCount val="1"/>
                      <c:pt idx="0">
                        <c:v>total_orders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AOV_and_order_count_in_time!$M$32:$M$51</c15:sqref>
                        </c15:formulaRef>
                      </c:ext>
                    </c:extLst>
                    <c:numCache>
                      <c:formatCode>[$-409]mmm\-yy;@</c:formatCode>
                      <c:ptCount val="20"/>
                      <c:pt idx="0">
                        <c:v>42736</c:v>
                      </c:pt>
                      <c:pt idx="1">
                        <c:v>42767</c:v>
                      </c:pt>
                      <c:pt idx="2">
                        <c:v>42795</c:v>
                      </c:pt>
                      <c:pt idx="3">
                        <c:v>42826</c:v>
                      </c:pt>
                      <c:pt idx="4">
                        <c:v>42856</c:v>
                      </c:pt>
                      <c:pt idx="5">
                        <c:v>42887</c:v>
                      </c:pt>
                      <c:pt idx="6">
                        <c:v>42917</c:v>
                      </c:pt>
                      <c:pt idx="7">
                        <c:v>42948</c:v>
                      </c:pt>
                      <c:pt idx="8">
                        <c:v>42979</c:v>
                      </c:pt>
                      <c:pt idx="9">
                        <c:v>43009</c:v>
                      </c:pt>
                      <c:pt idx="10">
                        <c:v>43040</c:v>
                      </c:pt>
                      <c:pt idx="11">
                        <c:v>43070</c:v>
                      </c:pt>
                      <c:pt idx="12">
                        <c:v>43101</c:v>
                      </c:pt>
                      <c:pt idx="13">
                        <c:v>43132</c:v>
                      </c:pt>
                      <c:pt idx="14">
                        <c:v>43160</c:v>
                      </c:pt>
                      <c:pt idx="15">
                        <c:v>43191</c:v>
                      </c:pt>
                      <c:pt idx="16">
                        <c:v>43221</c:v>
                      </c:pt>
                      <c:pt idx="17">
                        <c:v>43252</c:v>
                      </c:pt>
                      <c:pt idx="18">
                        <c:v>43282</c:v>
                      </c:pt>
                      <c:pt idx="19">
                        <c:v>43313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AOV_and_order_count_in_time!$P$32:$P$51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789</c:v>
                      </c:pt>
                      <c:pt idx="1">
                        <c:v>1733</c:v>
                      </c:pt>
                      <c:pt idx="2">
                        <c:v>2641</c:v>
                      </c:pt>
                      <c:pt idx="3">
                        <c:v>2391</c:v>
                      </c:pt>
                      <c:pt idx="4">
                        <c:v>3660</c:v>
                      </c:pt>
                      <c:pt idx="5">
                        <c:v>3217</c:v>
                      </c:pt>
                      <c:pt idx="6">
                        <c:v>3969</c:v>
                      </c:pt>
                      <c:pt idx="7">
                        <c:v>4293</c:v>
                      </c:pt>
                      <c:pt idx="8">
                        <c:v>4243</c:v>
                      </c:pt>
                      <c:pt idx="9">
                        <c:v>4568</c:v>
                      </c:pt>
                      <c:pt idx="10">
                        <c:v>7451</c:v>
                      </c:pt>
                      <c:pt idx="11">
                        <c:v>5624</c:v>
                      </c:pt>
                      <c:pt idx="12">
                        <c:v>7220</c:v>
                      </c:pt>
                      <c:pt idx="13">
                        <c:v>6694</c:v>
                      </c:pt>
                      <c:pt idx="14">
                        <c:v>7188</c:v>
                      </c:pt>
                      <c:pt idx="15">
                        <c:v>6934</c:v>
                      </c:pt>
                      <c:pt idx="16">
                        <c:v>6853</c:v>
                      </c:pt>
                      <c:pt idx="17">
                        <c:v>6160</c:v>
                      </c:pt>
                      <c:pt idx="18">
                        <c:v>6273</c:v>
                      </c:pt>
                      <c:pt idx="19">
                        <c:v>6452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36D-4918-B06A-C77C756B2871}"/>
                  </c:ext>
                </c:extLst>
              </c15:ser>
            </c15:filteredLineSeries>
          </c:ext>
        </c:extLst>
      </c:lineChart>
      <c:dateAx>
        <c:axId val="1946639872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35712"/>
        <c:crosses val="autoZero"/>
        <c:auto val="1"/>
        <c:lblOffset val="100"/>
        <c:baseTimeUnit val="months"/>
      </c:dateAx>
      <c:valAx>
        <c:axId val="1946635712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39872"/>
        <c:crosses val="autoZero"/>
        <c:crossBetween val="between"/>
      </c:valAx>
      <c:valAx>
        <c:axId val="1946574976"/>
        <c:scaling>
          <c:orientation val="minMax"/>
          <c:max val="1200000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601184"/>
        <c:crosses val="max"/>
        <c:crossBetween val="between"/>
      </c:valAx>
      <c:dateAx>
        <c:axId val="1946601184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1946574976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per seller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pareto_states!$I$1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pareto_states!$H$2:$H$24</c:f>
              <c:strCache>
                <c:ptCount val="23"/>
                <c:pt idx="0">
                  <c:v>SP</c:v>
                </c:pt>
                <c:pt idx="1">
                  <c:v>PR</c:v>
                </c:pt>
                <c:pt idx="2">
                  <c:v>MG</c:v>
                </c:pt>
                <c:pt idx="3">
                  <c:v>RJ</c:v>
                </c:pt>
                <c:pt idx="4">
                  <c:v>SC</c:v>
                </c:pt>
                <c:pt idx="5">
                  <c:v>RS</c:v>
                </c:pt>
                <c:pt idx="6">
                  <c:v>BA</c:v>
                </c:pt>
                <c:pt idx="7">
                  <c:v>DF</c:v>
                </c:pt>
                <c:pt idx="8">
                  <c:v>PE</c:v>
                </c:pt>
                <c:pt idx="9">
                  <c:v>GO</c:v>
                </c:pt>
                <c:pt idx="10">
                  <c:v>ES</c:v>
                </c:pt>
                <c:pt idx="11">
                  <c:v>MA</c:v>
                </c:pt>
                <c:pt idx="12">
                  <c:v>CE</c:v>
                </c:pt>
                <c:pt idx="13">
                  <c:v>MT</c:v>
                </c:pt>
                <c:pt idx="14">
                  <c:v>PB</c:v>
                </c:pt>
                <c:pt idx="15">
                  <c:v>RN</c:v>
                </c:pt>
                <c:pt idx="16">
                  <c:v>MS</c:v>
                </c:pt>
                <c:pt idx="17">
                  <c:v>RO</c:v>
                </c:pt>
                <c:pt idx="18">
                  <c:v>PI</c:v>
                </c:pt>
                <c:pt idx="19">
                  <c:v>SE</c:v>
                </c:pt>
                <c:pt idx="20">
                  <c:v>PA</c:v>
                </c:pt>
                <c:pt idx="21">
                  <c:v>AM</c:v>
                </c:pt>
                <c:pt idx="22">
                  <c:v>AC</c:v>
                </c:pt>
              </c:strCache>
            </c:strRef>
          </c:cat>
          <c:val>
            <c:numRef>
              <c:f>pareto_states!$I$2:$I$24</c:f>
              <c:numCache>
                <c:formatCode>_("$"* #,##0.00_);_("$"* \(#,##0.00\);_("$"* "-"??_);_(@_)</c:formatCode>
                <c:ptCount val="23"/>
                <c:pt idx="0">
                  <c:v>10235883.879999377</c:v>
                </c:pt>
                <c:pt idx="1">
                  <c:v>1458900.7299999988</c:v>
                </c:pt>
                <c:pt idx="2">
                  <c:v>1224159.7999999786</c:v>
                </c:pt>
                <c:pt idx="3">
                  <c:v>937814.11999999813</c:v>
                </c:pt>
                <c:pt idx="4">
                  <c:v>738973.12999999884</c:v>
                </c:pt>
                <c:pt idx="5">
                  <c:v>435802.63000000134</c:v>
                </c:pt>
                <c:pt idx="6">
                  <c:v>305262.24000000086</c:v>
                </c:pt>
                <c:pt idx="7">
                  <c:v>116243.53999999983</c:v>
                </c:pt>
                <c:pt idx="8">
                  <c:v>103886.31000000029</c:v>
                </c:pt>
                <c:pt idx="9">
                  <c:v>78964.710000000065</c:v>
                </c:pt>
                <c:pt idx="10">
                  <c:v>59860.739999999969</c:v>
                </c:pt>
                <c:pt idx="11">
                  <c:v>48550.239999999976</c:v>
                </c:pt>
                <c:pt idx="12">
                  <c:v>24600.470000000008</c:v>
                </c:pt>
                <c:pt idx="13">
                  <c:v>21702.449999999986</c:v>
                </c:pt>
                <c:pt idx="14">
                  <c:v>18584.150000000001</c:v>
                </c:pt>
                <c:pt idx="15">
                  <c:v>11296.709999999995</c:v>
                </c:pt>
                <c:pt idx="16">
                  <c:v>9750.6499999999978</c:v>
                </c:pt>
                <c:pt idx="17">
                  <c:v>5474.9800000000005</c:v>
                </c:pt>
                <c:pt idx="18">
                  <c:v>2965.3199999999997</c:v>
                </c:pt>
                <c:pt idx="19">
                  <c:v>1924.69</c:v>
                </c:pt>
                <c:pt idx="20">
                  <c:v>1393.11</c:v>
                </c:pt>
                <c:pt idx="21">
                  <c:v>1258.8</c:v>
                </c:pt>
                <c:pt idx="22">
                  <c:v>299.84000000000003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E-4280-9899-0C8A6DD64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835120"/>
        <c:axId val="451834288"/>
      </c:barChart>
      <c:lineChart>
        <c:grouping val="standard"/>
        <c:varyColors val="0"/>
        <c:ser>
          <c:idx val="1"/>
          <c:order val="1"/>
          <c:tx>
            <c:strRef>
              <c:f>pareto_states!$K$1</c:f>
              <c:strCache>
                <c:ptCount val="1"/>
                <c:pt idx="0">
                  <c:v>percentage of total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pareto_states!$H$2:$H$24</c:f>
              <c:strCache>
                <c:ptCount val="23"/>
                <c:pt idx="0">
                  <c:v>SP</c:v>
                </c:pt>
                <c:pt idx="1">
                  <c:v>PR</c:v>
                </c:pt>
                <c:pt idx="2">
                  <c:v>MG</c:v>
                </c:pt>
                <c:pt idx="3">
                  <c:v>RJ</c:v>
                </c:pt>
                <c:pt idx="4">
                  <c:v>SC</c:v>
                </c:pt>
                <c:pt idx="5">
                  <c:v>RS</c:v>
                </c:pt>
                <c:pt idx="6">
                  <c:v>BA</c:v>
                </c:pt>
                <c:pt idx="7">
                  <c:v>DF</c:v>
                </c:pt>
                <c:pt idx="8">
                  <c:v>PE</c:v>
                </c:pt>
                <c:pt idx="9">
                  <c:v>GO</c:v>
                </c:pt>
                <c:pt idx="10">
                  <c:v>ES</c:v>
                </c:pt>
                <c:pt idx="11">
                  <c:v>MA</c:v>
                </c:pt>
                <c:pt idx="12">
                  <c:v>CE</c:v>
                </c:pt>
                <c:pt idx="13">
                  <c:v>MT</c:v>
                </c:pt>
                <c:pt idx="14">
                  <c:v>PB</c:v>
                </c:pt>
                <c:pt idx="15">
                  <c:v>RN</c:v>
                </c:pt>
                <c:pt idx="16">
                  <c:v>MS</c:v>
                </c:pt>
                <c:pt idx="17">
                  <c:v>RO</c:v>
                </c:pt>
                <c:pt idx="18">
                  <c:v>PI</c:v>
                </c:pt>
                <c:pt idx="19">
                  <c:v>SE</c:v>
                </c:pt>
                <c:pt idx="20">
                  <c:v>PA</c:v>
                </c:pt>
                <c:pt idx="21">
                  <c:v>AM</c:v>
                </c:pt>
                <c:pt idx="22">
                  <c:v>AC</c:v>
                </c:pt>
              </c:strCache>
            </c:strRef>
          </c:cat>
          <c:val>
            <c:numRef>
              <c:f>pareto_states!$K$2:$K$24</c:f>
              <c:numCache>
                <c:formatCode>0%</c:formatCode>
                <c:ptCount val="23"/>
                <c:pt idx="0">
                  <c:v>0.64605986579812891</c:v>
                </c:pt>
                <c:pt idx="1">
                  <c:v>0.73814152878751493</c:v>
                </c:pt>
                <c:pt idx="2">
                  <c:v>0.81540701219621292</c:v>
                </c:pt>
                <c:pt idx="3">
                  <c:v>0.87459917103797824</c:v>
                </c:pt>
                <c:pt idx="4">
                  <c:v>0.92124105236383902</c:v>
                </c:pt>
                <c:pt idx="5">
                  <c:v>0.94874767435692575</c:v>
                </c:pt>
                <c:pt idx="6">
                  <c:v>0.96801495836676055</c:v>
                </c:pt>
                <c:pt idx="7">
                  <c:v>0.97535191985760372</c:v>
                </c:pt>
                <c:pt idx="8">
                  <c:v>0.98190892815153408</c:v>
                </c:pt>
                <c:pt idx="9">
                  <c:v>0.98689295596422466</c:v>
                </c:pt>
                <c:pt idx="10">
                  <c:v>0.99067119554806193</c:v>
                </c:pt>
                <c:pt idx="11">
                  <c:v>0.99373554855426949</c:v>
                </c:pt>
                <c:pt idx="12">
                  <c:v>0.99528826022363759</c:v>
                </c:pt>
                <c:pt idx="13">
                  <c:v>0.99665805711649669</c:v>
                </c:pt>
                <c:pt idx="14">
                  <c:v>0.9978310357860215</c:v>
                </c:pt>
                <c:pt idx="15">
                  <c:v>0.99854405197808893</c:v>
                </c:pt>
                <c:pt idx="16">
                  <c:v>0.99915948526204323</c:v>
                </c:pt>
                <c:pt idx="17">
                  <c:v>0.99950505042139015</c:v>
                </c:pt>
                <c:pt idx="18">
                  <c:v>0.99969221298240662</c:v>
                </c:pt>
                <c:pt idx="19">
                  <c:v>0.99981369393878328</c:v>
                </c:pt>
                <c:pt idx="20">
                  <c:v>0.99990162307809305</c:v>
                </c:pt>
                <c:pt idx="21">
                  <c:v>0.9999810749523621</c:v>
                </c:pt>
                <c:pt idx="22">
                  <c:v>1.0000000000000113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8E-4280-9899-0C8A6DD64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205376"/>
        <c:axId val="1543202880"/>
      </c:lineChart>
      <c:catAx>
        <c:axId val="4518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34288"/>
        <c:crosses val="autoZero"/>
        <c:auto val="1"/>
        <c:lblAlgn val="ctr"/>
        <c:lblOffset val="100"/>
        <c:noMultiLvlLbl val="0"/>
      </c:catAx>
      <c:valAx>
        <c:axId val="45183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35120"/>
        <c:crosses val="autoZero"/>
        <c:crossBetween val="between"/>
      </c:valAx>
      <c:valAx>
        <c:axId val="1543202880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205376"/>
        <c:crosses val="max"/>
        <c:crossBetween val="between"/>
      </c:valAx>
      <c:catAx>
        <c:axId val="154320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3202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per customer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pareto_states!$I$30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pareto_states!$H$31:$H$57</c:f>
              <c:strCache>
                <c:ptCount val="2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BA</c:v>
                </c:pt>
                <c:pt idx="6">
                  <c:v>SC</c:v>
                </c:pt>
                <c:pt idx="7">
                  <c:v>DF</c:v>
                </c:pt>
                <c:pt idx="8">
                  <c:v>GO</c:v>
                </c:pt>
                <c:pt idx="9">
                  <c:v>ES</c:v>
                </c:pt>
                <c:pt idx="10">
                  <c:v>PE</c:v>
                </c:pt>
                <c:pt idx="11">
                  <c:v>CE</c:v>
                </c:pt>
                <c:pt idx="12">
                  <c:v>PA</c:v>
                </c:pt>
                <c:pt idx="13">
                  <c:v>MT</c:v>
                </c:pt>
                <c:pt idx="14">
                  <c:v>MA</c:v>
                </c:pt>
                <c:pt idx="15">
                  <c:v>PB</c:v>
                </c:pt>
                <c:pt idx="16">
                  <c:v>MS</c:v>
                </c:pt>
                <c:pt idx="17">
                  <c:v>PI</c:v>
                </c:pt>
                <c:pt idx="18">
                  <c:v>RN</c:v>
                </c:pt>
                <c:pt idx="19">
                  <c:v>AL</c:v>
                </c:pt>
                <c:pt idx="20">
                  <c:v>SE</c:v>
                </c:pt>
                <c:pt idx="21">
                  <c:v>TO</c:v>
                </c:pt>
                <c:pt idx="22">
                  <c:v>RO</c:v>
                </c:pt>
                <c:pt idx="23">
                  <c:v>AM</c:v>
                </c:pt>
                <c:pt idx="24">
                  <c:v>AC</c:v>
                </c:pt>
                <c:pt idx="25">
                  <c:v>AP</c:v>
                </c:pt>
                <c:pt idx="26">
                  <c:v>RR</c:v>
                </c:pt>
              </c:strCache>
            </c:strRef>
          </c:cat>
          <c:val>
            <c:numRef>
              <c:f>pareto_states!$I$31:$I$57</c:f>
              <c:numCache>
                <c:formatCode>General</c:formatCode>
                <c:ptCount val="27"/>
                <c:pt idx="0">
                  <c:v>5921678.1199998269</c:v>
                </c:pt>
                <c:pt idx="1">
                  <c:v>2129681.98</c:v>
                </c:pt>
                <c:pt idx="2">
                  <c:v>1856161.4900000079</c:v>
                </c:pt>
                <c:pt idx="3">
                  <c:v>885826.75999999803</c:v>
                </c:pt>
                <c:pt idx="4">
                  <c:v>800935.4399999961</c:v>
                </c:pt>
                <c:pt idx="5">
                  <c:v>611506.67000000179</c:v>
                </c:pt>
                <c:pt idx="6">
                  <c:v>610213.59999999974</c:v>
                </c:pt>
                <c:pt idx="7">
                  <c:v>353229.44000000047</c:v>
                </c:pt>
                <c:pt idx="8">
                  <c:v>347706.9300000004</c:v>
                </c:pt>
                <c:pt idx="9">
                  <c:v>324801.90999999963</c:v>
                </c:pt>
                <c:pt idx="10">
                  <c:v>322237.69000000006</c:v>
                </c:pt>
                <c:pt idx="11">
                  <c:v>275606.29999999958</c:v>
                </c:pt>
                <c:pt idx="12">
                  <c:v>217647.10999999969</c:v>
                </c:pt>
                <c:pt idx="13">
                  <c:v>186168.96000000034</c:v>
                </c:pt>
                <c:pt idx="14">
                  <c:v>151171.99000000019</c:v>
                </c:pt>
                <c:pt idx="15">
                  <c:v>140987.80999999988</c:v>
                </c:pt>
                <c:pt idx="16">
                  <c:v>135956.66999999978</c:v>
                </c:pt>
                <c:pt idx="17">
                  <c:v>108132.27999999987</c:v>
                </c:pt>
                <c:pt idx="18">
                  <c:v>101895.08000000009</c:v>
                </c:pt>
                <c:pt idx="19">
                  <c:v>96229.399999999965</c:v>
                </c:pt>
                <c:pt idx="20">
                  <c:v>73032.319999999992</c:v>
                </c:pt>
                <c:pt idx="21">
                  <c:v>61354.420000000006</c:v>
                </c:pt>
                <c:pt idx="22">
                  <c:v>57558.019999999975</c:v>
                </c:pt>
                <c:pt idx="23">
                  <c:v>27835.730000000007</c:v>
                </c:pt>
                <c:pt idx="24">
                  <c:v>19669.700000000004</c:v>
                </c:pt>
                <c:pt idx="25">
                  <c:v>16262.8</c:v>
                </c:pt>
                <c:pt idx="26">
                  <c:v>10064.620000000001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7-4EE6-8BC4-0B512755A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7515600"/>
        <c:axId val="1717522256"/>
      </c:barChart>
      <c:lineChart>
        <c:grouping val="standard"/>
        <c:varyColors val="0"/>
        <c:ser>
          <c:idx val="1"/>
          <c:order val="1"/>
          <c:tx>
            <c:strRef>
              <c:f>pareto_states!$K$30</c:f>
              <c:strCache>
                <c:ptCount val="1"/>
                <c:pt idx="0">
                  <c:v>percentage of total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pareto_states!$H$31:$H$57</c:f>
              <c:strCache>
                <c:ptCount val="2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BA</c:v>
                </c:pt>
                <c:pt idx="6">
                  <c:v>SC</c:v>
                </c:pt>
                <c:pt idx="7">
                  <c:v>DF</c:v>
                </c:pt>
                <c:pt idx="8">
                  <c:v>GO</c:v>
                </c:pt>
                <c:pt idx="9">
                  <c:v>ES</c:v>
                </c:pt>
                <c:pt idx="10">
                  <c:v>PE</c:v>
                </c:pt>
                <c:pt idx="11">
                  <c:v>CE</c:v>
                </c:pt>
                <c:pt idx="12">
                  <c:v>PA</c:v>
                </c:pt>
                <c:pt idx="13">
                  <c:v>MT</c:v>
                </c:pt>
                <c:pt idx="14">
                  <c:v>MA</c:v>
                </c:pt>
                <c:pt idx="15">
                  <c:v>PB</c:v>
                </c:pt>
                <c:pt idx="16">
                  <c:v>MS</c:v>
                </c:pt>
                <c:pt idx="17">
                  <c:v>PI</c:v>
                </c:pt>
                <c:pt idx="18">
                  <c:v>RN</c:v>
                </c:pt>
                <c:pt idx="19">
                  <c:v>AL</c:v>
                </c:pt>
                <c:pt idx="20">
                  <c:v>SE</c:v>
                </c:pt>
                <c:pt idx="21">
                  <c:v>TO</c:v>
                </c:pt>
                <c:pt idx="22">
                  <c:v>RO</c:v>
                </c:pt>
                <c:pt idx="23">
                  <c:v>AM</c:v>
                </c:pt>
                <c:pt idx="24">
                  <c:v>AC</c:v>
                </c:pt>
                <c:pt idx="25">
                  <c:v>AP</c:v>
                </c:pt>
                <c:pt idx="26">
                  <c:v>RR</c:v>
                </c:pt>
              </c:strCache>
            </c:strRef>
          </c:cat>
          <c:val>
            <c:numRef>
              <c:f>pareto_states!$K$31:$K$57</c:f>
              <c:numCache>
                <c:formatCode>0%</c:formatCode>
                <c:ptCount val="27"/>
                <c:pt idx="0">
                  <c:v>0.3737594736671514</c:v>
                </c:pt>
                <c:pt idx="1">
                  <c:v>0.50817894054679325</c:v>
                </c:pt>
                <c:pt idx="2">
                  <c:v>0.62533457236010404</c:v>
                </c:pt>
                <c:pt idx="3">
                  <c:v>0.68124543696108086</c:v>
                </c:pt>
                <c:pt idx="4">
                  <c:v>0.73179820298946729</c:v>
                </c:pt>
                <c:pt idx="5">
                  <c:v>0.77039476404725749</c:v>
                </c:pt>
                <c:pt idx="6">
                  <c:v>0.80890971020588864</c:v>
                </c:pt>
                <c:pt idx="7">
                  <c:v>0.83120454739608474</c:v>
                </c:pt>
                <c:pt idx="8">
                  <c:v>0.85315081946857374</c:v>
                </c:pt>
                <c:pt idx="9">
                  <c:v>0.87365139185154028</c:v>
                </c:pt>
                <c:pt idx="10">
                  <c:v>0.8939901179642189</c:v>
                </c:pt>
                <c:pt idx="11">
                  <c:v>0.91138560342288388</c:v>
                </c:pt>
                <c:pt idx="12">
                  <c:v>0.92512286972312963</c:v>
                </c:pt>
                <c:pt idx="13">
                  <c:v>0.93687332476183793</c:v>
                </c:pt>
                <c:pt idx="14">
                  <c:v>0.94641487063289542</c:v>
                </c:pt>
                <c:pt idx="15">
                  <c:v>0.95531362003994458</c:v>
                </c:pt>
                <c:pt idx="16">
                  <c:v>0.96389481820556522</c:v>
                </c:pt>
                <c:pt idx="17">
                  <c:v>0.97071982004460988</c:v>
                </c:pt>
                <c:pt idx="18">
                  <c:v>0.97715114756669297</c:v>
                </c:pt>
                <c:pt idx="19">
                  <c:v>0.98322487348803822</c:v>
                </c:pt>
                <c:pt idx="20">
                  <c:v>0.98783446572367495</c:v>
                </c:pt>
                <c:pt idx="21">
                  <c:v>0.99170698213906461</c:v>
                </c:pt>
                <c:pt idx="22">
                  <c:v>0.99533988058855416</c:v>
                </c:pt>
                <c:pt idx="23">
                  <c:v>0.99709679266366391</c:v>
                </c:pt>
                <c:pt idx="24">
                  <c:v>0.99833828816041514</c:v>
                </c:pt>
                <c:pt idx="25">
                  <c:v>0.99936474982300127</c:v>
                </c:pt>
                <c:pt idx="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F7-4EE6-8BC4-0B512755A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7537648"/>
        <c:axId val="1717539312"/>
      </c:lineChart>
      <c:catAx>
        <c:axId val="171751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22256"/>
        <c:crosses val="autoZero"/>
        <c:auto val="1"/>
        <c:lblAlgn val="ctr"/>
        <c:lblOffset val="100"/>
        <c:noMultiLvlLbl val="0"/>
      </c:catAx>
      <c:valAx>
        <c:axId val="171752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15600"/>
        <c:crosses val="autoZero"/>
        <c:crossBetween val="between"/>
      </c:valAx>
      <c:valAx>
        <c:axId val="1717539312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537648"/>
        <c:crosses val="max"/>
        <c:crossBetween val="between"/>
      </c:valAx>
      <c:catAx>
        <c:axId val="1717537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7539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sellers_and_customers_per_state!$N$73</c:f>
              <c:strCache>
                <c:ptCount val="1"/>
                <c:pt idx="0">
                  <c:v>seller_per_thousand_customers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sellers_and_customers_per_state!$K$74:$K$96</c:f>
              <c:strCache>
                <c:ptCount val="23"/>
                <c:pt idx="0">
                  <c:v>SP</c:v>
                </c:pt>
                <c:pt idx="1">
                  <c:v>PR</c:v>
                </c:pt>
                <c:pt idx="2">
                  <c:v>MG</c:v>
                </c:pt>
                <c:pt idx="3">
                  <c:v>SC</c:v>
                </c:pt>
                <c:pt idx="4">
                  <c:v>RJ</c:v>
                </c:pt>
                <c:pt idx="5">
                  <c:v>RS</c:v>
                </c:pt>
                <c:pt idx="6">
                  <c:v>GO</c:v>
                </c:pt>
                <c:pt idx="7">
                  <c:v>DF</c:v>
                </c:pt>
                <c:pt idx="8">
                  <c:v>ES</c:v>
                </c:pt>
                <c:pt idx="9">
                  <c:v>BA</c:v>
                </c:pt>
                <c:pt idx="10">
                  <c:v>CE</c:v>
                </c:pt>
                <c:pt idx="11">
                  <c:v>PE</c:v>
                </c:pt>
                <c:pt idx="12">
                  <c:v>PB</c:v>
                </c:pt>
                <c:pt idx="13">
                  <c:v>RN</c:v>
                </c:pt>
                <c:pt idx="14">
                  <c:v>MS</c:v>
                </c:pt>
                <c:pt idx="15">
                  <c:v>MT</c:v>
                </c:pt>
                <c:pt idx="16">
                  <c:v>RO</c:v>
                </c:pt>
                <c:pt idx="17">
                  <c:v>SE</c:v>
                </c:pt>
                <c:pt idx="18">
                  <c:v>AC</c:v>
                </c:pt>
                <c:pt idx="19">
                  <c:v>AM</c:v>
                </c:pt>
                <c:pt idx="20">
                  <c:v>PI</c:v>
                </c:pt>
                <c:pt idx="21">
                  <c:v>MA</c:v>
                </c:pt>
                <c:pt idx="22">
                  <c:v>PA</c:v>
                </c:pt>
              </c:strCache>
            </c:strRef>
          </c:cat>
          <c:val>
            <c:numRef>
              <c:f>sellers_and_customers_per_state!$N$74:$N$96</c:f>
              <c:numCache>
                <c:formatCode>General</c:formatCode>
                <c:ptCount val="23"/>
                <c:pt idx="0">
                  <c:v>44.291668662865902</c:v>
                </c:pt>
                <c:pt idx="1">
                  <c:v>69.177403369672945</c:v>
                </c:pt>
                <c:pt idx="2">
                  <c:v>20.971207563386333</c:v>
                </c:pt>
                <c:pt idx="3">
                  <c:v>52.240857849876271</c:v>
                </c:pt>
                <c:pt idx="4">
                  <c:v>13.305322128851541</c:v>
                </c:pt>
                <c:pt idx="5">
                  <c:v>23.600439077936333</c:v>
                </c:pt>
                <c:pt idx="6">
                  <c:v>19.801980198019802</c:v>
                </c:pt>
                <c:pt idx="7">
                  <c:v>14.018691588785046</c:v>
                </c:pt>
                <c:pt idx="8">
                  <c:v>11.313330054107231</c:v>
                </c:pt>
                <c:pt idx="9">
                  <c:v>5.6213017751479288</c:v>
                </c:pt>
                <c:pt idx="10">
                  <c:v>9.7305389221556879</c:v>
                </c:pt>
                <c:pt idx="11">
                  <c:v>5.4479418886198543</c:v>
                </c:pt>
                <c:pt idx="12">
                  <c:v>11.194029850746269</c:v>
                </c:pt>
                <c:pt idx="13">
                  <c:v>10.309278350515465</c:v>
                </c:pt>
                <c:pt idx="14">
                  <c:v>6.9930069930069934</c:v>
                </c:pt>
                <c:pt idx="15">
                  <c:v>4.4101433296582142</c:v>
                </c:pt>
                <c:pt idx="16">
                  <c:v>7.9051383399209483</c:v>
                </c:pt>
                <c:pt idx="17">
                  <c:v>5.7142857142857144</c:v>
                </c:pt>
                <c:pt idx="18">
                  <c:v>12.345679012345679</c:v>
                </c:pt>
                <c:pt idx="19">
                  <c:v>6.756756756756757</c:v>
                </c:pt>
                <c:pt idx="20">
                  <c:v>2.0202020202020203</c:v>
                </c:pt>
                <c:pt idx="21">
                  <c:v>1.3386880856760375</c:v>
                </c:pt>
                <c:pt idx="22">
                  <c:v>1.0256410256410255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0-4127-9B33-25E5E7B4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138848"/>
        <c:axId val="1975139264"/>
      </c:barChart>
      <c:lineChart>
        <c:grouping val="standard"/>
        <c:varyColors val="0"/>
        <c:ser>
          <c:idx val="1"/>
          <c:order val="1"/>
          <c:tx>
            <c:strRef>
              <c:f>sellers_and_customers_per_state!$O$73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sellers_and_customers_per_state!$K$74:$K$96</c:f>
              <c:strCache>
                <c:ptCount val="23"/>
                <c:pt idx="0">
                  <c:v>SP</c:v>
                </c:pt>
                <c:pt idx="1">
                  <c:v>PR</c:v>
                </c:pt>
                <c:pt idx="2">
                  <c:v>MG</c:v>
                </c:pt>
                <c:pt idx="3">
                  <c:v>SC</c:v>
                </c:pt>
                <c:pt idx="4">
                  <c:v>RJ</c:v>
                </c:pt>
                <c:pt idx="5">
                  <c:v>RS</c:v>
                </c:pt>
                <c:pt idx="6">
                  <c:v>GO</c:v>
                </c:pt>
                <c:pt idx="7">
                  <c:v>DF</c:v>
                </c:pt>
                <c:pt idx="8">
                  <c:v>ES</c:v>
                </c:pt>
                <c:pt idx="9">
                  <c:v>BA</c:v>
                </c:pt>
                <c:pt idx="10">
                  <c:v>CE</c:v>
                </c:pt>
                <c:pt idx="11">
                  <c:v>PE</c:v>
                </c:pt>
                <c:pt idx="12">
                  <c:v>PB</c:v>
                </c:pt>
                <c:pt idx="13">
                  <c:v>RN</c:v>
                </c:pt>
                <c:pt idx="14">
                  <c:v>MS</c:v>
                </c:pt>
                <c:pt idx="15">
                  <c:v>MT</c:v>
                </c:pt>
                <c:pt idx="16">
                  <c:v>RO</c:v>
                </c:pt>
                <c:pt idx="17">
                  <c:v>SE</c:v>
                </c:pt>
                <c:pt idx="18">
                  <c:v>AC</c:v>
                </c:pt>
                <c:pt idx="19">
                  <c:v>AM</c:v>
                </c:pt>
                <c:pt idx="20">
                  <c:v>PI</c:v>
                </c:pt>
                <c:pt idx="21">
                  <c:v>MA</c:v>
                </c:pt>
                <c:pt idx="22">
                  <c:v>PA</c:v>
                </c:pt>
              </c:strCache>
            </c:strRef>
          </c:cat>
          <c:val>
            <c:numRef>
              <c:f>sellers_and_customers_per_state!$O$74:$O$96</c:f>
              <c:numCache>
                <c:formatCode>General</c:formatCode>
                <c:ptCount val="23"/>
                <c:pt idx="0">
                  <c:v>31.123983065335199</c:v>
                </c:pt>
                <c:pt idx="1">
                  <c:v>31.123983065335199</c:v>
                </c:pt>
                <c:pt idx="2">
                  <c:v>31.123983065335199</c:v>
                </c:pt>
                <c:pt idx="3">
                  <c:v>31.123983065335199</c:v>
                </c:pt>
                <c:pt idx="4">
                  <c:v>31.123983065335199</c:v>
                </c:pt>
                <c:pt idx="5">
                  <c:v>31.123983065335199</c:v>
                </c:pt>
                <c:pt idx="6">
                  <c:v>31.123983065335199</c:v>
                </c:pt>
                <c:pt idx="7">
                  <c:v>31.123983065335199</c:v>
                </c:pt>
                <c:pt idx="8">
                  <c:v>31.123983065335199</c:v>
                </c:pt>
                <c:pt idx="9">
                  <c:v>31.123983065335199</c:v>
                </c:pt>
                <c:pt idx="10">
                  <c:v>31.123983065335199</c:v>
                </c:pt>
                <c:pt idx="11">
                  <c:v>31.123983065335199</c:v>
                </c:pt>
                <c:pt idx="12">
                  <c:v>31.123983065335199</c:v>
                </c:pt>
                <c:pt idx="13">
                  <c:v>31.123983065335199</c:v>
                </c:pt>
                <c:pt idx="14">
                  <c:v>31.123983065335199</c:v>
                </c:pt>
                <c:pt idx="15">
                  <c:v>31.123983065335199</c:v>
                </c:pt>
                <c:pt idx="16">
                  <c:v>31.123983065335199</c:v>
                </c:pt>
                <c:pt idx="17">
                  <c:v>31.123983065335199</c:v>
                </c:pt>
                <c:pt idx="18">
                  <c:v>31.123983065335199</c:v>
                </c:pt>
                <c:pt idx="19">
                  <c:v>31.123983065335199</c:v>
                </c:pt>
                <c:pt idx="20">
                  <c:v>31.123983065335199</c:v>
                </c:pt>
                <c:pt idx="21">
                  <c:v>31.123983065335199</c:v>
                </c:pt>
                <c:pt idx="22">
                  <c:v>31.123983065335199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90-4127-9B33-25E5E7B4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5138848"/>
        <c:axId val="1975139264"/>
      </c:lineChart>
      <c:catAx>
        <c:axId val="19751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39264"/>
        <c:crosses val="autoZero"/>
        <c:auto val="1"/>
        <c:lblAlgn val="ctr"/>
        <c:lblOffset val="100"/>
        <c:noMultiLvlLbl val="0"/>
      </c:catAx>
      <c:valAx>
        <c:axId val="19751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3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empty messages</a:t>
            </a:r>
            <a:r>
              <a:rPr lang="en-US" baseline="0"/>
              <a:t> per 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review score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review_scores!$A$17:$A$21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review_scores!$C$17:$C$21</c:f>
              <c:numCache>
                <c:formatCode>0%</c:formatCode>
                <c:ptCount val="5"/>
                <c:pt idx="0">
                  <c:v>0.64157130895897296</c:v>
                </c:pt>
                <c:pt idx="1">
                  <c:v>0.68796364016299238</c:v>
                </c:pt>
                <c:pt idx="2">
                  <c:v>0.56510575865020174</c:v>
                </c:pt>
                <c:pt idx="3">
                  <c:v>0.31926372580133289</c:v>
                </c:pt>
                <c:pt idx="4">
                  <c:v>0.2345063025210084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3-439E-972D-73A1504ED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8242048"/>
        <c:axId val="14282345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review_scores!$A$17:$A$21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</c:v>
                      </c:pt>
                      <c:pt idx="1">
                        <c:v>4</c:v>
                      </c:pt>
                      <c:pt idx="2">
                        <c:v>3</c:v>
                      </c:pt>
                      <c:pt idx="3">
                        <c:v>2</c:v>
                      </c:pt>
                      <c:pt idx="4">
                        <c:v>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review_scores!$A$17:$A$21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</c:v>
                      </c:pt>
                      <c:pt idx="1">
                        <c:v>4</c:v>
                      </c:pt>
                      <c:pt idx="2">
                        <c:v>3</c:v>
                      </c:pt>
                      <c:pt idx="3">
                        <c:v>2</c:v>
                      </c:pt>
                      <c:pt idx="4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3A3-439E-972D-73A1504ED738}"/>
                  </c:ext>
                </c:extLst>
              </c15:ser>
            </c15:filteredBarSeries>
          </c:ext>
        </c:extLst>
      </c:barChart>
      <c:catAx>
        <c:axId val="142824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234560"/>
        <c:crosses val="autoZero"/>
        <c:auto val="1"/>
        <c:lblAlgn val="ctr"/>
        <c:lblOffset val="100"/>
        <c:noMultiLvlLbl val="0"/>
      </c:catAx>
      <c:valAx>
        <c:axId val="14282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24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0.1563</cdr:x>
      <cdr:y>0.03933</cdr:y>
    </cdr:from>
    <cdr:to>
      <cdr:x>0.29181</cdr:x>
      <cdr:y>0.97061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B4D8523-BBDC-3CBB-DAD5-115E79C98127}"/>
            </a:ext>
          </a:extLst>
        </cdr:cNvPr>
        <cdr:cNvSpPr/>
      </cdr:nvSpPr>
      <cdr:spPr>
        <a:xfrm xmlns:a="http://schemas.openxmlformats.org/drawingml/2006/main">
          <a:off x="1011124" y="175184"/>
          <a:ext cx="876693" cy="41477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0.10241</cdr:x>
      <cdr:y>0.17004</cdr:y>
    </cdr:from>
    <cdr:to>
      <cdr:x>0.28601</cdr:x>
      <cdr:y>0.93007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AC1AF09D-554E-79BD-81BF-0BABAC580A67}"/>
            </a:ext>
          </a:extLst>
        </cdr:cNvPr>
        <cdr:cNvSpPr/>
      </cdr:nvSpPr>
      <cdr:spPr>
        <a:xfrm xmlns:a="http://schemas.openxmlformats.org/drawingml/2006/main">
          <a:off x="663708" y="771497"/>
          <a:ext cx="1189822" cy="34482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54AB4861-073D-DE9A-2FF7-9570D707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A9979-FE72-871D-EB9F-187C4C11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729" y="766844"/>
            <a:ext cx="7530685" cy="3163864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Olist</a:t>
            </a:r>
            <a:r>
              <a:rPr lang="en-US" sz="5200" dirty="0">
                <a:solidFill>
                  <a:srgbClr val="FFFFFF"/>
                </a:solidFill>
              </a:rPr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0437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E076-7023-EE00-3928-36CA004F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5637305" cy="6858000"/>
          </a:xfrm>
        </p:spPr>
        <p:txBody>
          <a:bodyPr/>
          <a:lstStyle/>
          <a:p>
            <a:r>
              <a:rPr lang="en-US" dirty="0"/>
              <a:t>Average order value has been fluctuating between 147 and 174 dollars.</a:t>
            </a:r>
          </a:p>
          <a:p>
            <a:r>
              <a:rPr lang="en-US" dirty="0"/>
              <a:t>Monthly sales and number of orders were growing until Nov-17 and since then flattened.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grow the sales, more customers and sellers should be attracted to the platform.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C20D99-8798-128D-B775-78CE37534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517065"/>
              </p:ext>
            </p:extLst>
          </p:nvPr>
        </p:nvGraphicFramePr>
        <p:xfrm>
          <a:off x="458693" y="0"/>
          <a:ext cx="5098727" cy="3355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AA9407-1114-3744-8A02-84797C2A0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495808"/>
              </p:ext>
            </p:extLst>
          </p:nvPr>
        </p:nvGraphicFramePr>
        <p:xfrm>
          <a:off x="458693" y="3429000"/>
          <a:ext cx="509872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768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167A-D0CC-576E-8B7D-D258773C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Pareto principle for seller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56E6-3F3A-2410-2729-F66383DF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468" y="1949450"/>
            <a:ext cx="4323838" cy="4195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17 % of seller states comprise 87 % of total revenue.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most important seller states are Sao Paulo, Parana, Minas Gerais and Rio de Janeiro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D0D30D-D88E-870D-DE32-69714F461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93621"/>
              </p:ext>
            </p:extLst>
          </p:nvPr>
        </p:nvGraphicFramePr>
        <p:xfrm>
          <a:off x="666847" y="1691323"/>
          <a:ext cx="6469243" cy="445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03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0D5C-73CF-BCCF-12AA-554ACE9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Pareto principle for customer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7A14-3CFB-969B-F693-A6070E68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250" y="1949450"/>
            <a:ext cx="4385055" cy="4195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22 % of customer states comprise 77 % of total revenue.</a:t>
            </a:r>
          </a:p>
          <a:p>
            <a:endParaRPr lang="en-US" dirty="0"/>
          </a:p>
          <a:p>
            <a:r>
              <a:rPr lang="en-US" dirty="0"/>
              <a:t>Our most important customer states are Sao Paulo, Rio de Janeiro, Minas Gerais, Rio Grande do Sul, Parana, Bahia.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840741-E60C-FCD2-6441-31CC762B2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632973"/>
              </p:ext>
            </p:extLst>
          </p:nvPr>
        </p:nvGraphicFramePr>
        <p:xfrm>
          <a:off x="515097" y="1608146"/>
          <a:ext cx="6480614" cy="453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88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D25-C48B-BB48-7D0D-911BD66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state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A60B-1224-B2A7-40BC-33F74F4C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979054" cy="4195763"/>
          </a:xfrm>
        </p:spPr>
        <p:txBody>
          <a:bodyPr/>
          <a:lstStyle/>
          <a:p>
            <a:r>
              <a:rPr lang="en-US" dirty="0"/>
              <a:t>36 % of all orders are done in the same state (i.e. the seller and customer is in the same state).</a:t>
            </a:r>
          </a:p>
          <a:p>
            <a:r>
              <a:rPr lang="en-US" dirty="0"/>
              <a:t>Most of it (32 % of all orders) are done when seller and customer are in Sao Paulo.</a:t>
            </a:r>
          </a:p>
          <a:p>
            <a:r>
              <a:rPr lang="en-US" dirty="0"/>
              <a:t>75 % of Sao Paulo sales are inside the state.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4D845-E5A2-FFC3-CD7C-86EF573CE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63146"/>
              </p:ext>
            </p:extLst>
          </p:nvPr>
        </p:nvGraphicFramePr>
        <p:xfrm>
          <a:off x="7656606" y="1949450"/>
          <a:ext cx="4076700" cy="419576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0807086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130342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87077535"/>
                    </a:ext>
                  </a:extLst>
                </a:gridCol>
              </a:tblGrid>
              <a:tr h="217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state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 state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Number of orders in state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824770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33367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1942681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4111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927217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551125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91319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269087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928220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467694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79474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689579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6738945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658957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943502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003409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4889427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25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1B49-8C72-7FAA-26E5-B3411CD2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060" y="1394460"/>
            <a:ext cx="4395246" cy="4750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seller per 1000 customers value is 31.</a:t>
            </a:r>
          </a:p>
          <a:p>
            <a:r>
              <a:rPr lang="en-US" dirty="0"/>
              <a:t>From previously mentioned most important seller states Minas Gerais and Rio de Janeiro are bellow average. More sellers should be attracted in these states.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B9F442-F8CE-9F0A-C585-0B811CFC6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674294"/>
              </p:ext>
            </p:extLst>
          </p:nvPr>
        </p:nvGraphicFramePr>
        <p:xfrm>
          <a:off x="326838" y="1394460"/>
          <a:ext cx="6222552" cy="459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58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C18-7A6B-AA30-C16F-BA07B5BE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3112-D173-326C-7E58-B705B323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3" y="1691323"/>
            <a:ext cx="6302323" cy="4453890"/>
          </a:xfrm>
        </p:spPr>
        <p:txBody>
          <a:bodyPr/>
          <a:lstStyle/>
          <a:p>
            <a:r>
              <a:rPr lang="en-US" dirty="0"/>
              <a:t>59 % of all reviews are with empty message. Better review scores are more likely to have an empty message.</a:t>
            </a:r>
          </a:p>
          <a:p>
            <a:r>
              <a:rPr lang="en-US" dirty="0"/>
              <a:t>Some kind of encouragement to leave a message should be implemented in order to get better quality feedback.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00741E-6D7A-2CF4-BADB-9702449C5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696261"/>
              </p:ext>
            </p:extLst>
          </p:nvPr>
        </p:nvGraphicFramePr>
        <p:xfrm>
          <a:off x="217054" y="1691323"/>
          <a:ext cx="4521201" cy="4453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08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83C4-6989-AD3B-2D33-7B28B89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17D1-7EDF-7CD3-D0F6-72A25314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focus should be paid to flattened monthly sales and order counts.</a:t>
            </a:r>
          </a:p>
          <a:p>
            <a:r>
              <a:rPr lang="en-US" dirty="0"/>
              <a:t>Main seller states: SP, PR, MG, RJ.</a:t>
            </a:r>
          </a:p>
          <a:p>
            <a:r>
              <a:rPr lang="en-US" dirty="0"/>
              <a:t>Main customer states: SP, RJ, MG, RS, PR.</a:t>
            </a:r>
          </a:p>
          <a:p>
            <a:r>
              <a:rPr lang="en-US" dirty="0"/>
              <a:t>More sellers should be attracted to Minas Gerais and Rio de Janeiro.</a:t>
            </a:r>
          </a:p>
          <a:p>
            <a:r>
              <a:rPr lang="en-US" dirty="0"/>
              <a:t>Review message mechanism should be improved.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091A-3D8E-8F91-144E-D363CFC6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8" y="2665615"/>
            <a:ext cx="10895106" cy="1325563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25536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422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Olist data analysis</vt:lpstr>
      <vt:lpstr>PowerPoint Presentation</vt:lpstr>
      <vt:lpstr>Pareto principle for seller states</vt:lpstr>
      <vt:lpstr>Pareto principle for customer states</vt:lpstr>
      <vt:lpstr>In state orders</vt:lpstr>
      <vt:lpstr>PowerPoint Presentation</vt:lpstr>
      <vt:lpstr>Reviews</vt:lpstr>
      <vt:lpstr>Conclusions: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data analysis</dc:title>
  <dc:creator>Andrius Tunaitis</dc:creator>
  <cp:lastModifiedBy>Andrius Tunaitis</cp:lastModifiedBy>
  <cp:revision>2</cp:revision>
  <dcterms:created xsi:type="dcterms:W3CDTF">2022-10-23T13:05:44Z</dcterms:created>
  <dcterms:modified xsi:type="dcterms:W3CDTF">2022-10-24T17:15:28Z</dcterms:modified>
</cp:coreProperties>
</file>