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8" r:id="rId3"/>
    <p:sldId id="290" r:id="rId4"/>
    <p:sldId id="261" r:id="rId5"/>
    <p:sldId id="259" r:id="rId6"/>
    <p:sldId id="288" r:id="rId7"/>
    <p:sldId id="264" r:id="rId8"/>
    <p:sldId id="267" r:id="rId9"/>
    <p:sldId id="265" r:id="rId10"/>
    <p:sldId id="266" r:id="rId11"/>
    <p:sldId id="268" r:id="rId12"/>
    <p:sldId id="269" r:id="rId13"/>
    <p:sldId id="270" r:id="rId14"/>
    <p:sldId id="275" r:id="rId15"/>
    <p:sldId id="276" r:id="rId16"/>
    <p:sldId id="272" r:id="rId17"/>
    <p:sldId id="273" r:id="rId18"/>
    <p:sldId id="274" r:id="rId19"/>
    <p:sldId id="271" r:id="rId20"/>
    <p:sldId id="280" r:id="rId21"/>
    <p:sldId id="279" r:id="rId22"/>
    <p:sldId id="281" r:id="rId23"/>
    <p:sldId id="278" r:id="rId24"/>
    <p:sldId id="277" r:id="rId25"/>
    <p:sldId id="291" r:id="rId26"/>
    <p:sldId id="284" r:id="rId27"/>
    <p:sldId id="282" r:id="rId28"/>
    <p:sldId id="283" r:id="rId29"/>
    <p:sldId id="285" r:id="rId30"/>
    <p:sldId id="286" r:id="rId31"/>
    <p:sldId id="289" r:id="rId32"/>
    <p:sldId id="287" r:id="rId33"/>
    <p:sldId id="263" r:id="rId34"/>
    <p:sldId id="260" r:id="rId35"/>
    <p:sldId id="262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3096614-E752-4933-8ED0-AF6093FF49C5}">
          <p14:sldIdLst>
            <p14:sldId id="256"/>
            <p14:sldId id="258"/>
            <p14:sldId id="290"/>
            <p14:sldId id="261"/>
            <p14:sldId id="259"/>
            <p14:sldId id="288"/>
            <p14:sldId id="264"/>
            <p14:sldId id="267"/>
            <p14:sldId id="265"/>
            <p14:sldId id="266"/>
            <p14:sldId id="268"/>
            <p14:sldId id="269"/>
            <p14:sldId id="270"/>
            <p14:sldId id="275"/>
            <p14:sldId id="276"/>
            <p14:sldId id="272"/>
            <p14:sldId id="273"/>
            <p14:sldId id="274"/>
            <p14:sldId id="271"/>
            <p14:sldId id="280"/>
            <p14:sldId id="279"/>
            <p14:sldId id="281"/>
            <p14:sldId id="278"/>
            <p14:sldId id="277"/>
            <p14:sldId id="291"/>
            <p14:sldId id="284"/>
            <p14:sldId id="282"/>
            <p14:sldId id="283"/>
            <p14:sldId id="285"/>
            <p14:sldId id="286"/>
            <p14:sldId id="289"/>
            <p14:sldId id="287"/>
            <p14:sldId id="263"/>
            <p14:sldId id="260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6" d="100"/>
          <a:sy n="96" d="100"/>
        </p:scale>
        <p:origin x="6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FA9D9-009A-4433-AC02-0FA9845F44E1}" type="datetimeFigureOut">
              <a:rPr lang="en-US" smtClean="0"/>
              <a:t>04/05/18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FF8B3-AF82-4688-A088-4FC9A659459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8604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FA9D9-009A-4433-AC02-0FA9845F44E1}" type="datetimeFigureOut">
              <a:rPr lang="en-US" smtClean="0"/>
              <a:t>04/05/18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FF8B3-AF82-4688-A088-4FC9A6594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792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FA9D9-009A-4433-AC02-0FA9845F44E1}" type="datetimeFigureOut">
              <a:rPr lang="en-US" smtClean="0"/>
              <a:t>04/05/18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FF8B3-AF82-4688-A088-4FC9A6594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93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FA9D9-009A-4433-AC02-0FA9845F44E1}" type="datetimeFigureOut">
              <a:rPr lang="en-US" smtClean="0"/>
              <a:t>04/05/18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FF8B3-AF82-4688-A088-4FC9A6594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824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FA9D9-009A-4433-AC02-0FA9845F44E1}" type="datetimeFigureOut">
              <a:rPr lang="en-US" smtClean="0"/>
              <a:t>04/05/18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FF8B3-AF82-4688-A088-4FC9A659459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808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FA9D9-009A-4433-AC02-0FA9845F44E1}" type="datetimeFigureOut">
              <a:rPr lang="en-US" smtClean="0"/>
              <a:t>04/05/18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FF8B3-AF82-4688-A088-4FC9A6594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59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FA9D9-009A-4433-AC02-0FA9845F44E1}" type="datetimeFigureOut">
              <a:rPr lang="en-US" smtClean="0"/>
              <a:t>04/05/18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FF8B3-AF82-4688-A088-4FC9A6594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456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FA9D9-009A-4433-AC02-0FA9845F44E1}" type="datetimeFigureOut">
              <a:rPr lang="en-US" smtClean="0"/>
              <a:t>04/05/18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FF8B3-AF82-4688-A088-4FC9A6594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321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FA9D9-009A-4433-AC02-0FA9845F44E1}" type="datetimeFigureOut">
              <a:rPr lang="en-US" smtClean="0"/>
              <a:t>04/05/18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FF8B3-AF82-4688-A088-4FC9A6594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458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E1FA9D9-009A-4433-AC02-0FA9845F44E1}" type="datetimeFigureOut">
              <a:rPr lang="en-US" smtClean="0"/>
              <a:t>04/05/18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58FF8B3-AF82-4688-A088-4FC9A6594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802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FA9D9-009A-4433-AC02-0FA9845F44E1}" type="datetimeFigureOut">
              <a:rPr lang="en-US" smtClean="0"/>
              <a:t>04/05/18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FF8B3-AF82-4688-A088-4FC9A6594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395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E1FA9D9-009A-4433-AC02-0FA9845F44E1}" type="datetimeFigureOut">
              <a:rPr lang="en-US" smtClean="0"/>
              <a:t>04/05/18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58FF8B3-AF82-4688-A088-4FC9A659459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9383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AC484-143C-4992-905E-C129DB6F09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Gotta</a:t>
            </a:r>
            <a:r>
              <a:rPr lang="en-US" dirty="0"/>
              <a:t> Model ’</a:t>
            </a:r>
            <a:r>
              <a:rPr lang="en-US" dirty="0" err="1"/>
              <a:t>Em</a:t>
            </a:r>
            <a:r>
              <a:rPr lang="en-US" dirty="0"/>
              <a:t> All!</a:t>
            </a:r>
            <a:br>
              <a:rPr lang="en-US" dirty="0"/>
            </a:br>
            <a:r>
              <a:rPr lang="en-US" dirty="0"/>
              <a:t>A Pokémon ABM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FD05FD-D55D-440E-B8F5-49C1652E3D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Ali Turfah</a:t>
            </a:r>
          </a:p>
          <a:p>
            <a:r>
              <a:rPr lang="en-US" dirty="0"/>
              <a:t>CMPLXSYS 530</a:t>
            </a:r>
          </a:p>
          <a:p>
            <a:r>
              <a:rPr lang="en-US" dirty="0"/>
              <a:t>04/05/18</a:t>
            </a:r>
          </a:p>
        </p:txBody>
      </p:sp>
    </p:spTree>
    <p:extLst>
      <p:ext uri="{BB962C8B-B14F-4D97-AF65-F5344CB8AC3E}">
        <p14:creationId xmlns:p14="http://schemas.microsoft.com/office/powerpoint/2010/main" val="30081290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D1B6F-77E3-4C44-876F-8D06F4B85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Modelling approach – Engine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F676210-A96D-4B31-AE56-892D152D9DE0}"/>
              </a:ext>
            </a:extLst>
          </p:cNvPr>
          <p:cNvSpPr/>
          <p:nvPr/>
        </p:nvSpPr>
        <p:spPr>
          <a:xfrm>
            <a:off x="4446518" y="4780722"/>
            <a:ext cx="3298964" cy="1212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200" dirty="0"/>
              <a:t>Game Engine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52C6B39-3C99-4D67-9967-DA00F8079E53}"/>
              </a:ext>
            </a:extLst>
          </p:cNvPr>
          <p:cNvSpPr/>
          <p:nvPr/>
        </p:nvSpPr>
        <p:spPr>
          <a:xfrm>
            <a:off x="2465731" y="2165075"/>
            <a:ext cx="2420179" cy="12125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200" dirty="0"/>
              <a:t>Player 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3ECF417-EE10-41A7-9959-461852D9D510}"/>
              </a:ext>
            </a:extLst>
          </p:cNvPr>
          <p:cNvSpPr/>
          <p:nvPr/>
        </p:nvSpPr>
        <p:spPr>
          <a:xfrm>
            <a:off x="7190132" y="2165075"/>
            <a:ext cx="2420179" cy="12125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200" dirty="0"/>
              <a:t>Player 2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CC8F8E-2E8B-477E-A933-C5D1AD9090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3477" y="4739308"/>
            <a:ext cx="1233488" cy="1295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0445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D1B6F-77E3-4C44-876F-8D06F4B85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Modelling approach – Engine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F676210-A96D-4B31-AE56-892D152D9DE0}"/>
              </a:ext>
            </a:extLst>
          </p:cNvPr>
          <p:cNvSpPr/>
          <p:nvPr/>
        </p:nvSpPr>
        <p:spPr>
          <a:xfrm>
            <a:off x="4446518" y="4780722"/>
            <a:ext cx="3298964" cy="1212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200" dirty="0"/>
              <a:t>Game Engine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52C6B39-3C99-4D67-9967-DA00F8079E53}"/>
              </a:ext>
            </a:extLst>
          </p:cNvPr>
          <p:cNvSpPr/>
          <p:nvPr/>
        </p:nvSpPr>
        <p:spPr>
          <a:xfrm>
            <a:off x="2465731" y="2165075"/>
            <a:ext cx="2420179" cy="12125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200" dirty="0"/>
              <a:t>Player 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3ECF417-EE10-41A7-9959-461852D9D510}"/>
              </a:ext>
            </a:extLst>
          </p:cNvPr>
          <p:cNvSpPr/>
          <p:nvPr/>
        </p:nvSpPr>
        <p:spPr>
          <a:xfrm>
            <a:off x="7190132" y="2165075"/>
            <a:ext cx="2420179" cy="12125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200" dirty="0"/>
              <a:t>Player 2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A94757A-13AB-4084-8019-71D547829312}"/>
              </a:ext>
            </a:extLst>
          </p:cNvPr>
          <p:cNvCxnSpPr>
            <a:stCxn id="4" idx="0"/>
            <a:endCxn id="5" idx="2"/>
          </p:cNvCxnSpPr>
          <p:nvPr/>
        </p:nvCxnSpPr>
        <p:spPr>
          <a:xfrm flipH="1" flipV="1">
            <a:off x="3675821" y="3377649"/>
            <a:ext cx="2420179" cy="1403073"/>
          </a:xfrm>
          <a:prstGeom prst="straightConnector1">
            <a:avLst/>
          </a:prstGeom>
          <a:ln w="508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9D9E40E-CA5B-4E75-AFB9-D6FAFD4BFF74}"/>
              </a:ext>
            </a:extLst>
          </p:cNvPr>
          <p:cNvCxnSpPr>
            <a:stCxn id="4" idx="0"/>
            <a:endCxn id="6" idx="2"/>
          </p:cNvCxnSpPr>
          <p:nvPr/>
        </p:nvCxnSpPr>
        <p:spPr>
          <a:xfrm flipV="1">
            <a:off x="6096000" y="3377649"/>
            <a:ext cx="2304222" cy="1403073"/>
          </a:xfrm>
          <a:prstGeom prst="straightConnector1">
            <a:avLst/>
          </a:prstGeom>
          <a:ln w="508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3DFA41B-3A91-4E11-B99F-7D068582CABD}"/>
              </a:ext>
            </a:extLst>
          </p:cNvPr>
          <p:cNvSpPr txBox="1"/>
          <p:nvPr/>
        </p:nvSpPr>
        <p:spPr>
          <a:xfrm>
            <a:off x="2718352" y="3894519"/>
            <a:ext cx="2285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update_gamestate</a:t>
            </a:r>
            <a:r>
              <a:rPr lang="en-US" dirty="0"/>
              <a:t>()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57DA17-C9CE-4223-9062-828F81EACBAD}"/>
              </a:ext>
            </a:extLst>
          </p:cNvPr>
          <p:cNvSpPr txBox="1"/>
          <p:nvPr/>
        </p:nvSpPr>
        <p:spPr>
          <a:xfrm>
            <a:off x="7467600" y="3894519"/>
            <a:ext cx="2285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update_gamestate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6802978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B61A3-ABE3-409C-9AF3-9F64FDCA6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Modelling approach – Ladder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F1619-658A-483A-BCBA-0AB728BBBB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agent has an Elo ranking</a:t>
            </a:r>
          </a:p>
          <a:p>
            <a:r>
              <a:rPr lang="en-US" dirty="0"/>
              <a:t>Higher Elo ranking ≈ Better player</a:t>
            </a:r>
          </a:p>
          <a:p>
            <a:pPr lvl="1"/>
            <a:r>
              <a:rPr lang="en-US" dirty="0"/>
              <a:t>High ranked player beats low ranked player -&gt; minor Elo change</a:t>
            </a:r>
          </a:p>
          <a:p>
            <a:pPr lvl="1"/>
            <a:r>
              <a:rPr lang="en-US" dirty="0"/>
              <a:t>Low ranked player beats high ranked player -&gt; drastic Elo change</a:t>
            </a:r>
          </a:p>
          <a:p>
            <a:r>
              <a:rPr lang="en-US" dirty="0"/>
              <a:t>Combines Elo ranking and “waiting time” to decide who plays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5357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D7EDC-589B-4BF2-BEBB-BA49DB4C8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– RPS #1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F29EA-0B31-4885-925D-2DDD925BF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Best of 5 Rock/Paper/Scissors Tournament</a:t>
            </a:r>
          </a:p>
          <a:p>
            <a:r>
              <a:rPr lang="en-US" dirty="0"/>
              <a:t>50,000 games</a:t>
            </a:r>
          </a:p>
          <a:p>
            <a:r>
              <a:rPr lang="en-US" dirty="0"/>
              <a:t>36 Players</a:t>
            </a:r>
          </a:p>
          <a:p>
            <a:pPr lvl="1"/>
            <a:r>
              <a:rPr lang="en-US" dirty="0"/>
              <a:t>12 Rock</a:t>
            </a:r>
          </a:p>
          <a:p>
            <a:pPr lvl="1"/>
            <a:r>
              <a:rPr lang="en-US" dirty="0"/>
              <a:t>12 Paper</a:t>
            </a:r>
          </a:p>
          <a:p>
            <a:pPr lvl="1"/>
            <a:r>
              <a:rPr lang="en-US" dirty="0"/>
              <a:t>12 Scissors</a:t>
            </a:r>
          </a:p>
          <a:p>
            <a:r>
              <a:rPr lang="en-US" dirty="0"/>
              <a:t>Parameter of interest: Unweighted vs Weighted Ladder</a:t>
            </a:r>
          </a:p>
        </p:txBody>
      </p:sp>
    </p:spTree>
    <p:extLst>
      <p:ext uri="{BB962C8B-B14F-4D97-AF65-F5344CB8AC3E}">
        <p14:creationId xmlns:p14="http://schemas.microsoft.com/office/powerpoint/2010/main" val="1620646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B2564-2957-49C6-ABCC-499FAAA5B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– RPS (Random)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1EAC53-9770-4D51-B91A-CD50B80E30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583" y="1825625"/>
            <a:ext cx="3416783" cy="357370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4CF98DC-D2D5-491B-A6D6-0042715D3B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2947" y="5559425"/>
            <a:ext cx="3362325" cy="685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1BD00A9-7C8C-425F-A2F3-C4AE6CA4D6A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961"/>
          <a:stretch/>
        </p:blipFill>
        <p:spPr>
          <a:xfrm>
            <a:off x="4452947" y="1825625"/>
            <a:ext cx="3550760" cy="357370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486FE08-5A0F-414B-99FA-E980AFE656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03707" y="1825625"/>
            <a:ext cx="3443018" cy="3573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7280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92529-3A38-4964-B491-558657D79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– RPS (Random)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24DE5C-F0C6-42FF-A3B4-463BBA5A44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000220"/>
            <a:ext cx="3387037" cy="404838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A6A37D7-25B8-4BF4-92F8-4718FF5B22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0101" y="2000220"/>
            <a:ext cx="3345649" cy="409439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E416A93-7D75-42FE-9294-DF73FD87BC9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253"/>
          <a:stretch/>
        </p:blipFill>
        <p:spPr>
          <a:xfrm>
            <a:off x="7900615" y="2002401"/>
            <a:ext cx="3255065" cy="4090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784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A9218-516C-4417-BF5C-48D610FD6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– RPS (Random)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DB76CF-39FC-426D-8FA3-0574CAC2B1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00551A-6839-4DB3-A39F-60F1F5094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053" y="2407065"/>
            <a:ext cx="3610149" cy="29401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E0BC6EF-1643-4CCC-9A17-448FC616E7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9189" y="2407066"/>
            <a:ext cx="3621665" cy="294018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76BB65F-20F1-490E-B0C8-D73D4496B0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0841" y="2407065"/>
            <a:ext cx="3406128" cy="2662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6485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F9668-420C-4A57-A8D9-A815C6A2C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– RPS (Weighted)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EE24681-651B-4C2A-883A-88541E40CC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8155"/>
          <a:stretch/>
        </p:blipFill>
        <p:spPr>
          <a:xfrm>
            <a:off x="838200" y="1833292"/>
            <a:ext cx="3359036" cy="309154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FD91566-1C1F-4636-8A7D-71435EEEBAA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8583"/>
          <a:stretch/>
        </p:blipFill>
        <p:spPr>
          <a:xfrm>
            <a:off x="4452947" y="1807569"/>
            <a:ext cx="3200183" cy="311727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1B2C098-ABE2-4C0C-8747-B6A05B8972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2947" y="5584269"/>
            <a:ext cx="3362325" cy="685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221D9E0-09FA-4B01-B2F1-9E40EC6736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15272" y="1833292"/>
            <a:ext cx="3267554" cy="311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6115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F9668-420C-4A57-A8D9-A815C6A2C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– RPS (Weighted)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736E9D5-BFFF-421E-AFA7-74E995A895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1384"/>
          <a:stretch/>
        </p:blipFill>
        <p:spPr>
          <a:xfrm>
            <a:off x="518036" y="1800019"/>
            <a:ext cx="3584456" cy="316457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45947AE-7C6F-4900-B107-2F83F29D88E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742" r="2265" b="21159"/>
          <a:stretch/>
        </p:blipFill>
        <p:spPr>
          <a:xfrm>
            <a:off x="4102492" y="1755294"/>
            <a:ext cx="3314699" cy="335455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318B69F-CD2A-4C6D-AC67-0C0BCE036F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2492" y="5436838"/>
            <a:ext cx="3638550" cy="8572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4A68658-1DE8-4554-9744-C16F846CA5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99544" y="1770202"/>
            <a:ext cx="3231236" cy="3263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9494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F9668-420C-4A57-A8D9-A815C6A2C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– RPS (Weighted)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72275B9-DD05-4D53-861B-40E068C4C4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774" y="1980889"/>
            <a:ext cx="3719687" cy="289622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E51BD44-377C-4B77-B536-0263BD7201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7141" y="1966385"/>
            <a:ext cx="3814750" cy="309504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6090D9C-030A-4C3C-BCF4-A5DBF3F033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9571" y="1966385"/>
            <a:ext cx="3814750" cy="3080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577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58E17-9D27-4A7D-B70A-20BE66955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- System of Interest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38946A-6363-4BF5-BC6F-1A5C235275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51090"/>
            <a:ext cx="10515600" cy="4351338"/>
          </a:xfrm>
        </p:spPr>
        <p:txBody>
          <a:bodyPr/>
          <a:lstStyle/>
          <a:p>
            <a:r>
              <a:rPr lang="en-US" dirty="0"/>
              <a:t>Pokémon is a children’s video/card game and tv show</a:t>
            </a:r>
          </a:p>
          <a:p>
            <a:r>
              <a:rPr lang="en-US" dirty="0"/>
              <a:t>Some people take it seriously and play Pokémon competitively </a:t>
            </a:r>
          </a:p>
          <a:p>
            <a:r>
              <a:rPr lang="en-US" dirty="0"/>
              <a:t>Some other people developed a website so people could play Pokémon competitively online (Pokémon Showdown)</a:t>
            </a:r>
          </a:p>
          <a:p>
            <a:r>
              <a:rPr lang="en-US" dirty="0"/>
              <a:t>This online simulator’s metagame is the system of interest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1B6530-9F7C-45B5-A856-8F20967565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650" y="4055766"/>
            <a:ext cx="4700795" cy="247027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4E9200F-429E-467C-AE8D-1F49FA8C4A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1325" y="4055766"/>
            <a:ext cx="2359183" cy="254325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FA50F7E-B1FF-41B1-890A-D6F48047FA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148" y="4055766"/>
            <a:ext cx="2888146" cy="2599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9955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D7EDC-589B-4BF2-BEBB-BA49DB4C8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– RPS #2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F29EA-0B31-4885-925D-2DDD925BF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Best of 5 Rock/Paper/Scissors Tournament</a:t>
            </a:r>
          </a:p>
          <a:p>
            <a:r>
              <a:rPr lang="en-US" dirty="0"/>
              <a:t>50,000 games</a:t>
            </a:r>
          </a:p>
          <a:p>
            <a:r>
              <a:rPr lang="en-US" dirty="0"/>
              <a:t>38 Players</a:t>
            </a:r>
          </a:p>
          <a:p>
            <a:pPr lvl="1"/>
            <a:r>
              <a:rPr lang="en-US" dirty="0"/>
              <a:t>12 Rock</a:t>
            </a:r>
          </a:p>
          <a:p>
            <a:pPr lvl="1"/>
            <a:r>
              <a:rPr lang="en-US" dirty="0"/>
              <a:t>12 Paper</a:t>
            </a:r>
          </a:p>
          <a:p>
            <a:pPr lvl="1"/>
            <a:r>
              <a:rPr lang="en-US" dirty="0"/>
              <a:t>12 Scissors</a:t>
            </a:r>
          </a:p>
          <a:p>
            <a:pPr lvl="1"/>
            <a:r>
              <a:rPr lang="en-US" b="1" dirty="0"/>
              <a:t>2 Counter</a:t>
            </a:r>
          </a:p>
          <a:p>
            <a:r>
              <a:rPr lang="en-US" dirty="0"/>
              <a:t>Weighted Ladder</a:t>
            </a:r>
          </a:p>
        </p:txBody>
      </p:sp>
    </p:spTree>
    <p:extLst>
      <p:ext uri="{BB962C8B-B14F-4D97-AF65-F5344CB8AC3E}">
        <p14:creationId xmlns:p14="http://schemas.microsoft.com/office/powerpoint/2010/main" val="33359854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3890A-ADF3-49A9-94C4-3B007DF3D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– RPS (Counter)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5CBDA2-5147-4CD7-960C-133D5D2068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825625"/>
            <a:ext cx="5257800" cy="4351338"/>
          </a:xfrm>
        </p:spPr>
        <p:txBody>
          <a:bodyPr/>
          <a:lstStyle/>
          <a:p>
            <a:r>
              <a:rPr lang="en-US" dirty="0"/>
              <a:t>Turn 1</a:t>
            </a:r>
          </a:p>
          <a:p>
            <a:pPr lvl="1"/>
            <a:r>
              <a:rPr lang="en-US" dirty="0"/>
              <a:t>Play randomly</a:t>
            </a:r>
          </a:p>
          <a:p>
            <a:r>
              <a:rPr lang="en-US" dirty="0"/>
              <a:t>Turn 2</a:t>
            </a:r>
          </a:p>
          <a:p>
            <a:pPr lvl="1"/>
            <a:r>
              <a:rPr lang="en-US" dirty="0"/>
              <a:t>VS Rock -&gt; Play Paper</a:t>
            </a:r>
          </a:p>
          <a:p>
            <a:pPr lvl="1"/>
            <a:r>
              <a:rPr lang="en-US" dirty="0"/>
              <a:t>VS Paper -&gt; Play Scissors</a:t>
            </a:r>
          </a:p>
          <a:p>
            <a:pPr lvl="1"/>
            <a:r>
              <a:rPr lang="en-US" dirty="0"/>
              <a:t>VS Scissors -&gt; Play Rock</a:t>
            </a:r>
          </a:p>
          <a:p>
            <a:pPr lvl="1"/>
            <a:r>
              <a:rPr lang="en-US" dirty="0"/>
              <a:t>VS Counter -&gt; Play ???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DEE424-3155-4401-8CC7-7F48E70FDF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71672"/>
            <a:ext cx="4525010" cy="1808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3802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3890A-ADF3-49A9-94C4-3B007DF3D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– RPS (Counter)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5CBDA2-5147-4CD7-960C-133D5D2068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825625"/>
            <a:ext cx="5257800" cy="4351338"/>
          </a:xfrm>
        </p:spPr>
        <p:txBody>
          <a:bodyPr/>
          <a:lstStyle/>
          <a:p>
            <a:r>
              <a:rPr lang="en-US" dirty="0"/>
              <a:t>Turn 1</a:t>
            </a:r>
          </a:p>
          <a:p>
            <a:pPr lvl="1"/>
            <a:r>
              <a:rPr lang="en-US" dirty="0"/>
              <a:t>Play randomly</a:t>
            </a:r>
          </a:p>
          <a:p>
            <a:r>
              <a:rPr lang="en-US" dirty="0"/>
              <a:t>Turn 2</a:t>
            </a:r>
          </a:p>
          <a:p>
            <a:pPr lvl="1"/>
            <a:r>
              <a:rPr lang="en-US" dirty="0"/>
              <a:t>VS Rock -&gt; Play Paper</a:t>
            </a:r>
          </a:p>
          <a:p>
            <a:pPr lvl="1"/>
            <a:r>
              <a:rPr lang="en-US" dirty="0"/>
              <a:t>VS Paper -&gt; Play Scissors</a:t>
            </a:r>
          </a:p>
          <a:p>
            <a:pPr lvl="1"/>
            <a:r>
              <a:rPr lang="en-US" dirty="0"/>
              <a:t>VS Scissors -&gt; Play Rock</a:t>
            </a:r>
          </a:p>
          <a:p>
            <a:pPr lvl="1"/>
            <a:r>
              <a:rPr lang="en-US" dirty="0"/>
              <a:t>VS Counter -&gt; Play </a:t>
            </a:r>
            <a:r>
              <a:rPr lang="en-US" b="1" dirty="0"/>
              <a:t>randomly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DEE424-3155-4401-8CC7-7F48E70FDF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71672"/>
            <a:ext cx="4525010" cy="180830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87FBCCE-FADF-4405-B4EC-9C9A3280841A}"/>
              </a:ext>
            </a:extLst>
          </p:cNvPr>
          <p:cNvSpPr txBox="1"/>
          <p:nvPr/>
        </p:nvSpPr>
        <p:spPr>
          <a:xfrm>
            <a:off x="838200" y="4857208"/>
            <a:ext cx="64670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P(Play R) = P(Play R| </a:t>
            </a:r>
            <a:r>
              <a:rPr lang="en-US" dirty="0" err="1"/>
              <a:t>Opp</a:t>
            </a:r>
            <a:r>
              <a:rPr lang="en-US" dirty="0"/>
              <a:t> plays S)*P(</a:t>
            </a:r>
            <a:r>
              <a:rPr lang="en-US" dirty="0" err="1"/>
              <a:t>Opp</a:t>
            </a:r>
            <a:r>
              <a:rPr lang="en-US" dirty="0"/>
              <a:t> plays S)</a:t>
            </a:r>
          </a:p>
          <a:p>
            <a:r>
              <a:rPr lang="en-US" dirty="0"/>
              <a:t>	  + P(Play R| </a:t>
            </a:r>
            <a:r>
              <a:rPr lang="en-US" dirty="0" err="1"/>
              <a:t>Opp</a:t>
            </a:r>
            <a:r>
              <a:rPr lang="en-US" dirty="0"/>
              <a:t> plays R)*P(</a:t>
            </a:r>
            <a:r>
              <a:rPr lang="en-US" dirty="0" err="1"/>
              <a:t>Opp</a:t>
            </a:r>
            <a:r>
              <a:rPr lang="en-US" dirty="0"/>
              <a:t> plays R) + …</a:t>
            </a:r>
          </a:p>
          <a:p>
            <a:r>
              <a:rPr lang="en-US" dirty="0"/>
              <a:t>P(Play R) = 1*P(</a:t>
            </a:r>
            <a:r>
              <a:rPr lang="en-US" dirty="0" err="1"/>
              <a:t>Opp</a:t>
            </a:r>
            <a:r>
              <a:rPr lang="en-US" dirty="0"/>
              <a:t> plays S) + 0 + 0</a:t>
            </a:r>
          </a:p>
          <a:p>
            <a:r>
              <a:rPr lang="en-US" dirty="0"/>
              <a:t>P(Play R) = P(Play P) = P(Play S) = 1/3</a:t>
            </a:r>
          </a:p>
        </p:txBody>
      </p:sp>
    </p:spTree>
    <p:extLst>
      <p:ext uri="{BB962C8B-B14F-4D97-AF65-F5344CB8AC3E}">
        <p14:creationId xmlns:p14="http://schemas.microsoft.com/office/powerpoint/2010/main" val="26600856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67F0B-3F13-489B-9A52-68354F903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– RPS (Counter)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F6FD6B-9399-4EA0-9808-CC1D7F2A83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615" t="24652" r="60516" b="43913"/>
          <a:stretch/>
        </p:blipFill>
        <p:spPr>
          <a:xfrm>
            <a:off x="791100" y="1828630"/>
            <a:ext cx="3992709" cy="40092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C1DA2E3-AF95-4439-977F-07739897E1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1463" y="1843538"/>
            <a:ext cx="5198686" cy="3861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0873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61671-6263-41D4-9DF5-658BACF94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– Pokémon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AFD93A-7CE2-4534-AD6E-D6ADD70AE7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 possible </a:t>
            </a:r>
            <a:r>
              <a:rPr lang="en-US" dirty="0" err="1"/>
              <a:t>pokemon</a:t>
            </a:r>
            <a:endParaRPr lang="en-US" dirty="0"/>
          </a:p>
          <a:p>
            <a:pPr lvl="1"/>
            <a:r>
              <a:rPr lang="en-US" dirty="0" err="1"/>
              <a:t>Floatzel</a:t>
            </a:r>
            <a:r>
              <a:rPr lang="en-US" dirty="0"/>
              <a:t>, </a:t>
            </a:r>
            <a:r>
              <a:rPr lang="en-US" dirty="0" err="1"/>
              <a:t>Ivysaur</a:t>
            </a:r>
            <a:r>
              <a:rPr lang="en-US" dirty="0"/>
              <a:t>, </a:t>
            </a:r>
            <a:r>
              <a:rPr lang="en-US" dirty="0" err="1"/>
              <a:t>Spinda</a:t>
            </a:r>
            <a:endParaRPr lang="en-US" dirty="0"/>
          </a:p>
          <a:p>
            <a:pPr lvl="1"/>
            <a:r>
              <a:rPr lang="en-US" dirty="0"/>
              <a:t>Matchups: </a:t>
            </a:r>
            <a:r>
              <a:rPr lang="en-US" dirty="0" err="1"/>
              <a:t>Floatzel</a:t>
            </a:r>
            <a:r>
              <a:rPr lang="en-US" dirty="0"/>
              <a:t> &gt; </a:t>
            </a:r>
            <a:r>
              <a:rPr lang="en-US" dirty="0" err="1"/>
              <a:t>Ivysaur</a:t>
            </a:r>
            <a:r>
              <a:rPr lang="en-US" dirty="0"/>
              <a:t> ≈ </a:t>
            </a:r>
            <a:r>
              <a:rPr lang="en-US" dirty="0" err="1"/>
              <a:t>Spinda</a:t>
            </a:r>
            <a:endParaRPr lang="en-US" dirty="0"/>
          </a:p>
          <a:p>
            <a:r>
              <a:rPr lang="en-US" dirty="0"/>
              <a:t>2 possible players</a:t>
            </a:r>
          </a:p>
          <a:p>
            <a:pPr lvl="1"/>
            <a:r>
              <a:rPr lang="en-US" dirty="0"/>
              <a:t>Random or Planning</a:t>
            </a:r>
          </a:p>
          <a:p>
            <a:r>
              <a:rPr lang="en-US" dirty="0"/>
              <a:t>Random and Weighted Ladder</a:t>
            </a:r>
          </a:p>
          <a:p>
            <a:r>
              <a:rPr lang="en-US" dirty="0"/>
              <a:t>50,000 Games</a:t>
            </a:r>
          </a:p>
          <a:p>
            <a:r>
              <a:rPr lang="en-US" dirty="0"/>
              <a:t>60 players; 10 of each type</a:t>
            </a:r>
          </a:p>
          <a:p>
            <a:r>
              <a:rPr lang="en-US" dirty="0"/>
              <a:t>Parameter of interest: Can a player “outplay” the matchup?</a:t>
            </a:r>
          </a:p>
        </p:txBody>
      </p:sp>
    </p:spTree>
    <p:extLst>
      <p:ext uri="{BB962C8B-B14F-4D97-AF65-F5344CB8AC3E}">
        <p14:creationId xmlns:p14="http://schemas.microsoft.com/office/powerpoint/2010/main" val="38486957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4066A-FF5A-4C94-AD57-54A4E9742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– </a:t>
            </a:r>
            <a:r>
              <a:rPr lang="en-US" dirty="0" err="1"/>
              <a:t>Pokemon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76E33-4A94-4D93-B746-DEBBC4300E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7696" y="1845734"/>
            <a:ext cx="4247984" cy="4023360"/>
          </a:xfrm>
        </p:spPr>
        <p:txBody>
          <a:bodyPr/>
          <a:lstStyle/>
          <a:p>
            <a:r>
              <a:rPr lang="en-US" dirty="0"/>
              <a:t>Calculate all possible moves</a:t>
            </a:r>
          </a:p>
          <a:p>
            <a:r>
              <a:rPr lang="en-US" dirty="0"/>
              <a:t>Choose player move that maximizes expected battle position</a:t>
            </a:r>
          </a:p>
          <a:p>
            <a:r>
              <a:rPr lang="en-US" dirty="0"/>
              <a:t>Battle position =</a:t>
            </a:r>
          </a:p>
          <a:p>
            <a:pPr marL="201168" lvl="1" indent="0">
              <a:buNone/>
            </a:pPr>
            <a:r>
              <a:rPr lang="en-US" sz="2000" dirty="0"/>
              <a:t> &lt;% Player HP&gt; / &lt;% Opponent HP&gt;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5BA036-8A9C-4439-A7B0-CC7E5CBEC6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770" y="1845734"/>
            <a:ext cx="6160699" cy="1520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6223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798D9-0240-4E8A-BF55-A36A8A194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– Pokémon (Random)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AB3A81-0507-4B55-81AA-5F588E926E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2796" y="1789176"/>
            <a:ext cx="8206408" cy="4410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7331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798D9-0240-4E8A-BF55-A36A8A194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– Pokémon (Random)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0C4225-5F1A-4076-B2B8-B369CEDECC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271"/>
          <a:stretch/>
        </p:blipFill>
        <p:spPr>
          <a:xfrm>
            <a:off x="3253071" y="1803952"/>
            <a:ext cx="5685857" cy="4475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7619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5CF6A-2023-4A51-B21B-7495813C3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– Pokémon (Weighted)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59E4CF-B60F-493E-B817-972ABD6BEF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5372" y="1803551"/>
            <a:ext cx="8962216" cy="4398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5810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5CF6A-2023-4A51-B21B-7495813C3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– Pokémon (Weighted)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A54846-7158-4E49-A276-5E575FAD71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4715" y="1804336"/>
            <a:ext cx="5443529" cy="44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479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41876-6DCF-4765-B182-3B9E499D7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– System of Interest pt.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69B62-0916-4EBD-A15F-9AC52537C6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Interested in modelling actual battles themselves</a:t>
            </a:r>
          </a:p>
          <a:p>
            <a:r>
              <a:rPr lang="en-US" dirty="0"/>
              <a:t>Different playstyles match up differently</a:t>
            </a:r>
          </a:p>
          <a:p>
            <a:r>
              <a:rPr lang="en-US" dirty="0"/>
              <a:t>Operating under incomplete information -&gt; Risk Management</a:t>
            </a:r>
          </a:p>
          <a:p>
            <a:r>
              <a:rPr lang="en-US" dirty="0"/>
              <a:t>A </a:t>
            </a:r>
            <a:r>
              <a:rPr lang="en-US" u="sng" dirty="0"/>
              <a:t>LOT</a:t>
            </a:r>
            <a:r>
              <a:rPr lang="en-US" dirty="0"/>
              <a:t> of random chance -&gt; Probability Management </a:t>
            </a:r>
          </a:p>
        </p:txBody>
      </p:sp>
    </p:spTree>
    <p:extLst>
      <p:ext uri="{BB962C8B-B14F-4D97-AF65-F5344CB8AC3E}">
        <p14:creationId xmlns:p14="http://schemas.microsoft.com/office/powerpoint/2010/main" val="39006714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102D4-F50B-4A51-8A8B-A6A264BBE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Directions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FD9225-2748-4F6D-ADEC-14B18BE39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 accurate model of Pokémon battle engine</a:t>
            </a:r>
          </a:p>
          <a:p>
            <a:r>
              <a:rPr lang="en-US" dirty="0"/>
              <a:t>Add more strategies</a:t>
            </a:r>
          </a:p>
          <a:p>
            <a:r>
              <a:rPr lang="en-US" dirty="0"/>
              <a:t>Log the player-player interactions</a:t>
            </a:r>
          </a:p>
          <a:p>
            <a:r>
              <a:rPr lang="en-US" dirty="0"/>
              <a:t>Improve code efficiency</a:t>
            </a:r>
          </a:p>
          <a:p>
            <a:r>
              <a:rPr lang="en-US" dirty="0"/>
              <a:t>Find a journal to publish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726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AC484-143C-4992-905E-C129DB6F09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FD05FD-D55D-440E-B8F5-49C1652E3D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1520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918FE-0295-4B62-A4C7-5D31BF427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 Slides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EA003-E0FF-4B92-A610-931D984B4E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Pokémon Terminology</a:t>
            </a:r>
          </a:p>
          <a:p>
            <a:r>
              <a:rPr lang="en-US" dirty="0"/>
              <a:t>Basic Agent Code</a:t>
            </a:r>
          </a:p>
          <a:p>
            <a:r>
              <a:rPr lang="en-US" dirty="0"/>
              <a:t>Strategic Agent Code</a:t>
            </a:r>
          </a:p>
        </p:txBody>
      </p:sp>
    </p:spTree>
    <p:extLst>
      <p:ext uri="{BB962C8B-B14F-4D97-AF65-F5344CB8AC3E}">
        <p14:creationId xmlns:p14="http://schemas.microsoft.com/office/powerpoint/2010/main" val="1055378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40E11-3F21-4AFE-8BD2-8E2D0E1BE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Pokémon 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F4BF3F-AE26-4EC9-BE5D-EA8D07917E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“Team” of 6 Pokémon</a:t>
            </a:r>
          </a:p>
          <a:p>
            <a:pPr lvl="1"/>
            <a:r>
              <a:rPr lang="en-US" dirty="0"/>
              <a:t>One is active at any time</a:t>
            </a:r>
          </a:p>
          <a:p>
            <a:pPr lvl="1"/>
            <a:r>
              <a:rPr lang="en-US" dirty="0"/>
              <a:t>Takes one turn to switch out</a:t>
            </a:r>
          </a:p>
          <a:p>
            <a:r>
              <a:rPr lang="en-US" dirty="0"/>
              <a:t>Statistic Values (stats)</a:t>
            </a:r>
          </a:p>
          <a:p>
            <a:pPr lvl="1"/>
            <a:r>
              <a:rPr lang="en-US" dirty="0"/>
              <a:t>Attack, Defense, Hit points, Speed values</a:t>
            </a:r>
          </a:p>
          <a:p>
            <a:pPr lvl="1"/>
            <a:r>
              <a:rPr lang="en-US" dirty="0"/>
              <a:t>Used to calculate turn order, and damage</a:t>
            </a:r>
          </a:p>
          <a:p>
            <a:r>
              <a:rPr lang="en-US" dirty="0"/>
              <a:t>Moves</a:t>
            </a:r>
          </a:p>
          <a:p>
            <a:pPr lvl="1"/>
            <a:r>
              <a:rPr lang="en-US" dirty="0"/>
              <a:t>Attack choices</a:t>
            </a:r>
          </a:p>
          <a:p>
            <a:pPr lvl="1"/>
            <a:r>
              <a:rPr lang="en-US" dirty="0"/>
              <a:t>Pokémon have up to 4 moves</a:t>
            </a:r>
          </a:p>
          <a:p>
            <a:r>
              <a:rPr lang="en-US" dirty="0"/>
              <a:t>Types</a:t>
            </a:r>
          </a:p>
          <a:p>
            <a:pPr lvl="1"/>
            <a:r>
              <a:rPr lang="en-US" dirty="0"/>
              <a:t>Determine weaknesses, and move effectiveness</a:t>
            </a:r>
          </a:p>
          <a:p>
            <a:pPr lvl="1"/>
            <a:r>
              <a:rPr lang="en-US" dirty="0"/>
              <a:t>Pokémon and moves each have types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3558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1049D-2848-47C9-9CBC-42E76D54A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Modelling approach – Agents (Basic)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B085311-1012-4A44-AD5F-C3518D5CF0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944" y="1900333"/>
            <a:ext cx="6101828" cy="179815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301F257-D16C-4080-AE11-7A1E444603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6314" y="1900333"/>
            <a:ext cx="5568742" cy="4052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1812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C8BC8-4BD2-4C35-80A3-462BDB730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Modelling approach – Agents (Strategy)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F56609-C6EA-4E74-B270-6D5F14ECB3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5787" y="1928496"/>
            <a:ext cx="6160699" cy="152037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552F976-1760-44B3-AF9B-1CDB918300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360" y="1928496"/>
            <a:ext cx="4525010" cy="1808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031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842EB-9951-44CA-A9DC-D8A08887F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– System of Interest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3EF2B8-0D68-45D7-BD6D-857D210610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Rules of Pokémon are somewhat intricate</a:t>
            </a:r>
          </a:p>
          <a:p>
            <a:pPr lvl="1"/>
            <a:r>
              <a:rPr lang="en-US" dirty="0"/>
              <a:t>Different types of moves</a:t>
            </a:r>
          </a:p>
          <a:p>
            <a:pPr lvl="1"/>
            <a:r>
              <a:rPr lang="en-US" dirty="0"/>
              <a:t>Move effects</a:t>
            </a:r>
          </a:p>
          <a:p>
            <a:pPr lvl="1"/>
            <a:r>
              <a:rPr lang="en-US" dirty="0"/>
              <a:t>Items</a:t>
            </a:r>
          </a:p>
          <a:p>
            <a:pPr lvl="1"/>
            <a:r>
              <a:rPr lang="en-US" dirty="0"/>
              <a:t>Abilities</a:t>
            </a:r>
          </a:p>
          <a:p>
            <a:pPr lvl="1"/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r>
              <a:rPr lang="en-US" dirty="0"/>
              <a:t>Simplified games were modelled</a:t>
            </a:r>
          </a:p>
          <a:p>
            <a:pPr lvl="1"/>
            <a:r>
              <a:rPr lang="en-US" dirty="0"/>
              <a:t>Rock/Paper/Scissors (RPS)</a:t>
            </a:r>
          </a:p>
          <a:p>
            <a:pPr lvl="1"/>
            <a:r>
              <a:rPr lang="en-US" dirty="0"/>
              <a:t>Pokémon with only attacking moves</a:t>
            </a:r>
          </a:p>
        </p:txBody>
      </p:sp>
    </p:spTree>
    <p:extLst>
      <p:ext uri="{BB962C8B-B14F-4D97-AF65-F5344CB8AC3E}">
        <p14:creationId xmlns:p14="http://schemas.microsoft.com/office/powerpoint/2010/main" val="3136333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9B022-FE0D-4733-AE18-C2933A3A7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Modelling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5505B6-2368-4D7F-BDFF-8C0760809F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539987" cy="4351338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Agents</a:t>
            </a:r>
          </a:p>
          <a:p>
            <a:r>
              <a:rPr lang="en-US" dirty="0"/>
              <a:t>Players in game</a:t>
            </a:r>
          </a:p>
          <a:p>
            <a:r>
              <a:rPr lang="en-US" dirty="0"/>
              <a:t>Action defined by </a:t>
            </a:r>
            <a:r>
              <a:rPr lang="en-US" dirty="0" err="1"/>
              <a:t>make_move</a:t>
            </a:r>
            <a:r>
              <a:rPr lang="en-US" dirty="0"/>
              <a:t>()</a:t>
            </a:r>
          </a:p>
          <a:p>
            <a:r>
              <a:rPr lang="en-US" dirty="0"/>
              <a:t>Keep track of their own and opponent’s game states</a:t>
            </a:r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4718354-FA13-4200-8913-8CE360506C0D}"/>
              </a:ext>
            </a:extLst>
          </p:cNvPr>
          <p:cNvSpPr txBox="1">
            <a:spLocks/>
          </p:cNvSpPr>
          <p:nvPr/>
        </p:nvSpPr>
        <p:spPr>
          <a:xfrm>
            <a:off x="4378187" y="1830733"/>
            <a:ext cx="353998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Engine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Implements rules of the game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Ingests player’s moves and updates game state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Informs agents of the game state</a:t>
            </a:r>
          </a:p>
          <a:p>
            <a:pPr marL="0" indent="0">
              <a:buNone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D4B4FF2-AFC1-4E9E-97AC-A7B8B92C92B9}"/>
              </a:ext>
            </a:extLst>
          </p:cNvPr>
          <p:cNvSpPr txBox="1">
            <a:spLocks/>
          </p:cNvSpPr>
          <p:nvPr/>
        </p:nvSpPr>
        <p:spPr>
          <a:xfrm>
            <a:off x="7813813" y="1835841"/>
            <a:ext cx="353998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Ladder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Decides who plays whom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Randomly or by Elo ranking</a:t>
            </a:r>
          </a:p>
        </p:txBody>
      </p:sp>
    </p:spTree>
    <p:extLst>
      <p:ext uri="{BB962C8B-B14F-4D97-AF65-F5344CB8AC3E}">
        <p14:creationId xmlns:p14="http://schemas.microsoft.com/office/powerpoint/2010/main" val="628992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FBCB7-1C56-4C35-B97D-727C393A0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Modelling approach – Agents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596C7E5-ECF5-4173-9234-E51C12EA26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7064377"/>
              </p:ext>
            </p:extLst>
          </p:nvPr>
        </p:nvGraphicFramePr>
        <p:xfrm>
          <a:off x="1517595" y="1971996"/>
          <a:ext cx="9156810" cy="38473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52270">
                  <a:extLst>
                    <a:ext uri="{9D8B030D-6E8A-4147-A177-3AD203B41FA5}">
                      <a16:colId xmlns:a16="http://schemas.microsoft.com/office/drawing/2014/main" val="250367518"/>
                    </a:ext>
                  </a:extLst>
                </a:gridCol>
                <a:gridCol w="3052270">
                  <a:extLst>
                    <a:ext uri="{9D8B030D-6E8A-4147-A177-3AD203B41FA5}">
                      <a16:colId xmlns:a16="http://schemas.microsoft.com/office/drawing/2014/main" val="250900477"/>
                    </a:ext>
                  </a:extLst>
                </a:gridCol>
                <a:gridCol w="3052270">
                  <a:extLst>
                    <a:ext uri="{9D8B030D-6E8A-4147-A177-3AD203B41FA5}">
                      <a16:colId xmlns:a16="http://schemas.microsoft.com/office/drawing/2014/main" val="601358031"/>
                    </a:ext>
                  </a:extLst>
                </a:gridCol>
              </a:tblGrid>
              <a:tr h="1282455"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Rock Paper Scissors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/>
                        <a:t>Pokemon</a:t>
                      </a:r>
                      <a:endParaRPr 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0336943"/>
                  </a:ext>
                </a:extLst>
              </a:tr>
              <a:tr h="128245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Random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Play R/P/S randomly by defined strategy vector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Either Switch or Attack on any given turn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9294133"/>
                  </a:ext>
                </a:extLst>
              </a:tr>
              <a:tr h="128245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Strategic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Counter opponent’s last move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Calculate “expected outcome” and choose move to maximize it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31277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9675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D1B6F-77E3-4C44-876F-8D06F4B85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Modelling approach – Engine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F676210-A96D-4B31-AE56-892D152D9DE0}"/>
              </a:ext>
            </a:extLst>
          </p:cNvPr>
          <p:cNvSpPr/>
          <p:nvPr/>
        </p:nvSpPr>
        <p:spPr>
          <a:xfrm>
            <a:off x="4446518" y="4780722"/>
            <a:ext cx="3298964" cy="1212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200" dirty="0"/>
              <a:t>Game Engine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52C6B39-3C99-4D67-9967-DA00F8079E53}"/>
              </a:ext>
            </a:extLst>
          </p:cNvPr>
          <p:cNvSpPr/>
          <p:nvPr/>
        </p:nvSpPr>
        <p:spPr>
          <a:xfrm>
            <a:off x="2465731" y="2165075"/>
            <a:ext cx="2420179" cy="12125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200" dirty="0"/>
              <a:t>Player 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3ECF417-EE10-41A7-9959-461852D9D510}"/>
              </a:ext>
            </a:extLst>
          </p:cNvPr>
          <p:cNvSpPr/>
          <p:nvPr/>
        </p:nvSpPr>
        <p:spPr>
          <a:xfrm>
            <a:off x="7190132" y="2165075"/>
            <a:ext cx="2420179" cy="12125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200" dirty="0"/>
              <a:t>Player 2</a:t>
            </a:r>
          </a:p>
        </p:txBody>
      </p:sp>
    </p:spTree>
    <p:extLst>
      <p:ext uri="{BB962C8B-B14F-4D97-AF65-F5344CB8AC3E}">
        <p14:creationId xmlns:p14="http://schemas.microsoft.com/office/powerpoint/2010/main" val="30836707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D1B6F-77E3-4C44-876F-8D06F4B85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Modelling approach – Engine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F676210-A96D-4B31-AE56-892D152D9DE0}"/>
              </a:ext>
            </a:extLst>
          </p:cNvPr>
          <p:cNvSpPr/>
          <p:nvPr/>
        </p:nvSpPr>
        <p:spPr>
          <a:xfrm>
            <a:off x="4446518" y="4780722"/>
            <a:ext cx="3298964" cy="1212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200" dirty="0"/>
              <a:t>Game Engine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52C6B39-3C99-4D67-9967-DA00F8079E53}"/>
              </a:ext>
            </a:extLst>
          </p:cNvPr>
          <p:cNvSpPr/>
          <p:nvPr/>
        </p:nvSpPr>
        <p:spPr>
          <a:xfrm>
            <a:off x="2465731" y="2165075"/>
            <a:ext cx="2420179" cy="12125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200" dirty="0"/>
              <a:t>Player 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3ECF417-EE10-41A7-9959-461852D9D510}"/>
              </a:ext>
            </a:extLst>
          </p:cNvPr>
          <p:cNvSpPr/>
          <p:nvPr/>
        </p:nvSpPr>
        <p:spPr>
          <a:xfrm>
            <a:off x="7190132" y="2165075"/>
            <a:ext cx="2420179" cy="12125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200" dirty="0"/>
              <a:t>Player 2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02D764-30CC-4267-B91D-4281FE2484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1007" y="2123661"/>
            <a:ext cx="1233488" cy="129540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034E0C9-E42F-4A3C-B5BD-790865370D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1303" y="2165075"/>
            <a:ext cx="1233488" cy="1295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9008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D1B6F-77E3-4C44-876F-8D06F4B85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Modelling approach – Engine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F676210-A96D-4B31-AE56-892D152D9DE0}"/>
              </a:ext>
            </a:extLst>
          </p:cNvPr>
          <p:cNvSpPr/>
          <p:nvPr/>
        </p:nvSpPr>
        <p:spPr>
          <a:xfrm>
            <a:off x="4446518" y="4780722"/>
            <a:ext cx="3298964" cy="1212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200" dirty="0"/>
              <a:t>Game Engine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472B4CF-A885-4F26-AE81-32F46FF0EF22}"/>
              </a:ext>
            </a:extLst>
          </p:cNvPr>
          <p:cNvCxnSpPr>
            <a:stCxn id="5" idx="2"/>
            <a:endCxn id="4" idx="0"/>
          </p:cNvCxnSpPr>
          <p:nvPr/>
        </p:nvCxnSpPr>
        <p:spPr>
          <a:xfrm>
            <a:off x="3675821" y="3377649"/>
            <a:ext cx="2420179" cy="1403073"/>
          </a:xfrm>
          <a:prstGeom prst="straightConnector1">
            <a:avLst/>
          </a:prstGeom>
          <a:ln w="508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F367964-3F42-43EB-8341-8659FDCD14D5}"/>
              </a:ext>
            </a:extLst>
          </p:cNvPr>
          <p:cNvCxnSpPr>
            <a:cxnSpLocks/>
            <a:stCxn id="6" idx="2"/>
            <a:endCxn id="4" idx="0"/>
          </p:cNvCxnSpPr>
          <p:nvPr/>
        </p:nvCxnSpPr>
        <p:spPr>
          <a:xfrm flipH="1">
            <a:off x="6096000" y="3377649"/>
            <a:ext cx="2304222" cy="1403073"/>
          </a:xfrm>
          <a:prstGeom prst="straightConnector1">
            <a:avLst/>
          </a:prstGeom>
          <a:ln w="508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0871D96-EC11-4A8E-A506-549E40BBE0F4}"/>
              </a:ext>
            </a:extLst>
          </p:cNvPr>
          <p:cNvSpPr txBox="1"/>
          <p:nvPr/>
        </p:nvSpPr>
        <p:spPr>
          <a:xfrm>
            <a:off x="3302275" y="3976373"/>
            <a:ext cx="1525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make_move</a:t>
            </a:r>
            <a:r>
              <a:rPr lang="en-US" dirty="0"/>
              <a:t>()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184FFA-DC5D-4384-906D-E80F2E3DA2D4}"/>
              </a:ext>
            </a:extLst>
          </p:cNvPr>
          <p:cNvSpPr txBox="1"/>
          <p:nvPr/>
        </p:nvSpPr>
        <p:spPr>
          <a:xfrm>
            <a:off x="7248111" y="3976373"/>
            <a:ext cx="1525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make_move</a:t>
            </a:r>
            <a:r>
              <a:rPr lang="en-US" dirty="0"/>
              <a:t>()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52C6B39-3C99-4D67-9967-DA00F8079E53}"/>
              </a:ext>
            </a:extLst>
          </p:cNvPr>
          <p:cNvSpPr/>
          <p:nvPr/>
        </p:nvSpPr>
        <p:spPr>
          <a:xfrm>
            <a:off x="2465731" y="2165075"/>
            <a:ext cx="2420179" cy="12125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200" dirty="0"/>
              <a:t>Player 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3ECF417-EE10-41A7-9959-461852D9D510}"/>
              </a:ext>
            </a:extLst>
          </p:cNvPr>
          <p:cNvSpPr/>
          <p:nvPr/>
        </p:nvSpPr>
        <p:spPr>
          <a:xfrm>
            <a:off x="7190132" y="2165075"/>
            <a:ext cx="2420179" cy="12125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200" dirty="0"/>
              <a:t>Player 2</a:t>
            </a:r>
          </a:p>
        </p:txBody>
      </p:sp>
    </p:spTree>
    <p:extLst>
      <p:ext uri="{BB962C8B-B14F-4D97-AF65-F5344CB8AC3E}">
        <p14:creationId xmlns:p14="http://schemas.microsoft.com/office/powerpoint/2010/main" val="162781041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2033</TotalTime>
  <Words>748</Words>
  <Application>Microsoft Office PowerPoint</Application>
  <PresentationFormat>Widescreen</PresentationFormat>
  <Paragraphs>164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Arial</vt:lpstr>
      <vt:lpstr>Calibri</vt:lpstr>
      <vt:lpstr>Calibri Light</vt:lpstr>
      <vt:lpstr>Retrospect</vt:lpstr>
      <vt:lpstr>Gotta Model ’Em All! A Pokémon ABM</vt:lpstr>
      <vt:lpstr>Introduction - System of Interest</vt:lpstr>
      <vt:lpstr>Introduction – System of Interest pt. 2</vt:lpstr>
      <vt:lpstr>Introduction – System of Interest</vt:lpstr>
      <vt:lpstr>Modelling approach</vt:lpstr>
      <vt:lpstr>Modelling approach – Agents</vt:lpstr>
      <vt:lpstr>Modelling approach – Engine</vt:lpstr>
      <vt:lpstr>Modelling approach – Engine</vt:lpstr>
      <vt:lpstr>Modelling approach – Engine</vt:lpstr>
      <vt:lpstr>Modelling approach – Engine</vt:lpstr>
      <vt:lpstr>Modelling approach – Engine</vt:lpstr>
      <vt:lpstr>Modelling approach – Ladder</vt:lpstr>
      <vt:lpstr>Results – RPS #1</vt:lpstr>
      <vt:lpstr>Results – RPS (Random)</vt:lpstr>
      <vt:lpstr>Results – RPS (Random)</vt:lpstr>
      <vt:lpstr>Results – RPS (Random)</vt:lpstr>
      <vt:lpstr>Results – RPS (Weighted)</vt:lpstr>
      <vt:lpstr>Results – RPS (Weighted)</vt:lpstr>
      <vt:lpstr>Results – RPS (Weighted)</vt:lpstr>
      <vt:lpstr>Results – RPS #2</vt:lpstr>
      <vt:lpstr>Results – RPS (Counter)</vt:lpstr>
      <vt:lpstr>Results – RPS (Counter)</vt:lpstr>
      <vt:lpstr>Results – RPS (Counter)</vt:lpstr>
      <vt:lpstr>Results – Pokémon</vt:lpstr>
      <vt:lpstr>Results – Pokemon</vt:lpstr>
      <vt:lpstr>Results – Pokémon (Random)</vt:lpstr>
      <vt:lpstr>Results – Pokémon (Random)</vt:lpstr>
      <vt:lpstr>Results – Pokémon (Weighted)</vt:lpstr>
      <vt:lpstr>Results – Pokémon (Weighted)</vt:lpstr>
      <vt:lpstr>Future Directions</vt:lpstr>
      <vt:lpstr>Thank you!</vt:lpstr>
      <vt:lpstr>Extra Slides</vt:lpstr>
      <vt:lpstr>Pokémon Terminology</vt:lpstr>
      <vt:lpstr>Modelling approach – Agents (Basic)</vt:lpstr>
      <vt:lpstr>Modelling approach – Agents (Strategy)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PS!ABM</dc:title>
  <dc:creator>Ali Turfah</dc:creator>
  <cp:lastModifiedBy>Ali Turfah</cp:lastModifiedBy>
  <cp:revision>79</cp:revision>
  <dcterms:created xsi:type="dcterms:W3CDTF">2018-04-01T20:29:32Z</dcterms:created>
  <dcterms:modified xsi:type="dcterms:W3CDTF">2018-04-05T14:39:15Z</dcterms:modified>
</cp:coreProperties>
</file>