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0" r:id="rId1"/>
  </p:sldMasterIdLst>
  <p:notesMasterIdLst>
    <p:notesMasterId r:id="rId12"/>
  </p:notesMasterIdLst>
  <p:sldIdLst>
    <p:sldId id="256" r:id="rId2"/>
    <p:sldId id="283" r:id="rId3"/>
    <p:sldId id="284" r:id="rId4"/>
    <p:sldId id="286" r:id="rId5"/>
    <p:sldId id="285" r:id="rId6"/>
    <p:sldId id="289" r:id="rId7"/>
    <p:sldId id="287" r:id="rId8"/>
    <p:sldId id="288" r:id="rId9"/>
    <p:sldId id="291" r:id="rId10"/>
    <p:sldId id="29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3FF"/>
    <a:srgbClr val="000000"/>
    <a:srgbClr val="FDFFF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7" autoAdjust="0"/>
    <p:restoredTop sz="94774" autoAdjust="0"/>
  </p:normalViewPr>
  <p:slideViewPr>
    <p:cSldViewPr snapToGrid="0" snapToObjects="1">
      <p:cViewPr>
        <p:scale>
          <a:sx n="112" d="100"/>
          <a:sy n="112" d="100"/>
        </p:scale>
        <p:origin x="-1184" y="-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9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D2559-EFCC-5B48-BE31-3147723617B1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5DDD0-F12B-C946-9611-FFDFFA8BA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6916069" y="4797475"/>
            <a:ext cx="2133600" cy="274637"/>
          </a:xfrm>
          <a:prstGeom prst="rect">
            <a:avLst/>
          </a:prstGeom>
        </p:spPr>
        <p:txBody>
          <a:bodyPr/>
          <a:lstStyle/>
          <a:p>
            <a:fld id="{BE4CB67B-A889-154C-B622-B9E662EA08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04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89788"/>
            <a:ext cx="8229600" cy="353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354449" y="4881890"/>
            <a:ext cx="2789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solidFill>
                  <a:srgbClr val="FFFFFF"/>
                </a:solidFill>
              </a:rPr>
              <a:t>Christina Koch, UW Madison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583323" y="4882657"/>
            <a:ext cx="2131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aseline="0" dirty="0" smtClean="0">
                <a:solidFill>
                  <a:srgbClr val="FFFFFF"/>
                </a:solidFill>
              </a:rPr>
              <a:t>November </a:t>
            </a:r>
            <a:r>
              <a:rPr lang="en-US" sz="1100" baseline="0" dirty="0" smtClean="0">
                <a:solidFill>
                  <a:srgbClr val="FFFFFF"/>
                </a:solidFill>
              </a:rPr>
              <a:t>14, </a:t>
            </a:r>
            <a:r>
              <a:rPr lang="en-US" sz="1100" baseline="0" dirty="0" smtClean="0">
                <a:solidFill>
                  <a:srgbClr val="FFFFFF"/>
                </a:solidFill>
              </a:rPr>
              <a:t>2017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4881890"/>
            <a:ext cx="2991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 smtClean="0">
                <a:solidFill>
                  <a:srgbClr val="FFFFFF"/>
                </a:solidFill>
              </a:rPr>
              <a:t>SC’</a:t>
            </a:r>
            <a:r>
              <a:rPr lang="en-US" sz="1100" dirty="0" smtClean="0">
                <a:solidFill>
                  <a:srgbClr val="FFFFFF"/>
                </a:solidFill>
              </a:rPr>
              <a:t>17</a:t>
            </a:r>
            <a:r>
              <a:rPr lang="en-US" sz="1100" baseline="0" dirty="0" smtClean="0">
                <a:solidFill>
                  <a:srgbClr val="FFFFFF"/>
                </a:solidFill>
              </a:rPr>
              <a:t> BOF: HPC Carpentry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315394" y="4512558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Agenda </a:t>
            </a:r>
            <a:r>
              <a:rPr lang="en-US" dirty="0">
                <a:solidFill>
                  <a:schemeClr val="bg2"/>
                </a:solidFill>
              </a:rPr>
              <a:t>and links: https://</a:t>
            </a:r>
            <a:r>
              <a:rPr lang="en-US" dirty="0" err="1">
                <a:solidFill>
                  <a:schemeClr val="bg2"/>
                </a:solidFill>
              </a:rPr>
              <a:t>hpc-uk.github.io</a:t>
            </a:r>
            <a:r>
              <a:rPr lang="en-US" dirty="0">
                <a:solidFill>
                  <a:schemeClr val="bg2"/>
                </a:solidFill>
              </a:rPr>
              <a:t>/sc17-hpccarpentry-bof/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4055"/>
            <a:ext cx="7848600" cy="14454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Building</a:t>
            </a:r>
            <a:br>
              <a:rPr lang="en-US" dirty="0" smtClean="0"/>
            </a:br>
            <a:r>
              <a:rPr lang="en-US" dirty="0" smtClean="0"/>
              <a:t>HPC Carpentry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540482"/>
            <a:ext cx="7848601" cy="1314450"/>
          </a:xfrm>
        </p:spPr>
        <p:txBody>
          <a:bodyPr>
            <a:normAutofit/>
          </a:bodyPr>
          <a:lstStyle/>
          <a:p>
            <a:r>
              <a:rPr lang="en-US" b="1" dirty="0" smtClean="0"/>
              <a:t>Applying the Software and Data Carpentry model to training needs in large scale research computing</a:t>
            </a:r>
          </a:p>
        </p:txBody>
      </p:sp>
    </p:spTree>
    <p:extLst>
      <p:ext uri="{BB962C8B-B14F-4D97-AF65-F5344CB8AC3E}">
        <p14:creationId xmlns:p14="http://schemas.microsoft.com/office/powerpoint/2010/main" val="35172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your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Compare profiles.  What common characteristics emerge? Discuss </a:t>
            </a:r>
            <a:r>
              <a:rPr lang="en-US" sz="2800" dirty="0"/>
              <a:t>and put into a list ordered by your collective evaluation of importance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Look at the profile that was handed out. Does it align or differ with your individual profile, or the list of characteristics from your group? </a:t>
            </a:r>
          </a:p>
        </p:txBody>
      </p:sp>
    </p:spTree>
    <p:extLst>
      <p:ext uri="{BB962C8B-B14F-4D97-AF65-F5344CB8AC3E}">
        <p14:creationId xmlns:p14="http://schemas.microsoft.com/office/powerpoint/2010/main" val="44506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SWC/DC 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93265"/>
            <a:ext cx="8229600" cy="2134008"/>
          </a:xfrm>
          <a:solidFill>
            <a:schemeClr val="bg2">
              <a:alpha val="62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 smtClean="0"/>
          </a:p>
          <a:p>
            <a:r>
              <a:rPr lang="en-US" dirty="0" smtClean="0"/>
              <a:t>Researchers </a:t>
            </a:r>
            <a:r>
              <a:rPr lang="en-US" dirty="0"/>
              <a:t>writing programs without any training in useful “industry-standard” best practices</a:t>
            </a:r>
          </a:p>
          <a:p>
            <a:r>
              <a:rPr lang="en-US" dirty="0"/>
              <a:t>Researchers struggling with quantity of data and how to organize, analyze, and otherwise manage it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255771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Finding Gaps</a:t>
            </a:r>
            <a:r>
              <a:rPr lang="en-US" sz="2400" dirty="0">
                <a:solidFill>
                  <a:schemeClr val="bg1"/>
                </a:solidFill>
              </a:rPr>
              <a:t>	      </a:t>
            </a:r>
            <a:r>
              <a:rPr lang="en-US" sz="2400" dirty="0" smtClean="0">
                <a:solidFill>
                  <a:schemeClr val="bg1"/>
                </a:solidFill>
              </a:rPr>
              <a:t> Skills</a:t>
            </a:r>
            <a:r>
              <a:rPr lang="en-US" sz="2400" dirty="0">
                <a:solidFill>
                  <a:schemeClr val="bg1"/>
                </a:solidFill>
              </a:rPr>
              <a:t>	   </a:t>
            </a:r>
            <a:r>
              <a:rPr lang="en-US" sz="2400" dirty="0" smtClean="0">
                <a:solidFill>
                  <a:schemeClr val="bg1"/>
                </a:solidFill>
              </a:rPr>
              <a:t>      Community      	Instruction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SWC/DC 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93265"/>
            <a:ext cx="8229600" cy="2247394"/>
          </a:xfrm>
          <a:solidFill>
            <a:schemeClr val="bg2">
              <a:alpha val="62000"/>
            </a:schemeClr>
          </a:solidFill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research-</a:t>
            </a:r>
            <a:r>
              <a:rPr lang="en-US" b="1" dirty="0" smtClean="0">
                <a:solidFill>
                  <a:srgbClr val="FFFFFF"/>
                </a:solidFill>
              </a:rPr>
              <a:t>focused</a:t>
            </a:r>
            <a:endParaRPr lang="en-US" dirty="0" smtClean="0">
              <a:solidFill>
                <a:srgbClr val="FFFFFF"/>
              </a:solidFill>
            </a:endParaRPr>
          </a:p>
          <a:p>
            <a:pPr lvl="1" algn="ctr"/>
            <a:r>
              <a:rPr lang="en-US" dirty="0" smtClean="0">
                <a:solidFill>
                  <a:srgbClr val="FFFFFF"/>
                </a:solidFill>
              </a:rPr>
              <a:t>basic </a:t>
            </a:r>
            <a:r>
              <a:rPr lang="en-US" dirty="0">
                <a:solidFill>
                  <a:srgbClr val="FFFFFF"/>
                </a:solidFill>
              </a:rPr>
              <a:t>“toolbox” skills for everyday </a:t>
            </a:r>
            <a:r>
              <a:rPr lang="en-US" dirty="0" smtClean="0">
                <a:solidFill>
                  <a:srgbClr val="FFFFFF"/>
                </a:solidFill>
              </a:rPr>
              <a:t>use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</a:rPr>
              <a:t>best practices</a:t>
            </a:r>
            <a:endParaRPr lang="en-US" dirty="0" smtClean="0">
              <a:solidFill>
                <a:srgbClr val="FFFFFF"/>
              </a:solidFill>
            </a:endParaRPr>
          </a:p>
          <a:p>
            <a:pPr lvl="1" algn="ctr"/>
            <a:r>
              <a:rPr lang="en-US" dirty="0" smtClean="0">
                <a:solidFill>
                  <a:srgbClr val="FFFFFF"/>
                </a:solidFill>
              </a:rPr>
              <a:t>modular code, using </a:t>
            </a:r>
            <a:r>
              <a:rPr lang="en-US" dirty="0">
                <a:solidFill>
                  <a:srgbClr val="FFFFFF"/>
                </a:solidFill>
              </a:rPr>
              <a:t>data </a:t>
            </a:r>
            <a:r>
              <a:rPr lang="en-US" dirty="0" smtClean="0">
                <a:solidFill>
                  <a:srgbClr val="FFFFFF"/>
                </a:solidFill>
              </a:rPr>
              <a:t>structures, reproducibility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55771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Finding Gaps</a:t>
            </a:r>
            <a:r>
              <a:rPr lang="en-US" sz="2400" dirty="0">
                <a:solidFill>
                  <a:schemeClr val="bg1"/>
                </a:solidFill>
              </a:rPr>
              <a:t>	      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2"/>
                </a:solidFill>
              </a:rPr>
              <a:t>Skills</a:t>
            </a:r>
            <a:r>
              <a:rPr lang="en-US" sz="2400" dirty="0">
                <a:solidFill>
                  <a:schemeClr val="bg1"/>
                </a:solidFill>
              </a:rPr>
              <a:t>	   </a:t>
            </a:r>
            <a:r>
              <a:rPr lang="en-US" sz="2400" dirty="0" smtClean="0">
                <a:solidFill>
                  <a:schemeClr val="bg1"/>
                </a:solidFill>
              </a:rPr>
              <a:t>      Community</a:t>
            </a:r>
            <a:r>
              <a:rPr lang="en-US" sz="2400" dirty="0">
                <a:solidFill>
                  <a:schemeClr val="bg1"/>
                </a:solidFill>
              </a:rPr>
              <a:t>	 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>
                <a:solidFill>
                  <a:schemeClr val="bg1"/>
                </a:solidFill>
              </a:rPr>
              <a:t>Instruction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6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SWC/DC 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93265"/>
            <a:ext cx="8229600" cy="2281409"/>
          </a:xfrm>
          <a:solidFill>
            <a:schemeClr val="bg2">
              <a:alpha val="62000"/>
            </a:schemeClr>
          </a:solidFill>
        </p:spPr>
        <p:txBody>
          <a:bodyPr>
            <a:noAutofit/>
          </a:bodyPr>
          <a:lstStyle/>
          <a:p>
            <a:pPr lvl="1"/>
            <a:endParaRPr lang="en-US" sz="2400" dirty="0" smtClean="0">
              <a:solidFill>
                <a:schemeClr val="tx1"/>
              </a:solidFill>
            </a:endParaRPr>
          </a:p>
          <a:p>
            <a:pPr marL="274320" lvl="1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C</a:t>
            </a:r>
            <a:r>
              <a:rPr lang="en-US" sz="2400" dirty="0" smtClean="0">
                <a:solidFill>
                  <a:srgbClr val="FFFFFF"/>
                </a:solidFill>
              </a:rPr>
              <a:t>ommunity developed, open-source lessons</a:t>
            </a:r>
          </a:p>
          <a:p>
            <a:pPr lvl="1" algn="ctr"/>
            <a:endParaRPr lang="en-US" sz="2400" dirty="0">
              <a:solidFill>
                <a:srgbClr val="FFFFFF"/>
              </a:solidFill>
            </a:endParaRPr>
          </a:p>
          <a:p>
            <a:pPr marL="274320" lvl="1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W</a:t>
            </a:r>
            <a:r>
              <a:rPr lang="en-US" sz="2400" dirty="0" smtClean="0">
                <a:solidFill>
                  <a:srgbClr val="FFFFFF"/>
                </a:solidFill>
              </a:rPr>
              <a:t>orkshops taught by peers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55771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Finding Gaps</a:t>
            </a:r>
            <a:r>
              <a:rPr lang="en-US" sz="2400" dirty="0">
                <a:solidFill>
                  <a:schemeClr val="bg1"/>
                </a:solidFill>
              </a:rPr>
              <a:t>	      </a:t>
            </a:r>
            <a:r>
              <a:rPr lang="en-US" sz="2400" dirty="0" smtClean="0">
                <a:solidFill>
                  <a:schemeClr val="bg1"/>
                </a:solidFill>
              </a:rPr>
              <a:t> Skills</a:t>
            </a:r>
            <a:r>
              <a:rPr lang="en-US" sz="2400" dirty="0">
                <a:solidFill>
                  <a:schemeClr val="bg1"/>
                </a:solidFill>
              </a:rPr>
              <a:t>	   </a:t>
            </a:r>
            <a:r>
              <a:rPr lang="en-US" sz="2400" dirty="0" smtClean="0">
                <a:solidFill>
                  <a:schemeClr val="bg1"/>
                </a:solidFill>
              </a:rPr>
              <a:t>      </a:t>
            </a:r>
            <a:r>
              <a:rPr lang="en-US" sz="2400" dirty="0" smtClean="0">
                <a:solidFill>
                  <a:schemeClr val="bg2"/>
                </a:solidFill>
              </a:rPr>
              <a:t>Community</a:t>
            </a:r>
            <a:r>
              <a:rPr lang="en-US" sz="2400" dirty="0">
                <a:solidFill>
                  <a:schemeClr val="bg2"/>
                </a:solidFill>
              </a:rPr>
              <a:t>	 </a:t>
            </a:r>
            <a:r>
              <a:rPr lang="en-US" sz="2400" dirty="0" smtClean="0">
                <a:solidFill>
                  <a:schemeClr val="bg2"/>
                </a:solidFill>
              </a:rPr>
              <a:t>     </a:t>
            </a:r>
            <a:r>
              <a:rPr lang="en-US" sz="2400" dirty="0">
                <a:solidFill>
                  <a:schemeClr val="bg1"/>
                </a:solidFill>
              </a:rPr>
              <a:t>Instruction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7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SWC/DC Features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93265"/>
            <a:ext cx="8229600" cy="2519522"/>
          </a:xfrm>
          <a:solidFill>
            <a:schemeClr val="bg2">
              <a:alpha val="62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dirty="0" smtClean="0">
                <a:solidFill>
                  <a:srgbClr val="FFFFFF"/>
                </a:solidFill>
              </a:rPr>
              <a:t>Hands-on and interactive</a:t>
            </a:r>
          </a:p>
          <a:p>
            <a:pPr algn="ctr">
              <a:lnSpc>
                <a:spcPct val="130000"/>
              </a:lnSpc>
            </a:pPr>
            <a:r>
              <a:rPr lang="en-US" dirty="0" smtClean="0">
                <a:solidFill>
                  <a:srgbClr val="FFFFFF"/>
                </a:solidFill>
              </a:rPr>
              <a:t>Incorporate feedback</a:t>
            </a:r>
          </a:p>
          <a:p>
            <a:pPr algn="ctr">
              <a:lnSpc>
                <a:spcPct val="130000"/>
              </a:lnSpc>
            </a:pPr>
            <a:r>
              <a:rPr lang="en-US" dirty="0" smtClean="0">
                <a:solidFill>
                  <a:srgbClr val="FFFFFF"/>
                </a:solidFill>
              </a:rPr>
              <a:t>Research-based instructor training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255771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Finding Gaps</a:t>
            </a:r>
            <a:r>
              <a:rPr lang="en-US" sz="2400" dirty="0">
                <a:solidFill>
                  <a:schemeClr val="bg1"/>
                </a:solidFill>
              </a:rPr>
              <a:t>	      </a:t>
            </a:r>
            <a:r>
              <a:rPr lang="en-US" sz="2400" dirty="0" smtClean="0">
                <a:solidFill>
                  <a:schemeClr val="bg1"/>
                </a:solidFill>
              </a:rPr>
              <a:t> Skills</a:t>
            </a:r>
            <a:r>
              <a:rPr lang="en-US" sz="2400" dirty="0">
                <a:solidFill>
                  <a:schemeClr val="bg1"/>
                </a:solidFill>
              </a:rPr>
              <a:t>	   </a:t>
            </a:r>
            <a:r>
              <a:rPr lang="en-US" sz="2400" dirty="0" smtClean="0">
                <a:solidFill>
                  <a:schemeClr val="bg1"/>
                </a:solidFill>
              </a:rPr>
              <a:t>      Community</a:t>
            </a:r>
            <a:r>
              <a:rPr lang="en-US" sz="2400" dirty="0">
                <a:solidFill>
                  <a:srgbClr val="FFFFFF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</a:t>
            </a:r>
            <a:r>
              <a:rPr lang="en-US" sz="2400" dirty="0">
                <a:solidFill>
                  <a:schemeClr val="bg2"/>
                </a:solidFill>
              </a:rPr>
              <a:t>Instruction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7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BOF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Go through these features, discuss, and share ideas. </a:t>
            </a:r>
          </a:p>
          <a:p>
            <a:r>
              <a:rPr lang="en-US" sz="2800" dirty="0" smtClean="0"/>
              <a:t>Specifically:</a:t>
            </a:r>
          </a:p>
          <a:p>
            <a:pPr lvl="1"/>
            <a:r>
              <a:rPr lang="en-US" sz="2400" dirty="0" smtClean="0"/>
              <a:t>Target Audience</a:t>
            </a:r>
          </a:p>
          <a:p>
            <a:pPr lvl="1"/>
            <a:r>
              <a:rPr lang="en-US" sz="2400" dirty="0" smtClean="0"/>
              <a:t>Learning Outcomes + Lessons</a:t>
            </a:r>
          </a:p>
          <a:p>
            <a:pPr lvl="1"/>
            <a:r>
              <a:rPr lang="en-US" sz="2400" dirty="0" smtClean="0"/>
              <a:t>Community Needs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0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Learner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Tool from the development world (user profiles)</a:t>
            </a:r>
          </a:p>
          <a:p>
            <a:r>
              <a:rPr lang="en-US" sz="2800" dirty="0"/>
              <a:t>Profile elements</a:t>
            </a:r>
          </a:p>
          <a:p>
            <a:pPr lvl="1"/>
            <a:r>
              <a:rPr lang="en-US" sz="2400" dirty="0"/>
              <a:t>the person’s general background</a:t>
            </a:r>
          </a:p>
          <a:p>
            <a:pPr lvl="1"/>
            <a:r>
              <a:rPr lang="en-US" sz="2400" dirty="0"/>
              <a:t>the problem they face</a:t>
            </a:r>
          </a:p>
          <a:p>
            <a:pPr lvl="1"/>
            <a:r>
              <a:rPr lang="en-US" sz="2400" dirty="0"/>
              <a:t>how they feel about the subject</a:t>
            </a:r>
          </a:p>
          <a:p>
            <a:pPr lvl="1"/>
            <a:r>
              <a:rPr lang="en-US" sz="2400" dirty="0"/>
              <a:t>how the course will help them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262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your own, brainstorm </a:t>
            </a:r>
            <a:r>
              <a:rPr lang="en-US" dirty="0"/>
              <a:t>the characteristics of the novice HPC user from your </a:t>
            </a:r>
            <a:r>
              <a:rPr lang="en-US" dirty="0" smtClean="0"/>
              <a:t>perspective.</a:t>
            </a:r>
          </a:p>
          <a:p>
            <a:r>
              <a:rPr lang="en-US" dirty="0" smtClean="0"/>
              <a:t>Include </a:t>
            </a:r>
            <a:r>
              <a:rPr lang="en-US" dirty="0"/>
              <a:t>skills (e.g. </a:t>
            </a:r>
            <a:r>
              <a:rPr lang="en-US" i="1" dirty="0"/>
              <a:t>I am not comfortable with the command line</a:t>
            </a:r>
            <a:r>
              <a:rPr lang="en-US" dirty="0" smtClean="0"/>
              <a:t>), mindset </a:t>
            </a:r>
            <a:r>
              <a:rPr lang="en-US" dirty="0"/>
              <a:t>(e.g. </a:t>
            </a:r>
            <a:r>
              <a:rPr lang="en-US" i="1" dirty="0"/>
              <a:t>I am intimidated learning about HPC</a:t>
            </a:r>
            <a:r>
              <a:rPr lang="en-US" dirty="0" smtClean="0"/>
              <a:t>), and desired goals. You </a:t>
            </a:r>
            <a:r>
              <a:rPr lang="en-US" dirty="0"/>
              <a:t>can produce multiple, distinct profiles if you wish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 your profile to your group’s Google Doc.</a:t>
            </a:r>
          </a:p>
        </p:txBody>
      </p:sp>
    </p:spTree>
    <p:extLst>
      <p:ext uri="{BB962C8B-B14F-4D97-AF65-F5344CB8AC3E}">
        <p14:creationId xmlns:p14="http://schemas.microsoft.com/office/powerpoint/2010/main" val="718910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14243</TotalTime>
  <Words>295</Words>
  <Application>Microsoft Macintosh PowerPoint</Application>
  <PresentationFormat>On-screen Show (16:9)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Building HPC Carpentry</vt:lpstr>
      <vt:lpstr>SWC/DC Features</vt:lpstr>
      <vt:lpstr>SWC/DC Features</vt:lpstr>
      <vt:lpstr>SWC/DC Features</vt:lpstr>
      <vt:lpstr>SWC/DC Features</vt:lpstr>
      <vt:lpstr>BOF Agenda</vt:lpstr>
      <vt:lpstr>Audience</vt:lpstr>
      <vt:lpstr>Learner Profiles</vt:lpstr>
      <vt:lpstr>Activity</vt:lpstr>
      <vt:lpstr>In your group</vt:lpstr>
    </vt:vector>
  </TitlesOfParts>
  <Company>CHTC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Koch</dc:creator>
  <cp:lastModifiedBy>Christina Koch</cp:lastModifiedBy>
  <cp:revision>415</cp:revision>
  <dcterms:created xsi:type="dcterms:W3CDTF">2017-07-02T01:24:34Z</dcterms:created>
  <dcterms:modified xsi:type="dcterms:W3CDTF">2017-11-14T05:22:14Z</dcterms:modified>
</cp:coreProperties>
</file>