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notesMasterIdLst>
    <p:notesMasterId r:id="rId7"/>
  </p:notesMasterIdLst>
  <p:sldIdLst>
    <p:sldId id="256" r:id="rId2"/>
    <p:sldId id="292" r:id="rId3"/>
    <p:sldId id="293" r:id="rId4"/>
    <p:sldId id="294" r:id="rId5"/>
    <p:sldId id="29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3FF"/>
    <a:srgbClr val="000000"/>
    <a:srgbClr val="FDFF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9" autoAdjust="0"/>
    <p:restoredTop sz="94643" autoAdjust="0"/>
  </p:normalViewPr>
  <p:slideViewPr>
    <p:cSldViewPr snapToGrid="0" snapToObjects="1">
      <p:cViewPr>
        <p:scale>
          <a:sx n="112" d="100"/>
          <a:sy n="112" d="100"/>
        </p:scale>
        <p:origin x="256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2559-EFCC-5B48-BE31-3147723617B1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5DDD0-F12B-C946-9611-FFDFFA8B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Many people have questions that occur</a:t>
            </a:r>
            <a:r>
              <a:rPr lang="en-US" baseline="0" dirty="0" smtClean="0"/>
              <a:t> weeks after the course has finished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400D-403C-DB4F-BFC6-9CBC1E2EFD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04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788"/>
            <a:ext cx="8229600" cy="353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37911" y="4881890"/>
            <a:ext cx="3006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FFFF"/>
                </a:solidFill>
              </a:rPr>
              <a:t>Andy</a:t>
            </a:r>
            <a:r>
              <a:rPr lang="en-US" sz="1100" baseline="0" dirty="0" smtClean="0">
                <a:solidFill>
                  <a:srgbClr val="FFFFFF"/>
                </a:solidFill>
              </a:rPr>
              <a:t> Turner</a:t>
            </a:r>
            <a:r>
              <a:rPr lang="en-US" sz="1100" dirty="0" smtClean="0">
                <a:solidFill>
                  <a:srgbClr val="FFFFFF"/>
                </a:solidFill>
              </a:rPr>
              <a:t>, EPCC</a:t>
            </a:r>
            <a:r>
              <a:rPr lang="en-US" sz="1100" smtClean="0">
                <a:solidFill>
                  <a:srgbClr val="FFFFFF"/>
                </a:solidFill>
              </a:rPr>
              <a:t>,</a:t>
            </a:r>
            <a:r>
              <a:rPr lang="en-US" sz="1100" baseline="0" smtClean="0">
                <a:solidFill>
                  <a:srgbClr val="FFFFFF"/>
                </a:solidFill>
              </a:rPr>
              <a:t> University of Edinburgh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583323" y="4882657"/>
            <a:ext cx="213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aseline="0" dirty="0" smtClean="0">
                <a:solidFill>
                  <a:srgbClr val="FFFFFF"/>
                </a:solidFill>
              </a:rPr>
              <a:t>November 14, 2017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4881890"/>
            <a:ext cx="2991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 smtClean="0">
                <a:solidFill>
                  <a:srgbClr val="FFFFFF"/>
                </a:solidFill>
              </a:rPr>
              <a:t>SC’17</a:t>
            </a:r>
            <a:r>
              <a:rPr lang="en-US" sz="1100" baseline="0" dirty="0" smtClean="0">
                <a:solidFill>
                  <a:srgbClr val="FFFFFF"/>
                </a:solidFill>
              </a:rPr>
              <a:t> BOF: HPC Carpentry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4" Type="http://schemas.openxmlformats.org/officeDocument/2006/relationships/hyperlink" Target="http://www.archer.ac.uk/training/courses/#rou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uturelearn.com/courses/supercomput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4055"/>
            <a:ext cx="7848600" cy="1445419"/>
          </a:xfrm>
        </p:spPr>
        <p:txBody>
          <a:bodyPr>
            <a:normAutofit/>
          </a:bodyPr>
          <a:lstStyle/>
          <a:p>
            <a:r>
              <a:rPr lang="en-US" dirty="0" smtClean="0"/>
              <a:t>HPC Carpentry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540482"/>
            <a:ext cx="7848601" cy="1314450"/>
          </a:xfrm>
        </p:spPr>
        <p:txBody>
          <a:bodyPr>
            <a:normAutofit/>
          </a:bodyPr>
          <a:lstStyle/>
          <a:p>
            <a:r>
              <a:rPr lang="en-US" b="1" dirty="0" smtClean="0"/>
              <a:t>Ongoing support for learners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172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support </a:t>
            </a:r>
            <a:r>
              <a:rPr lang="mr-IN" dirty="0" smtClean="0"/>
              <a:t>–</a:t>
            </a:r>
            <a:r>
              <a:rPr lang="en-US" dirty="0" smtClean="0"/>
              <a:t> some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4713371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Follow-up tutorial sessions beyond end of courses</a:t>
            </a:r>
          </a:p>
          <a:p>
            <a:pPr lvl="1"/>
            <a:r>
              <a:rPr lang="en-US" dirty="0" smtClean="0"/>
              <a:t>Could be virtual, drop-in sessions</a:t>
            </a:r>
          </a:p>
          <a:p>
            <a:r>
              <a:rPr lang="en-US" dirty="0" smtClean="0"/>
              <a:t>Links in to local support initiatives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XSEDE in USA, HPC Champions and UK RSE in UK</a:t>
            </a:r>
          </a:p>
          <a:p>
            <a:pPr lvl="1"/>
            <a:r>
              <a:rPr lang="en-US" dirty="0" smtClean="0"/>
              <a:t>Other countries</a:t>
            </a:r>
            <a:r>
              <a:rPr lang="mr-IN" dirty="0" smtClean="0"/>
              <a:t>…</a:t>
            </a:r>
            <a:r>
              <a:rPr lang="en-GB" dirty="0" smtClean="0"/>
              <a:t>?</a:t>
            </a:r>
            <a:endParaRPr lang="en-GB" dirty="0" smtClean="0"/>
          </a:p>
          <a:p>
            <a:r>
              <a:rPr lang="en-US" dirty="0" smtClean="0"/>
              <a:t>Should have a module on ongoing support that can be tailored for each locale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02" y="1585787"/>
            <a:ext cx="3238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access to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learners </a:t>
            </a:r>
            <a:r>
              <a:rPr lang="en-US" dirty="0" smtClean="0"/>
              <a:t>continue </a:t>
            </a:r>
            <a:r>
              <a:rPr lang="en-US" dirty="0" smtClean="0"/>
              <a:t>beyond end of course?</a:t>
            </a:r>
          </a:p>
          <a:p>
            <a:r>
              <a:rPr lang="en-US" dirty="0" smtClean="0"/>
              <a:t>Depends on the resource used for training</a:t>
            </a:r>
          </a:p>
          <a:p>
            <a:pPr lvl="1"/>
            <a:r>
              <a:rPr lang="en-US" dirty="0" smtClean="0"/>
              <a:t>VM cluster that runs on learner’s laptop</a:t>
            </a:r>
          </a:p>
          <a:p>
            <a:pPr lvl="1"/>
            <a:r>
              <a:rPr lang="en-US" dirty="0" smtClean="0"/>
              <a:t>HPC facility may provide access beyond end of course</a:t>
            </a:r>
          </a:p>
          <a:p>
            <a:pPr lvl="1"/>
            <a:r>
              <a:rPr lang="en-US" dirty="0" smtClean="0"/>
              <a:t>Potential to use HPC cluster in public cloud</a:t>
            </a:r>
          </a:p>
          <a:p>
            <a:pPr lvl="1"/>
            <a:r>
              <a:rPr lang="en-US" dirty="0" smtClean="0"/>
              <a:t>Or, a combination of the above?</a:t>
            </a:r>
          </a:p>
          <a:p>
            <a:r>
              <a:rPr lang="en-US" dirty="0" smtClean="0"/>
              <a:t>Other options?</a:t>
            </a:r>
          </a:p>
          <a:p>
            <a:pPr lvl="1"/>
            <a:r>
              <a:rPr lang="en-US" dirty="0" smtClean="0"/>
              <a:t>Maybe this is a local decision </a:t>
            </a:r>
            <a:r>
              <a:rPr lang="mr-IN" dirty="0" smtClean="0"/>
              <a:t>–</a:t>
            </a:r>
            <a:r>
              <a:rPr lang="en-US" dirty="0" smtClean="0"/>
              <a:t> should not affect modules and lessons much?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4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other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Where does HPC Carpentry fit with other training available?</a:t>
            </a:r>
          </a:p>
          <a:p>
            <a:pPr lvl="1"/>
            <a:r>
              <a:rPr lang="en-US" dirty="0" smtClean="0"/>
              <a:t>May seem like a locale-dependent question at first glance</a:t>
            </a:r>
          </a:p>
          <a:p>
            <a:r>
              <a:rPr lang="en-US" dirty="0" smtClean="0"/>
              <a:t>Relevant on-demand training</a:t>
            </a:r>
          </a:p>
          <a:p>
            <a:pPr lvl="1"/>
            <a:r>
              <a:rPr lang="en-US" dirty="0" smtClean="0"/>
              <a:t>PRACE Supercomputing MOOC </a:t>
            </a:r>
            <a:r>
              <a:rPr lang="mr-IN" dirty="0" smtClean="0"/>
              <a:t>–</a:t>
            </a:r>
            <a:r>
              <a:rPr lang="en-US" dirty="0" smtClean="0"/>
              <a:t> more of the </a:t>
            </a:r>
            <a:r>
              <a:rPr lang="en-US" i="1" dirty="0" smtClean="0"/>
              <a:t>Why</a:t>
            </a:r>
            <a:r>
              <a:rPr lang="en-US" i="1" dirty="0"/>
              <a:t>?</a:t>
            </a:r>
            <a:br>
              <a:rPr lang="en-US" i="1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www.futurelearn.com/courses/supercomputing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Codecademy</a:t>
            </a:r>
            <a:r>
              <a:rPr lang="en-US" dirty="0" smtClean="0"/>
              <a:t> </a:t>
            </a:r>
            <a:r>
              <a:rPr lang="en-US" dirty="0" smtClean="0"/>
              <a:t>Command Line </a:t>
            </a:r>
            <a:r>
              <a:rPr lang="en-US" dirty="0"/>
              <a:t>course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www.codecademy.com/learn/learn-the-command-line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Proposed PRACE MPI MOOC</a:t>
            </a:r>
          </a:p>
          <a:p>
            <a:pPr lvl="1"/>
            <a:r>
              <a:rPr lang="en-US" dirty="0" smtClean="0"/>
              <a:t>Other options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Potential for advanced HPC Carpentry courses/modules?</a:t>
            </a:r>
          </a:p>
          <a:p>
            <a:r>
              <a:rPr lang="en-US" dirty="0" smtClean="0"/>
              <a:t>Design training pathways that include HPC Carpentry?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4"/>
              </a:rPr>
              <a:t>http://www.archer.ac.uk/training/courses/#</a:t>
            </a:r>
            <a:r>
              <a:rPr lang="en-US" dirty="0" smtClean="0">
                <a:hlinkClick r:id="rId4"/>
              </a:rPr>
              <a:t>routes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Ties into having a curated list of HPC training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9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your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onsider </a:t>
            </a:r>
            <a:r>
              <a:rPr lang="en-US" sz="2800" dirty="0"/>
              <a:t>what is needed to enable learners to continue learning beyond the end of an HPC Carpentry </a:t>
            </a:r>
            <a:r>
              <a:rPr lang="en-US" sz="2800" dirty="0" smtClean="0"/>
              <a:t>course:</a:t>
            </a:r>
          </a:p>
          <a:p>
            <a:pPr lvl="1"/>
            <a:r>
              <a:rPr lang="en-US" dirty="0" smtClean="0"/>
              <a:t>Ongoing support</a:t>
            </a:r>
          </a:p>
          <a:p>
            <a:pPr lvl="1"/>
            <a:r>
              <a:rPr lang="en-US" dirty="0" smtClean="0"/>
              <a:t>Ongoing access to HPC resources</a:t>
            </a:r>
          </a:p>
          <a:p>
            <a:pPr lvl="1"/>
            <a:r>
              <a:rPr lang="en-US" dirty="0" smtClean="0"/>
              <a:t>Opportunities to integrate with other training (could include </a:t>
            </a:r>
            <a:r>
              <a:rPr lang="en-US" i="1" dirty="0" smtClean="0"/>
              <a:t>before</a:t>
            </a:r>
            <a:r>
              <a:rPr lang="en-US" dirty="0" smtClean="0"/>
              <a:t> HPC Carpentry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06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14256</TotalTime>
  <Words>220</Words>
  <Application>Microsoft Macintosh PowerPoint</Application>
  <PresentationFormat>On-screen Show (16:9)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Mangal</vt:lpstr>
      <vt:lpstr>Arial</vt:lpstr>
      <vt:lpstr>Clarity</vt:lpstr>
      <vt:lpstr>HPC Carpentry</vt:lpstr>
      <vt:lpstr>Ongoing support – some ideas</vt:lpstr>
      <vt:lpstr>Ongoing access to resources</vt:lpstr>
      <vt:lpstr>Integration with other training</vt:lpstr>
      <vt:lpstr>In your group</vt:lpstr>
    </vt:vector>
  </TitlesOfParts>
  <Company>CHTC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Koch</dc:creator>
  <cp:lastModifiedBy>TURNER Andrew</cp:lastModifiedBy>
  <cp:revision>417</cp:revision>
  <dcterms:created xsi:type="dcterms:W3CDTF">2017-07-02T01:24:34Z</dcterms:created>
  <dcterms:modified xsi:type="dcterms:W3CDTF">2017-11-14T16:04:38Z</dcterms:modified>
</cp:coreProperties>
</file>