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3"/>
    <p:restoredTop sz="94643"/>
  </p:normalViewPr>
  <p:slideViewPr>
    <p:cSldViewPr snapToGrid="0" snapToObjects="1">
      <p:cViewPr varScale="1">
        <p:scale>
          <a:sx n="80" d="100"/>
          <a:sy n="80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56C25-F53A-184A-95A7-C1B4C654E5A3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3400D-403C-DB4F-BFC6-9CBC1E2E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Many people have questions that occur</a:t>
            </a:r>
            <a:r>
              <a:rPr lang="en-US" baseline="0" dirty="0" smtClean="0"/>
              <a:t> weeks after the course has finished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400D-403C-DB4F-BFC6-9CBC1E2EFD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0A7F-3885-C446-9B2F-562610C3180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.turner@epcc.ed.ac.u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4" Type="http://schemas.openxmlformats.org/officeDocument/2006/relationships/hyperlink" Target="http://www.archer.ac.uk/training/courses/#rout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uturelearn.com/courses/supercompu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Carpentry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Ongoing support for learners</a:t>
            </a:r>
          </a:p>
          <a:p>
            <a:endParaRPr lang="en-US" dirty="0"/>
          </a:p>
          <a:p>
            <a:r>
              <a:rPr lang="en-US" dirty="0" smtClean="0"/>
              <a:t>Andy Turner, EPCC: </a:t>
            </a:r>
            <a:r>
              <a:rPr lang="en-US" dirty="0" smtClean="0">
                <a:hlinkClick r:id="rId2"/>
              </a:rPr>
              <a:t>a.turner@epcc.ed.ac.uk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4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support </a:t>
            </a:r>
            <a:r>
              <a:rPr lang="mr-IN" dirty="0" smtClean="0"/>
              <a:t>–</a:t>
            </a:r>
            <a:r>
              <a:rPr lang="en-US" dirty="0" smtClean="0"/>
              <a:t> some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84495" cy="4351338"/>
          </a:xfrm>
        </p:spPr>
        <p:txBody>
          <a:bodyPr/>
          <a:lstStyle/>
          <a:p>
            <a:r>
              <a:rPr lang="en-US" dirty="0" smtClean="0"/>
              <a:t>Follow-up tutorial sessions beyond end of courses</a:t>
            </a:r>
          </a:p>
          <a:p>
            <a:pPr lvl="1"/>
            <a:r>
              <a:rPr lang="en-US" dirty="0" smtClean="0"/>
              <a:t>Could be virtual, drop-in sessions</a:t>
            </a:r>
          </a:p>
          <a:p>
            <a:r>
              <a:rPr lang="en-US" dirty="0" smtClean="0"/>
              <a:t>Links in to local support initiatives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XSEDE in USA, HPC Champions and UK RSE in UK</a:t>
            </a:r>
          </a:p>
          <a:p>
            <a:pPr lvl="1"/>
            <a:r>
              <a:rPr lang="en-US" dirty="0" smtClean="0"/>
              <a:t>Other countries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US" dirty="0" smtClean="0"/>
              <a:t>Should have a module on ongoing support that can be tailored for each locale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36" y="2114383"/>
            <a:ext cx="4318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access to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learners continue to </a:t>
            </a:r>
            <a:r>
              <a:rPr lang="en-US" dirty="0" err="1" smtClean="0"/>
              <a:t>practise</a:t>
            </a:r>
            <a:r>
              <a:rPr lang="en-US" dirty="0" smtClean="0"/>
              <a:t> beyond end of course?</a:t>
            </a:r>
          </a:p>
          <a:p>
            <a:r>
              <a:rPr lang="en-US" dirty="0" smtClean="0"/>
              <a:t>Depends on the resource used for training</a:t>
            </a:r>
          </a:p>
          <a:p>
            <a:pPr lvl="1"/>
            <a:r>
              <a:rPr lang="en-US" dirty="0" smtClean="0"/>
              <a:t>VM cluster that runs on learner’s laptop</a:t>
            </a:r>
          </a:p>
          <a:p>
            <a:pPr lvl="1"/>
            <a:r>
              <a:rPr lang="en-US" dirty="0" smtClean="0"/>
              <a:t>HPC facility may provide access beyond end of course</a:t>
            </a:r>
          </a:p>
          <a:p>
            <a:pPr lvl="1"/>
            <a:r>
              <a:rPr lang="en-US" dirty="0" smtClean="0"/>
              <a:t>Potential to use HPC cluster in public cloud</a:t>
            </a:r>
          </a:p>
          <a:p>
            <a:pPr lvl="1"/>
            <a:r>
              <a:rPr lang="en-US" dirty="0" smtClean="0"/>
              <a:t>Or, a combination of the above?</a:t>
            </a:r>
          </a:p>
          <a:p>
            <a:r>
              <a:rPr lang="en-US" dirty="0" smtClean="0"/>
              <a:t>Other options?</a:t>
            </a:r>
          </a:p>
          <a:p>
            <a:pPr lvl="1"/>
            <a:r>
              <a:rPr lang="en-US" dirty="0" smtClean="0"/>
              <a:t>Maybe this is a local decision </a:t>
            </a:r>
            <a:r>
              <a:rPr lang="mr-IN" dirty="0" smtClean="0"/>
              <a:t>–</a:t>
            </a:r>
            <a:r>
              <a:rPr lang="en-US" dirty="0" smtClean="0"/>
              <a:t> should not affect modules and lessons much?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7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other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Where does HPC Carpentry fit with other training available?</a:t>
            </a:r>
          </a:p>
          <a:p>
            <a:pPr lvl="1"/>
            <a:r>
              <a:rPr lang="en-US" dirty="0" smtClean="0"/>
              <a:t>May seem like a locale-dependent question at first glance</a:t>
            </a:r>
          </a:p>
          <a:p>
            <a:r>
              <a:rPr lang="en-US" dirty="0" smtClean="0"/>
              <a:t>Relevant on-demand training</a:t>
            </a:r>
          </a:p>
          <a:p>
            <a:pPr lvl="1"/>
            <a:r>
              <a:rPr lang="en-US" dirty="0" smtClean="0"/>
              <a:t>PRACE Supercomputing MOOC </a:t>
            </a:r>
            <a:r>
              <a:rPr lang="mr-IN" dirty="0" smtClean="0"/>
              <a:t>–</a:t>
            </a:r>
            <a:r>
              <a:rPr lang="en-US" dirty="0" smtClean="0"/>
              <a:t> more of the </a:t>
            </a:r>
            <a:r>
              <a:rPr lang="en-US" i="1" dirty="0" smtClean="0"/>
              <a:t>Why</a:t>
            </a:r>
            <a:r>
              <a:rPr lang="en-US" i="1" dirty="0"/>
              <a:t>?</a:t>
            </a:r>
            <a:br>
              <a:rPr lang="en-US" i="1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www.futurelearn.com/courses/supercomputing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Codacademy</a:t>
            </a:r>
            <a:r>
              <a:rPr lang="en-US" dirty="0" smtClean="0"/>
              <a:t> Command Line </a:t>
            </a:r>
            <a:r>
              <a:rPr lang="en-US" dirty="0"/>
              <a:t>course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www.codecademy.com/learn/learn-the-command-line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Proposed PRACE MPI MOOC</a:t>
            </a:r>
          </a:p>
          <a:p>
            <a:pPr lvl="1"/>
            <a:r>
              <a:rPr lang="en-US" dirty="0" smtClean="0"/>
              <a:t>Other options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Potential for advanced HPC Carpentry courses/modules?</a:t>
            </a:r>
          </a:p>
          <a:p>
            <a:r>
              <a:rPr lang="en-US" dirty="0" smtClean="0"/>
              <a:t>Design training pathways that include HPC Carpentry?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4"/>
              </a:rPr>
              <a:t>http://www.archer.ac.uk/training/courses/#</a:t>
            </a:r>
            <a:r>
              <a:rPr lang="en-US" dirty="0" smtClean="0">
                <a:hlinkClick r:id="rId4"/>
              </a:rPr>
              <a:t>routes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Ties into having a curated list of HPC training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1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186</Words>
  <Application>Microsoft Macintosh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HPC Carpentry</vt:lpstr>
      <vt:lpstr>Ongoing support – some ideas</vt:lpstr>
      <vt:lpstr>Ongoing access to resources</vt:lpstr>
      <vt:lpstr>Integration with other training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Carpentry</dc:title>
  <dc:creator>TURNER Andrew</dc:creator>
  <cp:lastModifiedBy>TURNER Andrew</cp:lastModifiedBy>
  <cp:revision>11</cp:revision>
  <dcterms:created xsi:type="dcterms:W3CDTF">2017-11-01T14:43:58Z</dcterms:created>
  <dcterms:modified xsi:type="dcterms:W3CDTF">2017-11-13T17:46:59Z</dcterms:modified>
</cp:coreProperties>
</file>