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notesMasterIdLst>
    <p:notesMasterId r:id="rId8"/>
  </p:notesMasterIdLst>
  <p:sldIdLst>
    <p:sldId id="256" r:id="rId2"/>
    <p:sldId id="287" r:id="rId3"/>
    <p:sldId id="288" r:id="rId4"/>
    <p:sldId id="292" r:id="rId5"/>
    <p:sldId id="291" r:id="rId6"/>
    <p:sldId id="29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3FF"/>
    <a:srgbClr val="000000"/>
    <a:srgbClr val="FDFF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4809" autoAdjust="0"/>
  </p:normalViewPr>
  <p:slideViewPr>
    <p:cSldViewPr snapToGrid="0" snapToObjects="1">
      <p:cViewPr>
        <p:scale>
          <a:sx n="112" d="100"/>
          <a:sy n="112" d="100"/>
        </p:scale>
        <p:origin x="1072" y="6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2559-EFCC-5B48-BE31-3147723617B1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5DDD0-F12B-C946-9611-FFDFFA8B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04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788"/>
            <a:ext cx="8229600" cy="353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54449" y="4881890"/>
            <a:ext cx="2789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-100" dirty="0" smtClean="0">
                <a:solidFill>
                  <a:srgbClr val="FFFFFF"/>
                </a:solidFill>
              </a:rPr>
              <a:t>Bob Freeman, Harvard Business</a:t>
            </a:r>
            <a:r>
              <a:rPr lang="en-US" sz="1100" spc="-100" baseline="0" dirty="0" smtClean="0">
                <a:solidFill>
                  <a:srgbClr val="FFFFFF"/>
                </a:solidFill>
              </a:rPr>
              <a:t> School</a:t>
            </a:r>
            <a:endParaRPr lang="en-US" sz="1100" spc="-1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35627" y="4881890"/>
            <a:ext cx="3074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/>
                </a:solidFill>
              </a:rPr>
              <a:t>https://</a:t>
            </a:r>
            <a:r>
              <a:rPr lang="en-US" sz="1100" dirty="0" err="1" smtClean="0">
                <a:solidFill>
                  <a:schemeClr val="bg2"/>
                </a:solidFill>
              </a:rPr>
              <a:t>hpc-uk.github.io</a:t>
            </a:r>
            <a:r>
              <a:rPr lang="en-US" sz="1100" dirty="0" smtClean="0">
                <a:solidFill>
                  <a:schemeClr val="bg2"/>
                </a:solidFill>
              </a:rPr>
              <a:t>/sc17-hpccarpentry-bof/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4881890"/>
            <a:ext cx="2991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>
                <a:solidFill>
                  <a:srgbClr val="FFFFFF"/>
                </a:solidFill>
              </a:rPr>
              <a:t>SC’17</a:t>
            </a:r>
            <a:r>
              <a:rPr lang="en-US" sz="1100" baseline="0" dirty="0" smtClean="0">
                <a:solidFill>
                  <a:srgbClr val="FFFFFF"/>
                </a:solidFill>
              </a:rPr>
              <a:t> BOF: HPC </a:t>
            </a:r>
            <a:r>
              <a:rPr lang="en-US" sz="1100" baseline="0" dirty="0" smtClean="0">
                <a:solidFill>
                  <a:srgbClr val="FFFFFF"/>
                </a:solidFill>
              </a:rPr>
              <a:t>Carpentry, 11/14/17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4055"/>
            <a:ext cx="7848600" cy="1445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</a:t>
            </a:r>
            <a:br>
              <a:rPr lang="en-US" dirty="0" smtClean="0"/>
            </a:br>
            <a:r>
              <a:rPr lang="en-US" dirty="0" smtClean="0"/>
              <a:t>HPC Carpentry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540482"/>
            <a:ext cx="7848601" cy="1314450"/>
          </a:xfrm>
        </p:spPr>
        <p:txBody>
          <a:bodyPr>
            <a:normAutofit/>
          </a:bodyPr>
          <a:lstStyle/>
          <a:p>
            <a:r>
              <a:rPr lang="en-US" b="1" dirty="0" smtClean="0"/>
              <a:t>Applying the Software and Data Carpentry model to training needs in large scale research computing</a:t>
            </a:r>
          </a:p>
        </p:txBody>
      </p:sp>
    </p:spTree>
    <p:extLst>
      <p:ext uri="{BB962C8B-B14F-4D97-AF65-F5344CB8AC3E}">
        <p14:creationId xmlns:p14="http://schemas.microsoft.com/office/powerpoint/2010/main" val="35172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&amp; Structure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&amp;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Workshops range from ½ </a:t>
            </a:r>
            <a:r>
              <a:rPr lang="en-US" sz="2800" dirty="0"/>
              <a:t>day – </a:t>
            </a:r>
            <a:r>
              <a:rPr lang="en-US" sz="2800" dirty="0" smtClean="0"/>
              <a:t>2 days in length</a:t>
            </a:r>
            <a:endParaRPr lang="en-US" sz="2800" dirty="0" smtClean="0"/>
          </a:p>
          <a:p>
            <a:r>
              <a:rPr lang="en-US" sz="2800" dirty="0" smtClean="0"/>
              <a:t>Lesson modules range from 20 – 60 minutes </a:t>
            </a:r>
            <a:endParaRPr lang="en-US" sz="2800" dirty="0"/>
          </a:p>
          <a:p>
            <a:pPr lvl="1"/>
            <a:r>
              <a:rPr lang="en-US" sz="2400" dirty="0" smtClean="0"/>
              <a:t>Learning objectives are clearly defined and used to build the lesson</a:t>
            </a:r>
            <a:endParaRPr lang="en-US" sz="2400" dirty="0"/>
          </a:p>
          <a:p>
            <a:pPr lvl="1"/>
            <a:r>
              <a:rPr lang="en-US" sz="2400" dirty="0" smtClean="0"/>
              <a:t>Every 10 – 15 min, a formative assessment is done</a:t>
            </a:r>
            <a:endParaRPr lang="en-US" sz="2400" dirty="0"/>
          </a:p>
          <a:p>
            <a:pPr lvl="1"/>
            <a:r>
              <a:rPr lang="en-US" sz="2400" dirty="0" smtClean="0"/>
              <a:t>Cumulative </a:t>
            </a:r>
            <a:r>
              <a:rPr lang="en-US" sz="2400" dirty="0" smtClean="0"/>
              <a:t>assessment </a:t>
            </a:r>
            <a:r>
              <a:rPr lang="en-US" sz="2400" dirty="0" smtClean="0"/>
              <a:t>at the end of each module</a:t>
            </a:r>
            <a:endParaRPr lang="en-US" sz="2400" dirty="0"/>
          </a:p>
          <a:p>
            <a:r>
              <a:rPr lang="en-US" sz="2800" dirty="0" smtClean="0"/>
              <a:t>Modules may be trimmed or swapped in/out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6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05" y="0"/>
            <a:ext cx="6286989" cy="524637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your own, brainstorm </a:t>
            </a:r>
            <a:r>
              <a:rPr lang="en-US" dirty="0"/>
              <a:t>the </a:t>
            </a:r>
            <a:r>
              <a:rPr lang="en-US" dirty="0" smtClean="0"/>
              <a:t>5 – 10 skills you would like the provided user profile to have by the end of the workshop.</a:t>
            </a:r>
            <a:endParaRPr lang="en-US" dirty="0" smtClean="0"/>
          </a:p>
          <a:p>
            <a:r>
              <a:rPr lang="en-US" dirty="0" smtClean="0"/>
              <a:t>Translate these skills into specific learning objectives.</a:t>
            </a:r>
          </a:p>
          <a:p>
            <a:r>
              <a:rPr lang="en-US" dirty="0" smtClean="0"/>
              <a:t>Group these learning objectives into specific lesson topics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9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your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An example workshop outline with lesson modules is provided. </a:t>
            </a:r>
            <a:r>
              <a:rPr lang="en-US" sz="2800" dirty="0"/>
              <a:t>Assuming a 1 day </a:t>
            </a:r>
            <a:r>
              <a:rPr lang="en-US" sz="2800" dirty="0" smtClean="0"/>
              <a:t>workshop:</a:t>
            </a:r>
          </a:p>
          <a:p>
            <a:r>
              <a:rPr lang="en-US" sz="2800" dirty="0" smtClean="0"/>
              <a:t>Verify lesson modules</a:t>
            </a:r>
          </a:p>
          <a:p>
            <a:pPr lvl="1"/>
            <a:r>
              <a:rPr lang="en-US" dirty="0" smtClean="0"/>
              <a:t>What lessons are missing?</a:t>
            </a:r>
          </a:p>
          <a:p>
            <a:pPr lvl="1"/>
            <a:r>
              <a:rPr lang="en-US" dirty="0" smtClean="0"/>
              <a:t>What should be dropped or combined?</a:t>
            </a:r>
          </a:p>
          <a:p>
            <a:pPr lvl="1"/>
            <a:r>
              <a:rPr lang="en-US" dirty="0" smtClean="0"/>
              <a:t>If a longer workshop were given, what could be in Day 2?</a:t>
            </a:r>
            <a:endParaRPr lang="en-US" dirty="0" smtClean="0"/>
          </a:p>
          <a:p>
            <a:r>
              <a:rPr lang="en-US" sz="2800" dirty="0" smtClean="0"/>
              <a:t>List lesson objectives</a:t>
            </a:r>
          </a:p>
          <a:p>
            <a:pPr lvl="1"/>
            <a:r>
              <a:rPr lang="en-US" dirty="0" smtClean="0"/>
              <a:t>Pick a specific lesson module. Please list 2 – 3 learning objectives that embody the skills you desire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06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14463</TotalTime>
  <Words>190</Words>
  <Application>Microsoft Macintosh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Clarity</vt:lpstr>
      <vt:lpstr>Building HPC Carpentry</vt:lpstr>
      <vt:lpstr>Lessons &amp; Structure</vt:lpstr>
      <vt:lpstr>Workshop &amp; Lessons</vt:lpstr>
      <vt:lpstr>PowerPoint Presentation</vt:lpstr>
      <vt:lpstr>Activity</vt:lpstr>
      <vt:lpstr>In your group</vt:lpstr>
    </vt:vector>
  </TitlesOfParts>
  <Manager/>
  <Company>CHTC</Company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Christina Koch</dc:creator>
  <cp:keywords/>
  <dc:description/>
  <cp:lastModifiedBy>Bob Freeman, PhD</cp:lastModifiedBy>
  <cp:revision>423</cp:revision>
  <dcterms:created xsi:type="dcterms:W3CDTF">2017-07-02T01:24:34Z</dcterms:created>
  <dcterms:modified xsi:type="dcterms:W3CDTF">2017-11-14T18:28:40Z</dcterms:modified>
  <cp:category/>
</cp:coreProperties>
</file>