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2_AD2CCFAE.xml" ContentType="application/vnd.ms-powerpoint.comments+xml"/>
  <Override PartName="/ppt/comments/modernComment_10A_1DEC7069.xml" ContentType="application/vnd.ms-powerpoint.comments+xml"/>
  <Override PartName="/ppt/comments/modernComment_10B_B567C165.xml" ContentType="application/vnd.ms-powerpoint.comments+xml"/>
  <Override PartName="/ppt/comments/modernComment_10C_B3EC052F.xml" ContentType="application/vnd.ms-powerpoint.comments+xml"/>
  <Override PartName="/ppt/comments/modernComment_10D_A094F781.xml" ContentType="application/vnd.ms-powerpoint.comments+xml"/>
  <Override PartName="/ppt/comments/modernComment_106_FD05E88B.xml" ContentType="application/vnd.ms-powerpoint.comments+xml"/>
  <Override PartName="/ppt/comments/modernComment_107_2DA4218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65" r:id="rId12"/>
    <p:sldId id="270" r:id="rId13"/>
    <p:sldId id="272" r:id="rId14"/>
    <p:sldId id="271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33E009-E3FC-F5D5-A1E2-D9126953335F}" name="Andrea Tuscano" initials="AT" userId="9523a0d2c5c2c0d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DC"/>
    <a:srgbClr val="F7F0E5"/>
    <a:srgbClr val="F1E4CF"/>
    <a:srgbClr val="E1C699"/>
    <a:srgbClr val="EEF8FC"/>
    <a:srgbClr val="E5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92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2_AD2CCF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F9FB40-A66B-417B-A325-892E0830998D}" authorId="{9933E009-E3FC-F5D5-A1E2-D9126953335F}" created="2023-12-13T10:50:05.379">
    <pc:sldMkLst xmlns:pc="http://schemas.microsoft.com/office/powerpoint/2013/main/command">
      <pc:docMk/>
      <pc:sldMk cId="2905395118" sldId="258"/>
    </pc:sldMkLst>
    <p188:txBody>
      <a:bodyPr/>
      <a:lstStyle/>
      <a:p>
        <a:r>
          <a:rPr lang="en-US"/>
          <a:t>Ridefinire sparsità come in slide sul drive</a:t>
        </a:r>
      </a:p>
    </p188:txBody>
  </p188:cm>
  <p188:cm id="{1D239652-B60D-4071-8362-C53DE4CE755C}" authorId="{9933E009-E3FC-F5D5-A1E2-D9126953335F}" created="2023-12-13T10:52:41.062">
    <pc:sldMkLst xmlns:pc="http://schemas.microsoft.com/office/powerpoint/2013/main/command">
      <pc:docMk/>
      <pc:sldMk cId="2905395118" sldId="258"/>
    </pc:sldMkLst>
    <p188:txBody>
      <a:bodyPr/>
      <a:lstStyle/>
      <a:p>
        <a:r>
          <a:rPr lang="en-US"/>
          <a:t>Sintetizzare parte sull'errore, togliere E</a:t>
        </a:r>
      </a:p>
    </p188:txBody>
  </p188:cm>
  <p188:cm id="{C019C20E-7951-4919-AECB-E2E9E200FD40}" authorId="{9933E009-E3FC-F5D5-A1E2-D9126953335F}" created="2023-12-19T16:31:23.065">
    <pc:sldMkLst xmlns:pc="http://schemas.microsoft.com/office/powerpoint/2013/main/command">
      <pc:docMk/>
      <pc:sldMk cId="2905395118" sldId="258"/>
    </pc:sldMkLst>
    <p188:txBody>
      <a:bodyPr/>
      <a:lstStyle/>
      <a:p>
        <a:r>
          <a:rPr lang="en-US"/>
          <a:t>Quando si spiega sparsità definire bene cosa è il supporto supp(x), positions of nonzero elements in x</a:t>
        </a:r>
      </a:p>
    </p188:txBody>
  </p188:cm>
</p188:cmLst>
</file>

<file path=ppt/comments/modernComment_106_FD05E8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527A93-EB1A-4480-8C53-F3AA2646FAC6}" authorId="{9933E009-E3FC-F5D5-A1E2-D9126953335F}" created="2023-12-13T11:35:52.315">
    <pc:sldMkLst xmlns:pc="http://schemas.microsoft.com/office/powerpoint/2013/main/command">
      <pc:docMk/>
      <pc:sldMk cId="4245022859" sldId="262"/>
    </pc:sldMkLst>
    <p188:txBody>
      <a:bodyPr/>
      <a:lstStyle/>
      <a:p>
        <a:r>
          <a:rPr lang="en-US"/>
          <a:t>Inserire slide spiegando come avviene esperimento, viene fornito dataset a DL algorithm e poi i segnali di test viene fornito alla funzione di classificazione e ne viene valutata la bontà in base alle metriche di performance. Se si può mettere la formula definitoria. </a:t>
        </a:r>
      </a:p>
    </p188:txBody>
  </p188:cm>
  <p188:cm id="{911D5A5C-08B3-446A-B7BD-03F9D68AEDFA}" authorId="{9933E009-E3FC-F5D5-A1E2-D9126953335F}" created="2023-12-13T11:38:36.236">
    <pc:sldMkLst xmlns:pc="http://schemas.microsoft.com/office/powerpoint/2013/main/command">
      <pc:docMk/>
      <pc:sldMk cId="4245022859" sldId="262"/>
    </pc:sldMkLst>
    <p188:txBody>
      <a:bodyPr/>
      <a:lstStyle/>
      <a:p>
        <a:r>
          <a:rPr lang="en-US"/>
          <a:t>Lo scopo è di riprodurre e migliorare i risultati di un modello precedente che poi andrà validato statisticamente. Se chiedono</a:t>
        </a:r>
      </a:p>
    </p188:txBody>
  </p188:cm>
</p188:cmLst>
</file>

<file path=ppt/comments/modernComment_107_2DA421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3FFD2A-D2B3-48D9-BB6D-E32319877146}" authorId="{9933E009-E3FC-F5D5-A1E2-D9126953335F}" created="2023-12-19T16:54:07.931">
    <pc:sldMkLst xmlns:pc="http://schemas.microsoft.com/office/powerpoint/2013/main/command">
      <pc:docMk/>
      <pc:sldMk cId="765731204" sldId="263"/>
    </pc:sldMkLst>
    <p188:txBody>
      <a:bodyPr/>
      <a:lstStyle/>
      <a:p>
        <a:r>
          <a:rPr lang="en-US"/>
          <a:t>Aggiungere animazione con foto di Yale B che coprono di questa figura. Al click compare il grafico </a:t>
        </a:r>
      </a:p>
    </p188:txBody>
  </p188:cm>
</p188:cmLst>
</file>

<file path=ppt/comments/modernComment_10A_1DEC70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B140EE-66D7-4784-A75F-4B4512FB257C}" authorId="{9933E009-E3FC-F5D5-A1E2-D9126953335F}" created="2023-12-16T17:57:11.291">
    <pc:sldMkLst xmlns:pc="http://schemas.microsoft.com/office/powerpoint/2013/main/command">
      <pc:docMk/>
      <pc:sldMk cId="502034537" sldId="266"/>
    </pc:sldMkLst>
    <p188:txBody>
      <a:bodyPr/>
      <a:lstStyle/>
      <a:p>
        <a:r>
          <a:rPr lang="en-US"/>
          <a:t>Per sparse decomposition mettere problema come in slide su drive;
Punto Indentato NP-hard problem: approximation algorithms OMP, k-LiMaps etc.
Da dire: questo problema di minimizzazione è computazionalmente perché il vincolo è non convesso. </a:t>
        </a:r>
      </a:p>
    </p188:txBody>
  </p188:cm>
  <p188:cm id="{68182EC2-E79E-4123-8C0A-9B36F10462D6}" authorId="{9933E009-E3FC-F5D5-A1E2-D9126953335F}" created="2023-12-16T17:57:28.653">
    <pc:sldMkLst xmlns:pc="http://schemas.microsoft.com/office/powerpoint/2013/main/command">
      <pc:docMk/>
      <pc:sldMk cId="502034537" sldId="266"/>
    </pc:sldMkLst>
    <p188:txBody>
      <a:bodyPr/>
      <a:lstStyle/>
      <a:p>
        <a:r>
          <a:rPr lang="en-US"/>
          <a:t>Copiare grafico a pag. 10;
Observations
Sparse CODING matrix
A voce: anche questo problema è difficile computazionalmente;
Da scrivere: approximate solution: by alternating scheme; Si possono mettere due sotto-bullet indentati con operazioni
Da dire: spiegare cosa si alterna</a:t>
        </a:r>
      </a:p>
    </p188:txBody>
  </p188:cm>
</p188:cmLst>
</file>

<file path=ppt/comments/modernComment_10B_B567C1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0B04BE-8F18-4632-9E4C-E38C16F5C162}" authorId="{9933E009-E3FC-F5D5-A1E2-D9126953335F}" created="2023-12-16T22:05:38.378">
    <pc:sldMkLst xmlns:pc="http://schemas.microsoft.com/office/powerpoint/2013/main/command">
      <pc:docMk/>
      <pc:sldMk cId="3043475813" sldId="267"/>
    </pc:sldMkLst>
    <p188:txBody>
      <a:bodyPr/>
      <a:lstStyle/>
      <a:p>
        <a:r>
          <a:rPr lang="en-US"/>
          <a:t>Informazioni importanti:
Idea:
  Discriminant term to specialize one     dictionary Di for each class Ci
Un sotto-bullet con within variance and between variance 
Nome FD-UDL formulation:
Formula
A voce: parlare delle due componenti principali; All'interno la sommatoria valuta l'errore segnale per segnale, classe per classe. Lambda determina tradeoff tra ricostruzione e disciminant term; Alpha invece fa tradeoff tra Sw e Sb
Sotto.
Classifier: i_hat s.t. || y-Di_hat x ||^2 is minimized.
Spiegare a voce che il classificatore associato ad un modello ML addestrato, dato segnale y sceglie la classe i_hat che minimizza questo errore in modo sparso.</a:t>
        </a:r>
      </a:p>
    </p188:txBody>
  </p188:cm>
</p188:cmLst>
</file>

<file path=ppt/comments/modernComment_10C_B3EC05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5F28B4-F76B-4276-94F9-F066C5A1468C}" authorId="{9933E009-E3FC-F5D5-A1E2-D9126953335F}" created="2023-12-17T21:02:54.858">
    <pc:sldMkLst xmlns:pc="http://schemas.microsoft.com/office/powerpoint/2013/main/command">
      <pc:docMk/>
      <pc:sldMk cId="3018589487" sldId="268"/>
    </pc:sldMkLst>
    <p188:txBody>
      <a:bodyPr/>
      <a:lstStyle/>
      <a:p>
        <a:r>
          <a:rPr lang="en-US"/>
          <a:t>Spiegare motivazione modifica del discriminant term:
Motivation:
Eccesso di numero parametri, quindi si rimuove alpha. Questo rende problematico il tuning dal punto di vista applicativo. Perché il parametro potrebbe cambiare ogni volta.
Idea:
Replace FD formula with FR formula
Mettere un bullet con research questions:
Due sotto bullet con le domande abbreviate</a:t>
        </a:r>
      </a:p>
    </p188:txBody>
  </p188:cm>
</p188:cmLst>
</file>

<file path=ppt/comments/modernComment_10D_A094F7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5461B8-9AFA-4031-AE79-4E9DBB85813A}" authorId="{9933E009-E3FC-F5D5-A1E2-D9126953335F}" created="2023-12-17T21:44:08.695">
    <pc:sldMkLst xmlns:pc="http://schemas.microsoft.com/office/powerpoint/2013/main/command">
      <pc:docMk/>
      <pc:sldMk cId="2694117249" sldId="269"/>
    </pc:sldMkLst>
    <p188:txBody>
      <a:bodyPr/>
      <a:lstStyle/>
      <a:p>
        <a:r>
          <a:rPr lang="en-US"/>
          <a:t>Inserire slide spiegando come avviene esperimento, viene fornito dataset a DL algorithm e poi i segnali di test viene fornito alla funzione di classificazione e ne viene valutata la bontà in base alle metriche di performance. Se si può mettere la formula definitoria. </a:t>
        </a:r>
      </a:p>
    </p188:txBody>
  </p188:cm>
  <p188:cm id="{D24D0AA5-43BE-4116-B325-2D42A48D59EE}" authorId="{9933E009-E3FC-F5D5-A1E2-D9126953335F}" created="2023-12-19T16:43:31.055">
    <pc:sldMkLst xmlns:pc="http://schemas.microsoft.com/office/powerpoint/2013/main/command">
      <pc:docMk/>
      <pc:sldMk cId="2694117249" sldId="269"/>
    </pc:sldMkLst>
    <p188:txBody>
      <a:bodyPr/>
      <a:lstStyle/>
      <a:p>
        <a:r>
          <a:rPr lang="en-US"/>
          <a:t>Spiegazione metriche:
L'accuracy valuta la percentuale di p
Le altre tre metriche sono metriche di similarità tra una partizione predetta e una partizione ground truth
L'AMI si basa su un calcolo tra la concordanza (agreement) tra pred/truth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8E82-70B3-43EF-803F-BB5291E45D5D}" type="datetimeFigureOut">
              <a:rPr lang="LID4096" smtClean="0"/>
              <a:t>12/20/2023</a:t>
            </a:fld>
            <a:endParaRPr lang="LID4096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5424F-BB18-4E65-99F1-BC0E8374B9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828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ADD7-972A-459F-B90D-7612915B0B08}" type="datetime1">
              <a:rPr lang="LID4096" smtClean="0"/>
              <a:t>12/20/2023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32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2AAC-8F90-4F54-B26D-420B1F80714C}" type="datetime1">
              <a:rPr lang="LID4096" smtClean="0"/>
              <a:t>12/20/2023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504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D53-999C-4BA3-9DE2-7E1746FAB9A0}" type="datetime1">
              <a:rPr lang="LID4096" smtClean="0"/>
              <a:t>12/20/2023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764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869D-D178-47CB-912F-BA1658240E70}" type="datetime1">
              <a:rPr lang="LID4096" smtClean="0"/>
              <a:t>12/20/2023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176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451-CA91-497F-A1FC-4A0F07E79F19}" type="datetime1">
              <a:rPr lang="LID4096" smtClean="0"/>
              <a:t>12/20/2023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45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50A8-309A-46AF-AEB3-CCAA1FE3A5BC}" type="datetime1">
              <a:rPr lang="LID4096" smtClean="0"/>
              <a:t>12/20/2023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04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6D4D-5B63-44CB-93C8-B1A94CD7E6F1}" type="datetime1">
              <a:rPr lang="LID4096" smtClean="0"/>
              <a:t>12/20/2023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004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8F44-529B-4B63-9123-D4D4F8BB0FF1}" type="datetime1">
              <a:rPr lang="LID4096" smtClean="0"/>
              <a:t>12/20/2023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07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1060-2FB2-4FF2-B7F2-1FAF2A7D4FD9}" type="datetime1">
              <a:rPr lang="LID4096" smtClean="0"/>
              <a:t>12/20/2023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7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F3FE-7E19-40DD-8D5D-591F48E28FAD}" type="datetime1">
              <a:rPr lang="LID4096" smtClean="0"/>
              <a:t>12/20/2023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89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CC93-09E3-4FBA-980B-5E2CDF523352}" type="datetime1">
              <a:rPr lang="LID4096" smtClean="0"/>
              <a:t>12/20/2023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995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6CA49-7EA1-4B03-9A3E-0DD8EF16CB6C}" type="datetime1">
              <a:rPr lang="LID4096" smtClean="0"/>
              <a:t>12/20/2023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46473-D375-43EE-A263-1045FB5C4B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15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AD2CCFAE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A_1DEC70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B_B567C16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C_B3EC052F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D_A094F78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06_FD05E88B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microsoft.com/office/2018/10/relationships/comments" Target="../comments/modernComment_107_2DA421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9D477-8890-7139-49FB-D0741DBEB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61" y="2765611"/>
            <a:ext cx="10901081" cy="1326778"/>
          </a:xfrm>
        </p:spPr>
        <p:txBody>
          <a:bodyPr>
            <a:noAutofit/>
          </a:bodyPr>
          <a:lstStyle/>
          <a:p>
            <a:br>
              <a:rPr lang="it-IT" sz="4800" dirty="0">
                <a:solidFill>
                  <a:srgbClr val="000000"/>
                </a:solidFill>
              </a:rPr>
            </a:b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b="1" dirty="0">
                <a:cs typeface="Times New Roman" panose="02020603050405020304" pitchFamily="18" charset="0"/>
              </a:rPr>
              <a:t>Discriminant sparse dictionary learning based on Fisher’s ratio </a:t>
            </a:r>
            <a:endParaRPr lang="LID4096" sz="4800" dirty="0"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55BBBE-CEAF-730F-514A-D28747EB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906AE-E2C5-051A-0909-248FD5A1A65C}"/>
              </a:ext>
            </a:extLst>
          </p:cNvPr>
          <p:cNvSpPr txBox="1"/>
          <p:nvPr/>
        </p:nvSpPr>
        <p:spPr>
          <a:xfrm>
            <a:off x="3596308" y="5987020"/>
            <a:ext cx="499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Academic year: 2022/2023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ED0E5-0608-8833-CAD5-3AEBF2633796}"/>
              </a:ext>
            </a:extLst>
          </p:cNvPr>
          <p:cNvSpPr txBox="1"/>
          <p:nvPr/>
        </p:nvSpPr>
        <p:spPr>
          <a:xfrm>
            <a:off x="645461" y="4716539"/>
            <a:ext cx="33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Supervisor: </a:t>
            </a:r>
          </a:p>
          <a:p>
            <a:r>
              <a:rPr lang="en-US" sz="2400" dirty="0" err="1"/>
              <a:t>Jianyi</a:t>
            </a:r>
            <a:r>
              <a:rPr lang="en-US" sz="2400" dirty="0"/>
              <a:t> Lin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A2527-85A7-E539-060E-9EAE3B994935}"/>
              </a:ext>
            </a:extLst>
          </p:cNvPr>
          <p:cNvSpPr txBox="1"/>
          <p:nvPr/>
        </p:nvSpPr>
        <p:spPr>
          <a:xfrm>
            <a:off x="8595691" y="4716539"/>
            <a:ext cx="33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Thesis by: </a:t>
            </a:r>
          </a:p>
          <a:p>
            <a:pPr algn="r"/>
            <a:r>
              <a:rPr lang="en-US" sz="2400" dirty="0"/>
              <a:t>Andrea Tuscano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10915-C62E-59AE-1CEA-85364F4D6309}"/>
              </a:ext>
            </a:extLst>
          </p:cNvPr>
          <p:cNvSpPr txBox="1"/>
          <p:nvPr/>
        </p:nvSpPr>
        <p:spPr>
          <a:xfrm>
            <a:off x="3104731" y="409315"/>
            <a:ext cx="598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</a:rPr>
              <a:t>Università</a:t>
            </a:r>
            <a:r>
              <a:rPr lang="en-US" sz="2800" dirty="0">
                <a:latin typeface="+mj-lt"/>
              </a:rPr>
              <a:t> Cattolica del Sacro Cuore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BA5B8-60E0-F607-6BBD-3C90A9BCA049}"/>
              </a:ext>
            </a:extLst>
          </p:cNvPr>
          <p:cNvSpPr txBox="1"/>
          <p:nvPr/>
        </p:nvSpPr>
        <p:spPr>
          <a:xfrm>
            <a:off x="937588" y="894965"/>
            <a:ext cx="10316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Faculties of Economics and Mathematical, Physical and Natural Sciences</a:t>
            </a:r>
          </a:p>
          <a:p>
            <a:pPr algn="ctr"/>
            <a:r>
              <a:rPr lang="en-US" sz="2400" dirty="0"/>
              <a:t>Master program in Data Analytics for Business</a:t>
            </a:r>
          </a:p>
        </p:txBody>
      </p:sp>
    </p:spTree>
    <p:extLst>
      <p:ext uri="{BB962C8B-B14F-4D97-AF65-F5344CB8AC3E}">
        <p14:creationId xmlns:p14="http://schemas.microsoft.com/office/powerpoint/2010/main" val="91723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EB50B18-B3BA-7706-EB54-A5D6DAB1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10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6FB73501-E001-387E-418F-5A028458EE3E}"/>
              </a:ext>
            </a:extLst>
          </p:cNvPr>
          <p:cNvSpPr txBox="1"/>
          <p:nvPr/>
        </p:nvSpPr>
        <p:spPr>
          <a:xfrm>
            <a:off x="2389975" y="86400"/>
            <a:ext cx="7259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Support count classification</a:t>
            </a:r>
          </a:p>
        </p:txBody>
      </p:sp>
      <p:sp>
        <p:nvSpPr>
          <p:cNvPr id="4" name="CasellaDiTesto 5">
            <a:extLst>
              <a:ext uri="{FF2B5EF4-FFF2-40B4-BE49-F238E27FC236}">
                <a16:creationId xmlns:a16="http://schemas.microsoft.com/office/drawing/2014/main" id="{DDDB937C-2E6C-73D3-6A7A-BAB06E17AEEC}"/>
              </a:ext>
            </a:extLst>
          </p:cNvPr>
          <p:cNvSpPr txBox="1"/>
          <p:nvPr/>
        </p:nvSpPr>
        <p:spPr>
          <a:xfrm>
            <a:off x="685668" y="670914"/>
            <a:ext cx="1066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65C10DC5-724C-2461-BFA3-162D8FC8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98" y="1267635"/>
            <a:ext cx="5806800" cy="432272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3C4223-E27D-DCA3-05D3-66BA35C9A688}"/>
              </a:ext>
            </a:extLst>
          </p:cNvPr>
          <p:cNvSpPr txBox="1"/>
          <p:nvPr/>
        </p:nvSpPr>
        <p:spPr>
          <a:xfrm>
            <a:off x="5546302" y="5802356"/>
            <a:ext cx="58074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Average accuracy on Ext. Yale B subset III.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F7D14-94C7-47EE-6238-DCCFE3F26846}"/>
                  </a:ext>
                </a:extLst>
              </p:cNvPr>
              <p:cNvSpPr txBox="1"/>
              <p:nvPr/>
            </p:nvSpPr>
            <p:spPr>
              <a:xfrm>
                <a:off x="526642" y="1217627"/>
                <a:ext cx="4890184" cy="4897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Observations: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504 ×320</m:t>
                        </m:r>
                      </m:sup>
                    </m:sSup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Subsets: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Classes: </a:t>
                </a:r>
                <a:r>
                  <a:rPr lang="en-US" sz="2400" dirty="0">
                    <a:cs typeface="Times New Roman" panose="02020603050405020304" pitchFamily="18" charset="0"/>
                  </a:rPr>
                  <a:t>5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Repetitions: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Clustering iterations: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500</m:t>
                    </m:r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Key results: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Faster to convergence than previous classifier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Worse final performance than previous classifier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Still better than FD-UDL (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89.3%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vs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74.4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avg. acc.) on same data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F7D14-94C7-47EE-6238-DCCFE3F26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2" y="1217627"/>
                <a:ext cx="4890184" cy="4897816"/>
              </a:xfrm>
              <a:prstGeom prst="rect">
                <a:avLst/>
              </a:prstGeom>
              <a:blipFill>
                <a:blip r:embed="rId3"/>
                <a:stretch>
                  <a:fillRect l="-1868" t="-872" r="-1868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13986BC-0B86-C798-8720-096EDA6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11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0C6C5D61-53B1-8E32-5B5C-6F9921C23A21}"/>
              </a:ext>
            </a:extLst>
          </p:cNvPr>
          <p:cNvSpPr txBox="1"/>
          <p:nvPr/>
        </p:nvSpPr>
        <p:spPr>
          <a:xfrm>
            <a:off x="3597385" y="86400"/>
            <a:ext cx="499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719853-2994-7B88-B3D2-21B44125034F}"/>
                  </a:ext>
                </a:extLst>
              </p:cNvPr>
              <p:cNvSpPr txBox="1"/>
              <p:nvPr/>
            </p:nvSpPr>
            <p:spPr>
              <a:xfrm>
                <a:off x="971725" y="847152"/>
                <a:ext cx="1024855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Considerations: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Fisher’s ratio is an adequate substitute to Fisher’s discriminant term.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Current algorithm outperforms FD-UDL on same experiments.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Good performance maintained with different classifier.</a:t>
                </a:r>
              </a:p>
              <a:p>
                <a:endParaRPr lang="en-US" sz="3200" dirty="0"/>
              </a:p>
              <a:p>
                <a:r>
                  <a:rPr lang="en-US" sz="3200" b="1" dirty="0"/>
                  <a:t>Future works: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Further tuning, especially on support count classifier.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Change sparse coding method (e.g., OMP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k-</a:t>
                </a:r>
                <a:r>
                  <a:rPr lang="en-US" sz="3200" dirty="0" err="1"/>
                  <a:t>LiMapS</a:t>
                </a:r>
                <a:r>
                  <a:rPr lang="en-US" sz="3200" dirty="0"/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Apply to new datasets (e.g., bio-signals).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719853-2994-7B88-B3D2-21B441250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25" y="847152"/>
                <a:ext cx="10248550" cy="5509200"/>
              </a:xfrm>
              <a:prstGeom prst="rect">
                <a:avLst/>
              </a:prstGeom>
              <a:blipFill>
                <a:blip r:embed="rId2"/>
                <a:stretch>
                  <a:fillRect l="-1486" t="-1327" r="-416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4A64F-A9E2-8201-4114-3835F551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12</a:t>
            </a:fld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75D6E-2A69-F3C9-79EB-AEFEC223FE5C}"/>
              </a:ext>
            </a:extLst>
          </p:cNvPr>
          <p:cNvSpPr txBox="1"/>
          <p:nvPr/>
        </p:nvSpPr>
        <p:spPr>
          <a:xfrm>
            <a:off x="2147454" y="3013501"/>
            <a:ext cx="789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2138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A05F6-7E88-942E-85CC-756E2A05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13</a:t>
            </a:fld>
            <a:endParaRPr lang="LID4096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F4CC9FA-DA99-8F05-EA55-FCB7411C96C2}"/>
              </a:ext>
            </a:extLst>
          </p:cNvPr>
          <p:cNvSpPr txBox="1">
            <a:spLocks/>
          </p:cNvSpPr>
          <p:nvPr/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346473-D375-43EE-A263-1045FB5C4B70}" type="slidenum">
              <a:rPr lang="LID4096" smtClean="0"/>
              <a:pPr/>
              <a:t>13</a:t>
            </a:fld>
            <a:endParaRPr lang="LID4096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E0282E5-7C55-B214-9752-D28BFF9D7715}"/>
              </a:ext>
            </a:extLst>
          </p:cNvPr>
          <p:cNvSpPr txBox="1"/>
          <p:nvPr/>
        </p:nvSpPr>
        <p:spPr>
          <a:xfrm>
            <a:off x="3402000" y="86139"/>
            <a:ext cx="520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Additional Information, ARI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570267-7D3A-AE4B-99EB-5C3A8F3E6664}"/>
                  </a:ext>
                </a:extLst>
              </p:cNvPr>
              <p:cNvSpPr txBox="1"/>
              <p:nvPr/>
            </p:nvSpPr>
            <p:spPr>
              <a:xfrm>
                <a:off x="576468" y="805071"/>
                <a:ext cx="10777332" cy="5253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Partitions: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ground truth,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predicted,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Pairs: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two signals belong to the same cluster in both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two signals belong to different clusters in both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two signals belong to the same cluster in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but not in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it-IT" sz="2400" b="0" dirty="0"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two signals belong to the same cluster in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but not in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Rand Index </a:t>
                </a:r>
                <a:r>
                  <a:rPr lang="en-US" sz="2400" dirty="0">
                    <a:cs typeface="Times New Roman" panose="02020603050405020304" pitchFamily="18" charset="0"/>
                  </a:rPr>
                  <a:t>(RI)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 total number of pairs: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𝑅𝐼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Problem: </a:t>
                </a:r>
                <a:r>
                  <a:rPr lang="en-US" sz="2400" dirty="0">
                    <a:cs typeface="Times New Roman" panose="02020603050405020304" pitchFamily="18" charset="0"/>
                  </a:rPr>
                  <a:t>does not account for partitions that agree by chance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Adjusted Rand Index </a:t>
                </a:r>
                <a:r>
                  <a:rPr lang="en-US" sz="2400" dirty="0">
                    <a:cs typeface="Times New Roman" panose="02020603050405020304" pitchFamily="18" charset="0"/>
                  </a:rPr>
                  <a:t>(ARI)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𝐴𝑅𝐼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570267-7D3A-AE4B-99EB-5C3A8F3E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8" y="805071"/>
                <a:ext cx="10777332" cy="5253489"/>
              </a:xfrm>
              <a:prstGeom prst="rect">
                <a:avLst/>
              </a:prstGeom>
              <a:blipFill>
                <a:blip r:embed="rId2"/>
                <a:stretch>
                  <a:fillRect l="-905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7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6AC03-31C1-0CC4-91D8-60EE7978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14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29B7BBFF-A4C8-B1FD-C2C6-AB2A37385226}"/>
              </a:ext>
            </a:extLst>
          </p:cNvPr>
          <p:cNvSpPr txBox="1"/>
          <p:nvPr/>
        </p:nvSpPr>
        <p:spPr>
          <a:xfrm>
            <a:off x="3402000" y="86139"/>
            <a:ext cx="520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Additional Information, FMI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94FA84-F157-7D92-92EE-9A58B1A57BF6}"/>
                  </a:ext>
                </a:extLst>
              </p:cNvPr>
              <p:cNvSpPr txBox="1"/>
              <p:nvPr/>
            </p:nvSpPr>
            <p:spPr>
              <a:xfrm>
                <a:off x="576468" y="805071"/>
                <a:ext cx="10777332" cy="376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Partitions: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ground truth,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predicted,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Pairs: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two signals belong to the same cluster in both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two signals belong to different clusters in both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two signals belong to the same cluster in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but not in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equals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it-IT" sz="2400" dirty="0">
                    <a:cs typeface="Times New Roman" panose="02020603050405020304" pitchFamily="18" charset="0"/>
                  </a:rPr>
                  <a:t>equals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it-IT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Fowlkes-Mallows Index </a:t>
                </a:r>
                <a:r>
                  <a:rPr lang="en-US" sz="2400" dirty="0">
                    <a:cs typeface="Times New Roman" panose="02020603050405020304" pitchFamily="18" charset="0"/>
                  </a:rPr>
                  <a:t>(FMI)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𝐹𝑀𝐼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94FA84-F157-7D92-92EE-9A58B1A57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8" y="805071"/>
                <a:ext cx="10777332" cy="3763531"/>
              </a:xfrm>
              <a:prstGeom prst="rect">
                <a:avLst/>
              </a:prstGeom>
              <a:blipFill>
                <a:blip r:embed="rId2"/>
                <a:stretch>
                  <a:fillRect l="-905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1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ED9B9-BA00-7D33-104B-74E615BC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15</a:t>
            </a:fld>
            <a:endParaRPr lang="LID4096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5EAD0F4-C001-8F5C-440C-824BF057A651}"/>
              </a:ext>
            </a:extLst>
          </p:cNvPr>
          <p:cNvSpPr txBox="1">
            <a:spLocks/>
          </p:cNvSpPr>
          <p:nvPr/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346473-D375-43EE-A263-1045FB5C4B70}" type="slidenum">
              <a:rPr lang="LID4096" smtClean="0"/>
              <a:pPr/>
              <a:t>15</a:t>
            </a:fld>
            <a:endParaRPr lang="LID4096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9C3A14EA-B6B7-B469-ECC8-3D3E83BBE435}"/>
              </a:ext>
            </a:extLst>
          </p:cNvPr>
          <p:cNvSpPr txBox="1"/>
          <p:nvPr/>
        </p:nvSpPr>
        <p:spPr>
          <a:xfrm>
            <a:off x="3402000" y="86139"/>
            <a:ext cx="520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Additional Information, AMI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66D06B-D37D-7AC7-38F0-D37DC66E6583}"/>
                  </a:ext>
                </a:extLst>
              </p:cNvPr>
              <p:cNvSpPr txBox="1"/>
              <p:nvPr/>
            </p:nvSpPr>
            <p:spPr>
              <a:xfrm>
                <a:off x="576468" y="805071"/>
                <a:ext cx="10777332" cy="5605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Partitions: </a:t>
                </a:r>
                <a:r>
                  <a:rPr lang="en-US" sz="2400" dirty="0">
                    <a:cs typeface="Times New Roman" panose="02020603050405020304" pitchFamily="18" charset="0"/>
                  </a:rPr>
                  <a:t>true,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predicted,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Mutual Information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(MI; discrete case):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𝑀𝐼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Problem: </a:t>
                </a:r>
                <a:r>
                  <a:rPr lang="en-US" sz="2400" dirty="0">
                    <a:cs typeface="Times New Roman" panose="02020603050405020304" pitchFamily="18" charset="0"/>
                  </a:rPr>
                  <a:t>does not account for partitions that agree by chance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Adjusted Mutual Information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(AMI)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𝑒𝑎𝑛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  <a:p>
                <a:pPr/>
                <a:endParaRPr lang="en-US" sz="1200" b="1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Where for example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entropy function of the ground truth partition: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/>
                <a:r>
                  <a:rPr lang="en-US" sz="2400" b="1" dirty="0">
                    <a:cs typeface="Times New Roman" panose="02020603050405020304" pitchFamily="18" charset="0"/>
                  </a:rPr>
                  <a:t>Estimations: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66D06B-D37D-7AC7-38F0-D37DC66E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8" y="805071"/>
                <a:ext cx="10777332" cy="5605061"/>
              </a:xfrm>
              <a:prstGeom prst="rect">
                <a:avLst/>
              </a:prstGeom>
              <a:blipFill>
                <a:blip r:embed="rId2"/>
                <a:stretch>
                  <a:fillRect l="-905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77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F89D5-38AD-EA37-6CEE-4DA0C81C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16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4026016E-6232-0DC3-4D88-14D241036297}"/>
              </a:ext>
            </a:extLst>
          </p:cNvPr>
          <p:cNvSpPr txBox="1"/>
          <p:nvPr/>
        </p:nvSpPr>
        <p:spPr>
          <a:xfrm>
            <a:off x="2548927" y="136523"/>
            <a:ext cx="709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Additional Information, SNR experiment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88416B2-87D0-5F66-C605-9ACA1FC0614F}"/>
              </a:ext>
            </a:extLst>
          </p:cNvPr>
          <p:cNvSpPr txBox="1">
            <a:spLocks/>
          </p:cNvSpPr>
          <p:nvPr/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346473-D375-43EE-A263-1045FB5C4B70}" type="slidenum">
              <a:rPr lang="LID4096" smtClean="0"/>
              <a:pPr/>
              <a:t>16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63E74E-A01C-DC0E-3E1F-E1A580098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184907"/>
                  </p:ext>
                </p:extLst>
              </p:nvPr>
            </p:nvGraphicFramePr>
            <p:xfrm>
              <a:off x="711199" y="851469"/>
              <a:ext cx="11025017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942592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Clustering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DL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DU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chemeClr val="tx1"/>
                                    </a:solidFill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Adam l. r.</a:t>
                          </a:r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/>
                                  <m:t>60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/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/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/>
                                  <m:t>𝟎</m:t>
                                </m:r>
                                <m:r>
                                  <a:rPr lang="it-IT" b="1" smtClean="0"/>
                                  <m:t>.</m:t>
                                </m:r>
                                <m:r>
                                  <a:rPr lang="it-IT" b="1" smtClean="0"/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/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63E74E-A01C-DC0E-3E1F-E1A580098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184907"/>
                  </p:ext>
                </p:extLst>
              </p:nvPr>
            </p:nvGraphicFramePr>
            <p:xfrm>
              <a:off x="711199" y="851469"/>
              <a:ext cx="11025017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942592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Clustering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DL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DU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9060" t="-8065" r="-105034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Adam l. r.</a:t>
                          </a:r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8725" t="-109836" r="-40536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725" t="-109836" r="-30536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692" t="-109836" r="-20434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9060" t="-109836" r="-10503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9060" t="-109836" r="-5034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FA480-3408-8836-9948-BF803BE6E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58320"/>
              </p:ext>
            </p:extLst>
          </p:nvPr>
        </p:nvGraphicFramePr>
        <p:xfrm>
          <a:off x="711199" y="2176138"/>
          <a:ext cx="11025014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575002">
                  <a:extLst>
                    <a:ext uri="{9D8B030D-6E8A-4147-A177-3AD203B41FA5}">
                      <a16:colId xmlns:a16="http://schemas.microsoft.com/office/drawing/2014/main" val="2123069041"/>
                    </a:ext>
                  </a:extLst>
                </a:gridCol>
                <a:gridCol w="1575002">
                  <a:extLst>
                    <a:ext uri="{9D8B030D-6E8A-4147-A177-3AD203B41FA5}">
                      <a16:colId xmlns:a16="http://schemas.microsoft.com/office/drawing/2014/main" val="3206050927"/>
                    </a:ext>
                  </a:extLst>
                </a:gridCol>
                <a:gridCol w="1575002">
                  <a:extLst>
                    <a:ext uri="{9D8B030D-6E8A-4147-A177-3AD203B41FA5}">
                      <a16:colId xmlns:a16="http://schemas.microsoft.com/office/drawing/2014/main" val="2644955298"/>
                    </a:ext>
                  </a:extLst>
                </a:gridCol>
                <a:gridCol w="1575002">
                  <a:extLst>
                    <a:ext uri="{9D8B030D-6E8A-4147-A177-3AD203B41FA5}">
                      <a16:colId xmlns:a16="http://schemas.microsoft.com/office/drawing/2014/main" val="603791767"/>
                    </a:ext>
                  </a:extLst>
                </a:gridCol>
                <a:gridCol w="1575002">
                  <a:extLst>
                    <a:ext uri="{9D8B030D-6E8A-4147-A177-3AD203B41FA5}">
                      <a16:colId xmlns:a16="http://schemas.microsoft.com/office/drawing/2014/main" val="3155497753"/>
                    </a:ext>
                  </a:extLst>
                </a:gridCol>
                <a:gridCol w="1575002">
                  <a:extLst>
                    <a:ext uri="{9D8B030D-6E8A-4147-A177-3AD203B41FA5}">
                      <a16:colId xmlns:a16="http://schemas.microsoft.com/office/drawing/2014/main" val="2275353760"/>
                    </a:ext>
                  </a:extLst>
                </a:gridCol>
                <a:gridCol w="1575002">
                  <a:extLst>
                    <a:ext uri="{9D8B030D-6E8A-4147-A177-3AD203B41FA5}">
                      <a16:colId xmlns:a16="http://schemas.microsoft.com/office/drawing/2014/main" val="2928618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SNR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 %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Adj. RI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Adj. MI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F-M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 std.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63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28.009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0.2495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0.165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22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28.493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0.2503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29.202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0.379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2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32.450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0.261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0.904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99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43.695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0.103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0.322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3.622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08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84.042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0.614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11.193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17.5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97.515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0.976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0.937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0.953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5.059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0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99.492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0.987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0.979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1.407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99.955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7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99.970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0.278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778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F2F085-F878-3029-DF00-814ADE749558}"/>
              </a:ext>
            </a:extLst>
          </p:cNvPr>
          <p:cNvSpPr txBox="1"/>
          <p:nvPr/>
        </p:nvSpPr>
        <p:spPr>
          <a:xfrm>
            <a:off x="3464343" y="1694123"/>
            <a:ext cx="55187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Tab. 1. Parameters for SNR experiment on synthetic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66591-13BF-1633-87AF-22D90CB34BA3}"/>
              </a:ext>
            </a:extLst>
          </p:cNvPr>
          <p:cNvSpPr txBox="1"/>
          <p:nvPr/>
        </p:nvSpPr>
        <p:spPr>
          <a:xfrm>
            <a:off x="3464343" y="6368061"/>
            <a:ext cx="55187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Tab. 2. SNR experiment results.</a:t>
            </a:r>
          </a:p>
        </p:txBody>
      </p:sp>
    </p:spTree>
    <p:extLst>
      <p:ext uri="{BB962C8B-B14F-4D97-AF65-F5344CB8AC3E}">
        <p14:creationId xmlns:p14="http://schemas.microsoft.com/office/powerpoint/2010/main" val="417848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632CC-E86E-49B7-E0D5-FA932954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17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D6B83584-E9CD-6BB3-FA91-D7920A62054B}"/>
              </a:ext>
            </a:extLst>
          </p:cNvPr>
          <p:cNvSpPr txBox="1"/>
          <p:nvPr/>
        </p:nvSpPr>
        <p:spPr>
          <a:xfrm>
            <a:off x="2375254" y="136523"/>
            <a:ext cx="744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Additional Information, image recognition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1AF734-898E-BE03-4354-F86C29E34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418946"/>
                  </p:ext>
                </p:extLst>
              </p:nvPr>
            </p:nvGraphicFramePr>
            <p:xfrm>
              <a:off x="711199" y="851469"/>
              <a:ext cx="11025017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942592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Clustering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DL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DU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chemeClr val="tx1"/>
                                    </a:solidFill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Adam l. r.</a:t>
                          </a:r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/>
                                  <m:t>𝟎</m:t>
                                </m:r>
                                <m:r>
                                  <a:rPr lang="it-IT" b="1" smtClean="0"/>
                                  <m:t>.</m:t>
                                </m:r>
                                <m:r>
                                  <a:rPr lang="it-IT" b="1" smtClean="0"/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/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1AF734-898E-BE03-4354-F86C29E34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418946"/>
                  </p:ext>
                </p:extLst>
              </p:nvPr>
            </p:nvGraphicFramePr>
            <p:xfrm>
              <a:off x="711199" y="851469"/>
              <a:ext cx="11025017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942592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Clustering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DL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DU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9060" t="-8065" r="-105034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Adam l. r.</a:t>
                          </a:r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8725" t="-109836" r="-40536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725" t="-109836" r="-30536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692" t="-109836" r="-20434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9060" t="-109836" r="-10503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9060" t="-109836" r="-5034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3ABE79-D1C0-CCA4-8C9D-327352A3E9EC}"/>
              </a:ext>
            </a:extLst>
          </p:cNvPr>
          <p:cNvSpPr txBox="1"/>
          <p:nvPr/>
        </p:nvSpPr>
        <p:spPr>
          <a:xfrm>
            <a:off x="3464344" y="1723320"/>
            <a:ext cx="55187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Tab. 3. Parameters for facial recognition on Yale 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5D1F51-13DA-2FD6-05E9-B03E12F4B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164171"/>
                  </p:ext>
                </p:extLst>
              </p:nvPr>
            </p:nvGraphicFramePr>
            <p:xfrm>
              <a:off x="711199" y="2268774"/>
              <a:ext cx="11025014" cy="14833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667804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464411412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Dataset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Accuracy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Acc.  FD-UDL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Rand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Adj. 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Adj. MI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F-M </a:t>
                          </a:r>
                          <a:r>
                            <a:rPr lang="en-US" i="0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Dataset 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96.8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75.3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0.974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0.921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0.937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Dataset 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97.7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82.9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0.983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0.949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0.946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86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Dataset III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95.4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74.4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0.964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0.889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0.886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it-IT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69351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5D1F51-13DA-2FD6-05E9-B03E12F4B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164171"/>
                  </p:ext>
                </p:extLst>
              </p:nvPr>
            </p:nvGraphicFramePr>
            <p:xfrm>
              <a:off x="711199" y="2268774"/>
              <a:ext cx="11025014" cy="14833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667804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464411412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Dataset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Accuracy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Acc.  FD-UDL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Rand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Adj. 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Adj. MI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F-M </a:t>
                          </a:r>
                          <a:r>
                            <a:rPr lang="en-US" i="0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Dataset 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984" t="-108197" r="-50585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8984" t="-108197" r="-40585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984" t="-108197" r="-30585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8984" t="-108197" r="-20585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8984" t="-108197" r="-10585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8984" t="-108197" r="-5859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Dataset 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984" t="-208197" r="-50585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8984" t="-208197" r="-40585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984" t="-208197" r="-30585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8984" t="-208197" r="-20585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8984" t="-208197" r="-10585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8984" t="-208197" r="-585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86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Dataset III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984" t="-308197" r="-5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8984" t="-308197" r="-4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984" t="-308197" r="-3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8984" t="-308197" r="-2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8984" t="-308197" r="-1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8984" t="-308197" r="-5859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9351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C8891B6-4257-E5A8-C24A-1F3615849BD7}"/>
              </a:ext>
            </a:extLst>
          </p:cNvPr>
          <p:cNvSpPr txBox="1"/>
          <p:nvPr/>
        </p:nvSpPr>
        <p:spPr>
          <a:xfrm>
            <a:off x="3464343" y="3878275"/>
            <a:ext cx="55187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Tab. 4. Facial recognition on Yale B results.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3BE049E-27BF-8BB1-27FC-FD8EF37E9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559397"/>
                  </p:ext>
                </p:extLst>
              </p:nvPr>
            </p:nvGraphicFramePr>
            <p:xfrm>
              <a:off x="711199" y="4373748"/>
              <a:ext cx="11025017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942592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Clustering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DL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DU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chemeClr val="tx1"/>
                                    </a:solidFill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Adam l. r.</a:t>
                          </a:r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/>
                                  <m:t>𝟎</m:t>
                                </m:r>
                                <m:r>
                                  <a:rPr lang="it-IT" b="1" smtClean="0"/>
                                  <m:t>.</m:t>
                                </m:r>
                                <m:r>
                                  <a:rPr lang="it-IT" b="1" smtClean="0"/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/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3BE049E-27BF-8BB1-27FC-FD8EF37E9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559397"/>
                  </p:ext>
                </p:extLst>
              </p:nvPr>
            </p:nvGraphicFramePr>
            <p:xfrm>
              <a:off x="711199" y="4373748"/>
              <a:ext cx="11025017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942592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Clustering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DL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DU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9060" t="-8065" r="-10503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Adam l. r.</a:t>
                          </a:r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8725" t="-109836" r="-4053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8725" t="-109836" r="-3053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7692" t="-109836" r="-2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9060" t="-109836" r="-10503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9060" t="-109836" r="-503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E12E4D3-EA01-44AC-769A-F1F5734B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539131"/>
                  </p:ext>
                </p:extLst>
              </p:nvPr>
            </p:nvGraphicFramePr>
            <p:xfrm>
              <a:off x="711199" y="5241569"/>
              <a:ext cx="11025014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667804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464411412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Dataset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Accuracy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Acc.  FD-UDL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Rand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Adj. 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Adj. MI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F-M </a:t>
                          </a:r>
                          <a:r>
                            <a:rPr lang="en-US" i="0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MNIST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82.5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73.0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0.9451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0.7001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0.7644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0.7307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E12E4D3-EA01-44AC-769A-F1F5734B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539131"/>
                  </p:ext>
                </p:extLst>
              </p:nvPr>
            </p:nvGraphicFramePr>
            <p:xfrm>
              <a:off x="711199" y="5241569"/>
              <a:ext cx="11025014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667804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464411412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Dataset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Accuracy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Acc.  FD-UDL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Rand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Adj. 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Adj. MI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F-M </a:t>
                          </a:r>
                          <a:r>
                            <a:rPr lang="en-US" i="0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MNIST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8984" t="-109836" r="-5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8984" t="-109836" r="-4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8984" t="-109836" r="-3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8984" t="-109836" r="-2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8984" t="-109836" r="-10585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8984" t="-109836" r="-5859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D59BA6C-A6C5-1F3E-9116-0BABA6EB870B}"/>
              </a:ext>
            </a:extLst>
          </p:cNvPr>
          <p:cNvSpPr txBox="1"/>
          <p:nvPr/>
        </p:nvSpPr>
        <p:spPr>
          <a:xfrm>
            <a:off x="2797769" y="6109390"/>
            <a:ext cx="76947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Tab. 5/6. Parameters and results for hand-written digits recognition on MNIST.</a:t>
            </a:r>
          </a:p>
        </p:txBody>
      </p:sp>
    </p:spTree>
    <p:extLst>
      <p:ext uri="{BB962C8B-B14F-4D97-AF65-F5344CB8AC3E}">
        <p14:creationId xmlns:p14="http://schemas.microsoft.com/office/powerpoint/2010/main" val="178725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F98D50-FB76-A0D2-E539-AE66B39918EA}"/>
              </a:ext>
            </a:extLst>
          </p:cNvPr>
          <p:cNvSpPr txBox="1"/>
          <p:nvPr/>
        </p:nvSpPr>
        <p:spPr>
          <a:xfrm>
            <a:off x="2375254" y="136523"/>
            <a:ext cx="744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Additional Information, new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B381257-B2CE-72B1-BDCA-69F4E1382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858972"/>
                  </p:ext>
                </p:extLst>
              </p:nvPr>
            </p:nvGraphicFramePr>
            <p:xfrm>
              <a:off x="583490" y="903934"/>
              <a:ext cx="11025017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942592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Clustering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DL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DU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chemeClr val="tx1"/>
                                    </a:solidFill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Adam l. r.</a:t>
                          </a:r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/>
                                  <m:t>𝟎</m:t>
                                </m:r>
                                <m:r>
                                  <a:rPr lang="it-IT" b="1" smtClean="0"/>
                                  <m:t>.</m:t>
                                </m:r>
                                <m:r>
                                  <a:rPr lang="it-IT" b="1" smtClean="0"/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/>
                                  <m:t>0.</m:t>
                                </m:r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004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B381257-B2CE-72B1-BDCA-69F4E1382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858972"/>
                  </p:ext>
                </p:extLst>
              </p:nvPr>
            </p:nvGraphicFramePr>
            <p:xfrm>
              <a:off x="583490" y="903934"/>
              <a:ext cx="11025017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942592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81648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Clustering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DL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DU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9060" t="-8197" r="-10503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Adam l. r.</a:t>
                          </a:r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8725" t="-108197" r="-40536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725" t="-108197" r="-30536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692" t="-108197" r="-20434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9060" t="-108197" r="-10503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9060" t="-108197" r="-5034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E431D09-38C0-3B68-8AB5-826774E6A209}"/>
              </a:ext>
            </a:extLst>
          </p:cNvPr>
          <p:cNvSpPr txBox="1"/>
          <p:nvPr/>
        </p:nvSpPr>
        <p:spPr>
          <a:xfrm>
            <a:off x="2821748" y="1828251"/>
            <a:ext cx="6803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Tab. 7. Parameters for facial recognition on Yale B with new classifier.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EA50B4F-E21F-83D2-C47D-5664B79216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156476"/>
                  </p:ext>
                </p:extLst>
              </p:nvPr>
            </p:nvGraphicFramePr>
            <p:xfrm>
              <a:off x="583493" y="2380220"/>
              <a:ext cx="11025014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667804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464411412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Dataset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Accuracy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Acc.  FD-UDL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Rand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Adj. 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Adj. MI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F-M </a:t>
                          </a:r>
                          <a:r>
                            <a:rPr lang="en-US" i="0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Dataset III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89.3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74.4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0.921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0.751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0.741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0.801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EA50B4F-E21F-83D2-C47D-5664B79216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156476"/>
                  </p:ext>
                </p:extLst>
              </p:nvPr>
            </p:nvGraphicFramePr>
            <p:xfrm>
              <a:off x="583493" y="2380220"/>
              <a:ext cx="11025014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667804">
                      <a:extLst>
                        <a:ext uri="{9D8B030D-6E8A-4147-A177-3AD203B41FA5}">
                          <a16:colId xmlns:a16="http://schemas.microsoft.com/office/drawing/2014/main" val="960960484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2946820771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464411412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925539043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31366336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717094605"/>
                        </a:ext>
                      </a:extLst>
                    </a:gridCol>
                    <a:gridCol w="1559535">
                      <a:extLst>
                        <a:ext uri="{9D8B030D-6E8A-4147-A177-3AD203B41FA5}">
                          <a16:colId xmlns:a16="http://schemas.microsoft.com/office/drawing/2014/main" val="3869339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Dataset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Accuracy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Acc.  FD-UDL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Rand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Adj. 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Adj. MI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F-M </a:t>
                          </a:r>
                          <a:r>
                            <a:rPr lang="en-US" i="0" dirty="0" err="1">
                              <a:solidFill>
                                <a:schemeClr val="tx1"/>
                              </a:solidFill>
                            </a:rPr>
                            <a:t>Idx</a:t>
                          </a:r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73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Dataset III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984" t="-109836" r="-5058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8984" t="-109836" r="-4058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984" t="-109836" r="-3058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8984" t="-109836" r="-2058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8984" t="-109836" r="-1058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8984" t="-109836" r="-585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8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15EA30A-A17A-E92E-06DB-3D636546580A}"/>
              </a:ext>
            </a:extLst>
          </p:cNvPr>
          <p:cNvSpPr txBox="1"/>
          <p:nvPr/>
        </p:nvSpPr>
        <p:spPr>
          <a:xfrm>
            <a:off x="2821748" y="3308772"/>
            <a:ext cx="6803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Tab. 8. Results for facial recognition on Yale B with new classifier.</a:t>
            </a:r>
          </a:p>
        </p:txBody>
      </p:sp>
    </p:spTree>
    <p:extLst>
      <p:ext uri="{BB962C8B-B14F-4D97-AF65-F5344CB8AC3E}">
        <p14:creationId xmlns:p14="http://schemas.microsoft.com/office/powerpoint/2010/main" val="232458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64277-B317-C0DE-EEF2-484C5A28F4B7}"/>
              </a:ext>
            </a:extLst>
          </p:cNvPr>
          <p:cNvSpPr txBox="1"/>
          <p:nvPr/>
        </p:nvSpPr>
        <p:spPr>
          <a:xfrm>
            <a:off x="3793435" y="86141"/>
            <a:ext cx="46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+mj-lt"/>
                <a:cs typeface="Arial" panose="020B0604020202020204" pitchFamily="34" charset="0"/>
              </a:rPr>
              <a:t>Outline</a:t>
            </a:r>
            <a:endParaRPr lang="LID4096" sz="3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E393E4-E295-C04C-8547-DC453AA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>
                <a:latin typeface="Aptos" panose="020B0004020202020204" pitchFamily="34" charset="0"/>
                <a:cs typeface="Arial" panose="020B0604020202020204" pitchFamily="34" charset="0"/>
              </a:rPr>
              <a:t>2</a:t>
            </a:fld>
            <a:endParaRPr lang="LID4096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955AC0-2643-2FF5-64F0-1DBA9DB0A24F}"/>
              </a:ext>
            </a:extLst>
          </p:cNvPr>
          <p:cNvSpPr txBox="1"/>
          <p:nvPr/>
        </p:nvSpPr>
        <p:spPr>
          <a:xfrm>
            <a:off x="248478" y="982176"/>
            <a:ext cx="11695043" cy="4893647"/>
          </a:xfrm>
          <a:prstGeom prst="rect">
            <a:avLst/>
          </a:prstGeom>
          <a:solidFill>
            <a:srgbClr val="F4EBD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+mj-lt"/>
                <a:cs typeface="Arial" panose="020B0604020202020204" pitchFamily="34" charset="0"/>
              </a:rPr>
              <a:t>Sparse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+mj-lt"/>
                <a:cs typeface="Arial" panose="020B0604020202020204" pitchFamily="34" charset="0"/>
              </a:rPr>
              <a:t>Discriminant</a:t>
            </a:r>
            <a:r>
              <a:rPr lang="it-IT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+mj-lt"/>
                <a:cs typeface="Arial" panose="020B0604020202020204" pitchFamily="34" charset="0"/>
              </a:rPr>
              <a:t>dictionary</a:t>
            </a:r>
            <a:r>
              <a:rPr lang="it-IT" sz="2800" dirty="0">
                <a:latin typeface="+mj-lt"/>
                <a:cs typeface="Arial" panose="020B0604020202020204" pitchFamily="34" charset="0"/>
              </a:rPr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+mj-lt"/>
                <a:cs typeface="Arial" panose="020B0604020202020204" pitchFamily="34" charset="0"/>
              </a:rPr>
              <a:t>Classification</a:t>
            </a:r>
            <a:r>
              <a:rPr lang="it-IT" sz="3200" dirty="0">
                <a:latin typeface="+mj-lt"/>
                <a:cs typeface="Arial" panose="020B0604020202020204" pitchFamily="34" charset="0"/>
              </a:rPr>
              <a:t>: FD-UDL </a:t>
            </a:r>
            <a:r>
              <a:rPr lang="it-IT" sz="3200" dirty="0" err="1">
                <a:latin typeface="+mj-lt"/>
                <a:cs typeface="Arial" panose="020B0604020202020204" pitchFamily="34" charset="0"/>
              </a:rPr>
              <a:t>algorithm</a:t>
            </a:r>
            <a:endParaRPr lang="it-IT" sz="32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+mj-lt"/>
                <a:cs typeface="Arial" panose="020B0604020202020204" pitchFamily="34" charset="0"/>
              </a:rPr>
              <a:t>Novel</a:t>
            </a:r>
            <a:r>
              <a:rPr lang="it-IT" sz="3200" dirty="0">
                <a:latin typeface="+mj-lt"/>
                <a:cs typeface="Arial" panose="020B0604020202020204" pitchFamily="34" charset="0"/>
              </a:rPr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+mj-lt"/>
                <a:cs typeface="Arial" panose="020B0604020202020204" pitchFamily="34" charset="0"/>
              </a:rPr>
              <a:t>Research</a:t>
            </a:r>
            <a:r>
              <a:rPr lang="it-IT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+mj-lt"/>
                <a:cs typeface="Arial" panose="020B0604020202020204" pitchFamily="34" charset="0"/>
              </a:rPr>
              <a:t>questions</a:t>
            </a:r>
            <a:endParaRPr lang="it-IT" sz="2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+mj-lt"/>
                <a:cs typeface="Arial" panose="020B0604020202020204" pitchFamily="34" charset="0"/>
              </a:rPr>
              <a:t>Experiments</a:t>
            </a:r>
            <a:endParaRPr lang="it-IT" sz="32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+mj-lt"/>
                <a:cs typeface="Arial" panose="020B0604020202020204" pitchFamily="34" charset="0"/>
              </a:rPr>
              <a:t>Synthetic</a:t>
            </a:r>
            <a:r>
              <a:rPr lang="it-IT" sz="2800" dirty="0">
                <a:latin typeface="+mj-lt"/>
                <a:cs typeface="Arial" panose="020B0604020202020204" pitchFamily="34" charset="0"/>
              </a:rPr>
              <a:t> data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+mj-lt"/>
                <a:cs typeface="Arial" panose="020B0604020202020204" pitchFamily="34" charset="0"/>
              </a:rPr>
              <a:t>Image </a:t>
            </a:r>
            <a:r>
              <a:rPr lang="it-IT" sz="2800" dirty="0" err="1">
                <a:latin typeface="+mj-lt"/>
                <a:cs typeface="Arial" panose="020B0604020202020204" pitchFamily="34" charset="0"/>
              </a:rPr>
              <a:t>recognition</a:t>
            </a:r>
            <a:endParaRPr lang="it-IT" sz="28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+mj-lt"/>
                <a:cs typeface="Arial" panose="020B0604020202020204" pitchFamily="34" charset="0"/>
              </a:rPr>
              <a:t>Support </a:t>
            </a:r>
            <a:r>
              <a:rPr lang="it-IT" sz="2800" dirty="0" err="1">
                <a:latin typeface="+mj-lt"/>
                <a:cs typeface="Arial" panose="020B0604020202020204" pitchFamily="34" charset="0"/>
              </a:rPr>
              <a:t>count</a:t>
            </a:r>
            <a:r>
              <a:rPr lang="it-IT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+mj-lt"/>
                <a:cs typeface="Arial" panose="020B0604020202020204" pitchFamily="34" charset="0"/>
              </a:rPr>
              <a:t>classification</a:t>
            </a:r>
            <a:endParaRPr lang="it-IT" sz="2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+mj-lt"/>
                <a:cs typeface="Arial" panose="020B0604020202020204" pitchFamily="34" charset="0"/>
              </a:rPr>
              <a:t>Conclusions</a:t>
            </a:r>
            <a:endParaRPr lang="it-IT" sz="3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3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72C9F1A-26F0-A04E-92CE-F06B8317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2887CB-57B2-7960-0B50-1B75C38030A0}"/>
              </a:ext>
            </a:extLst>
          </p:cNvPr>
          <p:cNvSpPr txBox="1"/>
          <p:nvPr/>
        </p:nvSpPr>
        <p:spPr>
          <a:xfrm>
            <a:off x="3793435" y="86141"/>
            <a:ext cx="46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+mj-lt"/>
                <a:cs typeface="Times New Roman" panose="02020603050405020304" pitchFamily="18" charset="0"/>
              </a:rPr>
              <a:t>Sparse models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0A2863-6AC1-47EA-FAAE-EE76D3A99D56}"/>
                  </a:ext>
                </a:extLst>
              </p:cNvPr>
              <p:cNvSpPr txBox="1"/>
              <p:nvPr/>
            </p:nvSpPr>
            <p:spPr>
              <a:xfrm>
                <a:off x="576468" y="805071"/>
                <a:ext cx="10777332" cy="517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Observation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b="1" dirty="0"/>
                  <a:t>Dictionary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, with atoms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1" dirty="0"/>
                  <a:t>Sparse coefficients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b="1" dirty="0"/>
                  <a:t>Sparse representation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𝑫𝒙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b="1" dirty="0"/>
                  <a:t>Sparsity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it-IT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≠0;1≤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𝑠𝑢𝑝𝑝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Representation error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  <m:sSup>
                        <m:sSup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=||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𝑫𝒙</m:t>
                      </m:r>
                      <m:sSup>
                        <m:sSupPr>
                          <m:ctrlPr>
                            <a:rPr lang="it-IT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it-IT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0A2863-6AC1-47EA-FAAE-EE76D3A9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8" y="805071"/>
                <a:ext cx="10777332" cy="5171544"/>
              </a:xfrm>
              <a:prstGeom prst="rect">
                <a:avLst/>
              </a:prstGeom>
              <a:blipFill>
                <a:blip r:embed="rId3"/>
                <a:stretch>
                  <a:fillRect l="-905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95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F4B1F6-5295-8AA7-5891-0E36B43D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4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B4EC15B-1879-8EEE-A976-1C52ED814847}"/>
              </a:ext>
            </a:extLst>
          </p:cNvPr>
          <p:cNvSpPr txBox="1"/>
          <p:nvPr/>
        </p:nvSpPr>
        <p:spPr>
          <a:xfrm>
            <a:off x="3144388" y="136523"/>
            <a:ext cx="5903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Discriminant dictionary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D11F93-5650-F5CD-E099-9D4133698BAF}"/>
                  </a:ext>
                </a:extLst>
              </p:cNvPr>
              <p:cNvSpPr txBox="1"/>
              <p:nvPr/>
            </p:nvSpPr>
            <p:spPr>
              <a:xfrm>
                <a:off x="576468" y="805071"/>
                <a:ext cx="10777332" cy="504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Observations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r>
                  <a:rPr lang="en-US" sz="2400" b="1" dirty="0"/>
                  <a:t>Goal:</a:t>
                </a:r>
                <a:r>
                  <a:rPr lang="en-US" sz="2400" dirty="0"/>
                  <a:t> find optimal dictionary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sparse encoding matrix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it-IT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it-IT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it-IT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t-IT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𝑫𝑿</m:t>
                          </m:r>
                          <m:sSubSup>
                            <m:sSubSupPr>
                              <m:ctrlP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it-IT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||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||=1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Sparse coding problem</a:t>
                </a:r>
                <a:r>
                  <a:rPr lang="en-US" sz="2400" dirty="0"/>
                  <a:t>:</a:t>
                </a:r>
              </a:p>
              <a:p>
                <a:r>
                  <a:rPr lang="en-US" sz="2400" b="1" dirty="0"/>
                  <a:t>Fix </a:t>
                </a:r>
                <a:r>
                  <a:rPr lang="en-US" sz="2400" dirty="0"/>
                  <a:t>dictionary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endParaRPr lang="en-US" sz="1200" dirty="0"/>
              </a:p>
              <a:p>
                <a:r>
                  <a:rPr lang="en-US" sz="2400" b="1" dirty="0"/>
                  <a:t>NP-hard</a:t>
                </a:r>
                <a:r>
                  <a:rPr lang="en-US" sz="2400" dirty="0"/>
                  <a:t>,</a:t>
                </a:r>
                <a:r>
                  <a:rPr lang="en-US" sz="2400" b="1" dirty="0"/>
                  <a:t> approximation algorithms</a:t>
                </a:r>
                <a:r>
                  <a:rPr lang="en-US" sz="2400" dirty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i="1" dirty="0"/>
                  <a:t>OMP</a:t>
                </a:r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dirty="0"/>
                  <a:t>k-</a:t>
                </a:r>
                <a:r>
                  <a:rPr lang="en-US" sz="2400" dirty="0" err="1"/>
                  <a:t>LiMapS</a:t>
                </a:r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dirty="0"/>
                  <a:t>Basis Pursuit, etc.</a:t>
                </a:r>
              </a:p>
              <a:p>
                <a:endParaRPr lang="en-US" sz="2400" b="1" dirty="0"/>
              </a:p>
              <a:p>
                <a:r>
                  <a:rPr lang="en-US" sz="2400" b="1" dirty="0"/>
                  <a:t>Dictionary update problem:</a:t>
                </a:r>
              </a:p>
              <a:p>
                <a:r>
                  <a:rPr lang="en-US" sz="2400" b="1" dirty="0"/>
                  <a:t>Fix </a:t>
                </a:r>
                <a:r>
                  <a:rPr lang="en-US" sz="2400" dirty="0"/>
                  <a:t>sparse coefficients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  <a:p>
                <a:r>
                  <a:rPr lang="en-US" sz="2400" b="1" dirty="0"/>
                  <a:t>Approximate solutions: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K-SVD, R-SVD, MOD, etc.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D11F93-5650-F5CD-E099-9D4133698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8" y="805071"/>
                <a:ext cx="10777332" cy="5046703"/>
              </a:xfrm>
              <a:prstGeom prst="rect">
                <a:avLst/>
              </a:prstGeom>
              <a:blipFill>
                <a:blip r:embed="rId3"/>
                <a:stretch>
                  <a:fillRect l="-905" t="-845" b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CDEABD-6933-2F0B-47B6-98A6A66306C6}"/>
                  </a:ext>
                </a:extLst>
              </p:cNvPr>
              <p:cNvSpPr txBox="1"/>
              <p:nvPr/>
            </p:nvSpPr>
            <p:spPr>
              <a:xfrm>
                <a:off x="6924061" y="2080895"/>
                <a:ext cx="4429739" cy="214526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DL alternating optimization</a:t>
                </a:r>
                <a:r>
                  <a:rPr lang="en-US" sz="24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Repeat</a:t>
                </a:r>
                <a:r>
                  <a:rPr lang="en-US" sz="2400" dirty="0"/>
                  <a:t> until convergence: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Sparse coding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Dictionary update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Return </a:t>
                </a:r>
                <a:r>
                  <a:rPr lang="en-US" sz="2400" dirty="0"/>
                  <a:t>learned dictionary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CDEABD-6933-2F0B-47B6-98A6A6630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61" y="2080895"/>
                <a:ext cx="4429739" cy="2145268"/>
              </a:xfrm>
              <a:prstGeom prst="roundRect">
                <a:avLst/>
              </a:prstGeom>
              <a:blipFill>
                <a:blip r:embed="rId4"/>
                <a:stretch>
                  <a:fillRect b="-5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894CD-91BE-7C51-0E98-DEB1BF1D3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971" y="4653749"/>
            <a:ext cx="2618862" cy="1503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90D9D9-31C8-9F56-F839-4AEB34B2F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3" y="4687828"/>
            <a:ext cx="1430543" cy="1299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4EDF6-6824-9F69-9040-1623D037A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0072" y="4653749"/>
            <a:ext cx="1273728" cy="1702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E4BFB7-E61D-74C1-E8E5-C91728EE9AAC}"/>
                  </a:ext>
                </a:extLst>
              </p:cNvPr>
              <p:cNvSpPr txBox="1"/>
              <p:nvPr/>
            </p:nvSpPr>
            <p:spPr>
              <a:xfrm>
                <a:off x="6880705" y="5174508"/>
                <a:ext cx="369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E4BFB7-E61D-74C1-E8E5-C91728EE9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05" y="5174508"/>
                <a:ext cx="3697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BD49F5-D8DC-D33A-F396-F055E3950D23}"/>
                  </a:ext>
                </a:extLst>
              </p:cNvPr>
              <p:cNvSpPr txBox="1"/>
              <p:nvPr/>
            </p:nvSpPr>
            <p:spPr>
              <a:xfrm>
                <a:off x="5124418" y="4226163"/>
                <a:ext cx="6725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  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BD49F5-D8DC-D33A-F396-F055E3950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18" y="4226163"/>
                <a:ext cx="6725837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034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F590B-57B5-29E6-A547-DD908537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5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B6D3C3D6-EB26-0842-07EF-438CC805251C}"/>
              </a:ext>
            </a:extLst>
          </p:cNvPr>
          <p:cNvSpPr txBox="1"/>
          <p:nvPr/>
        </p:nvSpPr>
        <p:spPr>
          <a:xfrm>
            <a:off x="2338361" y="147459"/>
            <a:ext cx="73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+mj-lt"/>
                <a:cs typeface="Arial" panose="020B0604020202020204" pitchFamily="34" charset="0"/>
              </a:rPr>
              <a:t>Classification</a:t>
            </a:r>
            <a:r>
              <a:rPr lang="it-IT" sz="3200" b="1" dirty="0">
                <a:latin typeface="+mj-lt"/>
                <a:cs typeface="Arial" panose="020B0604020202020204" pitchFamily="34" charset="0"/>
              </a:rPr>
              <a:t>: FD-UDL </a:t>
            </a:r>
            <a:r>
              <a:rPr lang="it-IT" sz="3200" b="1" dirty="0" err="1">
                <a:latin typeface="+mj-lt"/>
                <a:cs typeface="Arial" panose="020B0604020202020204" pitchFamily="34" charset="0"/>
              </a:rPr>
              <a:t>algorithm</a:t>
            </a:r>
            <a:endParaRPr lang="it-IT" sz="3200" b="1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4F71B7-94A8-EC7C-060A-C99350D1E242}"/>
                  </a:ext>
                </a:extLst>
              </p:cNvPr>
              <p:cNvSpPr txBox="1"/>
              <p:nvPr/>
            </p:nvSpPr>
            <p:spPr>
              <a:xfrm>
                <a:off x="576468" y="805071"/>
                <a:ext cx="10777332" cy="5323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Classes </a:t>
                </a:r>
                <a:r>
                  <a:rPr lang="en-US" sz="2400" dirty="0"/>
                  <a:t>(groups):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b="1" dirty="0"/>
              </a:p>
              <a:p>
                <a:r>
                  <a:rPr lang="en-US" sz="2400" b="1" dirty="0"/>
                  <a:t>Observations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it-IT" sz="2400" b="1" i="1" dirty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it-IT" sz="2400" b="1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b="1" dirty="0"/>
                  <a:t>Dictionary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it-IT" sz="2400" b="1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endParaRPr lang="en-US" sz="2400" b="1" dirty="0"/>
              </a:p>
              <a:p>
                <a:r>
                  <a:rPr lang="en-US" sz="2400" b="1" dirty="0"/>
                  <a:t>Discriminant term</a:t>
                </a:r>
                <a:r>
                  <a:rPr lang="en-US" sz="2400" dirty="0"/>
                  <a:t>: specializes sub-dictionary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Within variance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it-IT" sz="2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Between variance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i="1" dirty="0"/>
                  <a:t>Fisher’s Discriminant for Unsupervised Dictionary Learning  (FD-UDL) </a:t>
                </a:r>
                <a:r>
                  <a:rPr lang="en-US" sz="2400" b="1" dirty="0"/>
                  <a:t>objective function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∁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t-IT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||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it-IT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Classifier</a:t>
                </a:r>
                <a:r>
                  <a:rPr lang="en-US" sz="2400" dirty="0">
                    <a:cs typeface="Times New Roman" panose="02020603050405020304" pitchFamily="18" charset="0"/>
                  </a:rPr>
                  <a:t>: finds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that minimizes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||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acc>
                      </m:sub>
                    </m:sSub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Sup>
                      <m:sSubSupPr>
                        <m:ctrlP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4F71B7-94A8-EC7C-060A-C99350D1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8" y="805071"/>
                <a:ext cx="10777332" cy="5323765"/>
              </a:xfrm>
              <a:prstGeom prst="rect">
                <a:avLst/>
              </a:prstGeom>
              <a:blipFill>
                <a:blip r:embed="rId3"/>
                <a:stretch>
                  <a:fillRect l="-905" t="-916" b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4758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C5F9AC-C9AB-00FE-2AF8-6517108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6</a:t>
            </a:fld>
            <a:endParaRPr lang="LID4096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72B63ABE-1186-1BBA-6577-99A68BF31110}"/>
              </a:ext>
            </a:extLst>
          </p:cNvPr>
          <p:cNvSpPr txBox="1"/>
          <p:nvPr/>
        </p:nvSpPr>
        <p:spPr>
          <a:xfrm>
            <a:off x="3466519" y="83128"/>
            <a:ext cx="499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Novel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593271-D36B-136E-005C-CEE1AE887EB6}"/>
                  </a:ext>
                </a:extLst>
              </p:cNvPr>
              <p:cNvSpPr txBox="1"/>
              <p:nvPr/>
            </p:nvSpPr>
            <p:spPr>
              <a:xfrm>
                <a:off x="576468" y="805071"/>
                <a:ext cx="10777332" cy="529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Motivation</a:t>
                </a:r>
                <a:r>
                  <a:rPr lang="en-GB" sz="2400" dirty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FD-UDL has too many parameters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/>
                  <a:t> complex tuning.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400" dirty="0"/>
                  <a:t> might influence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 and vice versa.</a:t>
                </a:r>
              </a:p>
              <a:p>
                <a:r>
                  <a:rPr lang="en-GB" sz="2400" b="1" dirty="0"/>
                  <a:t>Idea</a:t>
                </a:r>
                <a:r>
                  <a:rPr lang="en-GB" sz="24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Replace Fisher’s discriminant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with </a:t>
                </a:r>
                <a:r>
                  <a:rPr lang="en-GB" sz="2400" b="1" dirty="0"/>
                  <a:t>Fisher’s ratio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endParaRPr lang="en-GB" sz="2400" dirty="0"/>
              </a:p>
              <a:p>
                <a:r>
                  <a:rPr lang="en-GB" sz="2400" b="1" dirty="0"/>
                  <a:t>Main research questions</a:t>
                </a:r>
                <a:r>
                  <a:rPr lang="en-GB" sz="2400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400" dirty="0"/>
                  <a:t>How does this model</a:t>
                </a:r>
                <a:r>
                  <a:rPr lang="en-GB" sz="2400" b="1" dirty="0"/>
                  <a:t> </a:t>
                </a:r>
                <a:r>
                  <a:rPr lang="en-GB" sz="2400" dirty="0"/>
                  <a:t>compare with FD-UDL?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400" dirty="0"/>
                  <a:t>Can we effectively define another classifier based on support counting?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dirty="0"/>
              </a:p>
              <a:p>
                <a:r>
                  <a:rPr lang="en-GB" sz="2400" b="1" dirty="0"/>
                  <a:t>New classifier</a:t>
                </a:r>
                <a:r>
                  <a:rPr lang="en-GB" sz="24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Count support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𝑠𝑢𝑝𝑝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from sparse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Find most used sub-dictionary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sub>
                    </m:sSub>
                  </m:oMath>
                </a14:m>
                <a:r>
                  <a:rPr lang="en-GB" sz="2400" dirty="0"/>
                  <a:t> of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GB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In case of tie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/>
                  <a:t> use previous classifier as backup.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593271-D36B-136E-005C-CEE1AE88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8" y="805071"/>
                <a:ext cx="10777332" cy="5292731"/>
              </a:xfrm>
              <a:prstGeom prst="rect">
                <a:avLst/>
              </a:prstGeom>
              <a:blipFill>
                <a:blip r:embed="rId3"/>
                <a:stretch>
                  <a:fillRect l="-905" t="-922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1702FF-B6EF-3CF6-3B51-A1FEDCFBF9DE}"/>
              </a:ext>
            </a:extLst>
          </p:cNvPr>
          <p:cNvSpPr/>
          <p:nvPr/>
        </p:nvSpPr>
        <p:spPr>
          <a:xfrm>
            <a:off x="576468" y="2989528"/>
            <a:ext cx="10777332" cy="1286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94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10E23-0628-89E8-9422-6A234A45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7</a:t>
            </a:fld>
            <a:endParaRPr lang="LID4096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87009F2-AD0E-C483-755F-3BFD0A97B97A}"/>
              </a:ext>
            </a:extLst>
          </p:cNvPr>
          <p:cNvSpPr txBox="1">
            <a:spLocks/>
          </p:cNvSpPr>
          <p:nvPr/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346473-D375-43EE-A263-1045FB5C4B70}" type="slidenum">
              <a:rPr lang="LID4096" smtClean="0"/>
              <a:pPr/>
              <a:t>7</a:t>
            </a:fld>
            <a:endParaRPr lang="LID4096" dirty="0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6E864B2-58CB-713B-4DB1-664C5822454D}"/>
              </a:ext>
            </a:extLst>
          </p:cNvPr>
          <p:cNvSpPr txBox="1"/>
          <p:nvPr/>
        </p:nvSpPr>
        <p:spPr>
          <a:xfrm>
            <a:off x="3566413" y="136523"/>
            <a:ext cx="505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Assessment of novel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DCD0D3-5AA8-3AAE-B91F-084F1F0C7285}"/>
                  </a:ext>
                </a:extLst>
              </p:cNvPr>
              <p:cNvSpPr txBox="1"/>
              <p:nvPr/>
            </p:nvSpPr>
            <p:spPr>
              <a:xfrm>
                <a:off x="576468" y="805071"/>
                <a:ext cx="551953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Clustering algorithm layout: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Randomly shuffle data points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for </a:t>
                </a:r>
                <a:r>
                  <a:rPr lang="en-GB" sz="2400" dirty="0"/>
                  <a:t>several </a:t>
                </a:r>
                <a:r>
                  <a:rPr lang="en-GB" sz="2400" b="1" dirty="0">
                    <a:solidFill>
                      <a:srgbClr val="C00000"/>
                    </a:solidFill>
                  </a:rPr>
                  <a:t>iterations</a:t>
                </a:r>
                <a:r>
                  <a:rPr lang="en-GB" sz="2400" dirty="0"/>
                  <a:t> </a:t>
                </a:r>
                <a:r>
                  <a:rPr lang="en-GB" sz="2400" b="1" dirty="0"/>
                  <a:t>do: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Learn dictionary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GB" sz="24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Cluster entire dataset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Evaluate clustering vs ground truth</a:t>
                </a:r>
              </a:p>
              <a:p>
                <a:endParaRPr lang="en-GB" sz="2400" b="1" dirty="0"/>
              </a:p>
              <a:p>
                <a:endParaRPr lang="en-GB" sz="2400" b="1" dirty="0"/>
              </a:p>
              <a:p>
                <a:r>
                  <a:rPr lang="en-GB" sz="2400" b="1" dirty="0"/>
                  <a:t>Experiment types: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Synthetic datasets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Facial recognition on Extended Yale 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Hand-written digits recognition on MNIST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Repeat with support count classifier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DCD0D3-5AA8-3AAE-B91F-084F1F0C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8" y="805071"/>
                <a:ext cx="5519532" cy="5262979"/>
              </a:xfrm>
              <a:prstGeom prst="rect">
                <a:avLst/>
              </a:prstGeom>
              <a:blipFill>
                <a:blip r:embed="rId3"/>
                <a:stretch>
                  <a:fillRect l="-1768" t="-927" r="-1657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106779-083C-6CD3-531E-E0CC7D239CFA}"/>
                  </a:ext>
                </a:extLst>
              </p:cNvPr>
              <p:cNvSpPr txBox="1"/>
              <p:nvPr/>
            </p:nvSpPr>
            <p:spPr>
              <a:xfrm>
                <a:off x="6096000" y="805070"/>
                <a:ext cx="5519532" cy="5731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/>
                  <a:t>Performance </a:t>
                </a:r>
                <a:r>
                  <a:rPr lang="it-IT" sz="2400" b="1" dirty="0" err="1"/>
                  <a:t>metrics</a:t>
                </a:r>
                <a:r>
                  <a:rPr lang="it-IT" sz="2400" b="1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 err="1"/>
                  <a:t>Accuracy</a:t>
                </a:r>
                <a:r>
                  <a:rPr lang="it-IT" sz="2400" dirty="0"/>
                  <a:t>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𝑃𝑜𝑝𝑢𝑙𝑎𝑡𝑖𝑜𝑛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  <a:p>
                <a:endParaRPr lang="en-GB" sz="1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Adjusted Rand Index (ARI):</a:t>
                </a:r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𝑅𝐼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b="0" dirty="0"/>
              </a:p>
              <a:p>
                <a:endParaRPr lang="it-IT" sz="1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Fowlkes-Mallows Index (FMI):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sz="2400" dirty="0"/>
              </a:p>
              <a:p>
                <a:endParaRPr lang="en-GB" sz="1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Adjusted Mutual Information (AMI):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𝑀𝐼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𝑃𝑟𝑒𝑑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𝑀𝐼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106779-083C-6CD3-531E-E0CC7D239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05070"/>
                <a:ext cx="5519532" cy="5731184"/>
              </a:xfrm>
              <a:prstGeom prst="rect">
                <a:avLst/>
              </a:prstGeom>
              <a:blipFill>
                <a:blip r:embed="rId4"/>
                <a:stretch>
                  <a:fillRect l="-1657" t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1172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E5DB5D8-DAC7-93B0-5272-C0998663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8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5029ADE7-3453-CBD9-FD0F-5F02BC0A286A}"/>
              </a:ext>
            </a:extLst>
          </p:cNvPr>
          <p:cNvSpPr txBox="1"/>
          <p:nvPr/>
        </p:nvSpPr>
        <p:spPr>
          <a:xfrm>
            <a:off x="3401335" y="86141"/>
            <a:ext cx="499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Synthetic data clustering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9176CB-89C6-C483-B2AB-78E0C2B22A14}"/>
              </a:ext>
            </a:extLst>
          </p:cNvPr>
          <p:cNvSpPr txBox="1"/>
          <p:nvPr/>
        </p:nvSpPr>
        <p:spPr>
          <a:xfrm>
            <a:off x="685668" y="679590"/>
            <a:ext cx="1066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3EB17277-F0E2-59A5-FA29-183D66D64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02" y="1226863"/>
            <a:ext cx="5807496" cy="440427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1F7F4D-E4AF-9A6C-412C-73ECC7A19E6D}"/>
                  </a:ext>
                </a:extLst>
              </p:cNvPr>
              <p:cNvSpPr txBox="1"/>
              <p:nvPr/>
            </p:nvSpPr>
            <p:spPr>
              <a:xfrm>
                <a:off x="526642" y="1226863"/>
                <a:ext cx="4890184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Goal: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Study performance change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wrt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signal to noise ratio </a:t>
                </a:r>
                <a:r>
                  <a:rPr lang="en-US" sz="2400" dirty="0">
                    <a:cs typeface="Times New Roman" panose="02020603050405020304" pitchFamily="18" charset="0"/>
                  </a:rPr>
                  <a:t>(SNR)</a:t>
                </a: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Observations: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40 × 800</m:t>
                        </m:r>
                      </m:sup>
                    </m:sSup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Classes: </a:t>
                </a:r>
                <a:r>
                  <a:rPr lang="en-US" sz="2400" dirty="0">
                    <a:cs typeface="Times New Roman" panose="02020603050405020304" pitchFamily="18" charset="0"/>
                  </a:rPr>
                  <a:t>4</a:t>
                </a: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Repetitions: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Clustering iterations: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SNR:</a:t>
                </a:r>
                <a:r>
                  <a:rPr lang="en-US" sz="2400" dirty="0">
                    <a:cs typeface="Times New Roman" panose="02020603050405020304" pitchFamily="18" charset="0"/>
                  </a:rPr>
                  <a:t> 0 to 40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Key results: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Substantial effect of SNR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Natural algorithmic behavior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Very good average performance when SNR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 20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1F7F4D-E4AF-9A6C-412C-73ECC7A1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2" y="1226863"/>
                <a:ext cx="4890184" cy="4893647"/>
              </a:xfrm>
              <a:prstGeom prst="rect">
                <a:avLst/>
              </a:prstGeom>
              <a:blipFill>
                <a:blip r:embed="rId4"/>
                <a:stretch>
                  <a:fillRect l="-1868" t="-996" r="-1868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22CBBCE-A948-82D4-D6BC-F682D417FDBA}"/>
              </a:ext>
            </a:extLst>
          </p:cNvPr>
          <p:cNvSpPr txBox="1"/>
          <p:nvPr/>
        </p:nvSpPr>
        <p:spPr>
          <a:xfrm>
            <a:off x="5546302" y="5802356"/>
            <a:ext cx="58074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Average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changing SNR.</a:t>
            </a:r>
          </a:p>
        </p:txBody>
      </p:sp>
    </p:spTree>
    <p:extLst>
      <p:ext uri="{BB962C8B-B14F-4D97-AF65-F5344CB8AC3E}">
        <p14:creationId xmlns:p14="http://schemas.microsoft.com/office/powerpoint/2010/main" val="42450228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EA956D-72D0-03CD-C7D6-EDD1EDA0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6473-D375-43EE-A263-1045FB5C4B70}" type="slidenum">
              <a:rPr lang="LID4096" smtClean="0"/>
              <a:t>9</a:t>
            </a:fld>
            <a:endParaRPr lang="LID4096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EEE577C6-2D55-1412-C114-AE6D10A7CCFB}"/>
              </a:ext>
            </a:extLst>
          </p:cNvPr>
          <p:cNvSpPr txBox="1"/>
          <p:nvPr/>
        </p:nvSpPr>
        <p:spPr>
          <a:xfrm>
            <a:off x="3402000" y="86139"/>
            <a:ext cx="520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Image recognition</a:t>
            </a:r>
          </a:p>
        </p:txBody>
      </p:sp>
      <p:sp>
        <p:nvSpPr>
          <p:cNvPr id="4" name="CasellaDiTesto 5">
            <a:extLst>
              <a:ext uri="{FF2B5EF4-FFF2-40B4-BE49-F238E27FC236}">
                <a16:creationId xmlns:a16="http://schemas.microsoft.com/office/drawing/2014/main" id="{57BC1479-2E9B-B22D-BECA-2E08DE31FECD}"/>
              </a:ext>
            </a:extLst>
          </p:cNvPr>
          <p:cNvSpPr txBox="1"/>
          <p:nvPr/>
        </p:nvSpPr>
        <p:spPr>
          <a:xfrm>
            <a:off x="685668" y="670914"/>
            <a:ext cx="1066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36BE0BB-1AF7-2B2E-DDE5-FDC5A56CC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00" y="1227600"/>
            <a:ext cx="5806800" cy="4392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6AE4B-0E2B-1595-6293-0F01CDD8ABE1}"/>
              </a:ext>
            </a:extLst>
          </p:cNvPr>
          <p:cNvSpPr txBox="1"/>
          <p:nvPr/>
        </p:nvSpPr>
        <p:spPr>
          <a:xfrm>
            <a:off x="5546302" y="5802356"/>
            <a:ext cx="58074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2: Average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three Ext. Yale B subsets.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41FA86-90DE-96EA-F126-D10091E828BD}"/>
                  </a:ext>
                </a:extLst>
              </p:cNvPr>
              <p:cNvSpPr txBox="1"/>
              <p:nvPr/>
            </p:nvSpPr>
            <p:spPr>
              <a:xfrm>
                <a:off x="526642" y="1217627"/>
                <a:ext cx="4890184" cy="526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Observations: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504 ×(3⋅320)</m:t>
                        </m:r>
                      </m:sup>
                    </m:sSup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Subsets: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II </a:t>
                </a:r>
                <a:r>
                  <a:rPr lang="en-US" sz="2400" dirty="0">
                    <a:cs typeface="Times New Roman" panose="02020603050405020304" pitchFamily="18" charset="0"/>
                  </a:rPr>
                  <a:t>and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III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Classes: </a:t>
                </a:r>
                <a:r>
                  <a:rPr lang="en-US" sz="2400" dirty="0">
                    <a:cs typeface="Times New Roman" panose="02020603050405020304" pitchFamily="18" charset="0"/>
                  </a:rPr>
                  <a:t>5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Repetitions: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Clustering iterations: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500</m:t>
                    </m:r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Key results: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Slow to convergence but more precise on same data as FD-UDL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Avg. acc.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96.6%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77.5%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cs typeface="Times New Roman" panose="02020603050405020304" pitchFamily="18" charset="0"/>
                  </a:rPr>
                  <a:t>On MNIST: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it-IT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768 ×70,000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classes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sz="2400" b="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200</m:t>
                    </m:r>
                  </m:oMath>
                </a14:m>
                <a:r>
                  <a:rPr lang="it-IT" sz="2400" b="0" dirty="0">
                    <a:cs typeface="Times New Roman" panose="02020603050405020304" pitchFamily="18" charset="0"/>
                  </a:rPr>
                  <a:t> </a:t>
                </a:r>
                <a:r>
                  <a:rPr lang="it-IT" sz="2400" b="0" dirty="0" err="1">
                    <a:cs typeface="Times New Roman" panose="02020603050405020304" pitchFamily="18" charset="0"/>
                  </a:rPr>
                  <a:t>iterations</a:t>
                </a:r>
                <a:r>
                  <a:rPr lang="it-IT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82.5%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accuracy vs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73%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from FD-UDL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41FA86-90DE-96EA-F126-D10091E82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2" y="1217627"/>
                <a:ext cx="4890184" cy="5267148"/>
              </a:xfrm>
              <a:prstGeom prst="rect">
                <a:avLst/>
              </a:prstGeom>
              <a:blipFill>
                <a:blip r:embed="rId4"/>
                <a:stretch>
                  <a:fillRect l="-1868" t="-579" r="-1868" b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0F382D0-13DA-4656-2FFA-45629B10FAFF}"/>
              </a:ext>
            </a:extLst>
          </p:cNvPr>
          <p:cNvSpPr/>
          <p:nvPr/>
        </p:nvSpPr>
        <p:spPr>
          <a:xfrm>
            <a:off x="5416826" y="1217627"/>
            <a:ext cx="6439894" cy="496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BC1BA0-0C30-6935-BD39-91619AB28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528" y="1271272"/>
            <a:ext cx="2116622" cy="24201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A2363E-FF05-ED66-E1E3-4057B13A1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150" y="1271472"/>
            <a:ext cx="2116622" cy="24201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BB957-ACEA-CA88-172C-43D584F54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396" y="1266637"/>
            <a:ext cx="2116622" cy="24247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933C22-06E9-96DE-D39C-36198511F2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7413" y="3720212"/>
            <a:ext cx="2120677" cy="24247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DE102E-5260-26AF-A761-8B41E3903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978" y="3724848"/>
            <a:ext cx="2116622" cy="24201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73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1461</Words>
  <Application>Microsoft Office PowerPoint</Application>
  <PresentationFormat>Widescreen</PresentationFormat>
  <Paragraphs>403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Times New Roman</vt:lpstr>
      <vt:lpstr>Office Theme</vt:lpstr>
      <vt:lpstr>  Discriminant sparse dictionary learning based on Fisher’s ratio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Discriminant sparse dictionary learning based on Fisher’s ratio </dc:title>
  <dc:creator>Andrea Tuscano</dc:creator>
  <cp:lastModifiedBy>Andrea Tuscano</cp:lastModifiedBy>
  <cp:revision>108</cp:revision>
  <dcterms:created xsi:type="dcterms:W3CDTF">2023-12-12T09:21:28Z</dcterms:created>
  <dcterms:modified xsi:type="dcterms:W3CDTF">2023-12-20T19:49:45Z</dcterms:modified>
</cp:coreProperties>
</file>