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25"/>
  </p:notesMasterIdLst>
  <p:handoutMasterIdLst>
    <p:handoutMasterId r:id="rId26"/>
  </p:handoutMasterIdLst>
  <p:sldIdLst>
    <p:sldId id="261" r:id="rId5"/>
    <p:sldId id="304" r:id="rId6"/>
    <p:sldId id="306" r:id="rId7"/>
    <p:sldId id="307" r:id="rId8"/>
    <p:sldId id="292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2" r:id="rId17"/>
    <p:sldId id="327" r:id="rId18"/>
    <p:sldId id="328" r:id="rId19"/>
    <p:sldId id="318" r:id="rId20"/>
    <p:sldId id="330" r:id="rId21"/>
    <p:sldId id="331" r:id="rId22"/>
    <p:sldId id="332" r:id="rId23"/>
    <p:sldId id="333" r:id="rId2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30/10/2022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30/10/2022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ECAD9-32EE-4091-BDA5-6BD15ACC5E5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83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02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708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6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19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198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30/10/2022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grpSp>
        <p:nvGrpSpPr>
          <p:cNvPr id="10" name="Gruppo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157A32A-7539-4213-94C7-4E13D8ACC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0AAF325-E077-406A-A05D-EEAAC58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it-IT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5E0ACD5D-887A-4C21-8597-4B294DBAD218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BE4F52-8CFF-4745-9F3E-4464B2A5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272" y="1080655"/>
            <a:ext cx="4654296" cy="43341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hlinkClick r:id="rId5" action="ppaction://hlinksldjump"/>
              </a:rPr>
              <a:t>Presentazione Interfaccia</a:t>
            </a:r>
            <a:endParaRPr lang="it-IT" sz="2800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latin typeface="+mj-lt"/>
              </a:rPr>
              <a:t>Interfaccia e utilizzo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hlinkClick r:id="rId6" action="ppaction://hlinksldjump"/>
              </a:rPr>
              <a:t>Presentazione grammatica</a:t>
            </a:r>
            <a:endParaRPr lang="it-IT" sz="28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latin typeface="+mj-lt"/>
              </a:rPr>
              <a:t>Descrizione grammatica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hlinkClick r:id="rId7" action="ppaction://hlinksldjump"/>
              </a:rPr>
              <a:t>Java</a:t>
            </a:r>
            <a:endParaRPr lang="it-IT" sz="2800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latin typeface="+mj-lt"/>
              </a:rPr>
              <a:t>Gestione dati e metodi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latin typeface="+mj-lt"/>
              </a:rPr>
              <a:t>Gestione errori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hlinkClick r:id="rId8" action="ppaction://hlinksldjump"/>
              </a:rPr>
              <a:t>Testing del tool</a:t>
            </a:r>
            <a:endParaRPr lang="it-IT" sz="2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latin typeface="+mj-lt"/>
              </a:rPr>
              <a:t>Alcuni casi di test con output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latin typeface="+mj-lt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2F89A-6039-471F-5AEA-E3F8EEC6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</a:t>
            </a:r>
            <a:br>
              <a:rPr lang="it-IT" dirty="0"/>
            </a:br>
            <a:r>
              <a:rPr lang="it-IT" dirty="0"/>
              <a:t>Lista movimenti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EE032-7589-9CF2-4D98-E5948359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Il movimento lineare viene utilizzato per l’operazione di taglio che congiunge due punti nel piano.</a:t>
            </a:r>
          </a:p>
          <a:p>
            <a:endParaRPr lang="it-IT" sz="1700" dirty="0">
              <a:latin typeface="+mj-lt"/>
            </a:endParaRPr>
          </a:p>
          <a:p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È formato da:</a:t>
            </a:r>
          </a:p>
          <a:p>
            <a:pPr lvl="1"/>
            <a:r>
              <a:rPr lang="it-IT" sz="1700" dirty="0">
                <a:latin typeface="+mj-lt"/>
              </a:rPr>
              <a:t>Il codice univoco «G01» (GCODESINT)</a:t>
            </a:r>
          </a:p>
          <a:p>
            <a:pPr lvl="1"/>
            <a:r>
              <a:rPr lang="it-IT" sz="1700" dirty="0">
                <a:latin typeface="+mj-lt"/>
              </a:rPr>
              <a:t>Coordinate x (XCOORD) e y (YCOORD) nel piano del punto da raggiungere</a:t>
            </a:r>
          </a:p>
          <a:p>
            <a:endParaRPr lang="it-IT" sz="17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835236-760B-AC72-8B45-B74E37D8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39" y="2643250"/>
            <a:ext cx="4420217" cy="381053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4EDF2A99-53DA-EBE9-E96E-30591D742340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2449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F6A5F-A10D-E7E1-30DB-77443E68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</a:t>
            </a:r>
            <a:br>
              <a:rPr lang="it-IT" dirty="0"/>
            </a:br>
            <a:r>
              <a:rPr lang="it-IT" dirty="0"/>
              <a:t>Lista movimenti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D4C49-7266-53A2-45EB-885A3956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Il movimento circolare viene utilizzato per l’operazione di taglio che congiunge due punti nel piano tramite interpolazione.</a:t>
            </a:r>
          </a:p>
          <a:p>
            <a:endParaRPr lang="it-IT" sz="1700" dirty="0">
              <a:latin typeface="+mj-lt"/>
            </a:endParaRPr>
          </a:p>
          <a:p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È formato da:</a:t>
            </a:r>
          </a:p>
          <a:p>
            <a:pPr lvl="1"/>
            <a:r>
              <a:rPr lang="it-IT" sz="1700" dirty="0">
                <a:latin typeface="+mj-lt"/>
              </a:rPr>
              <a:t>Il codice univoco «G02» (rotazione oraria) oppure «G03» (rotazione antioraria) (GCODESINTCIRC)</a:t>
            </a:r>
          </a:p>
          <a:p>
            <a:pPr lvl="1"/>
            <a:r>
              <a:rPr lang="it-IT" sz="1700" dirty="0">
                <a:latin typeface="+mj-lt"/>
              </a:rPr>
              <a:t>Coordinate x (XCOORD) e y (YCOORD) nel piano del punto da raggiungere</a:t>
            </a:r>
          </a:p>
          <a:p>
            <a:pPr lvl="1"/>
            <a:r>
              <a:rPr lang="it-IT" sz="1700" dirty="0">
                <a:latin typeface="+mj-lt"/>
              </a:rPr>
              <a:t>Coordinate i (ICOORD) e j (JCOORD) del centro dell’arco di circonferenza</a:t>
            </a:r>
          </a:p>
          <a:p>
            <a:endParaRPr lang="it-IT" sz="17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30E3F0-E934-C84C-97E4-D87406F6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81" y="2821442"/>
            <a:ext cx="6258798" cy="352474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E5C5D025-47C0-9FF7-87F3-23191EE39DC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7531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C950C-6A61-6BA5-E661-22936634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Uscita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AEBBE-CD4D-6CD5-4B25-FC969818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Il termine delle operazioni viene effettuato nell’ultima parte del programma:</a:t>
            </a:r>
          </a:p>
          <a:p>
            <a:endParaRPr lang="it-IT" sz="1700" dirty="0">
              <a:latin typeface="+mj-lt"/>
            </a:endParaRPr>
          </a:p>
          <a:p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Viene effettuato un movimento lineare veloce (</a:t>
            </a:r>
            <a:r>
              <a:rPr lang="it-IT" sz="1700" dirty="0" err="1">
                <a:latin typeface="+mj-lt"/>
              </a:rPr>
              <a:t>gCommCoordFast</a:t>
            </a:r>
            <a:r>
              <a:rPr lang="it-IT" sz="1700" dirty="0">
                <a:latin typeface="+mj-lt"/>
              </a:rPr>
              <a:t>) lontano dal pezzo lavorato e vengono specificati alcuni codici per spegnere la macchina e concludere la lavorazione (</a:t>
            </a:r>
            <a:r>
              <a:rPr lang="it-IT" sz="1700" dirty="0" err="1">
                <a:latin typeface="+mj-lt"/>
              </a:rPr>
              <a:t>mConfig</a:t>
            </a:r>
            <a:r>
              <a:rPr lang="it-IT" sz="1700" dirty="0">
                <a:latin typeface="+mj-lt"/>
              </a:rPr>
              <a:t>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002AEE-F282-DD07-F333-F002D4D8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55" y="2764020"/>
            <a:ext cx="3686689" cy="381053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ABEB6D20-5406-C7A9-AA75-132D0582ECD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12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909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Gestione dati e metodi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13</a:t>
            </a:fld>
            <a:endParaRPr lang="it-IT" b="1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A72F31AD-4883-E517-5A0E-231E81F5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596761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L’interfaccia è stata implementata come componente separato dal </a:t>
            </a:r>
            <a:r>
              <a:rPr lang="it-IT" sz="1700" dirty="0" err="1">
                <a:latin typeface="+mj-lt"/>
              </a:rPr>
              <a:t>launcher</a:t>
            </a:r>
            <a:r>
              <a:rPr lang="it-IT" sz="1700" dirty="0">
                <a:latin typeface="+mj-lt"/>
              </a:rPr>
              <a:t>, utilizzando componenti sia di Java Swing che AWT. Di seguito una breve documentazione dei metodi dell’interfaccia:</a:t>
            </a:r>
          </a:p>
          <a:p>
            <a:r>
              <a:rPr lang="it-IT" sz="1700" dirty="0">
                <a:latin typeface="+mj-lt"/>
              </a:rPr>
              <a:t> 				     -&gt; costruttore che si occupa di impostare e mostrare tutti i componenti dell’interfaccia.</a:t>
            </a:r>
          </a:p>
          <a:p>
            <a:r>
              <a:rPr lang="it-IT" sz="1700" dirty="0">
                <a:latin typeface="+mj-lt"/>
              </a:rPr>
              <a:t> 					-&gt; si occupa di mostrare le informazioni ottenute </a:t>
            </a:r>
            <a:r>
              <a:rPr lang="it-IT" sz="1700" dirty="0" err="1">
                <a:latin typeface="+mj-lt"/>
              </a:rPr>
              <a:t>dall’handler</a:t>
            </a:r>
            <a:r>
              <a:rPr lang="it-IT" sz="1700" dirty="0">
                <a:latin typeface="+mj-lt"/>
              </a:rPr>
              <a:t>.</a:t>
            </a:r>
          </a:p>
          <a:p>
            <a:r>
              <a:rPr lang="it-IT" sz="1700" dirty="0">
                <a:latin typeface="+mj-lt"/>
              </a:rPr>
              <a:t> 					             -&gt; mostra il selettore del file da leggere</a:t>
            </a:r>
          </a:p>
          <a:p>
            <a:r>
              <a:rPr lang="it-IT" sz="1700" dirty="0">
                <a:latin typeface="+mj-lt"/>
              </a:rPr>
              <a:t>                                                                              -&gt; metodo lanciato dal </a:t>
            </a:r>
            <a:r>
              <a:rPr lang="it-IT" sz="1700" dirty="0" err="1">
                <a:latin typeface="+mj-lt"/>
              </a:rPr>
              <a:t>listener</a:t>
            </a:r>
            <a:r>
              <a:rPr lang="it-IT" sz="1700" dirty="0">
                <a:latin typeface="+mj-lt"/>
              </a:rPr>
              <a:t> sul pulsante «Sfoglia», a sua volta si ricollega alla classe ParserLauncher.java per lanciare il selettore del file e le operazioni di visualizzazione delle informazioni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045835-C8E2-CC6D-9176-F58265C43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227" y="2868608"/>
            <a:ext cx="3533775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EB8DD0-EF86-CC41-BB5F-A6589BC80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227" y="3589843"/>
            <a:ext cx="423862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6B7A404-9E0C-BEA9-A4AD-754DAB461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227" y="3988646"/>
            <a:ext cx="488632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82A440E-900B-F894-3C88-7593D662D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227" y="4464262"/>
            <a:ext cx="37338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13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064DF-638F-E694-D01F-27DFB970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dati e metodi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529DA-EBD4-30F9-3CF8-F0355144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Proseguiamo con i metodi del </a:t>
            </a:r>
            <a:r>
              <a:rPr lang="it-IT" sz="1700" dirty="0" err="1">
                <a:latin typeface="+mj-lt"/>
              </a:rPr>
              <a:t>Launcher</a:t>
            </a:r>
            <a:r>
              <a:rPr lang="it-IT" sz="1700" dirty="0">
                <a:latin typeface="+mj-lt"/>
              </a:rPr>
              <a:t>:</a:t>
            </a:r>
          </a:p>
          <a:p>
            <a:r>
              <a:rPr lang="it-IT" sz="1800" dirty="0">
                <a:latin typeface="+mj-lt"/>
              </a:rPr>
              <a:t>                                                                                                                                                                                          -&gt; imposta l’oggetto da dare dal parser, restituendo tutto il file selezionato. </a:t>
            </a:r>
          </a:p>
          <a:p>
            <a:r>
              <a:rPr lang="it-IT" sz="1700" dirty="0">
                <a:latin typeface="+mj-lt"/>
              </a:rPr>
              <a:t>										                  -&gt; metodo richiamato dall’interfaccia che avvia il processo di selezione del file e riconoscimento. </a:t>
            </a:r>
          </a:p>
          <a:p>
            <a:r>
              <a:rPr lang="it-IT" sz="1700" dirty="0">
                <a:latin typeface="+mj-lt"/>
              </a:rPr>
              <a:t>									                                    -&gt; istanzia l’interfaccia</a:t>
            </a:r>
          </a:p>
          <a:p>
            <a:endParaRPr lang="it-IT" sz="17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CA562E-213B-931C-0756-A50B2BE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50" y="2598687"/>
            <a:ext cx="92202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B34583-4A1E-B388-3076-511A0CE1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50" y="3338476"/>
            <a:ext cx="9067800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3A879E-570B-69D0-61E9-B25DB220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50" y="4047704"/>
            <a:ext cx="910590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nettore 7">
            <a:extLst>
              <a:ext uri="{FF2B5EF4-FFF2-40B4-BE49-F238E27FC236}">
                <a16:creationId xmlns:a16="http://schemas.microsoft.com/office/drawing/2014/main" id="{BBB09537-282D-3D03-E299-CD3C04A0DFD0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14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214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60B4E-4A7E-C9A4-6F32-0D909B5B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dati e metodi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9CA8E9-3F96-8BAD-E14D-B93B1A3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La classe che si occupa di creare la lista dei movimenti e della configurazione è l’Handle, i cui metodi più significativi sono i seguenti:</a:t>
            </a:r>
          </a:p>
          <a:p>
            <a:r>
              <a:rPr lang="it-IT" sz="1700" dirty="0">
                <a:latin typeface="+mj-lt"/>
              </a:rPr>
              <a:t>                                                                               -&gt; metodo che riceve il codice del tipo di movimento lineare, le coordinate del punto finale e lo aggiunge all’</a:t>
            </a:r>
            <a:r>
              <a:rPr lang="it-IT" sz="1700" dirty="0" err="1">
                <a:latin typeface="+mj-lt"/>
              </a:rPr>
              <a:t>arrayList</a:t>
            </a:r>
            <a:r>
              <a:rPr lang="it-IT" sz="1700" dirty="0">
                <a:latin typeface="+mj-lt"/>
              </a:rPr>
              <a:t> dei movimenti.</a:t>
            </a:r>
          </a:p>
          <a:p>
            <a:r>
              <a:rPr lang="it-IT" sz="1700" dirty="0">
                <a:latin typeface="+mj-lt"/>
              </a:rPr>
              <a:t>                                                                                                      -&gt; metodo che riceve il codice del tipo di movimento circolare, le coordinate del punto finale, le coordinate del centro e lo aggiunge all’</a:t>
            </a:r>
            <a:r>
              <a:rPr lang="it-IT" sz="1700" dirty="0" err="1">
                <a:latin typeface="+mj-lt"/>
              </a:rPr>
              <a:t>arrayList</a:t>
            </a:r>
            <a:r>
              <a:rPr lang="it-IT" sz="1700" dirty="0">
                <a:latin typeface="+mj-lt"/>
              </a:rPr>
              <a:t> dei movimenti.</a:t>
            </a:r>
          </a:p>
          <a:p>
            <a:r>
              <a:rPr lang="it-IT" sz="1700" dirty="0">
                <a:latin typeface="+mj-lt"/>
              </a:rPr>
              <a:t>                                                         -&gt; metodo che riconosce tutti i codici forniti nella configurazione.</a:t>
            </a:r>
          </a:p>
          <a:p>
            <a:endParaRPr lang="it-IT" sz="17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8B037F-CC43-EC03-F2E3-59EE2D24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18" y="2886062"/>
            <a:ext cx="3982006" cy="17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F1A2C51-6F19-A68E-587D-13A38627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18" y="3638517"/>
            <a:ext cx="5096586" cy="161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26D85FA-1702-504F-ACB5-3A41163B0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4290946"/>
            <a:ext cx="2896004" cy="1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nettore 10">
            <a:extLst>
              <a:ext uri="{FF2B5EF4-FFF2-40B4-BE49-F238E27FC236}">
                <a16:creationId xmlns:a16="http://schemas.microsoft.com/office/drawing/2014/main" id="{ACB7B432-8D00-0E47-C138-32321AA4D758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8624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Gestione degli errori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16</a:t>
            </a:fld>
            <a:endParaRPr lang="it-IT" b="1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A72F31AD-4883-E517-5A0E-231E81F5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596761" cy="376089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Vengono effettuati controlli sulla presenza e correttezza dei codici e si controlla che ogni campo contenente le informazioni del brano sia di lunghezza pari a 30 caratteri.</a:t>
            </a:r>
          </a:p>
          <a:p>
            <a:r>
              <a:rPr lang="it-IT" sz="1700" dirty="0">
                <a:latin typeface="+mj-lt"/>
              </a:rPr>
              <a:t>Sfruttiamo il riconoscimento delle eccezioni di ANTLR per capire che tipo di errore riceviamo durante il </a:t>
            </a:r>
            <a:r>
              <a:rPr lang="it-IT" sz="1700" dirty="0" err="1">
                <a:latin typeface="+mj-lt"/>
              </a:rPr>
              <a:t>parsing</a:t>
            </a:r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Alcuni esempi:</a:t>
            </a:r>
          </a:p>
          <a:p>
            <a:pPr lvl="1"/>
            <a:r>
              <a:rPr lang="it-IT" sz="1700" dirty="0">
                <a:latin typeface="+mj-lt"/>
              </a:rPr>
              <a:t>Codice errato</a:t>
            </a:r>
          </a:p>
          <a:p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sz="1700" dirty="0">
                <a:latin typeface="+mj-lt"/>
              </a:rPr>
              <a:t>Formato coordinate errato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D01881-0408-AA4F-A460-4F75ABC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54" y="3998424"/>
            <a:ext cx="8984781" cy="5708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94636A-799A-C871-9F25-177C6F9EA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153" y="5066333"/>
            <a:ext cx="6765797" cy="4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BB556-05DF-0E7A-7A53-ADCB645B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casi di test (codice corretto)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674F71-C192-2CCA-9BDE-92213138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Esempio di codice corretto:</a:t>
            </a: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r>
              <a:rPr lang="it-IT" sz="1700" dirty="0">
                <a:latin typeface="+mj-lt"/>
              </a:rPr>
              <a:t>Il tool restituisce la configurazione corrispondente alle prime due righe di codice:</a:t>
            </a:r>
          </a:p>
          <a:p>
            <a:pPr marL="0" indent="0">
              <a:buNone/>
            </a:pPr>
            <a:endParaRPr lang="it-IT" sz="17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B44C7E-0605-EAE3-0E2D-BEF14C84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35" y="2198878"/>
            <a:ext cx="2019582" cy="19338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B9ADCC0-4ADB-F747-EB6B-914A72EE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35" y="4723289"/>
            <a:ext cx="3705742" cy="1848108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AC09DABA-BE2D-9CBC-9CB9-26ABD00E3AB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17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9216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D2EE-66A4-8140-5574-61F138AF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casi di test (codice corretto)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36188-70BD-AF14-496B-AA6C5D4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La lista dei movimenti da effettuare:</a:t>
            </a: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r>
              <a:rPr lang="it-IT" sz="1700" dirty="0">
                <a:latin typeface="+mj-lt"/>
              </a:rPr>
              <a:t>La configurazione di uscita: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6FAD33-B147-44CF-3AE2-3093B8BB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581156"/>
            <a:ext cx="6020640" cy="16956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E4D956-F0C5-8201-41EC-8FE2D0AC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4871910"/>
            <a:ext cx="4734586" cy="857370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15B74BDE-ED50-71DA-00AE-7159BA1EA61E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18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8234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79E44-3AA5-B514-E93B-F394564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casi di test (codice corretto)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36AB12-BB53-A94D-EA29-6086EB19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E infine una rappresentazione grafica del lavoro della macchina: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AE4561-D667-28C3-1AB6-07FAC4FC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34" y="2452632"/>
            <a:ext cx="3067478" cy="2857899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A7F8BBB2-D8FA-ABAA-C489-C0F30C6D1545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19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4487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Interfaccia e utilizzo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0339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+mj-lt"/>
              </a:rPr>
              <a:t>GCODEParser</a:t>
            </a:r>
            <a:r>
              <a:rPr lang="it-IT" dirty="0">
                <a:latin typeface="+mj-lt"/>
              </a:rPr>
              <a:t> è un JAR eseguibile dopo aver installato JDK o JRE sul proprio computer windows. Il tool permette di estrapolare le informazioni da un file scritto in </a:t>
            </a:r>
            <a:r>
              <a:rPr lang="it-IT" dirty="0" err="1">
                <a:latin typeface="+mj-lt"/>
              </a:rPr>
              <a:t>GCode</a:t>
            </a:r>
            <a:r>
              <a:rPr lang="it-IT" dirty="0">
                <a:latin typeface="+mj-lt"/>
              </a:rPr>
              <a:t> e di visualizzare i comandi del programma con una breve descrizione e una rappresentazione grafica.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B1F32D-033A-0A5A-0A28-08D12C2FD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832" y="3443062"/>
            <a:ext cx="5172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4FB2A-1E5C-9FB0-3919-2B4E5F50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casi di test (codice errato)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229087-9C61-BC28-D66D-37FBB8F4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+mj-lt"/>
              </a:rPr>
              <a:t>Nel caso in cui il programma presenti errori, viene stampata una lista di errori e avvisi dopo aver effettuato il </a:t>
            </a:r>
            <a:r>
              <a:rPr lang="it-IT" sz="1700" dirty="0" err="1">
                <a:latin typeface="+mj-lt"/>
              </a:rPr>
              <a:t>parsing</a:t>
            </a:r>
            <a:r>
              <a:rPr lang="it-IT" sz="17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endParaRPr lang="it-IT" sz="1700" dirty="0">
              <a:latin typeface="+mj-lt"/>
            </a:endParaRPr>
          </a:p>
          <a:p>
            <a:pPr marL="0" indent="0">
              <a:buNone/>
            </a:pPr>
            <a:r>
              <a:rPr lang="it-IT" sz="1700" dirty="0">
                <a:latin typeface="+mj-lt"/>
              </a:rPr>
              <a:t>In questo caso ci sono errori lessicali (codice errato) e sintattici (formato errato) e anche un avviso che riguarda un possibile errore nel taglio circolare. Infatti se l’utensile non è in grado di collegare due punti tramite interpolazione, il tool avvisa l’utente del possibile sbaglio.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837910-0B73-4AA9-993B-56A7BB2B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2719288"/>
            <a:ext cx="6382641" cy="1419423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6609B5C5-9E80-7326-98E7-2B5E3DB491FE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20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360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e utilizzo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9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Cliccato i tasto «Sfoglia» il tool ci permette di scegliere un file, contenente il </a:t>
            </a:r>
            <a:r>
              <a:rPr lang="it-IT" dirty="0" err="1">
                <a:latin typeface="+mj-lt"/>
              </a:rPr>
              <a:t>Gcode</a:t>
            </a:r>
            <a:r>
              <a:rPr lang="it-IT" dirty="0">
                <a:latin typeface="+mj-lt"/>
              </a:rPr>
              <a:t>, da qualsiasi posizione all’interno della memoria di massa della nostra macchina. 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95C588-B21C-7ED6-7B4F-56CF29CC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567" y="2477070"/>
            <a:ext cx="480127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e utilizzo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1"/>
            <a:ext cx="10864474" cy="4476970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Infine si possono visualizzare i comandi e la rappresentazione grafica a schermo.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46ECF0-F566-23A2-A785-2354519B9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13" y="2024381"/>
            <a:ext cx="9333781" cy="40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Descrizione grammatica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015508"/>
          </a:xfrm>
        </p:spPr>
        <p:txBody>
          <a:bodyPr/>
          <a:lstStyle/>
          <a:p>
            <a:r>
              <a:rPr lang="it-IT" dirty="0">
                <a:latin typeface="+mj-lt"/>
              </a:rPr>
              <a:t>La grammatica utilizzata permette di riconoscere programmi scritti in </a:t>
            </a:r>
            <a:r>
              <a:rPr lang="it-IT" dirty="0" err="1">
                <a:latin typeface="+mj-lt"/>
              </a:rPr>
              <a:t>GCode</a:t>
            </a:r>
            <a:r>
              <a:rPr lang="it-IT" dirty="0">
                <a:latin typeface="+mj-lt"/>
              </a:rPr>
              <a:t> è la seguente:</a:t>
            </a: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Abbiamo scelto di dividere il programma in tre parti:</a:t>
            </a:r>
          </a:p>
          <a:p>
            <a:pPr lvl="1"/>
            <a:r>
              <a:rPr lang="it-IT" dirty="0">
                <a:latin typeface="+mj-lt"/>
              </a:rPr>
              <a:t>Configurazione</a:t>
            </a:r>
          </a:p>
          <a:p>
            <a:pPr lvl="1"/>
            <a:r>
              <a:rPr lang="it-IT" dirty="0">
                <a:latin typeface="+mj-lt"/>
              </a:rPr>
              <a:t>Lista movimenti</a:t>
            </a:r>
          </a:p>
          <a:p>
            <a:pPr lvl="1"/>
            <a:r>
              <a:rPr lang="it-IT" dirty="0">
                <a:latin typeface="+mj-lt"/>
              </a:rPr>
              <a:t>Uscita (termine operazione)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F7598E-9348-B258-AA0F-9ACAF6008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92" y="2615308"/>
            <a:ext cx="369621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29E4-6E8A-6BE1-6CB7-3B10DECB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Configurazione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C9090-742D-E85D-EB74-DCA697AD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700" dirty="0">
                <a:latin typeface="+mj-lt"/>
              </a:rPr>
              <a:t>Nonostante il </a:t>
            </a:r>
            <a:r>
              <a:rPr lang="it-IT" sz="1700" dirty="0" err="1">
                <a:latin typeface="+mj-lt"/>
              </a:rPr>
              <a:t>GCode</a:t>
            </a:r>
            <a:r>
              <a:rPr lang="it-IT" sz="1700" dirty="0">
                <a:latin typeface="+mj-lt"/>
              </a:rPr>
              <a:t> sia un linguaggio abbastanza libero per quanto riguarda la struttura del codice, la nostra grammatica descrive una struttura meno dinamica.</a:t>
            </a:r>
          </a:p>
          <a:p>
            <a:r>
              <a:rPr lang="it-IT" sz="1700" dirty="0">
                <a:latin typeface="+mj-lt"/>
              </a:rPr>
              <a:t>La configurazione è descritta come segue:</a:t>
            </a:r>
          </a:p>
          <a:p>
            <a:endParaRPr lang="it-IT" dirty="0">
              <a:latin typeface="+mj-lt"/>
            </a:endParaRPr>
          </a:p>
          <a:p>
            <a:r>
              <a:rPr lang="it-IT" sz="1700" dirty="0">
                <a:latin typeface="+mj-lt"/>
              </a:rPr>
              <a:t>Seguendo lo schema, la grammatica è formata da:</a:t>
            </a:r>
          </a:p>
          <a:p>
            <a:pPr lvl="1"/>
            <a:r>
              <a:rPr lang="it-IT" sz="1700" dirty="0">
                <a:latin typeface="+mj-lt"/>
              </a:rPr>
              <a:t>Selezione coordinate assolute o relative (GCODESCOORD)</a:t>
            </a:r>
          </a:p>
          <a:p>
            <a:pPr lvl="1"/>
            <a:r>
              <a:rPr lang="it-IT" sz="1700" dirty="0">
                <a:latin typeface="+mj-lt"/>
              </a:rPr>
              <a:t>Selezione macchina e utensile (TCODES)</a:t>
            </a:r>
          </a:p>
          <a:p>
            <a:pPr lvl="1"/>
            <a:r>
              <a:rPr lang="it-IT" sz="1700" dirty="0">
                <a:latin typeface="+mj-lt"/>
              </a:rPr>
              <a:t>Cambio utensile (MCODES)</a:t>
            </a:r>
          </a:p>
          <a:p>
            <a:pPr lvl="1"/>
            <a:endParaRPr lang="it-IT" sz="1700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7C2D78E-C451-1613-D6D4-E472CDF0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7" y="3171789"/>
            <a:ext cx="9069066" cy="514422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A407180A-5D58-AFA0-1CD5-2BE258C56F08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6929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4D336-C1B4-94E3-33EB-D4626B2A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Configurazione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DC8944-4A7A-9170-2A62-2E2492E5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La grammatica continua con:</a:t>
            </a:r>
          </a:p>
          <a:p>
            <a:pPr lvl="1"/>
            <a:r>
              <a:rPr lang="it-IT" sz="1700" dirty="0">
                <a:latin typeface="+mj-lt"/>
              </a:rPr>
              <a:t>Selezione unità di misura velocità di movimento (GCODESF)</a:t>
            </a:r>
          </a:p>
          <a:p>
            <a:pPr lvl="1"/>
            <a:r>
              <a:rPr lang="it-IT" sz="1700" dirty="0">
                <a:latin typeface="+mj-lt"/>
              </a:rPr>
              <a:t>Selezione unità di misura velocità di taglio (GCODESS)</a:t>
            </a:r>
          </a:p>
          <a:p>
            <a:pPr lvl="1"/>
            <a:r>
              <a:rPr lang="it-IT" sz="1700" dirty="0">
                <a:latin typeface="+mj-lt"/>
              </a:rPr>
              <a:t>Velocità di movimento (FCODES)</a:t>
            </a:r>
          </a:p>
          <a:p>
            <a:pPr lvl="1"/>
            <a:r>
              <a:rPr lang="it-IT" sz="1700" dirty="0">
                <a:latin typeface="+mj-lt"/>
              </a:rPr>
              <a:t>Velocità di taglio (SCODES)</a:t>
            </a:r>
          </a:p>
          <a:p>
            <a:pPr lvl="1"/>
            <a:r>
              <a:rPr lang="it-IT" sz="1700" dirty="0">
                <a:latin typeface="+mj-lt"/>
              </a:rPr>
              <a:t>Configurazioni aggiuntive (</a:t>
            </a:r>
            <a:r>
              <a:rPr lang="it-IT" sz="1700" dirty="0" err="1">
                <a:latin typeface="+mj-lt"/>
              </a:rPr>
              <a:t>mConfig</a:t>
            </a:r>
            <a:r>
              <a:rPr lang="it-IT" sz="1700" dirty="0">
                <a:latin typeface="+mj-lt"/>
              </a:rPr>
              <a:t>)</a:t>
            </a:r>
          </a:p>
          <a:p>
            <a:pPr lvl="1"/>
            <a:endParaRPr lang="it-IT" sz="1700" dirty="0">
              <a:latin typeface="+mj-lt"/>
            </a:endParaRP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6C0BE343-CA41-0E28-9A5C-614976BC2564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29619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C973F-6126-27B3-15D4-8DA00534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</a:t>
            </a:r>
            <a:br>
              <a:rPr lang="it-IT" dirty="0"/>
            </a:br>
            <a:r>
              <a:rPr lang="it-IT" dirty="0"/>
              <a:t>Lista movimenti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9C597-B40F-4DFE-7D5A-0A6D0F25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La lista dei movimenti, che descrivono il lavoro svolto dalla macchina, è così strutturata:</a:t>
            </a:r>
          </a:p>
          <a:p>
            <a:endParaRPr lang="it-IT" sz="1700" dirty="0">
              <a:latin typeface="+mj-lt"/>
            </a:endParaRPr>
          </a:p>
          <a:p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Il movimento che l’utensile può effettuare è di tre tipi:</a:t>
            </a:r>
          </a:p>
          <a:p>
            <a:pPr lvl="1"/>
            <a:r>
              <a:rPr lang="it-IT" sz="1700" dirty="0">
                <a:latin typeface="+mj-lt"/>
              </a:rPr>
              <a:t>Lineare veloce (</a:t>
            </a:r>
            <a:r>
              <a:rPr lang="it-IT" sz="1700" dirty="0" err="1">
                <a:latin typeface="+mj-lt"/>
              </a:rPr>
              <a:t>gCommCoordFast</a:t>
            </a:r>
            <a:r>
              <a:rPr lang="it-IT" sz="1700" dirty="0">
                <a:latin typeface="+mj-lt"/>
              </a:rPr>
              <a:t>)</a:t>
            </a:r>
          </a:p>
          <a:p>
            <a:pPr lvl="1"/>
            <a:r>
              <a:rPr lang="it-IT" sz="1700" dirty="0">
                <a:latin typeface="+mj-lt"/>
              </a:rPr>
              <a:t>Lineare (</a:t>
            </a:r>
            <a:r>
              <a:rPr lang="it-IT" sz="1700" dirty="0" err="1">
                <a:latin typeface="+mj-lt"/>
              </a:rPr>
              <a:t>gCommCoordNoInt</a:t>
            </a:r>
            <a:r>
              <a:rPr lang="it-IT" sz="1700" dirty="0">
                <a:latin typeface="+mj-lt"/>
              </a:rPr>
              <a:t>)</a:t>
            </a:r>
          </a:p>
          <a:p>
            <a:pPr lvl="1"/>
            <a:r>
              <a:rPr lang="it-IT" sz="1700" dirty="0">
                <a:latin typeface="+mj-lt"/>
              </a:rPr>
              <a:t>Circolare (</a:t>
            </a:r>
            <a:r>
              <a:rPr lang="it-IT" sz="1700" dirty="0" err="1">
                <a:latin typeface="+mj-lt"/>
              </a:rPr>
              <a:t>gCommCoordInt</a:t>
            </a:r>
            <a:r>
              <a:rPr lang="it-IT" sz="1700" dirty="0">
                <a:latin typeface="+mj-lt"/>
              </a:rPr>
              <a:t>)</a:t>
            </a:r>
          </a:p>
          <a:p>
            <a:endParaRPr lang="it-IT" sz="17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B5CE6B5-98DD-789F-5544-B0AF0B44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2628788"/>
            <a:ext cx="4648849" cy="800212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8D3B2689-70C1-E46E-AD95-C74851853F9B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0813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540EA-D5F3-7196-588D-BCA52D1E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grammatica: </a:t>
            </a:r>
            <a:br>
              <a:rPr lang="it-IT" dirty="0"/>
            </a:br>
            <a:r>
              <a:rPr lang="it-IT" dirty="0"/>
              <a:t>Lista movimenti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DD753F-9E18-DABF-6E8C-EB7EC5CB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15" y="2134080"/>
            <a:ext cx="10058400" cy="376089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+mj-lt"/>
              </a:rPr>
              <a:t>Il movimento lineare veloce viene utilizzato per raggiungere velocemente il punto iniziale della lavorazione.</a:t>
            </a:r>
          </a:p>
          <a:p>
            <a:endParaRPr lang="it-IT" sz="1700" dirty="0">
              <a:latin typeface="+mj-lt"/>
            </a:endParaRPr>
          </a:p>
          <a:p>
            <a:endParaRPr lang="it-IT" sz="1700" dirty="0">
              <a:latin typeface="+mj-lt"/>
            </a:endParaRPr>
          </a:p>
          <a:p>
            <a:r>
              <a:rPr lang="it-IT" sz="1700" dirty="0">
                <a:latin typeface="+mj-lt"/>
              </a:rPr>
              <a:t>È formato da:</a:t>
            </a:r>
          </a:p>
          <a:p>
            <a:pPr lvl="1"/>
            <a:r>
              <a:rPr lang="it-IT" sz="1700" dirty="0">
                <a:latin typeface="+mj-lt"/>
              </a:rPr>
              <a:t>Il codice univoco «G00» (GCODESFAST)</a:t>
            </a:r>
          </a:p>
          <a:p>
            <a:pPr lvl="1"/>
            <a:r>
              <a:rPr lang="it-IT" sz="1700" dirty="0">
                <a:latin typeface="+mj-lt"/>
              </a:rPr>
              <a:t>Coordinate x (XCOORD) e y (YCOORD) nel piano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49A994-EF7B-C6EB-AAE3-2E790B35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678656"/>
            <a:ext cx="4410691" cy="362001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D5B7C3C5-8D88-3BD2-78B2-A64D3850D4F7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36249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1066</Words>
  <Application>Microsoft Office PowerPoint</Application>
  <PresentationFormat>Widescreen</PresentationFormat>
  <Paragraphs>150</Paragraphs>
  <Slides>20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RetrospectVTI</vt:lpstr>
      <vt:lpstr>Indice</vt:lpstr>
      <vt:lpstr>Interfaccia e utilizzo</vt:lpstr>
      <vt:lpstr>Interfaccia e utilizzo</vt:lpstr>
      <vt:lpstr>Interfaccia e utilizzo</vt:lpstr>
      <vt:lpstr>Descrizione grammatica</vt:lpstr>
      <vt:lpstr>Descrizione grammatica: Configurazione (1/2)</vt:lpstr>
      <vt:lpstr>Descrizione grammatica: Configurazione (2/2)</vt:lpstr>
      <vt:lpstr>Descrizione grammatica:  Lista movimenti (1/4)</vt:lpstr>
      <vt:lpstr>Descrizione grammatica:  Lista movimenti (2/4)</vt:lpstr>
      <vt:lpstr>Descrizione grammatica:  Lista movimenti (3/4)</vt:lpstr>
      <vt:lpstr>Descrizione grammatica:  Lista movimenti (4/4)</vt:lpstr>
      <vt:lpstr>Descrizione grammatica: Uscita</vt:lpstr>
      <vt:lpstr>Gestione dati e metodi</vt:lpstr>
      <vt:lpstr>Gestione dati e metodi</vt:lpstr>
      <vt:lpstr>Gestione dati e metodi</vt:lpstr>
      <vt:lpstr>Gestione degli errori</vt:lpstr>
      <vt:lpstr>Alcuni casi di test (codice corretto)</vt:lpstr>
      <vt:lpstr>Alcuni casi di test (codice corretto)</vt:lpstr>
      <vt:lpstr>Alcuni casi di test (codice corretto)</vt:lpstr>
      <vt:lpstr>Alcuni casi di test (codice errato)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2022-10-30T17:39:28Z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