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7" r:id="rId4"/>
  </p:sldMasterIdLst>
  <p:notesMasterIdLst>
    <p:notesMasterId r:id="rId19"/>
  </p:notesMasterIdLst>
  <p:handoutMasterIdLst>
    <p:handoutMasterId r:id="rId20"/>
  </p:handoutMasterIdLst>
  <p:sldIdLst>
    <p:sldId id="258" r:id="rId5"/>
    <p:sldId id="286" r:id="rId6"/>
    <p:sldId id="293" r:id="rId7"/>
    <p:sldId id="295" r:id="rId8"/>
    <p:sldId id="294" r:id="rId9"/>
    <p:sldId id="301" r:id="rId10"/>
    <p:sldId id="303" r:id="rId11"/>
    <p:sldId id="304" r:id="rId12"/>
    <p:sldId id="302" r:id="rId13"/>
    <p:sldId id="299" r:id="rId14"/>
    <p:sldId id="305" r:id="rId15"/>
    <p:sldId id="307" r:id="rId16"/>
    <p:sldId id="308" r:id="rId17"/>
    <p:sldId id="306" r:id="rId1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9" autoAdjust="0"/>
  </p:normalViewPr>
  <p:slideViewPr>
    <p:cSldViewPr snapToGrid="0">
      <p:cViewPr varScale="1">
        <p:scale>
          <a:sx n="74" d="100"/>
          <a:sy n="74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FC0A7B-6666-4F41-AD03-C74B76B10001}" type="datetime1">
              <a:rPr lang="it-IT" smtClean="0"/>
              <a:t>18/11/2022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E367B-2E0B-461C-8280-86016408BD7C}" type="datetime1">
              <a:rPr lang="it-IT" smtClean="0"/>
              <a:pPr/>
              <a:t>18/11/2022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0661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6257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48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2102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1008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25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704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444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59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645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4191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3268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04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5A5791-EFA9-42A2-8E0D-DBC7A027EB39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F17C169-DBE1-4B6A-9921-1E108A1C6C42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ABBAF-B24C-4448-B75C-ADB9350121F9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E56894-810F-46F6-9A4E-7CB650138CD2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DF9918-2BB5-43D7-98E9-1FB3954C3638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3F2180-7340-4006-8F9F-3B15285D3035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7C567FE-B98A-4D3F-9213-316EA9EC55A5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C922104-62E9-446F-9FB1-A32B08927891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2B49F1-2FC8-466C-ABE0-4929E08403C1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669DC07-792B-4D17-B0C3-BB835168107E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873E1-B6E7-4F22-ACBC-2B4E759526F9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ma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5B73-1E84-4E1D-9C62-04B6DA1DCD89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217D74-4249-45DE-AFC1-DB41000B186F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21AFD-43C1-409E-AABC-CA19CBFB6E3C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5D5A028-43A2-4639-BEEA-82C2B46D2F75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estazione della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AC1AF47-3649-4D70-8624-44F2D47949BF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86549E-7F36-460D-B45B-E31862ACF4DC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D476CA-C764-4FAD-8146-5EA1029A9E33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8CE71-08A2-40CC-B75F-5DA9EAC27385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6EAE58-4589-466E-80D1-72C9CC21B379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a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15EA518-E098-4533-A7FE-3A70CD273BA1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F26B43"/>
          </p15:clr>
        </p15:guide>
        <p15:guide id="2" pos="688">
          <p15:clr>
            <a:srgbClr val="F26B43"/>
          </p15:clr>
        </p15:guide>
        <p15:guide id="3" pos="7038">
          <p15:clr>
            <a:srgbClr val="F26B43"/>
          </p15:clr>
        </p15:guide>
        <p15:guide id="4" orient="horz" pos="3702">
          <p15:clr>
            <a:srgbClr val="F26B43"/>
          </p15:clr>
        </p15:guide>
        <p15:guide id="5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fabiogamba98/GCODE" TargetMode="Externa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923" y="851315"/>
            <a:ext cx="4526280" cy="3227514"/>
          </a:xfrm>
        </p:spPr>
        <p:txBody>
          <a:bodyPr rtlCol="0"/>
          <a:lstStyle/>
          <a:p>
            <a:pPr rtl="0"/>
            <a:r>
              <a:rPr lang="it-IT" dirty="0"/>
              <a:t>GCODE tool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923" y="4452909"/>
            <a:ext cx="4526280" cy="1927857"/>
          </a:xfrm>
        </p:spPr>
        <p:txBody>
          <a:bodyPr rtlCol="0">
            <a:normAutofit fontScale="92500"/>
          </a:bodyPr>
          <a:lstStyle/>
          <a:p>
            <a:pPr rtl="0"/>
            <a:r>
              <a:rPr lang="it-IT" dirty="0">
                <a:latin typeface="+mj-lt"/>
              </a:rPr>
              <a:t>Tool per la visualizzazione informale di file </a:t>
            </a:r>
            <a:r>
              <a:rPr lang="it-IT" dirty="0" err="1">
                <a:latin typeface="+mj-lt"/>
              </a:rPr>
              <a:t>Gcode</a:t>
            </a:r>
            <a:endParaRPr lang="it-IT" dirty="0">
              <a:latin typeface="+mj-lt"/>
            </a:endParaRPr>
          </a:p>
          <a:p>
            <a:pPr rtl="0"/>
            <a:r>
              <a:rPr lang="it-IT" dirty="0">
                <a:latin typeface="+mj-lt"/>
              </a:rPr>
              <a:t>Greco Salvatore 1053509</a:t>
            </a:r>
          </a:p>
          <a:p>
            <a:pPr rtl="0"/>
            <a:r>
              <a:rPr lang="it-IT" dirty="0">
                <a:latin typeface="+mj-lt"/>
              </a:rPr>
              <a:t>Gamba Fabio 1053157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26D919E-DC18-489E-AB28-D278D021F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526" y="477234"/>
            <a:ext cx="47910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Interfaccia del GCODE: traduzione informale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5" y="1452870"/>
            <a:ext cx="10864473" cy="805314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+mj-lt"/>
              </a:rPr>
              <a:t>Successivamente verrà mostrata una traduzione dei movimenti contenuti nel programma e della configurazione d’uscita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10</a:t>
            </a:fld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E564E1D-05D0-836B-6FAB-84B43FA59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176" y="2385184"/>
            <a:ext cx="8005671" cy="3349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690DFC9-C82F-8EBE-40FC-64B9E9A391CB}"/>
              </a:ext>
            </a:extLst>
          </p:cNvPr>
          <p:cNvSpPr txBox="1"/>
          <p:nvPr/>
        </p:nvSpPr>
        <p:spPr>
          <a:xfrm>
            <a:off x="3847891" y="5783496"/>
            <a:ext cx="478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Traduzione della sezione di movimento e uscita del file di input</a:t>
            </a:r>
          </a:p>
        </p:txBody>
      </p:sp>
    </p:spTree>
    <p:extLst>
      <p:ext uri="{BB962C8B-B14F-4D97-AF65-F5344CB8AC3E}">
        <p14:creationId xmlns:p14="http://schemas.microsoft.com/office/powerpoint/2010/main" val="163529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Esempi di lavorazioni</a:t>
            </a: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11</a:t>
            </a:fld>
            <a:endParaRPr lang="it-IT" b="1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D7F5167-21C4-A4F2-5F5D-5FC481391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03429" y="1737360"/>
            <a:ext cx="9446101" cy="4131628"/>
          </a:xfrm>
        </p:spPr>
      </p:pic>
    </p:spTree>
    <p:extLst>
      <p:ext uri="{BB962C8B-B14F-4D97-AF65-F5344CB8AC3E}">
        <p14:creationId xmlns:p14="http://schemas.microsoft.com/office/powerpoint/2010/main" val="131882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Esempi di lavorazioni</a:t>
            </a: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12</a:t>
            </a:fld>
            <a:endParaRPr lang="it-IT" b="1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B87424F4-1DAE-9ABF-B7D6-ACA8884C4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51241" y="1737359"/>
            <a:ext cx="9352722" cy="4090785"/>
          </a:xfrm>
        </p:spPr>
      </p:pic>
    </p:spTree>
    <p:extLst>
      <p:ext uri="{BB962C8B-B14F-4D97-AF65-F5344CB8AC3E}">
        <p14:creationId xmlns:p14="http://schemas.microsoft.com/office/powerpoint/2010/main" val="259771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Esempi di lavorazioni</a:t>
            </a: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13</a:t>
            </a:fld>
            <a:endParaRPr lang="it-IT" b="1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C61B33F-85AF-A52E-F52A-3BB95C791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72949" y="1737360"/>
            <a:ext cx="9446101" cy="4131628"/>
          </a:xfrm>
        </p:spPr>
      </p:pic>
    </p:spTree>
    <p:extLst>
      <p:ext uri="{BB962C8B-B14F-4D97-AF65-F5344CB8AC3E}">
        <p14:creationId xmlns:p14="http://schemas.microsoft.com/office/powerpoint/2010/main" val="250573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Tecnologie utilizzate</a:t>
            </a: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14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10238854" cy="3760891"/>
          </a:xfrm>
        </p:spPr>
        <p:txBody>
          <a:bodyPr>
            <a:noAutofit/>
          </a:bodyPr>
          <a:lstStyle/>
          <a:p>
            <a:pPr rtl="0"/>
            <a:r>
              <a:rPr lang="it-IT" sz="2400" dirty="0">
                <a:latin typeface="+mj-lt"/>
              </a:rPr>
              <a:t>Il codice e la grammatica, cosi come una release Java compilata sono disponibili su GitHub alla repository -&gt; </a:t>
            </a:r>
            <a:r>
              <a:rPr lang="it-IT" sz="2400" dirty="0">
                <a:latin typeface="+mj-lt"/>
                <a:hlinkClick r:id="rId5"/>
              </a:rPr>
              <a:t>https://github.com/fabiogamba98/GCODE</a:t>
            </a:r>
            <a:endParaRPr lang="it-IT" sz="2400" dirty="0">
              <a:latin typeface="+mj-lt"/>
            </a:endParaRPr>
          </a:p>
          <a:p>
            <a:pPr rtl="0"/>
            <a:r>
              <a:rPr lang="it-IT" sz="2400" dirty="0">
                <a:latin typeface="+mj-lt"/>
              </a:rPr>
              <a:t>Per l’esecuzione del tool è necessario installare il pacchetto Java Runtime Environment (oppure Java JDK che contiene strumenti aggiuntivi per lo sviluppo)</a:t>
            </a:r>
          </a:p>
          <a:p>
            <a:pPr rtl="0"/>
            <a:r>
              <a:rPr lang="it-IT" sz="2400" dirty="0">
                <a:latin typeface="+mj-lt"/>
              </a:rPr>
              <a:t>Le tecnologie e gli strumenti utilizzati per lo sviluppo sono stati Java utilizzando Eclipse come IDE, Java Swing per l’interfaccia, </a:t>
            </a:r>
            <a:r>
              <a:rPr lang="it-IT" sz="2400" dirty="0" err="1">
                <a:latin typeface="+mj-lt"/>
              </a:rPr>
              <a:t>AntLR</a:t>
            </a:r>
            <a:r>
              <a:rPr lang="it-IT" sz="2400" dirty="0">
                <a:latin typeface="+mj-lt"/>
              </a:rPr>
              <a:t> 3.4, </a:t>
            </a:r>
            <a:r>
              <a:rPr lang="it-IT" sz="2400" dirty="0" err="1">
                <a:latin typeface="+mj-lt"/>
              </a:rPr>
              <a:t>AntLRworks</a:t>
            </a:r>
            <a:r>
              <a:rPr lang="it-IT" sz="2400" dirty="0">
                <a:latin typeface="+mj-lt"/>
              </a:rPr>
              <a:t> 1.5.2 per la grammatica</a:t>
            </a:r>
          </a:p>
        </p:txBody>
      </p:sp>
    </p:spTree>
    <p:extLst>
      <p:ext uri="{BB962C8B-B14F-4D97-AF65-F5344CB8AC3E}">
        <p14:creationId xmlns:p14="http://schemas.microsoft.com/office/powerpoint/2010/main" val="1779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Introduzione al GCODE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2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+mj-lt"/>
              </a:rPr>
              <a:t>GCODE è il linguaggio di programmazione più utilizzato nel campo della programmazione di macchine a controllo numerico (CNC). È principalmente utilizzato sui computer e device controllori di queste macchine che compiono operazioni di manifattura tramite gli utensili che hanno a disposizione.</a:t>
            </a:r>
          </a:p>
          <a:p>
            <a:pPr marL="0" indent="0">
              <a:buNone/>
            </a:pPr>
            <a:r>
              <a:rPr lang="it-IT" sz="2400" dirty="0">
                <a:latin typeface="+mj-lt"/>
              </a:rPr>
              <a:t>Le istruzioni GCODE contenute in un file sono fornite al controller della macchina che comunica con gli utensili e gli strumenti che si occupano del movimento.</a:t>
            </a:r>
          </a:p>
        </p:txBody>
      </p:sp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6" y="535936"/>
            <a:ext cx="9356637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Linguaggio GCODE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1010147" cy="4590875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it-IT" dirty="0">
                <a:latin typeface="+mj-lt"/>
              </a:rPr>
              <a:t>All’interno di un file GCODE sono contenute quindi le informazioni che indicano dove muoversi (in coordinate), con che velocità e con quale percorso</a:t>
            </a:r>
          </a:p>
          <a:p>
            <a:pPr marL="0" indent="0">
              <a:buNone/>
            </a:pPr>
            <a:r>
              <a:rPr lang="it-IT" dirty="0">
                <a:latin typeface="+mj-lt"/>
              </a:rPr>
              <a:t>Una delle situazioni più comuni è quella di un utensile che si muove lungo il percorso specificato, tagliando o lavorando l’oggetto fissato nel campo di lavoro dell’utensile</a:t>
            </a:r>
          </a:p>
          <a:p>
            <a:pPr marL="0" indent="0" rtl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3</a:t>
            </a:fld>
            <a:endParaRPr lang="it-IT" b="1" dirty="0"/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3" name="Immagine 2" descr="Immagine che contiene testo, interni, vicino&#10;&#10;Descrizione generata automaticamente">
            <a:extLst>
              <a:ext uri="{FF2B5EF4-FFF2-40B4-BE49-F238E27FC236}">
                <a16:creationId xmlns:a16="http://schemas.microsoft.com/office/drawing/2014/main" id="{310A52A7-D9CF-8DF3-112C-0FFDFE64E6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5" y="3437890"/>
            <a:ext cx="3221794" cy="2416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magine 7" descr="Immagine che contiene sporco&#10;&#10;Descrizione generata automaticamente">
            <a:extLst>
              <a:ext uri="{FF2B5EF4-FFF2-40B4-BE49-F238E27FC236}">
                <a16:creationId xmlns:a16="http://schemas.microsoft.com/office/drawing/2014/main" id="{4B7419A6-BD94-83EB-5A5B-889E0D6B60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655" y="3748306"/>
            <a:ext cx="3980960" cy="2241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511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9291982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Alcune istruzioni tipiche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7" y="1452870"/>
            <a:ext cx="10864474" cy="4590875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it-IT" dirty="0">
                <a:latin typeface="+mj-lt"/>
              </a:rPr>
              <a:t>G90/G91 -&gt; selezione coordinate assolute/relative</a:t>
            </a:r>
          </a:p>
          <a:p>
            <a:r>
              <a:rPr lang="it-IT" dirty="0">
                <a:latin typeface="+mj-lt"/>
              </a:rPr>
              <a:t>T#### -&gt; selezione utensile xx, con blocco dati di configurazione xx</a:t>
            </a:r>
          </a:p>
          <a:p>
            <a:r>
              <a:rPr lang="it-IT" dirty="0">
                <a:latin typeface="+mj-lt"/>
              </a:rPr>
              <a:t>M06 -&gt; cambio utensile</a:t>
            </a:r>
          </a:p>
          <a:p>
            <a:r>
              <a:rPr lang="it-IT" dirty="0">
                <a:latin typeface="+mj-lt"/>
              </a:rPr>
              <a:t>G40/G41/G42 -&gt; nessuna compensazione, compensazione sinistra/destra</a:t>
            </a:r>
          </a:p>
          <a:p>
            <a:r>
              <a:rPr lang="it-IT" dirty="0">
                <a:latin typeface="+mj-lt"/>
              </a:rPr>
              <a:t>M03/M04/M05 -&gt; rotazione oraria, rotazione antioraria, arresto mandrino</a:t>
            </a:r>
          </a:p>
          <a:p>
            <a:r>
              <a:rPr lang="it-IT" dirty="0">
                <a:latin typeface="+mj-lt"/>
              </a:rPr>
              <a:t>G00 X## Y## -&gt; comando di spostamento rapido in posizione (X;Y)</a:t>
            </a:r>
          </a:p>
          <a:p>
            <a:r>
              <a:rPr lang="it-IT" dirty="0">
                <a:latin typeface="+mj-lt"/>
              </a:rPr>
              <a:t>G01 X## Y## -&gt; comando di taglio lineare in posizione (X;Y)</a:t>
            </a:r>
          </a:p>
          <a:p>
            <a:r>
              <a:rPr lang="it-IT" dirty="0">
                <a:latin typeface="+mj-lt"/>
              </a:rPr>
              <a:t>G02/G03 X## Y## I## J## -&gt; comando di taglio circolare orario/antiorario in posizione (X;Y) con circonferenza di centro (I;J)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4</a:t>
            </a:fld>
            <a:endParaRPr lang="it-IT" b="1" dirty="0"/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00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285620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Istruzioni del GCODE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5</a:t>
            </a:fld>
            <a:endParaRPr lang="it-IT" b="1" dirty="0"/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2" name="Segnaposto contenuto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E1D0C8-5ED5-6F3A-B27C-B124795BD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69" y="1452694"/>
            <a:ext cx="5184451" cy="459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09D74A9D-D17A-2300-E9E0-6677DDE6685F}"/>
              </a:ext>
            </a:extLst>
          </p:cNvPr>
          <p:cNvSpPr txBox="1">
            <a:spLocks/>
          </p:cNvSpPr>
          <p:nvPr/>
        </p:nvSpPr>
        <p:spPr>
          <a:xfrm>
            <a:off x="590927" y="1452870"/>
            <a:ext cx="590785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+mj-lt"/>
              </a:rPr>
              <a:t>Ci sono un gran numero di istruzioni che fanno parte di questo linguaggi di programmazione, cosi come le varianti specifiche del produttore della macchina utensile</a:t>
            </a:r>
          </a:p>
          <a:p>
            <a:r>
              <a:rPr lang="it-IT" dirty="0">
                <a:latin typeface="+mj-lt"/>
              </a:rPr>
              <a:t>Esistono varianti anche per quanto riguarda le dimensioni in cui l’utensile può lavorare, come mostrato in questo esempio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88BAB3D-146D-B6EA-B001-4043D91C3323}"/>
              </a:ext>
            </a:extLst>
          </p:cNvPr>
          <p:cNvSpPr txBox="1"/>
          <p:nvPr/>
        </p:nvSpPr>
        <p:spPr>
          <a:xfrm>
            <a:off x="7920718" y="6086143"/>
            <a:ext cx="2351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Esempio di script GCODE</a:t>
            </a:r>
          </a:p>
        </p:txBody>
      </p:sp>
    </p:spTree>
    <p:extLst>
      <p:ext uri="{BB962C8B-B14F-4D97-AF65-F5344CB8AC3E}">
        <p14:creationId xmlns:p14="http://schemas.microsoft.com/office/powerpoint/2010/main" val="325517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Tool GCODE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6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4205684" cy="3760891"/>
          </a:xfrm>
        </p:spPr>
        <p:txBody>
          <a:bodyPr>
            <a:normAutofit/>
          </a:bodyPr>
          <a:lstStyle/>
          <a:p>
            <a:pPr rtl="0"/>
            <a:r>
              <a:rPr lang="it-IT" sz="2400" dirty="0">
                <a:latin typeface="+mj-lt"/>
              </a:rPr>
              <a:t>Il tool GCODE si occupa del riconoscimento di questi programmi scritti per le macchine CNC</a:t>
            </a:r>
          </a:p>
          <a:p>
            <a:pPr rtl="0"/>
            <a:r>
              <a:rPr lang="it-IT" sz="2400" dirty="0">
                <a:latin typeface="+mj-lt"/>
              </a:rPr>
              <a:t>Ne riporta una traduzione informale in italiano di ogni istruzione presente</a:t>
            </a:r>
          </a:p>
          <a:p>
            <a:pPr rtl="0"/>
            <a:r>
              <a:rPr lang="it-IT" sz="2400" dirty="0">
                <a:latin typeface="+mj-lt"/>
              </a:rPr>
              <a:t>Oltre a un disegno del percorso seguito dalla macchina utensile</a:t>
            </a:r>
          </a:p>
        </p:txBody>
      </p:sp>
      <p:pic>
        <p:nvPicPr>
          <p:cNvPr id="2" name="Immagine 1" descr=",,,,">
            <a:extLst>
              <a:ext uri="{FF2B5EF4-FFF2-40B4-BE49-F238E27FC236}">
                <a16:creationId xmlns:a16="http://schemas.microsoft.com/office/drawing/2014/main" id="{DDA3B1E0-6844-6766-3DC3-CB5443092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728" y="1903104"/>
            <a:ext cx="6103583" cy="3051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40843D-52B9-D8B5-4FF0-560E5FE38106}"/>
              </a:ext>
            </a:extLst>
          </p:cNvPr>
          <p:cNvSpPr txBox="1"/>
          <p:nvPr/>
        </p:nvSpPr>
        <p:spPr>
          <a:xfrm>
            <a:off x="7518059" y="4940628"/>
            <a:ext cx="2796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Interfaccia di presentazione del tool</a:t>
            </a:r>
          </a:p>
        </p:txBody>
      </p:sp>
    </p:spTree>
    <p:extLst>
      <p:ext uri="{BB962C8B-B14F-4D97-AF65-F5344CB8AC3E}">
        <p14:creationId xmlns:p14="http://schemas.microsoft.com/office/powerpoint/2010/main" val="175551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Obiettivi e funzionalità del tool</a:t>
            </a: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7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10058399" cy="3760891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+mj-lt"/>
              </a:rPr>
              <a:t>Il tool è stato pensato per facilitare la traduzione del programma caricato sulla macchina, in modo da renderlo comprensibile anche a un operatore non familiare con il linguaggio</a:t>
            </a:r>
          </a:p>
          <a:p>
            <a:r>
              <a:rPr lang="it-IT" sz="2400" dirty="0">
                <a:latin typeface="+mj-lt"/>
              </a:rPr>
              <a:t>Ciò implica anche altre funzionalità indirette: ovvero come strumento di prototipazione e formazione per gli addetti al settore </a:t>
            </a:r>
          </a:p>
          <a:p>
            <a:r>
              <a:rPr lang="it-IT" sz="2400" dirty="0">
                <a:latin typeface="+mj-lt"/>
              </a:rPr>
              <a:t>Permette inoltre di verificare il cammino seguito da un ipotetico utensile nel suo campo d’azione, che sia di taglio o fresatura. Ciò permette di verificare la correttezza della lavorazione, e quindi del programma</a:t>
            </a:r>
          </a:p>
        </p:txBody>
      </p:sp>
    </p:spTree>
    <p:extLst>
      <p:ext uri="{BB962C8B-B14F-4D97-AF65-F5344CB8AC3E}">
        <p14:creationId xmlns:p14="http://schemas.microsoft.com/office/powerpoint/2010/main" val="176053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Interfaccia del GCODE</a:t>
            </a: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8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4057417" cy="3760891"/>
          </a:xfrm>
        </p:spPr>
        <p:txBody>
          <a:bodyPr>
            <a:noAutofit/>
          </a:bodyPr>
          <a:lstStyle/>
          <a:p>
            <a:r>
              <a:rPr lang="it-IT" sz="2400" dirty="0">
                <a:latin typeface="+mj-lt"/>
              </a:rPr>
              <a:t>Inizializzato il riconoscimento, comparirà sulla </a:t>
            </a:r>
            <a:r>
              <a:rPr lang="it-IT" sz="2400" dirty="0" err="1">
                <a:latin typeface="+mj-lt"/>
              </a:rPr>
              <a:t>dash</a:t>
            </a:r>
            <a:r>
              <a:rPr lang="it-IT" sz="2400" dirty="0">
                <a:latin typeface="+mj-lt"/>
              </a:rPr>
              <a:t> di destra un disegno dei movimenti seguiti dal mandrino. </a:t>
            </a:r>
          </a:p>
          <a:p>
            <a:r>
              <a:rPr lang="it-IT" sz="2400" dirty="0">
                <a:latin typeface="+mj-lt"/>
              </a:rPr>
              <a:t>Sulla parte di sinistra è presente invece una traduzione informale in italiano dei comandi riconosciuti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F2FA658-D76C-7BE9-82B9-12244A278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835" y="1989009"/>
            <a:ext cx="6584476" cy="28799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4168FB-2D85-1EB7-DB4C-842635D8B944}"/>
              </a:ext>
            </a:extLst>
          </p:cNvPr>
          <p:cNvSpPr txBox="1"/>
          <p:nvPr/>
        </p:nvSpPr>
        <p:spPr>
          <a:xfrm>
            <a:off x="8080328" y="4868991"/>
            <a:ext cx="16717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Interfaccia di output</a:t>
            </a:r>
          </a:p>
        </p:txBody>
      </p:sp>
    </p:spTree>
    <p:extLst>
      <p:ext uri="{BB962C8B-B14F-4D97-AF65-F5344CB8AC3E}">
        <p14:creationId xmlns:p14="http://schemas.microsoft.com/office/powerpoint/2010/main" val="332099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Interfaccia del GCODE: traduzione informale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69"/>
            <a:ext cx="5312570" cy="4286825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it-IT" dirty="0">
                <a:latin typeface="+mj-lt"/>
              </a:rPr>
              <a:t>Il tool una volta avviato presenterà il riconoscimento della configurazione iniziale</a:t>
            </a:r>
          </a:p>
          <a:p>
            <a:r>
              <a:rPr lang="it-IT" dirty="0">
                <a:latin typeface="+mj-lt"/>
              </a:rPr>
              <a:t>Il tool supporta il riconoscimento si coordinate sia assolute che relative</a:t>
            </a:r>
          </a:p>
          <a:p>
            <a:r>
              <a:rPr lang="it-IT" dirty="0">
                <a:latin typeface="+mj-lt"/>
              </a:rPr>
              <a:t>In questa funzionalità è fondamentale per la successiva funzionalità di disegno del percorso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9</a:t>
            </a:fld>
            <a:endParaRPr lang="it-IT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5448AD-BA5D-FA09-8AB6-DABDDA6BE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24" y="1516217"/>
            <a:ext cx="6124487" cy="31143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3493AD-D487-5D8A-1E78-E15E9F0EE27E}"/>
              </a:ext>
            </a:extLst>
          </p:cNvPr>
          <p:cNvSpPr txBox="1"/>
          <p:nvPr/>
        </p:nvSpPr>
        <p:spPr>
          <a:xfrm>
            <a:off x="6637272" y="4649159"/>
            <a:ext cx="4523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Traduzione della sezione di configurazione del file di input</a:t>
            </a:r>
          </a:p>
        </p:txBody>
      </p:sp>
    </p:spTree>
    <p:extLst>
      <p:ext uri="{BB962C8B-B14F-4D97-AF65-F5344CB8AC3E}">
        <p14:creationId xmlns:p14="http://schemas.microsoft.com/office/powerpoint/2010/main" val="42189525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Personalizzato 5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6_TF33476885.potx" id="{67A3B757-088A-4997-AD47-EBBB609AAF73}" vid="{61F4B085-7BC3-43AB-AFF0-C8B68BB76BF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693</Words>
  <Application>Microsoft Office PowerPoint</Application>
  <PresentationFormat>Widescreen</PresentationFormat>
  <Paragraphs>78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RetrospectVTI</vt:lpstr>
      <vt:lpstr>GCODE tool</vt:lpstr>
      <vt:lpstr>Introduzione al GCODE</vt:lpstr>
      <vt:lpstr>Linguaggio GCODE</vt:lpstr>
      <vt:lpstr>Alcune istruzioni tipiche</vt:lpstr>
      <vt:lpstr>Istruzioni del GCODE</vt:lpstr>
      <vt:lpstr>Tool GCODE</vt:lpstr>
      <vt:lpstr>Obiettivi e funzionalità del tool</vt:lpstr>
      <vt:lpstr>Interfaccia del GCODE</vt:lpstr>
      <vt:lpstr>Interfaccia del GCODE: traduzione informale</vt:lpstr>
      <vt:lpstr>Interfaccia del GCODE: traduzione informale</vt:lpstr>
      <vt:lpstr>Esempi di lavorazioni</vt:lpstr>
      <vt:lpstr>Esempi di lavorazioni</vt:lpstr>
      <vt:lpstr>Esempi di lavorazioni</vt:lpstr>
      <vt:lpstr>Tecnologie utilizzate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2020-05-12T12:18:51Z</dcterms:created>
  <dcterms:modified xsi:type="dcterms:W3CDTF">2022-11-18T16:04:32Z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