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93" r:id="rId7"/>
    <p:sldId id="295" r:id="rId8"/>
    <p:sldId id="294" r:id="rId9"/>
    <p:sldId id="301" r:id="rId10"/>
    <p:sldId id="303" r:id="rId11"/>
    <p:sldId id="304" r:id="rId12"/>
    <p:sldId id="302" r:id="rId13"/>
    <p:sldId id="299" r:id="rId14"/>
    <p:sldId id="305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06/11/2022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06/11/2022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6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2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6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1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26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0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06/11/2022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gamba98/GCODE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GCODE tool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latin typeface="+mj-lt"/>
              </a:rPr>
              <a:t>Tool per la visualizzazione informale di file </a:t>
            </a:r>
            <a:r>
              <a:rPr lang="it-IT" dirty="0" err="1">
                <a:latin typeface="+mj-lt"/>
              </a:rPr>
              <a:t>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Successivamente verrà mostrata una traduzione dei movimenti contenuti nel programma e della configurazione d’uscita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64E1D-05D0-836B-6FAB-84B43FA5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6" y="2385184"/>
            <a:ext cx="8005671" cy="3349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29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238854" cy="3760891"/>
          </a:xfrm>
        </p:spPr>
        <p:txBody>
          <a:bodyPr>
            <a:noAutofit/>
          </a:bodyPr>
          <a:lstStyle/>
          <a:p>
            <a:pPr rtl="0"/>
            <a:r>
              <a:rPr lang="it-IT" sz="2400" dirty="0">
                <a:latin typeface="+mj-lt"/>
              </a:rPr>
              <a:t>Il codice e la grammatica, cosi come una release Java compilata sono disponibili su GitHub alla repository -&gt; </a:t>
            </a:r>
            <a:r>
              <a:rPr lang="it-IT" sz="2400" dirty="0">
                <a:latin typeface="+mj-lt"/>
                <a:hlinkClick r:id="rId5"/>
              </a:rPr>
              <a:t>https://github.com/fabiogamba98/GCODE</a:t>
            </a:r>
            <a:endParaRPr lang="it-IT" sz="2400" dirty="0">
              <a:latin typeface="+mj-lt"/>
            </a:endParaRPr>
          </a:p>
          <a:p>
            <a:pPr rtl="0"/>
            <a:r>
              <a:rPr lang="it-IT" sz="2400" dirty="0">
                <a:latin typeface="+mj-lt"/>
              </a:rPr>
              <a:t>Per l’esecuzione del tool è necessario installare il pacchetto Java Runtime Environment (oppure Java JDK che contiene strumenti aggiuntivi per lo sviluppo)</a:t>
            </a:r>
          </a:p>
          <a:p>
            <a:pPr rtl="0"/>
            <a:r>
              <a:rPr lang="it-IT" sz="2400" dirty="0">
                <a:latin typeface="+mj-lt"/>
              </a:rPr>
              <a:t>Le tecnologie e gli strumenti utilizzati per lo sviluppo sono stati Java utilizzando Eclipse come IDE, Java Swing per l’interfaccia, </a:t>
            </a:r>
            <a:r>
              <a:rPr lang="it-IT" sz="2400" dirty="0" err="1">
                <a:latin typeface="+mj-lt"/>
              </a:rPr>
              <a:t>AntLR</a:t>
            </a:r>
            <a:r>
              <a:rPr lang="it-IT" sz="2400" dirty="0">
                <a:latin typeface="+mj-lt"/>
              </a:rPr>
              <a:t> 3.4, </a:t>
            </a:r>
            <a:r>
              <a:rPr lang="it-IT" sz="2400" dirty="0" err="1">
                <a:latin typeface="+mj-lt"/>
              </a:rPr>
              <a:t>AntLRworks</a:t>
            </a:r>
            <a:r>
              <a:rPr lang="it-IT" sz="2400" dirty="0">
                <a:latin typeface="+mj-lt"/>
              </a:rPr>
              <a:t> 1.5.2 per la grammatica</a:t>
            </a:r>
          </a:p>
        </p:txBody>
      </p:sp>
    </p:spTree>
    <p:extLst>
      <p:ext uri="{BB962C8B-B14F-4D97-AF65-F5344CB8AC3E}">
        <p14:creationId xmlns:p14="http://schemas.microsoft.com/office/powerpoint/2010/main" val="131882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Linguaggio GCODE: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GCODE è il linguaggio di programmazione più utilizzato nel campo della programmazione di macchine a controllo numerico (CNC). È principalmente utilizzato sui computer e device controllori di queste macchine che compiono operazioni di manifattura tramite gli utensili che hanno a disposizione.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Le istruzioni GCODE contenute in un file sono fornite al controller della macchina che comunica con gli utensili e gli strumenti che si occupano del movimento.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6" y="535936"/>
            <a:ext cx="9356637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Linguaggio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All’interno di un file GCODE sono contenute quindi le informazioni che indicano dove muoversi (in coordinate), con che velocità e con quale percorso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Una delle situazioni più comuni è quella di un utensile che si muove lungo il percorso specificato, tagliando o lavorando l’oggetto fissato nel campo di lavoro dell’utensile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 descr="Immagine che contiene testo, interni, vicino&#10;&#10;Descrizione generata automaticamente">
            <a:extLst>
              <a:ext uri="{FF2B5EF4-FFF2-40B4-BE49-F238E27FC236}">
                <a16:creationId xmlns:a16="http://schemas.microsoft.com/office/drawing/2014/main" id="{310A52A7-D9CF-8DF3-112C-0FFDFE64E6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" y="3437890"/>
            <a:ext cx="3221794" cy="2416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sporco&#10;&#10;Descrizione generata automaticamente">
            <a:extLst>
              <a:ext uri="{FF2B5EF4-FFF2-40B4-BE49-F238E27FC236}">
                <a16:creationId xmlns:a16="http://schemas.microsoft.com/office/drawing/2014/main" id="{4B7419A6-BD94-83EB-5A5B-889E0D6B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5" y="3748306"/>
            <a:ext cx="3980960" cy="2241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92919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Alcune istruzioni tipiche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it-IT" dirty="0">
                <a:latin typeface="+mj-lt"/>
              </a:rPr>
              <a:t>G90/G91 -&gt; selezione coordinate assolute/relative</a:t>
            </a:r>
          </a:p>
          <a:p>
            <a:r>
              <a:rPr lang="it-IT" dirty="0">
                <a:latin typeface="+mj-lt"/>
              </a:rPr>
              <a:t>T#### -&gt; selezione utensile xx, con blocco dati di configurazione xx</a:t>
            </a:r>
          </a:p>
          <a:p>
            <a:r>
              <a:rPr lang="it-IT" dirty="0">
                <a:latin typeface="+mj-lt"/>
              </a:rPr>
              <a:t>M06 -&gt; cambio utensile</a:t>
            </a:r>
          </a:p>
          <a:p>
            <a:r>
              <a:rPr lang="it-IT" dirty="0">
                <a:latin typeface="+mj-lt"/>
              </a:rPr>
              <a:t>G40/G41/G42 -&gt; nessuna compensazione, compensazione sinistra/destra</a:t>
            </a:r>
          </a:p>
          <a:p>
            <a:r>
              <a:rPr lang="it-IT" dirty="0">
                <a:latin typeface="+mj-lt"/>
              </a:rPr>
              <a:t>M03/M04/M05 -&gt; rotazione oraria, rotazione antioraria, arresto mandrino</a:t>
            </a:r>
          </a:p>
          <a:p>
            <a:r>
              <a:rPr lang="it-IT" dirty="0">
                <a:latin typeface="+mj-lt"/>
              </a:rPr>
              <a:t>G00 X## Y## -&gt; comando di spostamento rapido in posizione (X;Y)</a:t>
            </a:r>
          </a:p>
          <a:p>
            <a:r>
              <a:rPr lang="it-IT" dirty="0">
                <a:latin typeface="+mj-lt"/>
              </a:rPr>
              <a:t>G01 X## Y## -&gt; comando di taglio lineare in posizione (X;Y)</a:t>
            </a:r>
          </a:p>
          <a:p>
            <a:r>
              <a:rPr lang="it-IT" dirty="0">
                <a:latin typeface="+mj-lt"/>
              </a:rPr>
              <a:t>G02/G03 X## Y## I## J## -&gt; comando di taglio circolare orario/antiorario in posizione (X;Y) con circonferenza di centro (I;J)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285620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2" name="Segnaposto contenuto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1D0C8-5ED5-6F3A-B27C-B124795B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9" y="1452694"/>
            <a:ext cx="5184451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9D74A9D-D17A-2300-E9E0-6677DDE6685F}"/>
              </a:ext>
            </a:extLst>
          </p:cNvPr>
          <p:cNvSpPr txBox="1">
            <a:spLocks/>
          </p:cNvSpPr>
          <p:nvPr/>
        </p:nvSpPr>
        <p:spPr>
          <a:xfrm>
            <a:off x="590927" y="1452870"/>
            <a:ext cx="590785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Ci sono un gran numero di istruzioni che fanno parte di questo linguaggi di programmazione, cosi come le varianti specifiche del produttore della macchina utensile</a:t>
            </a:r>
          </a:p>
          <a:p>
            <a:r>
              <a:rPr lang="it-IT" dirty="0">
                <a:latin typeface="+mj-lt"/>
              </a:rPr>
              <a:t>Esistono varianti anche per quanto riguarda le dimensioni in cui l’utensile può lavorare, come mostrato in questo esempio</a:t>
            </a:r>
          </a:p>
        </p:txBody>
      </p:sp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Tool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4205684" cy="3760891"/>
          </a:xfrm>
        </p:spPr>
        <p:txBody>
          <a:bodyPr>
            <a:normAutofit/>
          </a:bodyPr>
          <a:lstStyle/>
          <a:p>
            <a:pPr rtl="0"/>
            <a:r>
              <a:rPr lang="it-IT" sz="2400" dirty="0">
                <a:latin typeface="+mj-lt"/>
              </a:rPr>
              <a:t>Il tool GCODE si occupa del riconoscimento di questi programmi scritti per le macchine CNC</a:t>
            </a:r>
          </a:p>
          <a:p>
            <a:pPr rtl="0"/>
            <a:r>
              <a:rPr lang="it-IT" sz="2400" dirty="0">
                <a:latin typeface="+mj-lt"/>
              </a:rPr>
              <a:t>Ne riporta una traduzione informale in italiano di ogni istruzione presente</a:t>
            </a:r>
          </a:p>
          <a:p>
            <a:pPr rtl="0"/>
            <a:r>
              <a:rPr lang="it-IT" sz="2400" dirty="0">
                <a:latin typeface="+mj-lt"/>
              </a:rPr>
              <a:t>Oltre a un disegno del percorso seguito dalla macchina utensile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A3B1E0-6844-6766-3DC3-CB544309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28" y="1903104"/>
            <a:ext cx="6103583" cy="3051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5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Obiettivi e funzionalità del tool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058399" cy="376089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+mj-lt"/>
              </a:rPr>
              <a:t>Il tool è stato pensato per facilitare la traduzione del programma caricato sulla macchina, in modo da renderlo comprensibile anche a un operatore non familiare con il linguaggio</a:t>
            </a:r>
          </a:p>
          <a:p>
            <a:r>
              <a:rPr lang="it-IT" sz="2400" dirty="0">
                <a:latin typeface="+mj-lt"/>
              </a:rPr>
              <a:t>Ciò implica anche altre funzionalità indirette: ovvero come strumento di prototipazione e formazione per gli addetti al settore </a:t>
            </a:r>
          </a:p>
          <a:p>
            <a:r>
              <a:rPr lang="it-IT" sz="2400" dirty="0">
                <a:latin typeface="+mj-lt"/>
              </a:rPr>
              <a:t>Permette inoltre di verificare il cammino seguito da un ipotetico utensile nel suo campo d’azione, che sia di taglio o fresatura. Ciò permette di verificare la correttezza della lavorazione, e quindi del programma</a:t>
            </a:r>
          </a:p>
        </p:txBody>
      </p:sp>
    </p:spTree>
    <p:extLst>
      <p:ext uri="{BB962C8B-B14F-4D97-AF65-F5344CB8AC3E}">
        <p14:creationId xmlns:p14="http://schemas.microsoft.com/office/powerpoint/2010/main" val="17605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4057417" cy="3760891"/>
          </a:xfrm>
        </p:spPr>
        <p:txBody>
          <a:bodyPr>
            <a:noAutofit/>
          </a:bodyPr>
          <a:lstStyle/>
          <a:p>
            <a:r>
              <a:rPr lang="it-IT" sz="2400" dirty="0">
                <a:latin typeface="+mj-lt"/>
              </a:rPr>
              <a:t>Inizializzato il riconoscimento, comparirà sulla </a:t>
            </a:r>
            <a:r>
              <a:rPr lang="it-IT" sz="2400" dirty="0" err="1">
                <a:latin typeface="+mj-lt"/>
              </a:rPr>
              <a:t>dash</a:t>
            </a:r>
            <a:r>
              <a:rPr lang="it-IT" sz="2400" dirty="0">
                <a:latin typeface="+mj-lt"/>
              </a:rPr>
              <a:t> di destra un disegno dei movimenti seguiti dal mandrino. </a:t>
            </a:r>
          </a:p>
          <a:p>
            <a:r>
              <a:rPr lang="it-IT" sz="2400" dirty="0">
                <a:latin typeface="+mj-lt"/>
              </a:rPr>
              <a:t>Sulla parte di sinistra è presente invece una traduzione informale in italiano dei comandi riconosciuti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F2FA658-D76C-7BE9-82B9-12244A2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835" y="1989009"/>
            <a:ext cx="6584476" cy="2879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9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69"/>
            <a:ext cx="5312570" cy="428682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Il tool una volta avviato presenterà il riconoscimento della configurazione iniziale</a:t>
            </a:r>
          </a:p>
          <a:p>
            <a:r>
              <a:rPr lang="it-IT" dirty="0">
                <a:latin typeface="+mj-lt"/>
              </a:rPr>
              <a:t>Il tool supporta il riconoscimento si coordinate sia assolute che relative</a:t>
            </a:r>
          </a:p>
          <a:p>
            <a:r>
              <a:rPr lang="it-IT" dirty="0">
                <a:latin typeface="+mj-lt"/>
              </a:rPr>
              <a:t>In questa funzionalità è fondamentale per la successiva funzionalità di disegno del percorso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5448AD-BA5D-FA09-8AB6-DABDDA6B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4" y="1516217"/>
            <a:ext cx="6124487" cy="3114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GCODE tool</vt:lpstr>
      <vt:lpstr>Linguaggio GCODE: descrizione</vt:lpstr>
      <vt:lpstr>Linguaggio GCODE</vt:lpstr>
      <vt:lpstr>Alcune istruzioni tipiche</vt:lpstr>
      <vt:lpstr>Istruzioni del GCODE</vt:lpstr>
      <vt:lpstr>Tool GCODE</vt:lpstr>
      <vt:lpstr>Obiettivi e funzionalità del tool</vt:lpstr>
      <vt:lpstr>Interfaccia del GCODE</vt:lpstr>
      <vt:lpstr>Interfaccia del GCODE: traduzione informale</vt:lpstr>
      <vt:lpstr>Interfaccia del GCODE: traduzione informale</vt:lpstr>
      <vt:lpstr>Tecnologie utilizzate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2022-11-06T22:38:29Z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