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7" r:id="rId4"/>
  </p:sldMasterIdLst>
  <p:notesMasterIdLst>
    <p:notesMasterId r:id="rId16"/>
  </p:notesMasterIdLst>
  <p:handoutMasterIdLst>
    <p:handoutMasterId r:id="rId17"/>
  </p:handoutMasterIdLst>
  <p:sldIdLst>
    <p:sldId id="258" r:id="rId5"/>
    <p:sldId id="261" r:id="rId6"/>
    <p:sldId id="286" r:id="rId7"/>
    <p:sldId id="293" r:id="rId8"/>
    <p:sldId id="294" r:id="rId9"/>
    <p:sldId id="295" r:id="rId10"/>
    <p:sldId id="296" r:id="rId11"/>
    <p:sldId id="297" r:id="rId12"/>
    <p:sldId id="298" r:id="rId13"/>
    <p:sldId id="299" r:id="rId14"/>
    <p:sldId id="290" r:id="rId1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6FC0A7B-6666-4F41-AD03-C74B76B10001}" type="datetime1">
              <a:rPr lang="it-IT" smtClean="0"/>
              <a:t>27/06/2022</a:t>
            </a:fld>
            <a:endParaRPr lang="it-IT" dirty="0"/>
          </a:p>
        </p:txBody>
      </p:sp>
      <p:sp>
        <p:nvSpPr>
          <p:cNvPr id="4" name="Segnaposto piè di pagina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it-IT" smtClean="0"/>
              <a:t>‹N›</a:t>
            </a:fld>
            <a:endParaRPr lang="it-IT"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E367B-2E0B-461C-8280-86016408BD7C}" type="datetime1">
              <a:rPr lang="it-IT" smtClean="0"/>
              <a:pPr/>
              <a:t>27/06/2022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it-IT" noProof="0" smtClean="0"/>
              <a:t>‹N›</a:t>
            </a:fld>
            <a:endParaRPr lang="it-IT"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a:t>
            </a:fld>
            <a:endParaRPr lang="it-IT"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10</a:t>
            </a:fld>
            <a:endParaRPr lang="it-IT" dirty="0"/>
          </a:p>
        </p:txBody>
      </p:sp>
    </p:spTree>
    <p:extLst>
      <p:ext uri="{BB962C8B-B14F-4D97-AF65-F5344CB8AC3E}">
        <p14:creationId xmlns:p14="http://schemas.microsoft.com/office/powerpoint/2010/main" val="12266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11</a:t>
            </a:fld>
            <a:endParaRPr lang="it-IT" dirty="0"/>
          </a:p>
        </p:txBody>
      </p:sp>
    </p:spTree>
    <p:extLst>
      <p:ext uri="{BB962C8B-B14F-4D97-AF65-F5344CB8AC3E}">
        <p14:creationId xmlns:p14="http://schemas.microsoft.com/office/powerpoint/2010/main" val="291686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2</a:t>
            </a:fld>
            <a:endParaRPr lang="it-IT"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3</a:t>
            </a:fld>
            <a:endParaRPr lang="it-IT"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4</a:t>
            </a:fld>
            <a:endParaRPr lang="it-IT" dirty="0"/>
          </a:p>
        </p:txBody>
      </p:sp>
    </p:spTree>
    <p:extLst>
      <p:ext uri="{BB962C8B-B14F-4D97-AF65-F5344CB8AC3E}">
        <p14:creationId xmlns:p14="http://schemas.microsoft.com/office/powerpoint/2010/main" val="93704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5</a:t>
            </a:fld>
            <a:endParaRPr lang="it-IT" dirty="0"/>
          </a:p>
        </p:txBody>
      </p:sp>
    </p:spTree>
    <p:extLst>
      <p:ext uri="{BB962C8B-B14F-4D97-AF65-F5344CB8AC3E}">
        <p14:creationId xmlns:p14="http://schemas.microsoft.com/office/powerpoint/2010/main" val="4028904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6</a:t>
            </a:fld>
            <a:endParaRPr lang="it-IT" dirty="0"/>
          </a:p>
        </p:txBody>
      </p:sp>
    </p:spTree>
    <p:extLst>
      <p:ext uri="{BB962C8B-B14F-4D97-AF65-F5344CB8AC3E}">
        <p14:creationId xmlns:p14="http://schemas.microsoft.com/office/powerpoint/2010/main" val="3162151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7</a:t>
            </a:fld>
            <a:endParaRPr lang="it-IT" dirty="0"/>
          </a:p>
        </p:txBody>
      </p:sp>
    </p:spTree>
    <p:extLst>
      <p:ext uri="{BB962C8B-B14F-4D97-AF65-F5344CB8AC3E}">
        <p14:creationId xmlns:p14="http://schemas.microsoft.com/office/powerpoint/2010/main" val="840957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8</a:t>
            </a:fld>
            <a:endParaRPr lang="it-IT" dirty="0"/>
          </a:p>
        </p:txBody>
      </p:sp>
    </p:spTree>
    <p:extLst>
      <p:ext uri="{BB962C8B-B14F-4D97-AF65-F5344CB8AC3E}">
        <p14:creationId xmlns:p14="http://schemas.microsoft.com/office/powerpoint/2010/main" val="2807057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9</a:t>
            </a:fld>
            <a:endParaRPr lang="it-IT" dirty="0"/>
          </a:p>
        </p:txBody>
      </p:sp>
    </p:spTree>
    <p:extLst>
      <p:ext uri="{BB962C8B-B14F-4D97-AF65-F5344CB8AC3E}">
        <p14:creationId xmlns:p14="http://schemas.microsoft.com/office/powerpoint/2010/main" val="256854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11" name="Segnaposto immagin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C5A5791-EFA9-42A2-8E0D-DBC7A027EB39}" type="datetime1">
              <a:rPr lang="it-IT" noProof="0" smtClean="0"/>
              <a:t>27/06/2022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3" name="Sottotitolo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2" name="Titolo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800"/>
            <a:ext cx="5713841" cy="486860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F17C169-DBE1-4B6A-9921-1E108A1C6C42}" type="datetime1">
              <a:rPr lang="it-IT" noProof="0" smtClean="0"/>
              <a:t>27/06/2022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C0ABBAF-B24C-4448-B75C-ADB9350121F9}" type="datetime1">
              <a:rPr lang="it-IT" noProof="0" smtClean="0"/>
              <a:t>27/06/2022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26E56894-810F-46F6-9A4E-7CB650138CD2}" type="datetime1">
              <a:rPr lang="it-IT" noProof="0" smtClean="0"/>
              <a:t>27/06/2022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5" name="Rettangolo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it-IT" noProof="0"/>
              <a:t>Fare clic per modificare lo stile del titolo dello schema</a:t>
            </a:r>
            <a:endParaRPr lang="it-IT" noProof="0" dirty="0"/>
          </a:p>
        </p:txBody>
      </p:sp>
      <p:sp>
        <p:nvSpPr>
          <p:cNvPr id="18" name="Rettangolo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BDF9918-2BB5-43D7-98E9-1FB3954C3638}" type="datetime1">
              <a:rPr lang="it-IT" noProof="0" smtClean="0"/>
              <a:t>27/06/2022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983F2180-7340-4006-8F9F-3B15285D3035}" type="datetime1">
              <a:rPr lang="it-IT" noProof="0" smtClean="0"/>
              <a:t>27/06/2022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it-IT" noProof="0"/>
              <a:t>Fare clic per modificare lo stile del titolo dello schema</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47C567FE-B98A-4D3F-9213-316EA9EC55A5}" type="datetime1">
              <a:rPr lang="it-IT" noProof="0" smtClean="0"/>
              <a:t>27/06/2022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9" name="Rettangolo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C922104-62E9-446F-9FB1-A32B08927891}" type="datetime1">
              <a:rPr lang="it-IT" noProof="0" smtClean="0"/>
              <a:t>27/06/2022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0" name="Rettangolo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92B49F1-2FC8-466C-ABE0-4929E08403C1}" type="datetime1">
              <a:rPr lang="it-IT" noProof="0" smtClean="0"/>
              <a:t>27/06/2022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Rettangolo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bg1"/>
                </a:solidFill>
              </a:defRPr>
            </a:lvl1pPr>
          </a:lstStyle>
          <a:p>
            <a:pPr rtl="0"/>
            <a:fld id="{D669DC07-792B-4D17-B0C3-BB835168107E}" type="datetime1">
              <a:rPr lang="it-IT" noProof="0" smtClean="0"/>
              <a:t>27/06/2022</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it-IT" noProof="0" dirty="0"/>
              <a:t>Piè di pagina</a:t>
            </a:r>
          </a:p>
        </p:txBody>
      </p:sp>
      <p:sp>
        <p:nvSpPr>
          <p:cNvPr id="7" name="Segnaposto numero diapositiva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it-IT" noProof="0" smtClean="0"/>
              <a:pPr/>
              <a:t>‹N›</a:t>
            </a:fld>
            <a:endParaRPr lang="it-IT" noProof="0" dirty="0"/>
          </a:p>
        </p:txBody>
      </p:sp>
      <p:sp>
        <p:nvSpPr>
          <p:cNvPr id="9" name="Rettangolo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C95873E1-B6E7-4F22-ACBC-2B4E759526F9}" type="datetime1">
              <a:rPr lang="it-IT" noProof="0" smtClean="0"/>
              <a:t>27/06/2022</a:t>
            </a:fld>
            <a:endParaRPr lang="it-IT" noProof="0"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sp>
        <p:nvSpPr>
          <p:cNvPr id="13" name="Parallelogramma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2" name="Rettangolo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DF35B73-1E84-4E1D-9C62-04B6DA1DCD89}" type="datetime1">
              <a:rPr lang="it-IT" noProof="0" smtClean="0"/>
              <a:t>27/06/2022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0" name="Segnaposto immagin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2" name="Titolo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11" name="Rettangolo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1346200"/>
            <a:ext cx="2448033" cy="4530725"/>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a:xfrm>
            <a:off x="1092200" y="1346200"/>
            <a:ext cx="7480300" cy="4530723"/>
          </a:xfrm>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F217D74-4249-45DE-AFC1-DB41000B186F}" type="datetime1">
              <a:rPr lang="it-IT" noProof="0" smtClean="0"/>
              <a:t>27/06/2022</a:t>
            </a:fld>
            <a:endParaRPr lang="it-IT" noProof="0"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4" name="Rettangolo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02821AFD-43C1-409E-AABC-CA19CBFB6E3C}" type="datetime1">
              <a:rPr lang="it-IT" noProof="0" smtClean="0"/>
              <a:t>27/06/2022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sezione">
    <p:bg>
      <p:bgPr>
        <a:solidFill>
          <a:schemeClr val="bg1"/>
        </a:solidFill>
        <a:effectLst/>
      </p:bgPr>
    </p:bg>
    <p:spTree>
      <p:nvGrpSpPr>
        <p:cNvPr id="1" name=""/>
        <p:cNvGrpSpPr/>
        <p:nvPr/>
      </p:nvGrpSpPr>
      <p:grpSpPr>
        <a:xfrm>
          <a:off x="0" y="0"/>
          <a:ext cx="0" cy="0"/>
          <a:chOff x="0" y="0"/>
          <a:chExt cx="0" cy="0"/>
        </a:xfrm>
      </p:grpSpPr>
      <p:sp>
        <p:nvSpPr>
          <p:cNvPr id="15" name="Parallelogramma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5D5A028-43A2-4639-BEEA-82C2B46D2F75}" type="datetime1">
              <a:rPr lang="it-IT" noProof="0" smtClean="0"/>
              <a:t>27/06/2022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ntestazione della sezione">
    <p:bg>
      <p:bgPr>
        <a:solidFill>
          <a:schemeClr val="bg1"/>
        </a:solidFill>
        <a:effectLst/>
      </p:bgPr>
    </p:bg>
    <p:spTree>
      <p:nvGrpSpPr>
        <p:cNvPr id="1" name=""/>
        <p:cNvGrpSpPr/>
        <p:nvPr/>
      </p:nvGrpSpPr>
      <p:grpSpPr>
        <a:xfrm>
          <a:off x="0" y="0"/>
          <a:ext cx="0" cy="0"/>
          <a:chOff x="0" y="0"/>
          <a:chExt cx="0" cy="0"/>
        </a:xfrm>
      </p:grpSpPr>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0AC1AF47-3649-4D70-8624-44F2D47949BF}" type="datetime1">
              <a:rPr lang="it-IT" noProof="0" smtClean="0"/>
              <a:t>27/06/2022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0C86549E-7F36-460D-B45B-E31862ACF4DC}" type="datetime1">
              <a:rPr lang="it-IT" noProof="0" smtClean="0"/>
              <a:t>27/06/2022</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86731"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605395"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AD476CA-C764-4FAD-8146-5EA1029A9E33}" type="datetime1">
              <a:rPr lang="it-IT" noProof="0" smtClean="0"/>
              <a:t>27/06/2022</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it-IT" noProof="0" dirty="0"/>
              <a:t>Piè di pagina</a:t>
            </a:r>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18CE71-08A2-40CC-B75F-5DA9EAC27385}" type="datetime1">
              <a:rPr lang="it-IT" noProof="0" smtClean="0"/>
              <a:t>27/06/2022</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it-IT" noProof="0" dirty="0"/>
              <a:t>Piè di pagina</a:t>
            </a:r>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6" name="Parallelogramma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F6EAE58-4589-466E-80D1-72C9CC21B379}" type="datetime1">
              <a:rPr lang="it-IT" noProof="0" smtClean="0"/>
              <a:t>27/06/2022</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elogramma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15EA518-E098-4533-A7FE-3A70CD273BA1}" type="datetime1">
              <a:rPr lang="it-IT" noProof="0" smtClean="0"/>
              <a:t>27/06/2022</a:t>
            </a:fld>
            <a:endParaRPr lang="it-IT" noProof="0" dirty="0"/>
          </a:p>
        </p:txBody>
      </p:sp>
      <p:sp>
        <p:nvSpPr>
          <p:cNvPr id="5" name="Segnaposto piè di pagina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it-IT" noProof="0" dirty="0"/>
              <a:t>Piè di pagina</a:t>
            </a:r>
          </a:p>
        </p:txBody>
      </p:sp>
      <p:sp>
        <p:nvSpPr>
          <p:cNvPr id="6" name="Segnaposto numero diapositiva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8" name="Rettangolo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hyperlink" Target="https://www.analog.com/en/products/ad8627.html" TargetMode="Externa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830174" y="2022764"/>
            <a:ext cx="4526280" cy="2650835"/>
          </a:xfrm>
        </p:spPr>
        <p:txBody>
          <a:bodyPr rtlCol="0"/>
          <a:lstStyle/>
          <a:p>
            <a:pPr rtl="0"/>
            <a:r>
              <a:rPr lang="it-IT" dirty="0"/>
              <a:t>Progettazione di sistemi elettronici</a:t>
            </a:r>
          </a:p>
        </p:txBody>
      </p:sp>
      <p:sp>
        <p:nvSpPr>
          <p:cNvPr id="4" name="Sottotitolo 3">
            <a:extLst>
              <a:ext uri="{FF2B5EF4-FFF2-40B4-BE49-F238E27FC236}">
                <a16:creationId xmlns:a16="http://schemas.microsoft.com/office/drawing/2014/main" id="{FFFB5E3C-FE17-44EA-B59B-183125D08F7C}"/>
              </a:ext>
            </a:extLst>
          </p:cNvPr>
          <p:cNvSpPr>
            <a:spLocks noGrp="1"/>
          </p:cNvSpPr>
          <p:nvPr>
            <p:ph type="subTitle" idx="1"/>
          </p:nvPr>
        </p:nvSpPr>
        <p:spPr>
          <a:xfrm>
            <a:off x="6758710" y="3047998"/>
            <a:ext cx="4526280" cy="2743201"/>
          </a:xfrm>
        </p:spPr>
        <p:txBody>
          <a:bodyPr rtlCol="0"/>
          <a:lstStyle/>
          <a:p>
            <a:pPr rtl="0"/>
            <a:r>
              <a:rPr lang="it-IT" dirty="0">
                <a:latin typeface="+mj-lt"/>
              </a:rPr>
              <a:t>Oscillatori</a:t>
            </a:r>
          </a:p>
          <a:p>
            <a:pPr rtl="0"/>
            <a:r>
              <a:rPr lang="it-IT" dirty="0">
                <a:latin typeface="+mj-lt"/>
              </a:rPr>
              <a:t>Greco salvatore 1053509</a:t>
            </a:r>
          </a:p>
        </p:txBody>
      </p:sp>
      <p:pic>
        <p:nvPicPr>
          <p:cNvPr id="5" name="Elemento grafico 4">
            <a:extLst>
              <a:ext uri="{FF2B5EF4-FFF2-40B4-BE49-F238E27FC236}">
                <a16:creationId xmlns:a16="http://schemas.microsoft.com/office/drawing/2014/main" id="{726D919E-DC18-489E-AB28-D278D021F2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547" y="454025"/>
            <a:ext cx="4791075" cy="1895475"/>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10</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5505073" cy="700340"/>
          </a:xfrm>
        </p:spPr>
        <p:txBody>
          <a:bodyPr vert="horz" lIns="91440" tIns="45720" rIns="91440" bIns="45720" rtlCol="0" anchor="b">
            <a:noAutofit/>
          </a:bodyPr>
          <a:lstStyle/>
          <a:p>
            <a:pPr rtl="0"/>
            <a:r>
              <a:rPr lang="it-IT" sz="4400" dirty="0">
                <a:solidFill>
                  <a:schemeClr val="tx1">
                    <a:lumMod val="75000"/>
                    <a:lumOff val="25000"/>
                  </a:schemeClr>
                </a:solidFill>
              </a:rPr>
              <a:t>Progettazione EAGLE</a:t>
            </a:r>
          </a:p>
        </p:txBody>
      </p:sp>
      <p:pic>
        <p:nvPicPr>
          <p:cNvPr id="7" name="Immagine 6">
            <a:extLst>
              <a:ext uri="{FF2B5EF4-FFF2-40B4-BE49-F238E27FC236}">
                <a16:creationId xmlns:a16="http://schemas.microsoft.com/office/drawing/2014/main" id="{09C4DB81-791B-F38E-49DB-4F7BC10DFC50}"/>
              </a:ext>
            </a:extLst>
          </p:cNvPr>
          <p:cNvPicPr>
            <a:picLocks noChangeAspect="1"/>
          </p:cNvPicPr>
          <p:nvPr/>
        </p:nvPicPr>
        <p:blipFill>
          <a:blip r:embed="rId5"/>
          <a:stretch>
            <a:fillRect/>
          </a:stretch>
        </p:blipFill>
        <p:spPr>
          <a:xfrm>
            <a:off x="6620787" y="535936"/>
            <a:ext cx="2931607" cy="3189016"/>
          </a:xfrm>
          <a:prstGeom prst="rect">
            <a:avLst/>
          </a:prstGeom>
        </p:spPr>
      </p:pic>
      <p:pic>
        <p:nvPicPr>
          <p:cNvPr id="9" name="Immagine 8">
            <a:extLst>
              <a:ext uri="{FF2B5EF4-FFF2-40B4-BE49-F238E27FC236}">
                <a16:creationId xmlns:a16="http://schemas.microsoft.com/office/drawing/2014/main" id="{05E6C10F-2256-866E-B308-DCB5E2B4D8C0}"/>
              </a:ext>
            </a:extLst>
          </p:cNvPr>
          <p:cNvPicPr>
            <a:picLocks noChangeAspect="1"/>
          </p:cNvPicPr>
          <p:nvPr/>
        </p:nvPicPr>
        <p:blipFill>
          <a:blip r:embed="rId6"/>
          <a:stretch>
            <a:fillRect/>
          </a:stretch>
        </p:blipFill>
        <p:spPr>
          <a:xfrm>
            <a:off x="590927" y="1346200"/>
            <a:ext cx="5156395" cy="4165600"/>
          </a:xfrm>
          <a:prstGeom prst="rect">
            <a:avLst/>
          </a:prstGeom>
        </p:spPr>
      </p:pic>
      <p:sp>
        <p:nvSpPr>
          <p:cNvPr id="11" name="CasellaDiTesto 10">
            <a:extLst>
              <a:ext uri="{FF2B5EF4-FFF2-40B4-BE49-F238E27FC236}">
                <a16:creationId xmlns:a16="http://schemas.microsoft.com/office/drawing/2014/main" id="{075B6128-6BF1-5C19-69FD-986FDD0E1EAF}"/>
              </a:ext>
            </a:extLst>
          </p:cNvPr>
          <p:cNvSpPr txBox="1"/>
          <p:nvPr/>
        </p:nvSpPr>
        <p:spPr>
          <a:xfrm>
            <a:off x="6377862" y="4193308"/>
            <a:ext cx="5156395" cy="1754326"/>
          </a:xfrm>
          <a:prstGeom prst="rect">
            <a:avLst/>
          </a:prstGeom>
          <a:noFill/>
        </p:spPr>
        <p:txBody>
          <a:bodyPr wrap="square" rtlCol="0">
            <a:spAutoFit/>
          </a:bodyPr>
          <a:lstStyle/>
          <a:p>
            <a:r>
              <a:rPr lang="it-IT" dirty="0"/>
              <a:t>Gli errori DRC segnalati sono riferiti esclusivamente al connettore di uscita il quale disegno esce dalla board (ma non necessariamente deve stare al suo interno). Il piano di massa non viene salvato ma per ricrearlo basta usare </a:t>
            </a:r>
            <a:r>
              <a:rPr lang="it-IT" dirty="0" err="1"/>
              <a:t>ratsnet</a:t>
            </a:r>
            <a:r>
              <a:rPr lang="it-IT" dirty="0"/>
              <a:t> ad ogni apertura della board</a:t>
            </a:r>
          </a:p>
        </p:txBody>
      </p:sp>
    </p:spTree>
    <p:extLst>
      <p:ext uri="{BB962C8B-B14F-4D97-AF65-F5344CB8AC3E}">
        <p14:creationId xmlns:p14="http://schemas.microsoft.com/office/powerpoint/2010/main" val="370720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Connettore diritto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 name="Titolo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it-IT" sz="9600" dirty="0">
                <a:solidFill>
                  <a:srgbClr val="FFFFFF"/>
                </a:solidFill>
                <a:latin typeface="+mj-lt"/>
              </a:rPr>
              <a:t>Fine</a:t>
            </a:r>
          </a:p>
        </p:txBody>
      </p:sp>
      <p:sp>
        <p:nvSpPr>
          <p:cNvPr id="19" name="Rettangolo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Segnaposto contenuto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rtl="0">
              <a:buNone/>
            </a:pPr>
            <a:endParaRPr lang="it-IT" sz="2400" cap="all" spc="200" dirty="0">
              <a:solidFill>
                <a:srgbClr val="FFFFFF"/>
              </a:solidFill>
            </a:endParaRPr>
          </a:p>
        </p:txBody>
      </p:sp>
      <p:pic>
        <p:nvPicPr>
          <p:cNvPr id="9" name="Elemento grafico 8">
            <a:extLst>
              <a:ext uri="{FF2B5EF4-FFF2-40B4-BE49-F238E27FC236}">
                <a16:creationId xmlns:a16="http://schemas.microsoft.com/office/drawing/2014/main" id="{3E65CF70-BBD9-4DD4-B59D-D2657A0E613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895" y="5764056"/>
            <a:ext cx="1770209" cy="700341"/>
          </a:xfrm>
          <a:prstGeom prst="rect">
            <a:avLst/>
          </a:prstGeom>
        </p:spPr>
      </p:pic>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it-IT" dirty="0"/>
              <a:t>Indice</a:t>
            </a:r>
          </a:p>
        </p:txBody>
      </p:sp>
      <p:sp>
        <p:nvSpPr>
          <p:cNvPr id="8" name="Segnaposto contenuto 7">
            <a:extLst>
              <a:ext uri="{FF2B5EF4-FFF2-40B4-BE49-F238E27FC236}">
                <a16:creationId xmlns:a16="http://schemas.microsoft.com/office/drawing/2014/main" id="{411E9392-71EA-4293-909F-1FE7DD38E31D}"/>
              </a:ext>
            </a:extLst>
          </p:cNvPr>
          <p:cNvSpPr>
            <a:spLocks noGrp="1"/>
          </p:cNvSpPr>
          <p:nvPr>
            <p:ph idx="1"/>
          </p:nvPr>
        </p:nvSpPr>
        <p:spPr/>
        <p:txBody>
          <a:bodyPr rtlCol="0"/>
          <a:lstStyle/>
          <a:p>
            <a:pPr rtl="0"/>
            <a:r>
              <a:rPr lang="it-IT" dirty="0"/>
              <a:t>RC </a:t>
            </a:r>
            <a:r>
              <a:rPr lang="it-IT" dirty="0" err="1"/>
              <a:t>oscillator</a:t>
            </a:r>
            <a:endParaRPr lang="it-IT" dirty="0"/>
          </a:p>
          <a:p>
            <a:pPr rtl="0"/>
            <a:r>
              <a:rPr lang="it-IT" dirty="0"/>
              <a:t>RC </a:t>
            </a:r>
            <a:r>
              <a:rPr lang="it-IT" dirty="0" err="1"/>
              <a:t>oscillator</a:t>
            </a:r>
            <a:r>
              <a:rPr lang="it-IT" dirty="0"/>
              <a:t> with integrator</a:t>
            </a:r>
          </a:p>
          <a:p>
            <a:pPr rtl="0"/>
            <a:r>
              <a:rPr lang="it-IT" dirty="0"/>
              <a:t>555 </a:t>
            </a:r>
            <a:r>
              <a:rPr lang="it-IT" dirty="0" err="1"/>
              <a:t>Astable</a:t>
            </a:r>
            <a:r>
              <a:rPr lang="it-IT" dirty="0"/>
              <a:t> mode low duty </a:t>
            </a:r>
            <a:r>
              <a:rPr lang="it-IT" dirty="0" err="1"/>
              <a:t>cicle</a:t>
            </a:r>
            <a:endParaRPr lang="it-IT" dirty="0"/>
          </a:p>
          <a:p>
            <a:pPr rtl="0"/>
            <a:r>
              <a:rPr lang="it-IT" dirty="0"/>
              <a:t>Hartley</a:t>
            </a:r>
          </a:p>
        </p:txBody>
      </p:sp>
      <p:grpSp>
        <p:nvGrpSpPr>
          <p:cNvPr id="10" name="Gruppo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igura a mano libera: Forma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rtl="0"/>
              <a:endParaRPr lang="it-IT" dirty="0"/>
            </a:p>
          </p:txBody>
        </p:sp>
        <p:sp>
          <p:nvSpPr>
            <p:cNvPr id="12" name="Figura a mano libera: Forma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rtl="0"/>
              <a:endParaRPr lang="it-IT" dirty="0"/>
            </a:p>
          </p:txBody>
        </p:sp>
        <p:sp>
          <p:nvSpPr>
            <p:cNvPr id="13" name="Figura a mano libera: Forma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rtl="0"/>
              <a:endParaRPr lang="it-IT" dirty="0"/>
            </a:p>
          </p:txBody>
        </p:sp>
      </p:grpSp>
      <p:pic>
        <p:nvPicPr>
          <p:cNvPr id="9" name="Elemento grafico 8">
            <a:extLst>
              <a:ext uri="{FF2B5EF4-FFF2-40B4-BE49-F238E27FC236}">
                <a16:creationId xmlns:a16="http://schemas.microsoft.com/office/drawing/2014/main" id="{0157A32A-7539-4213-94C7-4E13D8ACCD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2" name="Segnaposto numero diapositiva 1">
            <a:extLst>
              <a:ext uri="{FF2B5EF4-FFF2-40B4-BE49-F238E27FC236}">
                <a16:creationId xmlns:a16="http://schemas.microsoft.com/office/drawing/2014/main" id="{E0AAF325-E077-406A-A05D-EEAAC582BCC7}"/>
              </a:ext>
            </a:extLst>
          </p:cNvPr>
          <p:cNvSpPr>
            <a:spLocks noGrp="1"/>
          </p:cNvSpPr>
          <p:nvPr>
            <p:ph type="sldNum" sz="quarter" idx="12"/>
          </p:nvPr>
        </p:nvSpPr>
        <p:spPr/>
        <p:txBody>
          <a:bodyPr/>
          <a:lstStyle/>
          <a:p>
            <a:pPr rtl="0"/>
            <a:fld id="{3A98EE3D-8CD1-4C3F-BD1C-C98C9596463C}" type="slidenum">
              <a:rPr lang="it-IT" sz="1800" noProof="0" smtClean="0">
                <a:solidFill>
                  <a:schemeClr val="bg1"/>
                </a:solidFill>
              </a:rPr>
              <a:pPr rtl="0"/>
              <a:t>2</a:t>
            </a:fld>
            <a:endParaRPr lang="it-IT" sz="1800" noProof="0" dirty="0">
              <a:solidFill>
                <a:schemeClr val="bg1"/>
              </a:solidFill>
            </a:endParaRPr>
          </a:p>
        </p:txBody>
      </p:sp>
      <p:sp>
        <p:nvSpPr>
          <p:cNvPr id="16" name="Connettore 15">
            <a:extLst>
              <a:ext uri="{FF2B5EF4-FFF2-40B4-BE49-F238E27FC236}">
                <a16:creationId xmlns:a16="http://schemas.microsoft.com/office/drawing/2014/main" id="{5E0ACD5D-887A-4C21-8597-4B294DBAD218}"/>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a:t>
            </a:fld>
            <a:endParaRPr lang="it-IT" b="1" dirty="0"/>
          </a:p>
        </p:txBody>
      </p:sp>
    </p:spTree>
    <p:extLst>
      <p:ext uri="{BB962C8B-B14F-4D97-AF65-F5344CB8AC3E}">
        <p14:creationId xmlns:p14="http://schemas.microsoft.com/office/powerpoint/2010/main" val="105670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RC </a:t>
            </a:r>
            <a:r>
              <a:rPr lang="it-IT" dirty="0" err="1"/>
              <a:t>oscillator</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3</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3185549" cy="4114406"/>
          </a:xfrm>
        </p:spPr>
        <p:txBody>
          <a:bodyPr>
            <a:normAutofit/>
          </a:bodyPr>
          <a:lstStyle/>
          <a:p>
            <a:pPr marL="0" indent="0">
              <a:buNone/>
            </a:pPr>
            <a:r>
              <a:rPr lang="it-IT" dirty="0"/>
              <a:t>Partendo dallo schema presente nelle slide abbiamo progettato in oscillatore RC aggiungendo un integratore per ottenere un’uscita con un onda sinusoidale. Abbiamo utilizzato inizialmente un amplificatore LTC6244HV che però presentava dei problemi oltre una certa frequenza come mostrato nelle slide successiva.</a:t>
            </a:r>
          </a:p>
        </p:txBody>
      </p:sp>
      <p:pic>
        <p:nvPicPr>
          <p:cNvPr id="7" name="Immagine 6">
            <a:extLst>
              <a:ext uri="{FF2B5EF4-FFF2-40B4-BE49-F238E27FC236}">
                <a16:creationId xmlns:a16="http://schemas.microsoft.com/office/drawing/2014/main" id="{E4727A7A-C0A5-3D44-F17F-24A8BDF769D2}"/>
              </a:ext>
            </a:extLst>
          </p:cNvPr>
          <p:cNvPicPr>
            <a:picLocks noChangeAspect="1"/>
          </p:cNvPicPr>
          <p:nvPr/>
        </p:nvPicPr>
        <p:blipFill>
          <a:blip r:embed="rId5"/>
          <a:stretch>
            <a:fillRect/>
          </a:stretch>
        </p:blipFill>
        <p:spPr>
          <a:xfrm>
            <a:off x="4128599" y="1737360"/>
            <a:ext cx="7691251" cy="4114406"/>
          </a:xfrm>
          <a:prstGeom prst="rect">
            <a:avLst/>
          </a:prstGeom>
        </p:spPr>
      </p:pic>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Segnaposto contenuto 2">
            <a:extLst>
              <a:ext uri="{FF2B5EF4-FFF2-40B4-BE49-F238E27FC236}">
                <a16:creationId xmlns:a16="http://schemas.microsoft.com/office/drawing/2014/main" id="{E97EEF9C-84CD-1F52-025B-C6D5E3F202E2}"/>
              </a:ext>
            </a:extLst>
          </p:cNvPr>
          <p:cNvPicPr>
            <a:picLocks noGrp="1" noChangeAspect="1"/>
          </p:cNvPicPr>
          <p:nvPr>
            <p:ph idx="1"/>
          </p:nvPr>
        </p:nvPicPr>
        <p:blipFill>
          <a:blip r:embed="rId3"/>
          <a:stretch>
            <a:fillRect/>
          </a:stretch>
        </p:blipFill>
        <p:spPr>
          <a:xfrm>
            <a:off x="515016" y="354991"/>
            <a:ext cx="7573140" cy="2666019"/>
          </a:xfrm>
        </p:spPr>
      </p:pic>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4</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pic>
        <p:nvPicPr>
          <p:cNvPr id="8" name="Immagine 7">
            <a:extLst>
              <a:ext uri="{FF2B5EF4-FFF2-40B4-BE49-F238E27FC236}">
                <a16:creationId xmlns:a16="http://schemas.microsoft.com/office/drawing/2014/main" id="{46FA3227-663B-517A-F8B4-57AFE7F768B4}"/>
              </a:ext>
            </a:extLst>
          </p:cNvPr>
          <p:cNvPicPr>
            <a:picLocks noChangeAspect="1"/>
          </p:cNvPicPr>
          <p:nvPr/>
        </p:nvPicPr>
        <p:blipFill>
          <a:blip r:embed="rId6"/>
          <a:stretch>
            <a:fillRect/>
          </a:stretch>
        </p:blipFill>
        <p:spPr>
          <a:xfrm>
            <a:off x="431889" y="3205018"/>
            <a:ext cx="7613274" cy="2666020"/>
          </a:xfrm>
          <a:prstGeom prst="rect">
            <a:avLst/>
          </a:prstGeom>
        </p:spPr>
      </p:pic>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168273" cy="5102166"/>
              </a:xfrm>
              <a:prstGeom prst="rect">
                <a:avLst/>
              </a:prstGeom>
              <a:noFill/>
            </p:spPr>
            <p:txBody>
              <a:bodyPr wrap="square" rtlCol="0">
                <a:spAutoFit/>
              </a:bodyPr>
              <a:lstStyle/>
              <a:p>
                <a:r>
                  <a:rPr lang="it-IT" dirty="0"/>
                  <a:t>V(out) -&gt; uscita integratore</a:t>
                </a:r>
              </a:p>
              <a:p>
                <a:r>
                  <a:rPr lang="it-IT" dirty="0"/>
                  <a:t>V(n003) o </a:t>
                </a:r>
                <a14:m>
                  <m:oMath xmlns:m="http://schemas.openxmlformats.org/officeDocument/2006/math">
                    <m:sSub>
                      <m:sSub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oMath>
                </a14:m>
                <a:r>
                  <a:rPr lang="it-IT" dirty="0"/>
                  <a:t> -&gt; uscita primo </a:t>
                </a:r>
                <a:r>
                  <a:rPr lang="it-IT" dirty="0" err="1"/>
                  <a:t>opamp</a:t>
                </a:r>
                <a:r>
                  <a:rPr lang="it-IT" dirty="0"/>
                  <a:t>  </a:t>
                </a:r>
              </a:p>
              <a:p>
                <a:r>
                  <a:rPr lang="it-IT" dirty="0"/>
                  <a:t>V(n001) -&gt; uscita secondo </a:t>
                </a:r>
                <a:r>
                  <a:rPr lang="it-IT" dirty="0" err="1"/>
                  <a:t>opamp</a:t>
                </a:r>
                <a:endParaRPr lang="it-IT" dirty="0"/>
              </a:p>
              <a:p>
                <a:pPr marL="285750" indent="-285750">
                  <a:buFont typeface="Arial" panose="020B0604020202020204" pitchFamily="34" charset="0"/>
                  <a:buChar char="•"/>
                </a:pPr>
                <a:r>
                  <a:rPr lang="it-IT" dirty="0"/>
                  <a:t>Siccome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d>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Notiamo che l’uscita del primo </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è cosi come ci aspettiamo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𝑇</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𝐶</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4</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0</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𝑢</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Ovvero un periodo di 0.4ms che corrisponde circa a quello che ci aspettiamo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it-IT" dirty="0">
                  <a:latin typeface="Calibri" panose="020F0502020204030204" pitchFamily="34" charset="0"/>
                  <a:ea typeface="Calibri" panose="020F0502020204030204" pitchFamily="34" charset="0"/>
                  <a:cs typeface="Times New Roman" panose="02020603050405020304" pitchFamily="18" charset="0"/>
                </a:endParaRP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168273" cy="5102166"/>
              </a:xfrm>
              <a:prstGeom prst="rect">
                <a:avLst/>
              </a:prstGeom>
              <a:blipFill>
                <a:blip r:embed="rId7"/>
                <a:stretch>
                  <a:fillRect l="-1538" t="-717" r="-1346"/>
                </a:stretch>
              </a:blipFill>
            </p:spPr>
            <p:txBody>
              <a:bodyPr/>
              <a:lstStyle/>
              <a:p>
                <a:r>
                  <a:rPr lang="it-IT">
                    <a:noFill/>
                  </a:rPr>
                  <a:t> </a:t>
                </a:r>
              </a:p>
            </p:txBody>
          </p:sp>
        </mc:Fallback>
      </mc:AlternateContent>
    </p:spTree>
    <p:extLst>
      <p:ext uri="{BB962C8B-B14F-4D97-AF65-F5344CB8AC3E}">
        <p14:creationId xmlns:p14="http://schemas.microsoft.com/office/powerpoint/2010/main" val="184511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5</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168273" cy="6463308"/>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pPr marL="285750" indent="-285750">
                  <a:buFont typeface="Arial" panose="020B0604020202020204" pitchFamily="34" charset="0"/>
                  <a:buChar char="•"/>
                </a:pPr>
                <a:r>
                  <a:rPr lang="it-IT" dirty="0"/>
                  <a:t>Siccome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che non è più quello che ci aspettiamo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𝑇</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250</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endParaRPr lang="it-IT"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Al di là della misurazione del periodo, qui è evidente come vengano perse le caratteristiche di tutte le forme d’onda generate dall’oscillatore. L’</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scelto in questo caso non riesce a stare dietro alla frequenza di configurazione scelta. Notiamo anche che la sinusoide in uscita si è trasformata in una triangolare</a:t>
                </a: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168273" cy="6463308"/>
              </a:xfrm>
              <a:prstGeom prst="rect">
                <a:avLst/>
              </a:prstGeom>
              <a:blipFill>
                <a:blip r:embed="rId5"/>
                <a:stretch>
                  <a:fillRect l="-1538" t="-566" r="-1538"/>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70F95B51-F804-E15B-2B97-BF90C9734C6E}"/>
              </a:ext>
            </a:extLst>
          </p:cNvPr>
          <p:cNvPicPr>
            <a:picLocks noChangeAspect="1"/>
          </p:cNvPicPr>
          <p:nvPr/>
        </p:nvPicPr>
        <p:blipFill>
          <a:blip r:embed="rId6"/>
          <a:stretch>
            <a:fillRect/>
          </a:stretch>
        </p:blipFill>
        <p:spPr>
          <a:xfrm>
            <a:off x="431889" y="359415"/>
            <a:ext cx="7613274" cy="2672891"/>
          </a:xfrm>
          <a:prstGeom prst="rect">
            <a:avLst/>
          </a:prstGeom>
        </p:spPr>
      </p:pic>
      <p:pic>
        <p:nvPicPr>
          <p:cNvPr id="11" name="Immagine 10">
            <a:extLst>
              <a:ext uri="{FF2B5EF4-FFF2-40B4-BE49-F238E27FC236}">
                <a16:creationId xmlns:a16="http://schemas.microsoft.com/office/drawing/2014/main" id="{71CCFED0-B164-AB78-9C23-B39631A99E59}"/>
              </a:ext>
            </a:extLst>
          </p:cNvPr>
          <p:cNvPicPr>
            <a:picLocks noChangeAspect="1"/>
          </p:cNvPicPr>
          <p:nvPr/>
        </p:nvPicPr>
        <p:blipFill>
          <a:blip r:embed="rId7"/>
          <a:stretch>
            <a:fillRect/>
          </a:stretch>
        </p:blipFill>
        <p:spPr>
          <a:xfrm>
            <a:off x="409404" y="3143257"/>
            <a:ext cx="7717798" cy="2672891"/>
          </a:xfrm>
          <a:prstGeom prst="rect">
            <a:avLst/>
          </a:prstGeom>
        </p:spPr>
      </p:pic>
    </p:spTree>
    <p:extLst>
      <p:ext uri="{BB962C8B-B14F-4D97-AF65-F5344CB8AC3E}">
        <p14:creationId xmlns:p14="http://schemas.microsoft.com/office/powerpoint/2010/main" val="320062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6</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9439764" cy="700340"/>
          </a:xfrm>
        </p:spPr>
        <p:txBody>
          <a:bodyPr vert="horz" lIns="91440" tIns="45720" rIns="91440" bIns="45720" rtlCol="0" anchor="b">
            <a:noAutofit/>
          </a:bodyPr>
          <a:lstStyle/>
          <a:p>
            <a:pPr rtl="0"/>
            <a:r>
              <a:rPr lang="it-IT" sz="4400" dirty="0">
                <a:solidFill>
                  <a:schemeClr val="tx1">
                    <a:lumMod val="75000"/>
                    <a:lumOff val="25000"/>
                  </a:schemeClr>
                </a:solidFill>
              </a:rPr>
              <a:t>RC </a:t>
            </a:r>
            <a:r>
              <a:rPr lang="it-IT" sz="4400" dirty="0" err="1">
                <a:solidFill>
                  <a:schemeClr val="tx1">
                    <a:lumMod val="75000"/>
                    <a:lumOff val="25000"/>
                  </a:schemeClr>
                </a:solidFill>
              </a:rPr>
              <a:t>oscillator</a:t>
            </a:r>
            <a:r>
              <a:rPr lang="it-IT" sz="4400" dirty="0">
                <a:solidFill>
                  <a:schemeClr val="tx1">
                    <a:lumMod val="75000"/>
                    <a:lumOff val="25000"/>
                  </a:schemeClr>
                </a:solidFill>
              </a:rPr>
              <a:t> with AD8627</a:t>
            </a:r>
          </a:p>
        </p:txBody>
      </p:sp>
      <p:sp>
        <p:nvSpPr>
          <p:cNvPr id="16" name="Segnaposto contenuto 2">
            <a:extLst>
              <a:ext uri="{FF2B5EF4-FFF2-40B4-BE49-F238E27FC236}">
                <a16:creationId xmlns:a16="http://schemas.microsoft.com/office/drawing/2014/main" id="{2D28C155-A62A-94C1-AF5F-EA612997C9CC}"/>
              </a:ext>
            </a:extLst>
          </p:cNvPr>
          <p:cNvSpPr>
            <a:spLocks noGrp="1"/>
          </p:cNvSpPr>
          <p:nvPr>
            <p:ph idx="1"/>
          </p:nvPr>
        </p:nvSpPr>
        <p:spPr>
          <a:xfrm>
            <a:off x="758377" y="1452869"/>
            <a:ext cx="10842695" cy="1253386"/>
          </a:xfrm>
        </p:spPr>
        <p:txBody>
          <a:bodyPr>
            <a:normAutofit/>
          </a:bodyPr>
          <a:lstStyle/>
          <a:p>
            <a:pPr marL="0" indent="0">
              <a:buNone/>
            </a:pPr>
            <a:r>
              <a:rPr lang="it-IT" dirty="0"/>
              <a:t>Abbiamo quindi sostituito gli </a:t>
            </a:r>
            <a:r>
              <a:rPr lang="it-IT" dirty="0" err="1"/>
              <a:t>opamp</a:t>
            </a:r>
            <a:r>
              <a:rPr lang="it-IT" dirty="0"/>
              <a:t> del primo modello con gli </a:t>
            </a:r>
            <a:r>
              <a:rPr lang="it-IT" dirty="0" err="1"/>
              <a:t>opamp</a:t>
            </a:r>
            <a:r>
              <a:rPr lang="it-IT" dirty="0"/>
              <a:t> AD8627. questo </a:t>
            </a:r>
            <a:r>
              <a:rPr lang="it-IT" dirty="0" err="1"/>
              <a:t>opamp</a:t>
            </a:r>
            <a:r>
              <a:rPr lang="it-IT" dirty="0"/>
              <a:t> non è disponibile direttamente nelle librerie di </a:t>
            </a:r>
            <a:r>
              <a:rPr lang="it-IT" dirty="0" err="1"/>
              <a:t>ltspice</a:t>
            </a:r>
            <a:r>
              <a:rPr lang="it-IT" dirty="0"/>
              <a:t>, ma può essere aggiunto scaricando il suo </a:t>
            </a:r>
            <a:r>
              <a:rPr lang="it-IT" dirty="0" err="1"/>
              <a:t>schematics</a:t>
            </a:r>
            <a:r>
              <a:rPr lang="it-IT" dirty="0"/>
              <a:t> da </a:t>
            </a:r>
            <a:r>
              <a:rPr lang="it-IT" dirty="0">
                <a:hlinkClick r:id="rId5"/>
              </a:rPr>
              <a:t>https://www.analog.com/en/products/ad8627.html</a:t>
            </a:r>
            <a:r>
              <a:rPr lang="it-IT" dirty="0"/>
              <a:t> </a:t>
            </a:r>
          </a:p>
        </p:txBody>
      </p:sp>
      <p:pic>
        <p:nvPicPr>
          <p:cNvPr id="5" name="Immagine 4">
            <a:extLst>
              <a:ext uri="{FF2B5EF4-FFF2-40B4-BE49-F238E27FC236}">
                <a16:creationId xmlns:a16="http://schemas.microsoft.com/office/drawing/2014/main" id="{81F1E06D-DB56-5146-4605-98EE3ECC10B5}"/>
              </a:ext>
            </a:extLst>
          </p:cNvPr>
          <p:cNvPicPr>
            <a:picLocks noChangeAspect="1"/>
          </p:cNvPicPr>
          <p:nvPr/>
        </p:nvPicPr>
        <p:blipFill>
          <a:blip r:embed="rId6"/>
          <a:stretch>
            <a:fillRect/>
          </a:stretch>
        </p:blipFill>
        <p:spPr>
          <a:xfrm>
            <a:off x="2480829" y="2802445"/>
            <a:ext cx="6690880" cy="3519619"/>
          </a:xfrm>
          <a:prstGeom prst="rect">
            <a:avLst/>
          </a:prstGeom>
        </p:spPr>
      </p:pic>
    </p:spTree>
    <p:extLst>
      <p:ext uri="{BB962C8B-B14F-4D97-AF65-F5344CB8AC3E}">
        <p14:creationId xmlns:p14="http://schemas.microsoft.com/office/powerpoint/2010/main" val="24606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7</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E938C4D9-4BBF-45BC-B0CE-2D6BABDDC52B}"/>
                  </a:ext>
                </a:extLst>
              </p:cNvPr>
              <p:cNvSpPr txBox="1"/>
              <p:nvPr/>
            </p:nvSpPr>
            <p:spPr>
              <a:xfrm>
                <a:off x="8543583" y="322636"/>
                <a:ext cx="3168273" cy="6186309"/>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it-IT"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ea typeface="Calibri" panose="020F0502020204030204" pitchFamily="34" charset="0"/>
                    <a:cs typeface="Times New Roman" panose="02020603050405020304" pitchFamily="18" charset="0"/>
                  </a:rPr>
                  <a:t>F </a:t>
                </a:r>
                <a14:m>
                  <m:oMath xmlns:m="http://schemas.openxmlformats.org/officeDocument/2006/math">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250</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r>
                  <a:rPr lang="it-IT" dirty="0">
                    <a:latin typeface="Calibri" panose="020F0502020204030204" pitchFamily="34" charset="0"/>
                    <a:ea typeface="Calibri" panose="020F0502020204030204" pitchFamily="34" charset="0"/>
                    <a:cs typeface="Times New Roman" panose="02020603050405020304" pitchFamily="18" charset="0"/>
                  </a:rPr>
                  <a:t> cioè T</a:t>
                </a:r>
                <a:r>
                  <a:rPr lang="it-IT" dirty="0"/>
                  <a:t>=0.4</a:t>
                </a:r>
                <a14:m>
                  <m:oMath xmlns:m="http://schemas.openxmlformats.org/officeDocument/2006/math">
                    <m:r>
                      <a:rPr lang="it-IT" i="1"/>
                      <m:t>𝜇</m:t>
                    </m:r>
                    <m:r>
                      <a:rPr lang="it-IT" b="0" i="1" smtClean="0">
                        <a:latin typeface="Cambria Math" panose="02040503050406030204" pitchFamily="18" charset="0"/>
                      </a:rPr>
                      <m:t>𝑠</m:t>
                    </m:r>
                    <m:r>
                      <a:rPr lang="it-IT" i="1"/>
                      <m:t> </m:t>
                    </m:r>
                  </m:oMath>
                </a14:m>
                <a:endParaRPr lang="it-IT"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Ci interessiamo subito alla stessa frequenza dove il modello precedente prima non funzionava correttamente. Notiamo che l’onda quadra è bistrattata ma l’onda triangolare c’è ed è simile a quella che si aspetteremmo</a:t>
                </a: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In compenso l’onda sinusoidale è perfetta ma nessuna delle onde ha la frequenza che ci aspettiamo perché                  </a:t>
                </a:r>
                <a14:m>
                  <m:oMath xmlns:m="http://schemas.openxmlformats.org/officeDocument/2006/math">
                    <m:r>
                      <a:rPr lang="it-IT" i="1"/>
                      <m:t>𝑇</m:t>
                    </m:r>
                    <m:r>
                      <a:rPr lang="it-IT" i="1"/>
                      <m:t>≈</m:t>
                    </m:r>
                    <m:r>
                      <a:rPr lang="it-IT" i="1"/>
                      <m:t>0</m:t>
                    </m:r>
                    <m:r>
                      <a:rPr lang="it-IT" i="1"/>
                      <m:t>.</m:t>
                    </m:r>
                    <m:r>
                      <a:rPr lang="it-IT" i="1"/>
                      <m:t>011</m:t>
                    </m:r>
                    <m:r>
                      <a:rPr lang="it-IT" i="1"/>
                      <m:t>𝑚𝑠</m:t>
                    </m:r>
                    <m:r>
                      <a:rPr lang="it-IT" i="1"/>
                      <m:t>→</m:t>
                    </m:r>
                    <m:r>
                      <a:rPr lang="it-IT" b="0" i="1" smtClean="0">
                        <a:latin typeface="Cambria Math" panose="02040503050406030204" pitchFamily="18" charset="0"/>
                      </a:rPr>
                      <m:t>𝐹</m:t>
                    </m:r>
                    <m:r>
                      <a:rPr lang="it-IT" b="0" i="1" smtClean="0">
                        <a:latin typeface="Cambria Math" panose="02040503050406030204" pitchFamily="18" charset="0"/>
                      </a:rPr>
                      <m:t>=</m:t>
                    </m:r>
                    <m:r>
                      <a:rPr lang="it-IT" i="1"/>
                      <m:t>90</m:t>
                    </m:r>
                    <m:r>
                      <a:rPr lang="it-IT" i="1"/>
                      <m:t>𝑘𝐻𝑧</m:t>
                    </m:r>
                  </m:oMath>
                </a14:m>
                <a:r>
                  <a:rPr lang="it-IT" dirty="0"/>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543583" y="322636"/>
                <a:ext cx="3168273" cy="6186309"/>
              </a:xfrm>
              <a:prstGeom prst="rect">
                <a:avLst/>
              </a:prstGeom>
              <a:blipFill>
                <a:blip r:embed="rId5"/>
                <a:stretch>
                  <a:fillRect l="-1734" t="-591" r="-1734"/>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2429489B-F390-EAB1-1D7D-52EEA70DEDD9}"/>
              </a:ext>
            </a:extLst>
          </p:cNvPr>
          <p:cNvPicPr>
            <a:picLocks noChangeAspect="1"/>
          </p:cNvPicPr>
          <p:nvPr/>
        </p:nvPicPr>
        <p:blipFill>
          <a:blip r:embed="rId6"/>
          <a:stretch>
            <a:fillRect/>
          </a:stretch>
        </p:blipFill>
        <p:spPr>
          <a:xfrm>
            <a:off x="440147" y="208145"/>
            <a:ext cx="7717798" cy="2707510"/>
          </a:xfrm>
          <a:prstGeom prst="rect">
            <a:avLst/>
          </a:prstGeom>
        </p:spPr>
      </p:pic>
      <p:pic>
        <p:nvPicPr>
          <p:cNvPr id="6" name="Immagine 5">
            <a:extLst>
              <a:ext uri="{FF2B5EF4-FFF2-40B4-BE49-F238E27FC236}">
                <a16:creationId xmlns:a16="http://schemas.microsoft.com/office/drawing/2014/main" id="{2CC5D50E-51FC-386E-EE7D-723527151F10}"/>
              </a:ext>
            </a:extLst>
          </p:cNvPr>
          <p:cNvPicPr>
            <a:picLocks noChangeAspect="1"/>
          </p:cNvPicPr>
          <p:nvPr/>
        </p:nvPicPr>
        <p:blipFill>
          <a:blip r:embed="rId7"/>
          <a:stretch>
            <a:fillRect/>
          </a:stretch>
        </p:blipFill>
        <p:spPr>
          <a:xfrm>
            <a:off x="440148" y="3121831"/>
            <a:ext cx="7717798" cy="2714488"/>
          </a:xfrm>
          <a:prstGeom prst="rect">
            <a:avLst/>
          </a:prstGeom>
        </p:spPr>
      </p:pic>
    </p:spTree>
    <p:extLst>
      <p:ext uri="{BB962C8B-B14F-4D97-AF65-F5344CB8AC3E}">
        <p14:creationId xmlns:p14="http://schemas.microsoft.com/office/powerpoint/2010/main" val="81958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8</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9439764" cy="700340"/>
          </a:xfrm>
        </p:spPr>
        <p:txBody>
          <a:bodyPr vert="horz" lIns="91440" tIns="45720" rIns="91440" bIns="45720" rtlCol="0" anchor="b">
            <a:noAutofit/>
          </a:bodyPr>
          <a:lstStyle/>
          <a:p>
            <a:pPr rtl="0"/>
            <a:r>
              <a:rPr lang="it-IT" sz="4400" dirty="0">
                <a:solidFill>
                  <a:schemeClr val="tx1">
                    <a:lumMod val="75000"/>
                    <a:lumOff val="25000"/>
                  </a:schemeClr>
                </a:solidFill>
              </a:rPr>
              <a:t>Considerazioni finali</a:t>
            </a:r>
          </a:p>
        </p:txBody>
      </p:sp>
      <mc:AlternateContent xmlns:mc="http://schemas.openxmlformats.org/markup-compatibility/2006">
        <mc:Choice xmlns:a14="http://schemas.microsoft.com/office/drawing/2010/main" Requires="a14">
          <p:sp>
            <p:nvSpPr>
              <p:cNvPr id="16" name="Segnaposto contenuto 2">
                <a:extLst>
                  <a:ext uri="{FF2B5EF4-FFF2-40B4-BE49-F238E27FC236}">
                    <a16:creationId xmlns:a16="http://schemas.microsoft.com/office/drawing/2014/main" id="{2D28C155-A62A-94C1-AF5F-EA612997C9CC}"/>
                  </a:ext>
                </a:extLst>
              </p:cNvPr>
              <p:cNvSpPr>
                <a:spLocks noGrp="1"/>
              </p:cNvSpPr>
              <p:nvPr>
                <p:ph idx="1"/>
              </p:nvPr>
            </p:nvSpPr>
            <p:spPr>
              <a:xfrm>
                <a:off x="758377" y="1452868"/>
                <a:ext cx="10842695" cy="3045241"/>
              </a:xfrm>
            </p:spPr>
            <p:txBody>
              <a:bodyPr>
                <a:normAutofit/>
              </a:bodyPr>
              <a:lstStyle/>
              <a:p>
                <a:r>
                  <a:rPr lang="it-IT" dirty="0"/>
                  <a:t>Abbiamo notato che in quest’ultimo modello la situazione si normalizza con una R1=600 ovvero per una frequenza max di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𝐹</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42</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𝑘𝐻𝑧</m:t>
                    </m:r>
                  </m:oMath>
                </a14:m>
                <a:r>
                  <a:rPr lang="it-IT" dirty="0"/>
                  <a:t> dopo i quali le caratteristiche che ci aspettiamo vengono via via sempre meno</a:t>
                </a:r>
              </a:p>
              <a:p>
                <a:r>
                  <a:rPr lang="it-IT" dirty="0"/>
                  <a:t>A tale frequenza anche il primo modello funziona correttamente ma fornisce un’onda sinusoidale di più scarsa qualità (è più vicina a una triangolare)</a:t>
                </a:r>
              </a:p>
              <a:p>
                <a:r>
                  <a:rPr lang="it-IT" dirty="0"/>
                  <a:t>Considerando ciò, abbiamo deciso di progettare una board utilizzando l’AD8627 come </a:t>
                </a:r>
                <a:r>
                  <a:rPr lang="it-IT" dirty="0" err="1"/>
                  <a:t>opamp</a:t>
                </a:r>
                <a:r>
                  <a:rPr lang="it-IT" dirty="0"/>
                  <a:t> per via delle sue migliori qualità ad alte frequenze</a:t>
                </a:r>
              </a:p>
              <a:p>
                <a:endParaRPr lang="it-IT" dirty="0"/>
              </a:p>
            </p:txBody>
          </p:sp>
        </mc:Choice>
        <mc:Fallback>
          <p:sp>
            <p:nvSpPr>
              <p:cNvPr id="16" name="Segnaposto contenuto 2">
                <a:extLst>
                  <a:ext uri="{FF2B5EF4-FFF2-40B4-BE49-F238E27FC236}">
                    <a16:creationId xmlns:a16="http://schemas.microsoft.com/office/drawing/2014/main" id="{2D28C155-A62A-94C1-AF5F-EA612997C9CC}"/>
                  </a:ext>
                </a:extLst>
              </p:cNvPr>
              <p:cNvSpPr>
                <a:spLocks noGrp="1" noRot="1" noChangeAspect="1" noMove="1" noResize="1" noEditPoints="1" noAdjustHandles="1" noChangeArrowheads="1" noChangeShapeType="1" noTextEdit="1"/>
              </p:cNvSpPr>
              <p:nvPr>
                <p:ph idx="1"/>
              </p:nvPr>
            </p:nvSpPr>
            <p:spPr>
              <a:xfrm>
                <a:off x="758377" y="1452868"/>
                <a:ext cx="10842695" cy="3045241"/>
              </a:xfrm>
              <a:blipFill>
                <a:blip r:embed="rId5"/>
                <a:stretch>
                  <a:fillRect l="-1574" t="-1600" r="-2024" b="-3200"/>
                </a:stretch>
              </a:blipFill>
            </p:spPr>
            <p:txBody>
              <a:bodyPr/>
              <a:lstStyle/>
              <a:p>
                <a:r>
                  <a:rPr lang="it-IT">
                    <a:noFill/>
                  </a:rPr>
                  <a:t> </a:t>
                </a:r>
              </a:p>
            </p:txBody>
          </p:sp>
        </mc:Fallback>
      </mc:AlternateContent>
    </p:spTree>
    <p:extLst>
      <p:ext uri="{BB962C8B-B14F-4D97-AF65-F5344CB8AC3E}">
        <p14:creationId xmlns:p14="http://schemas.microsoft.com/office/powerpoint/2010/main" val="50442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9</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5098673" cy="700340"/>
          </a:xfrm>
        </p:spPr>
        <p:txBody>
          <a:bodyPr vert="horz" lIns="91440" tIns="45720" rIns="91440" bIns="45720" rtlCol="0" anchor="b">
            <a:noAutofit/>
          </a:bodyPr>
          <a:lstStyle/>
          <a:p>
            <a:pPr rtl="0"/>
            <a:r>
              <a:rPr lang="it-IT" sz="4400" dirty="0">
                <a:solidFill>
                  <a:schemeClr val="tx1">
                    <a:lumMod val="75000"/>
                    <a:lumOff val="25000"/>
                  </a:schemeClr>
                </a:solidFill>
              </a:rPr>
              <a:t>Progettazione EAGLE</a:t>
            </a:r>
          </a:p>
        </p:txBody>
      </p:sp>
      <p:pic>
        <p:nvPicPr>
          <p:cNvPr id="3" name="Immagine 2">
            <a:extLst>
              <a:ext uri="{FF2B5EF4-FFF2-40B4-BE49-F238E27FC236}">
                <a16:creationId xmlns:a16="http://schemas.microsoft.com/office/drawing/2014/main" id="{E28E803A-BA81-5F40-0B78-6B8866A702DD}"/>
              </a:ext>
            </a:extLst>
          </p:cNvPr>
          <p:cNvPicPr>
            <a:picLocks noChangeAspect="1"/>
          </p:cNvPicPr>
          <p:nvPr/>
        </p:nvPicPr>
        <p:blipFill>
          <a:blip r:embed="rId5"/>
          <a:stretch>
            <a:fillRect/>
          </a:stretch>
        </p:blipFill>
        <p:spPr>
          <a:xfrm>
            <a:off x="2289450" y="1236276"/>
            <a:ext cx="7613099" cy="4326599"/>
          </a:xfrm>
          <a:prstGeom prst="rect">
            <a:avLst/>
          </a:prstGeom>
          <a:ln>
            <a:solidFill>
              <a:schemeClr val="tx1"/>
            </a:solidFill>
          </a:ln>
        </p:spPr>
      </p:pic>
    </p:spTree>
    <p:extLst>
      <p:ext uri="{BB962C8B-B14F-4D97-AF65-F5344CB8AC3E}">
        <p14:creationId xmlns:p14="http://schemas.microsoft.com/office/powerpoint/2010/main" val="3606261379"/>
      </p:ext>
    </p:extLst>
  </p:cSld>
  <p:clrMapOvr>
    <a:masterClrMapping/>
  </p:clrMapOvr>
</p:sld>
</file>

<file path=ppt/theme/theme1.xml><?xml version="1.0" encoding="utf-8"?>
<a:theme xmlns:a="http://schemas.openxmlformats.org/drawingml/2006/main" name="RetrospectVTI">
  <a:themeElements>
    <a:clrScheme name="Personalizzato 5">
      <a:dk1>
        <a:sysClr val="windowText" lastClr="000000"/>
      </a:dk1>
      <a:lt1>
        <a:sysClr val="window" lastClr="FFFFFF"/>
      </a:lt1>
      <a:dk2>
        <a:srgbClr val="344068"/>
      </a:dk2>
      <a:lt2>
        <a:srgbClr val="D9E0E6"/>
      </a:lt2>
      <a:accent1>
        <a:srgbClr val="14496F"/>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26_TF33476885.potx" id="{67A3B757-088A-4997-AD47-EBBB609AAF73}" vid="{61F4B085-7BC3-43AB-AFF0-C8B68BB76B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543</Words>
  <Application>Microsoft Office PowerPoint</Application>
  <PresentationFormat>Widescreen</PresentationFormat>
  <Paragraphs>61</Paragraphs>
  <Slides>11</Slides>
  <Notes>11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Calibri</vt:lpstr>
      <vt:lpstr>Calibri Light</vt:lpstr>
      <vt:lpstr>Cambria Math</vt:lpstr>
      <vt:lpstr>Wingdings</vt:lpstr>
      <vt:lpstr>RetrospectVTI</vt:lpstr>
      <vt:lpstr>Progettazione di sistemi elettronici</vt:lpstr>
      <vt:lpstr>Indice</vt:lpstr>
      <vt:lpstr>RC oscillator</vt:lpstr>
      <vt:lpstr>Presentazione standard di PowerPoint</vt:lpstr>
      <vt:lpstr>Presentazione standard di PowerPoint</vt:lpstr>
      <vt:lpstr>RC oscillator with AD8627</vt:lpstr>
      <vt:lpstr>Presentazione standard di PowerPoint</vt:lpstr>
      <vt:lpstr>Considerazioni finali</vt:lpstr>
      <vt:lpstr>Progettazione EAGLE</vt:lpstr>
      <vt:lpstr>Progettazione EAGLE</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2020-05-12T12:18:51Z</dcterms:created>
  <dcterms:modified xsi:type="dcterms:W3CDTF">2022-06-27T16:21:41Z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