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9"/>
  </p:notesMasterIdLst>
  <p:handoutMasterIdLst>
    <p:handoutMasterId r:id="rId30"/>
  </p:handoutMasterIdLst>
  <p:sldIdLst>
    <p:sldId id="258" r:id="rId5"/>
    <p:sldId id="261" r:id="rId6"/>
    <p:sldId id="286" r:id="rId7"/>
    <p:sldId id="293" r:id="rId8"/>
    <p:sldId id="294" r:id="rId9"/>
    <p:sldId id="295" r:id="rId10"/>
    <p:sldId id="296" r:id="rId11"/>
    <p:sldId id="297" r:id="rId12"/>
    <p:sldId id="298" r:id="rId13"/>
    <p:sldId id="299" r:id="rId14"/>
    <p:sldId id="300" r:id="rId15"/>
    <p:sldId id="302" r:id="rId16"/>
    <p:sldId id="303" r:id="rId17"/>
    <p:sldId id="301" r:id="rId18"/>
    <p:sldId id="304" r:id="rId19"/>
    <p:sldId id="305" r:id="rId20"/>
    <p:sldId id="307" r:id="rId21"/>
    <p:sldId id="306" r:id="rId22"/>
    <p:sldId id="308" r:id="rId23"/>
    <p:sldId id="309" r:id="rId24"/>
    <p:sldId id="310" r:id="rId25"/>
    <p:sldId id="311" r:id="rId26"/>
    <p:sldId id="312" r:id="rId27"/>
    <p:sldId id="29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9" autoAdjust="0"/>
  </p:normalViewPr>
  <p:slideViewPr>
    <p:cSldViewPr snapToGrid="0">
      <p:cViewPr varScale="1">
        <p:scale>
          <a:sx n="104" d="100"/>
          <a:sy n="104" d="100"/>
        </p:scale>
        <p:origin x="138" y="252"/>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04/07/2022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04/07/2022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1226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24</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3162151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280705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56854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04/07/2022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04/07/2022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04/07/2022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04/07/2022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04/07/2022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04/07/2022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758710" y="3047998"/>
            <a:ext cx="4526280" cy="2743201"/>
          </a:xfrm>
        </p:spPr>
        <p:txBody>
          <a:bodyPr rtlCol="0"/>
          <a:lstStyle/>
          <a:p>
            <a:pPr algn="ctr" rtl="0"/>
            <a:r>
              <a:rPr lang="it-IT" sz="3000" b="1" dirty="0"/>
              <a:t>Oscillatori</a:t>
            </a:r>
          </a:p>
          <a:p>
            <a:pPr rtl="0"/>
            <a:endParaRPr lang="it-IT" dirty="0">
              <a:latin typeface="+mj-lt"/>
            </a:endParaRPr>
          </a:p>
          <a:p>
            <a:pPr rtl="0"/>
            <a:endParaRPr lang="it-IT" dirty="0">
              <a:latin typeface="+mj-lt"/>
            </a:endParaRPr>
          </a:p>
          <a:p>
            <a:pPr rtl="0"/>
            <a:r>
              <a:rPr lang="it-IT" dirty="0">
                <a:latin typeface="+mj-lt"/>
              </a:rPr>
              <a:t>Greco salvatore 1053509</a:t>
            </a:r>
          </a:p>
          <a:p>
            <a:pPr rtl="0"/>
            <a:r>
              <a:rPr lang="it-IT" dirty="0">
                <a:latin typeface="+mj-lt"/>
              </a:rPr>
              <a:t>Gamba Fabio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5050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7" name="Immagine 6">
            <a:extLst>
              <a:ext uri="{FF2B5EF4-FFF2-40B4-BE49-F238E27FC236}">
                <a16:creationId xmlns:a16="http://schemas.microsoft.com/office/drawing/2014/main" id="{09C4DB81-791B-F38E-49DB-4F7BC10DFC50}"/>
              </a:ext>
            </a:extLst>
          </p:cNvPr>
          <p:cNvPicPr>
            <a:picLocks noChangeAspect="1"/>
          </p:cNvPicPr>
          <p:nvPr/>
        </p:nvPicPr>
        <p:blipFill>
          <a:blip r:embed="rId5"/>
          <a:stretch>
            <a:fillRect/>
          </a:stretch>
        </p:blipFill>
        <p:spPr>
          <a:xfrm>
            <a:off x="6620787" y="535936"/>
            <a:ext cx="2931607" cy="3189016"/>
          </a:xfrm>
          <a:prstGeom prst="rect">
            <a:avLst/>
          </a:prstGeom>
        </p:spPr>
      </p:pic>
      <p:pic>
        <p:nvPicPr>
          <p:cNvPr id="9" name="Immagine 8">
            <a:extLst>
              <a:ext uri="{FF2B5EF4-FFF2-40B4-BE49-F238E27FC236}">
                <a16:creationId xmlns:a16="http://schemas.microsoft.com/office/drawing/2014/main" id="{05E6C10F-2256-866E-B308-DCB5E2B4D8C0}"/>
              </a:ext>
            </a:extLst>
          </p:cNvPr>
          <p:cNvPicPr>
            <a:picLocks noChangeAspect="1"/>
          </p:cNvPicPr>
          <p:nvPr/>
        </p:nvPicPr>
        <p:blipFill>
          <a:blip r:embed="rId6"/>
          <a:stretch>
            <a:fillRect/>
          </a:stretch>
        </p:blipFill>
        <p:spPr>
          <a:xfrm>
            <a:off x="590927" y="1346200"/>
            <a:ext cx="5156395" cy="4165600"/>
          </a:xfrm>
          <a:prstGeom prst="rect">
            <a:avLst/>
          </a:prstGeom>
        </p:spPr>
      </p:pic>
      <p:sp>
        <p:nvSpPr>
          <p:cNvPr id="11" name="CasellaDiTesto 10">
            <a:extLst>
              <a:ext uri="{FF2B5EF4-FFF2-40B4-BE49-F238E27FC236}">
                <a16:creationId xmlns:a16="http://schemas.microsoft.com/office/drawing/2014/main" id="{075B6128-6BF1-5C19-69FD-986FDD0E1EAF}"/>
              </a:ext>
            </a:extLst>
          </p:cNvPr>
          <p:cNvSpPr txBox="1"/>
          <p:nvPr/>
        </p:nvSpPr>
        <p:spPr>
          <a:xfrm>
            <a:off x="6377862" y="4193308"/>
            <a:ext cx="5156395" cy="1754326"/>
          </a:xfrm>
          <a:prstGeom prst="rect">
            <a:avLst/>
          </a:prstGeom>
          <a:noFill/>
        </p:spPr>
        <p:txBody>
          <a:bodyPr wrap="square" rtlCol="0">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37072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68BCB-C0C0-7B87-1FDF-8814F3CAA3C2}"/>
              </a:ext>
            </a:extLst>
          </p:cNvPr>
          <p:cNvSpPr>
            <a:spLocks noGrp="1"/>
          </p:cNvSpPr>
          <p:nvPr>
            <p:ph type="title"/>
          </p:nvPr>
        </p:nvSpPr>
        <p:spPr/>
        <p:txBody>
          <a:bodyPr/>
          <a:lstStyle/>
          <a:p>
            <a:r>
              <a:rPr lang="it-IT" dirty="0"/>
              <a:t>Timer 555 </a:t>
            </a:r>
            <a:r>
              <a:rPr lang="it-IT" dirty="0" err="1"/>
              <a:t>Astable</a:t>
            </a:r>
            <a:endParaRPr lang="it-IT" dirty="0"/>
          </a:p>
        </p:txBody>
      </p:sp>
      <p:sp>
        <p:nvSpPr>
          <p:cNvPr id="3" name="Segnaposto contenuto 2">
            <a:extLst>
              <a:ext uri="{FF2B5EF4-FFF2-40B4-BE49-F238E27FC236}">
                <a16:creationId xmlns:a16="http://schemas.microsoft.com/office/drawing/2014/main" id="{16A48B06-D0C0-AFB4-95B8-98CD777EEED2}"/>
              </a:ext>
            </a:extLst>
          </p:cNvPr>
          <p:cNvSpPr>
            <a:spLocks noGrp="1"/>
          </p:cNvSpPr>
          <p:nvPr>
            <p:ph idx="1"/>
          </p:nvPr>
        </p:nvSpPr>
        <p:spPr/>
        <p:txBody>
          <a:bodyPr/>
          <a:lstStyle/>
          <a:p>
            <a:r>
              <a:rPr lang="it-IT" dirty="0"/>
              <a:t>Abbiamo realizzato un Timer 555 in modalità astabile, ovvero che genera continuamente, in uscita, un’onda quadra.</a:t>
            </a:r>
          </a:p>
          <a:p>
            <a:r>
              <a:rPr lang="it-IT" dirty="0"/>
              <a:t>In </a:t>
            </a:r>
            <a:r>
              <a:rPr lang="it-IT" dirty="0" err="1"/>
              <a:t>LTSpice</a:t>
            </a:r>
            <a:r>
              <a:rPr lang="it-IT" dirty="0"/>
              <a:t> abbiamo realizzato sia la versione con duty </a:t>
            </a:r>
            <a:r>
              <a:rPr lang="it-IT" dirty="0" err="1"/>
              <a:t>cycle</a:t>
            </a:r>
            <a:r>
              <a:rPr lang="it-IT" dirty="0"/>
              <a:t> maggiore del 50%, sia la versione con duty </a:t>
            </a:r>
            <a:r>
              <a:rPr lang="it-IT" dirty="0" err="1"/>
              <a:t>cycle</a:t>
            </a:r>
            <a:r>
              <a:rPr lang="it-IT" dirty="0"/>
              <a:t> minore del 50%. </a:t>
            </a:r>
          </a:p>
          <a:p>
            <a:r>
              <a:rPr lang="it-IT" dirty="0"/>
              <a:t>In EAGLE, invece, abbiamo realizzato lo schema e la board della versione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D6836A4F-B154-B895-BFEC-B25B907FB131}"/>
              </a:ext>
            </a:extLst>
          </p:cNvPr>
          <p:cNvSpPr>
            <a:spLocks noGrp="1"/>
          </p:cNvSpPr>
          <p:nvPr>
            <p:ph type="sldNum" sz="quarter" idx="12"/>
          </p:nvPr>
        </p:nvSpPr>
        <p:spPr/>
        <p:txBody>
          <a:bodyPr/>
          <a:lstStyle/>
          <a:p>
            <a:pPr rtl="0"/>
            <a:fld id="{3A98EE3D-8CD1-4C3F-BD1C-C98C9596463C}" type="slidenum">
              <a:rPr lang="it-IT" noProof="0" smtClean="0"/>
              <a:t>11</a:t>
            </a:fld>
            <a:endParaRPr lang="it-IT" noProof="0" dirty="0"/>
          </a:p>
        </p:txBody>
      </p:sp>
    </p:spTree>
    <p:extLst>
      <p:ext uri="{BB962C8B-B14F-4D97-AF65-F5344CB8AC3E}">
        <p14:creationId xmlns:p14="http://schemas.microsoft.com/office/powerpoint/2010/main" val="421670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97393-C91F-2190-CC01-0973F406224F}"/>
              </a:ext>
            </a:extLst>
          </p:cNvPr>
          <p:cNvSpPr>
            <a:spLocks noGrp="1"/>
          </p:cNvSpPr>
          <p:nvPr>
            <p:ph type="title"/>
          </p:nvPr>
        </p:nvSpPr>
        <p:spPr/>
        <p:txBody>
          <a:bodyPr/>
          <a:lstStyle/>
          <a:p>
            <a:r>
              <a:rPr lang="it-IT" dirty="0"/>
              <a:t>Schema </a:t>
            </a:r>
            <a:r>
              <a:rPr lang="it-IT" dirty="0" err="1"/>
              <a:t>LTSpice</a:t>
            </a:r>
            <a:r>
              <a:rPr lang="it-IT" dirty="0"/>
              <a:t> (</a:t>
            </a:r>
            <a:r>
              <a:rPr lang="it-IT" dirty="0" err="1"/>
              <a:t>Normal</a:t>
            </a:r>
            <a:r>
              <a:rPr lang="it-IT" dirty="0"/>
              <a:t> Duty </a:t>
            </a:r>
            <a:r>
              <a:rPr lang="it-IT" dirty="0" err="1"/>
              <a:t>Cycle</a:t>
            </a:r>
            <a:r>
              <a:rPr lang="it-IT" dirty="0"/>
              <a:t>)</a:t>
            </a:r>
          </a:p>
        </p:txBody>
      </p:sp>
      <p:pic>
        <p:nvPicPr>
          <p:cNvPr id="6" name="Segnaposto contenuto 5">
            <a:extLst>
              <a:ext uri="{FF2B5EF4-FFF2-40B4-BE49-F238E27FC236}">
                <a16:creationId xmlns:a16="http://schemas.microsoft.com/office/drawing/2014/main" id="{9B2886E6-FD02-F9D5-22D5-7F0500EB82B9}"/>
              </a:ext>
            </a:extLst>
          </p:cNvPr>
          <p:cNvPicPr>
            <a:picLocks noGrp="1" noChangeAspect="1"/>
          </p:cNvPicPr>
          <p:nvPr>
            <p:ph idx="1"/>
          </p:nvPr>
        </p:nvPicPr>
        <p:blipFill>
          <a:blip r:embed="rId2"/>
          <a:stretch>
            <a:fillRect/>
          </a:stretch>
        </p:blipFill>
        <p:spPr>
          <a:xfrm>
            <a:off x="670760" y="2065068"/>
            <a:ext cx="6456160" cy="3760788"/>
          </a:xfrm>
        </p:spPr>
      </p:pic>
      <p:sp>
        <p:nvSpPr>
          <p:cNvPr id="4" name="Segnaposto numero diapositiva 3">
            <a:extLst>
              <a:ext uri="{FF2B5EF4-FFF2-40B4-BE49-F238E27FC236}">
                <a16:creationId xmlns:a16="http://schemas.microsoft.com/office/drawing/2014/main" id="{67220717-04B8-32FF-3143-EDED0A47A177}"/>
              </a:ext>
            </a:extLst>
          </p:cNvPr>
          <p:cNvSpPr>
            <a:spLocks noGrp="1"/>
          </p:cNvSpPr>
          <p:nvPr>
            <p:ph type="sldNum" sz="quarter" idx="12"/>
          </p:nvPr>
        </p:nvSpPr>
        <p:spPr/>
        <p:txBody>
          <a:bodyPr/>
          <a:lstStyle/>
          <a:p>
            <a:pPr rtl="0"/>
            <a:fld id="{3A98EE3D-8CD1-4C3F-BD1C-C98C9596463C}" type="slidenum">
              <a:rPr lang="it-IT" noProof="0" smtClean="0"/>
              <a:t>12</a:t>
            </a:fld>
            <a:endParaRPr lang="it-IT" noProof="0" dirty="0"/>
          </a:p>
        </p:txBody>
      </p:sp>
      <p:sp>
        <p:nvSpPr>
          <p:cNvPr id="7" name="CasellaDiTesto 6">
            <a:extLst>
              <a:ext uri="{FF2B5EF4-FFF2-40B4-BE49-F238E27FC236}">
                <a16:creationId xmlns:a16="http://schemas.microsoft.com/office/drawing/2014/main" id="{B36A845B-927A-112B-ED0A-76C9B1919693}"/>
              </a:ext>
            </a:extLst>
          </p:cNvPr>
          <p:cNvSpPr txBox="1"/>
          <p:nvPr/>
        </p:nvSpPr>
        <p:spPr>
          <a:xfrm>
            <a:off x="7582619" y="2065068"/>
            <a:ext cx="4028536" cy="2585323"/>
          </a:xfrm>
          <a:prstGeom prst="rect">
            <a:avLst/>
          </a:prstGeom>
          <a:noFill/>
        </p:spPr>
        <p:txBody>
          <a:bodyPr wrap="square" rtlCol="0">
            <a:spAutoFit/>
          </a:bodyPr>
          <a:lstStyle/>
          <a:p>
            <a:r>
              <a:rPr lang="it-IT" dirty="0"/>
              <a:t>Abbiamo realizzato il timer 555 utilizzando lo </a:t>
            </a:r>
            <a:r>
              <a:rPr lang="it-IT" dirty="0" err="1"/>
              <a:t>schematic</a:t>
            </a:r>
            <a:r>
              <a:rPr lang="it-IT" dirty="0"/>
              <a:t> già presente in </a:t>
            </a:r>
            <a:r>
              <a:rPr lang="it-IT" dirty="0" err="1"/>
              <a:t>LTSpice</a:t>
            </a:r>
            <a:r>
              <a:rPr lang="it-IT" dirty="0"/>
              <a:t>, ovvero l’NE555.</a:t>
            </a:r>
          </a:p>
          <a:p>
            <a:endParaRPr lang="it-IT" dirty="0"/>
          </a:p>
          <a:p>
            <a:r>
              <a:rPr lang="it-IT" dirty="0"/>
              <a:t>Abbiamo quindi aggiunto la tensione di alimentazione, il circuito di carica/scarica formato da R1 e R2, il condensatore di carica/scarica e il condensatore di controllo.</a:t>
            </a:r>
          </a:p>
        </p:txBody>
      </p:sp>
    </p:spTree>
    <p:extLst>
      <p:ext uri="{BB962C8B-B14F-4D97-AF65-F5344CB8AC3E}">
        <p14:creationId xmlns:p14="http://schemas.microsoft.com/office/powerpoint/2010/main" val="7661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6B747-BD8A-BD01-66C5-A59CD3883A64}"/>
              </a:ext>
            </a:extLst>
          </p:cNvPr>
          <p:cNvSpPr>
            <a:spLocks noGrp="1"/>
          </p:cNvSpPr>
          <p:nvPr>
            <p:ph type="title"/>
          </p:nvPr>
        </p:nvSpPr>
        <p:spPr/>
        <p:txBody>
          <a:bodyPr/>
          <a:lstStyle/>
          <a:p>
            <a:r>
              <a:rPr lang="it-IT" dirty="0"/>
              <a:t>Grafici e risultati (</a:t>
            </a:r>
            <a:r>
              <a:rPr lang="it-IT" dirty="0" err="1"/>
              <a:t>Normal</a:t>
            </a:r>
            <a:r>
              <a:rPr lang="it-IT" dirty="0"/>
              <a:t> Duty </a:t>
            </a:r>
            <a:r>
              <a:rPr lang="it-IT" dirty="0" err="1"/>
              <a:t>Cycle</a:t>
            </a:r>
            <a:r>
              <a:rPr lang="it-IT" dirty="0"/>
              <a:t>)</a:t>
            </a:r>
          </a:p>
        </p:txBody>
      </p:sp>
      <p:sp>
        <p:nvSpPr>
          <p:cNvPr id="4" name="Segnaposto numero diapositiva 3">
            <a:extLst>
              <a:ext uri="{FF2B5EF4-FFF2-40B4-BE49-F238E27FC236}">
                <a16:creationId xmlns:a16="http://schemas.microsoft.com/office/drawing/2014/main" id="{FFE0FC92-F5FC-512E-D9E2-67DE2381E55B}"/>
              </a:ext>
            </a:extLst>
          </p:cNvPr>
          <p:cNvSpPr>
            <a:spLocks noGrp="1"/>
          </p:cNvSpPr>
          <p:nvPr>
            <p:ph type="sldNum" sz="quarter" idx="12"/>
          </p:nvPr>
        </p:nvSpPr>
        <p:spPr/>
        <p:txBody>
          <a:bodyPr/>
          <a:lstStyle/>
          <a:p>
            <a:pPr rtl="0"/>
            <a:fld id="{3A98EE3D-8CD1-4C3F-BD1C-C98C9596463C}" type="slidenum">
              <a:rPr lang="it-IT" noProof="0" smtClean="0"/>
              <a:t>13</a:t>
            </a:fld>
            <a:endParaRPr lang="it-IT" noProof="0" dirty="0"/>
          </a:p>
        </p:txBody>
      </p:sp>
      <p:pic>
        <p:nvPicPr>
          <p:cNvPr id="10" name="Segnaposto contenuto 9">
            <a:extLst>
              <a:ext uri="{FF2B5EF4-FFF2-40B4-BE49-F238E27FC236}">
                <a16:creationId xmlns:a16="http://schemas.microsoft.com/office/drawing/2014/main" id="{D84DAD62-F93A-01F1-758E-D179FB78790F}"/>
              </a:ext>
            </a:extLst>
          </p:cNvPr>
          <p:cNvPicPr>
            <a:picLocks noGrp="1" noChangeAspect="1"/>
          </p:cNvPicPr>
          <p:nvPr>
            <p:ph idx="1"/>
          </p:nvPr>
        </p:nvPicPr>
        <p:blipFill>
          <a:blip r:embed="rId2"/>
          <a:stretch>
            <a:fillRect/>
          </a:stretch>
        </p:blipFill>
        <p:spPr>
          <a:xfrm>
            <a:off x="5530012" y="1860997"/>
            <a:ext cx="6367698" cy="3760788"/>
          </a:xfr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0ACAD0F-CE97-EC90-3CE3-7812100D4397}"/>
                  </a:ext>
                </a:extLst>
              </p:cNvPr>
              <p:cNvSpPr txBox="1"/>
              <p:nvPr/>
            </p:nvSpPr>
            <p:spPr>
              <a:xfrm>
                <a:off x="185338" y="1737360"/>
                <a:ext cx="5144654" cy="5136727"/>
              </a:xfrm>
              <a:prstGeom prst="rect">
                <a:avLst/>
              </a:prstGeom>
              <a:noFill/>
            </p:spPr>
            <p:txBody>
              <a:bodyPr wrap="square" rtlCol="0">
                <a:spAutoFit/>
              </a:bodyPr>
              <a:lstStyle/>
              <a:p>
                <a:r>
                  <a:rPr lang="it-IT" dirty="0"/>
                  <a:t>V(out) è la tensione in output al timer e varia tra 0V e 6V.</a:t>
                </a:r>
              </a:p>
              <a:p>
                <a:endParaRPr lang="it-IT" dirty="0"/>
              </a:p>
              <a:p>
                <a:r>
                  <a:rPr lang="it-IT" dirty="0"/>
                  <a:t>V(n001) è la tensione del condensatore e varia tra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rPr>
                      <m:t>𝑉𝑐𝑐</m:t>
                    </m:r>
                  </m:oMath>
                </a14:m>
                <a:r>
                  <a:rPr lang="it-IT" dirty="0"/>
                  <a:t> e </a:t>
                </a:r>
                <a14:m>
                  <m:oMath xmlns:m="http://schemas.openxmlformats.org/officeDocument/2006/math">
                    <m:f>
                      <m:fPr>
                        <m:ctrlPr>
                          <a:rPr lang="it-IT"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3</m:t>
                        </m:r>
                      </m:den>
                    </m:f>
                    <m:r>
                      <a:rPr lang="it-IT" b="0" i="1" smtClean="0">
                        <a:latin typeface="Cambria Math" panose="02040503050406030204" pitchFamily="18" charset="0"/>
                      </a:rPr>
                      <m:t>𝑉𝑐𝑐</m:t>
                    </m:r>
                  </m:oMath>
                </a14:m>
                <a:r>
                  <a:rPr lang="it-IT" dirty="0"/>
                  <a:t>. Poiché </a:t>
                </a:r>
                <a:r>
                  <a:rPr lang="it-IT" dirty="0" err="1"/>
                  <a:t>Vcc</a:t>
                </a:r>
                <a:r>
                  <a:rPr lang="it-IT" dirty="0"/>
                  <a:t> = 6V, la tensione varia, quindi, tra 2V e 4V.</a:t>
                </a:r>
              </a:p>
              <a:p>
                <a:endParaRPr lang="it-IT" dirty="0"/>
              </a:p>
              <a:p>
                <a:r>
                  <a:rPr lang="it-IT" dirty="0"/>
                  <a:t>Essendo il timer in </a:t>
                </a:r>
                <a:r>
                  <a:rPr lang="it-IT" dirty="0" err="1"/>
                  <a:t>modalià</a:t>
                </a:r>
                <a:r>
                  <a:rPr lang="it-IT" dirty="0"/>
                  <a:t> </a:t>
                </a:r>
                <a:r>
                  <a:rPr lang="it-IT" dirty="0" err="1"/>
                  <a:t>Normal</a:t>
                </a:r>
                <a:r>
                  <a:rPr lang="it-IT" dirty="0"/>
                  <a:t> Duty </a:t>
                </a:r>
                <a:r>
                  <a:rPr lang="it-IT" dirty="0" err="1"/>
                  <a:t>Cycle</a:t>
                </a:r>
                <a:r>
                  <a:rPr lang="it-IT" dirty="0"/>
                  <a:t>, il tempo di carica del condensatore e sempre maggiore del tempo di scarica,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𝑅</m:t>
                        </m:r>
                        <m:r>
                          <a:rPr lang="it-IT" b="0" i="1" smtClean="0">
                            <a:latin typeface="Cambria Math" panose="02040503050406030204" pitchFamily="18" charset="0"/>
                          </a:rPr>
                          <m:t>2</m:t>
                        </m:r>
                      </m:e>
                    </m:d>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b="0" i="1" dirty="0">
                    <a:latin typeface="Cambria Math" panose="02040503050406030204" pitchFamily="18" charset="0"/>
                  </a:rPr>
                  <a:t>= 3.95ms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0"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 7.2ms e frequenza f = 139Hz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54%</a:t>
                </a:r>
              </a:p>
            </p:txBody>
          </p:sp>
        </mc:Choice>
        <mc:Fallback xmlns="">
          <p:sp>
            <p:nvSpPr>
              <p:cNvPr id="11" name="CasellaDiTesto 10">
                <a:extLst>
                  <a:ext uri="{FF2B5EF4-FFF2-40B4-BE49-F238E27FC236}">
                    <a16:creationId xmlns:a16="http://schemas.microsoft.com/office/drawing/2014/main" id="{60ACAD0F-CE97-EC90-3CE3-7812100D4397}"/>
                  </a:ext>
                </a:extLst>
              </p:cNvPr>
              <p:cNvSpPr txBox="1">
                <a:spLocks noRot="1" noChangeAspect="1" noMove="1" noResize="1" noEditPoints="1" noAdjustHandles="1" noChangeArrowheads="1" noChangeShapeType="1" noTextEdit="1"/>
              </p:cNvSpPr>
              <p:nvPr/>
            </p:nvSpPr>
            <p:spPr>
              <a:xfrm>
                <a:off x="185338" y="1737360"/>
                <a:ext cx="5144654" cy="5136727"/>
              </a:xfrm>
              <a:prstGeom prst="rect">
                <a:avLst/>
              </a:prstGeom>
              <a:blipFill>
                <a:blip r:embed="rId3"/>
                <a:stretch>
                  <a:fillRect l="-948" t="-593" r="-2014"/>
                </a:stretch>
              </a:blipFill>
            </p:spPr>
            <p:txBody>
              <a:bodyPr/>
              <a:lstStyle/>
              <a:p>
                <a:r>
                  <a:rPr lang="it-IT">
                    <a:noFill/>
                  </a:rPr>
                  <a:t> </a:t>
                </a:r>
              </a:p>
            </p:txBody>
          </p:sp>
        </mc:Fallback>
      </mc:AlternateContent>
    </p:spTree>
    <p:extLst>
      <p:ext uri="{BB962C8B-B14F-4D97-AF65-F5344CB8AC3E}">
        <p14:creationId xmlns:p14="http://schemas.microsoft.com/office/powerpoint/2010/main" val="12700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AC843-08E1-4AFB-686B-83051F7CDA7B}"/>
              </a:ext>
            </a:extLst>
          </p:cNvPr>
          <p:cNvSpPr>
            <a:spLocks noGrp="1"/>
          </p:cNvSpPr>
          <p:nvPr>
            <p:ph type="title"/>
          </p:nvPr>
        </p:nvSpPr>
        <p:spPr/>
        <p:txBody>
          <a:bodyPr/>
          <a:lstStyle/>
          <a:p>
            <a:r>
              <a:rPr lang="it-IT" dirty="0"/>
              <a:t>Schema </a:t>
            </a:r>
            <a:r>
              <a:rPr lang="it-IT" dirty="0" err="1"/>
              <a:t>LTSpice</a:t>
            </a:r>
            <a:r>
              <a:rPr lang="it-IT" dirty="0"/>
              <a:t> (Low Duty </a:t>
            </a:r>
            <a:r>
              <a:rPr lang="it-IT" dirty="0" err="1"/>
              <a:t>Cycle</a:t>
            </a:r>
            <a:r>
              <a:rPr lang="it-IT" dirty="0"/>
              <a:t>)</a:t>
            </a:r>
          </a:p>
        </p:txBody>
      </p:sp>
      <p:pic>
        <p:nvPicPr>
          <p:cNvPr id="6" name="Segnaposto contenuto 5">
            <a:extLst>
              <a:ext uri="{FF2B5EF4-FFF2-40B4-BE49-F238E27FC236}">
                <a16:creationId xmlns:a16="http://schemas.microsoft.com/office/drawing/2014/main" id="{B409238E-E644-A2C6-7C9D-65DAAAE557B8}"/>
              </a:ext>
            </a:extLst>
          </p:cNvPr>
          <p:cNvPicPr>
            <a:picLocks noGrp="1" noChangeAspect="1"/>
          </p:cNvPicPr>
          <p:nvPr>
            <p:ph idx="1"/>
          </p:nvPr>
        </p:nvPicPr>
        <p:blipFill>
          <a:blip r:embed="rId2"/>
          <a:stretch>
            <a:fillRect/>
          </a:stretch>
        </p:blipFill>
        <p:spPr>
          <a:xfrm>
            <a:off x="624046" y="2057737"/>
            <a:ext cx="6489368" cy="3760788"/>
          </a:xfrm>
        </p:spPr>
      </p:pic>
      <p:sp>
        <p:nvSpPr>
          <p:cNvPr id="4" name="Segnaposto numero diapositiva 3">
            <a:extLst>
              <a:ext uri="{FF2B5EF4-FFF2-40B4-BE49-F238E27FC236}">
                <a16:creationId xmlns:a16="http://schemas.microsoft.com/office/drawing/2014/main" id="{5E79F8BD-FD9C-39CA-4949-0A6369B9039D}"/>
              </a:ext>
            </a:extLst>
          </p:cNvPr>
          <p:cNvSpPr>
            <a:spLocks noGrp="1"/>
          </p:cNvSpPr>
          <p:nvPr>
            <p:ph type="sldNum" sz="quarter" idx="12"/>
          </p:nvPr>
        </p:nvSpPr>
        <p:spPr/>
        <p:txBody>
          <a:bodyPr/>
          <a:lstStyle/>
          <a:p>
            <a:pPr rtl="0"/>
            <a:fld id="{3A98EE3D-8CD1-4C3F-BD1C-C98C9596463C}" type="slidenum">
              <a:rPr lang="it-IT" noProof="0" smtClean="0"/>
              <a:t>14</a:t>
            </a:fld>
            <a:endParaRPr lang="it-IT" noProof="0" dirty="0"/>
          </a:p>
        </p:txBody>
      </p:sp>
      <p:sp>
        <p:nvSpPr>
          <p:cNvPr id="9" name="CasellaDiTesto 8">
            <a:extLst>
              <a:ext uri="{FF2B5EF4-FFF2-40B4-BE49-F238E27FC236}">
                <a16:creationId xmlns:a16="http://schemas.microsoft.com/office/drawing/2014/main" id="{0B581D0D-11CC-B00F-FB49-B5D55ACEEF62}"/>
              </a:ext>
            </a:extLst>
          </p:cNvPr>
          <p:cNvSpPr txBox="1"/>
          <p:nvPr/>
        </p:nvSpPr>
        <p:spPr>
          <a:xfrm>
            <a:off x="7573992" y="2057737"/>
            <a:ext cx="4235570" cy="2862322"/>
          </a:xfrm>
          <a:prstGeom prst="rect">
            <a:avLst/>
          </a:prstGeom>
          <a:noFill/>
        </p:spPr>
        <p:txBody>
          <a:bodyPr wrap="square" rtlCol="0">
            <a:spAutoFit/>
          </a:bodyPr>
          <a:lstStyle/>
          <a:p>
            <a:r>
              <a:rPr lang="it-IT" dirty="0"/>
              <a:t>Per realizzare il timer 555 in modalità Low Duty </a:t>
            </a:r>
            <a:r>
              <a:rPr lang="it-IT" dirty="0" err="1"/>
              <a:t>Cycle</a:t>
            </a:r>
            <a:r>
              <a:rPr lang="it-IT" dirty="0"/>
              <a:t>, basta aggiungere un diodo ai capi di R2. Questo permette di caricare il condensatore non più attraverso R1 e R2, ma solo attraverso R1. Si ha un Duty </a:t>
            </a:r>
            <a:r>
              <a:rPr lang="it-IT" dirty="0" err="1"/>
              <a:t>Cycle</a:t>
            </a:r>
            <a:r>
              <a:rPr lang="it-IT" dirty="0"/>
              <a:t> minore del 50%, perché la costante di tempo di carica del condensatore non è più (R1+R2)*C, ma diventa R1 * C. Invece la costante di tempo di scarica del condensatore resta invariata.</a:t>
            </a:r>
          </a:p>
        </p:txBody>
      </p:sp>
    </p:spTree>
    <p:extLst>
      <p:ext uri="{BB962C8B-B14F-4D97-AF65-F5344CB8AC3E}">
        <p14:creationId xmlns:p14="http://schemas.microsoft.com/office/powerpoint/2010/main" val="157737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D180E-F22E-5181-63E2-402189E79DF7}"/>
              </a:ext>
            </a:extLst>
          </p:cNvPr>
          <p:cNvSpPr>
            <a:spLocks noGrp="1"/>
          </p:cNvSpPr>
          <p:nvPr>
            <p:ph type="title"/>
          </p:nvPr>
        </p:nvSpPr>
        <p:spPr/>
        <p:txBody>
          <a:bodyPr/>
          <a:lstStyle/>
          <a:p>
            <a:r>
              <a:rPr lang="it-IT" dirty="0"/>
              <a:t>Grafici e risultati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7C941C42-2AC4-D829-B1ED-AA79EB251F7E}"/>
              </a:ext>
            </a:extLst>
          </p:cNvPr>
          <p:cNvSpPr>
            <a:spLocks noGrp="1"/>
          </p:cNvSpPr>
          <p:nvPr>
            <p:ph type="sldNum" sz="quarter" idx="12"/>
          </p:nvPr>
        </p:nvSpPr>
        <p:spPr/>
        <p:txBody>
          <a:bodyPr/>
          <a:lstStyle/>
          <a:p>
            <a:pPr rtl="0"/>
            <a:fld id="{3A98EE3D-8CD1-4C3F-BD1C-C98C9596463C}" type="slidenum">
              <a:rPr lang="it-IT" noProof="0" smtClean="0"/>
              <a:t>15</a:t>
            </a:fld>
            <a:endParaRPr lang="it-IT" noProof="0" dirty="0"/>
          </a:p>
        </p:txBody>
      </p:sp>
      <p:pic>
        <p:nvPicPr>
          <p:cNvPr id="11" name="Segnaposto contenuto 10">
            <a:extLst>
              <a:ext uri="{FF2B5EF4-FFF2-40B4-BE49-F238E27FC236}">
                <a16:creationId xmlns:a16="http://schemas.microsoft.com/office/drawing/2014/main" id="{25FD4E34-C712-A05E-86B9-C4B83751C50B}"/>
              </a:ext>
            </a:extLst>
          </p:cNvPr>
          <p:cNvPicPr>
            <a:picLocks noGrp="1" noChangeAspect="1"/>
          </p:cNvPicPr>
          <p:nvPr>
            <p:ph idx="1"/>
          </p:nvPr>
        </p:nvPicPr>
        <p:blipFill>
          <a:blip r:embed="rId2"/>
          <a:stretch>
            <a:fillRect/>
          </a:stretch>
        </p:blipFill>
        <p:spPr>
          <a:xfrm>
            <a:off x="5461835" y="1737360"/>
            <a:ext cx="6447065" cy="3760788"/>
          </a:xfrm>
        </p:spPr>
      </p:pic>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EDCD5B4C-36ED-01A3-B57E-848A7DB4E9C8}"/>
                  </a:ext>
                </a:extLst>
              </p:cNvPr>
              <p:cNvSpPr txBox="1"/>
              <p:nvPr/>
            </p:nvSpPr>
            <p:spPr>
              <a:xfrm>
                <a:off x="203200" y="1865745"/>
                <a:ext cx="5052291" cy="4189608"/>
              </a:xfrm>
              <a:prstGeom prst="rect">
                <a:avLst/>
              </a:prstGeom>
              <a:noFill/>
            </p:spPr>
            <p:txBody>
              <a:bodyPr wrap="square" rtlCol="0">
                <a:spAutoFit/>
              </a:bodyPr>
              <a:lstStyle/>
              <a:p>
                <a:r>
                  <a:rPr lang="it-IT" dirty="0"/>
                  <a:t>V(out) varia sempre tra 0V e 6V.</a:t>
                </a:r>
              </a:p>
              <a:p>
                <a:endParaRPr lang="it-IT" dirty="0"/>
              </a:p>
              <a:p>
                <a:r>
                  <a:rPr lang="it-IT" dirty="0"/>
                  <a:t>La tensione del condensatore varia ancora tra 2V e 4V, ma il cambiamento è avvenuto nel tempo di carica del condensatore.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𝐶</m:t>
                    </m:r>
                  </m:oMath>
                </a14:m>
                <a:r>
                  <a:rPr lang="it-IT" b="0" i="1" dirty="0">
                    <a:latin typeface="Cambria Math" panose="02040503050406030204" pitchFamily="18" charset="0"/>
                  </a:rPr>
                  <a:t>= </a:t>
                </a:r>
                <a:r>
                  <a:rPr lang="it-IT" dirty="0">
                    <a:latin typeface="Cambria Math" panose="02040503050406030204" pitchFamily="18" charset="0"/>
                  </a:rPr>
                  <a:t>0.693</a:t>
                </a:r>
                <a:r>
                  <a:rPr lang="it-IT" b="0" dirty="0">
                    <a:latin typeface="Cambria Math" panose="02040503050406030204" pitchFamily="18" charset="0"/>
                  </a:rPr>
                  <a:t>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1"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a:t>
                </a:r>
                <a:r>
                  <a:rPr lang="it-IT"/>
                  <a:t>= 3.943ms </a:t>
                </a:r>
                <a:r>
                  <a:rPr lang="it-IT" dirty="0"/>
                  <a:t>e frequenza f = 254Hz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17.5%</a:t>
                </a:r>
              </a:p>
              <a:p>
                <a:endParaRPr lang="it-IT" dirty="0"/>
              </a:p>
              <a:p>
                <a:endParaRPr lang="it-IT" dirty="0"/>
              </a:p>
            </p:txBody>
          </p:sp>
        </mc:Choice>
        <mc:Fallback xmlns="">
          <p:sp>
            <p:nvSpPr>
              <p:cNvPr id="12" name="CasellaDiTesto 11">
                <a:extLst>
                  <a:ext uri="{FF2B5EF4-FFF2-40B4-BE49-F238E27FC236}">
                    <a16:creationId xmlns:a16="http://schemas.microsoft.com/office/drawing/2014/main" id="{EDCD5B4C-36ED-01A3-B57E-848A7DB4E9C8}"/>
                  </a:ext>
                </a:extLst>
              </p:cNvPr>
              <p:cNvSpPr txBox="1">
                <a:spLocks noRot="1" noChangeAspect="1" noMove="1" noResize="1" noEditPoints="1" noAdjustHandles="1" noChangeArrowheads="1" noChangeShapeType="1" noTextEdit="1"/>
              </p:cNvSpPr>
              <p:nvPr/>
            </p:nvSpPr>
            <p:spPr>
              <a:xfrm>
                <a:off x="203200" y="1865745"/>
                <a:ext cx="5052291" cy="4189608"/>
              </a:xfrm>
              <a:prstGeom prst="rect">
                <a:avLst/>
              </a:prstGeom>
              <a:blipFill>
                <a:blip r:embed="rId3"/>
                <a:stretch>
                  <a:fillRect l="-965" t="-728"/>
                </a:stretch>
              </a:blipFill>
            </p:spPr>
            <p:txBody>
              <a:bodyPr/>
              <a:lstStyle/>
              <a:p>
                <a:r>
                  <a:rPr lang="it-IT">
                    <a:noFill/>
                  </a:rPr>
                  <a:t> </a:t>
                </a:r>
              </a:p>
            </p:txBody>
          </p:sp>
        </mc:Fallback>
      </mc:AlternateContent>
    </p:spTree>
    <p:extLst>
      <p:ext uri="{BB962C8B-B14F-4D97-AF65-F5344CB8AC3E}">
        <p14:creationId xmlns:p14="http://schemas.microsoft.com/office/powerpoint/2010/main" val="1750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708DE-5826-FD18-DA30-33D9335D1977}"/>
              </a:ext>
            </a:extLst>
          </p:cNvPr>
          <p:cNvSpPr>
            <a:spLocks noGrp="1"/>
          </p:cNvSpPr>
          <p:nvPr>
            <p:ph type="title"/>
          </p:nvPr>
        </p:nvSpPr>
        <p:spPr/>
        <p:txBody>
          <a:bodyPr/>
          <a:lstStyle/>
          <a:p>
            <a:r>
              <a:rPr lang="it-IT" dirty="0"/>
              <a:t>EAGLE: Schema (Low Duty </a:t>
            </a:r>
            <a:r>
              <a:rPr lang="it-IT" dirty="0" err="1"/>
              <a:t>Cycle</a:t>
            </a:r>
            <a:r>
              <a:rPr lang="it-IT" dirty="0"/>
              <a:t>)</a:t>
            </a:r>
          </a:p>
        </p:txBody>
      </p:sp>
      <p:sp>
        <p:nvSpPr>
          <p:cNvPr id="4" name="Segnaposto numero diapositiva 3">
            <a:extLst>
              <a:ext uri="{FF2B5EF4-FFF2-40B4-BE49-F238E27FC236}">
                <a16:creationId xmlns:a16="http://schemas.microsoft.com/office/drawing/2014/main" id="{CD797D4C-2717-EA5F-818B-33A373550D8C}"/>
              </a:ext>
            </a:extLst>
          </p:cNvPr>
          <p:cNvSpPr>
            <a:spLocks noGrp="1"/>
          </p:cNvSpPr>
          <p:nvPr>
            <p:ph type="sldNum" sz="quarter" idx="12"/>
          </p:nvPr>
        </p:nvSpPr>
        <p:spPr/>
        <p:txBody>
          <a:bodyPr/>
          <a:lstStyle/>
          <a:p>
            <a:pPr rtl="0"/>
            <a:fld id="{3A98EE3D-8CD1-4C3F-BD1C-C98C9596463C}" type="slidenum">
              <a:rPr lang="it-IT" noProof="0" smtClean="0"/>
              <a:t>16</a:t>
            </a:fld>
            <a:endParaRPr lang="it-IT" noProof="0" dirty="0"/>
          </a:p>
        </p:txBody>
      </p:sp>
      <p:pic>
        <p:nvPicPr>
          <p:cNvPr id="12" name="Segnaposto contenuto 11">
            <a:extLst>
              <a:ext uri="{FF2B5EF4-FFF2-40B4-BE49-F238E27FC236}">
                <a16:creationId xmlns:a16="http://schemas.microsoft.com/office/drawing/2014/main" id="{C8D8BE7B-9338-0BFB-AB5C-1FC9F50B4DE8}"/>
              </a:ext>
            </a:extLst>
          </p:cNvPr>
          <p:cNvPicPr>
            <a:picLocks noGrp="1" noChangeAspect="1"/>
          </p:cNvPicPr>
          <p:nvPr>
            <p:ph idx="1"/>
          </p:nvPr>
        </p:nvPicPr>
        <p:blipFill>
          <a:blip r:embed="rId2"/>
          <a:stretch>
            <a:fillRect/>
          </a:stretch>
        </p:blipFill>
        <p:spPr>
          <a:xfrm>
            <a:off x="3054772" y="1872218"/>
            <a:ext cx="6082455" cy="4574620"/>
          </a:xfrm>
        </p:spPr>
      </p:pic>
    </p:spTree>
    <p:extLst>
      <p:ext uri="{BB962C8B-B14F-4D97-AF65-F5344CB8AC3E}">
        <p14:creationId xmlns:p14="http://schemas.microsoft.com/office/powerpoint/2010/main" val="32435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EBD7-A23C-9DCE-EAD2-1814278EC709}"/>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FC355188-E77E-19CC-5247-4C2B208EE1C2}"/>
              </a:ext>
            </a:extLst>
          </p:cNvPr>
          <p:cNvPicPr>
            <a:picLocks noGrp="1" noChangeAspect="1"/>
          </p:cNvPicPr>
          <p:nvPr>
            <p:ph idx="1"/>
          </p:nvPr>
        </p:nvPicPr>
        <p:blipFill>
          <a:blip r:embed="rId2"/>
          <a:stretch>
            <a:fillRect/>
          </a:stretch>
        </p:blipFill>
        <p:spPr>
          <a:xfrm>
            <a:off x="2198632" y="2686050"/>
            <a:ext cx="7855696" cy="3760788"/>
          </a:xfrm>
        </p:spPr>
      </p:pic>
      <p:sp>
        <p:nvSpPr>
          <p:cNvPr id="4" name="Segnaposto numero diapositiva 3">
            <a:extLst>
              <a:ext uri="{FF2B5EF4-FFF2-40B4-BE49-F238E27FC236}">
                <a16:creationId xmlns:a16="http://schemas.microsoft.com/office/drawing/2014/main" id="{7A733696-EF38-010D-2794-209C7D8D1B7F}"/>
              </a:ext>
            </a:extLst>
          </p:cNvPr>
          <p:cNvSpPr>
            <a:spLocks noGrp="1"/>
          </p:cNvSpPr>
          <p:nvPr>
            <p:ph type="sldNum" sz="quarter" idx="12"/>
          </p:nvPr>
        </p:nvSpPr>
        <p:spPr/>
        <p:txBody>
          <a:bodyPr/>
          <a:lstStyle/>
          <a:p>
            <a:pPr rtl="0"/>
            <a:fld id="{3A98EE3D-8CD1-4C3F-BD1C-C98C9596463C}" type="slidenum">
              <a:rPr lang="it-IT" noProof="0" smtClean="0"/>
              <a:t>17</a:t>
            </a:fld>
            <a:endParaRPr lang="it-IT" noProof="0" dirty="0"/>
          </a:p>
        </p:txBody>
      </p:sp>
      <p:sp>
        <p:nvSpPr>
          <p:cNvPr id="7" name="CasellaDiTesto 6">
            <a:extLst>
              <a:ext uri="{FF2B5EF4-FFF2-40B4-BE49-F238E27FC236}">
                <a16:creationId xmlns:a16="http://schemas.microsoft.com/office/drawing/2014/main" id="{E5A8A376-2241-89CC-132C-258615D25F9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Senza piano di massa</a:t>
            </a:r>
          </a:p>
        </p:txBody>
      </p:sp>
    </p:spTree>
    <p:extLst>
      <p:ext uri="{BB962C8B-B14F-4D97-AF65-F5344CB8AC3E}">
        <p14:creationId xmlns:p14="http://schemas.microsoft.com/office/powerpoint/2010/main" val="334302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5A02-3255-A827-6539-766A4FA38DAC}"/>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838A80A1-8D3A-4B8F-CC56-5F8C69B268BE}"/>
              </a:ext>
            </a:extLst>
          </p:cNvPr>
          <p:cNvPicPr>
            <a:picLocks noGrp="1" noChangeAspect="1"/>
          </p:cNvPicPr>
          <p:nvPr>
            <p:ph idx="1"/>
          </p:nvPr>
        </p:nvPicPr>
        <p:blipFill>
          <a:blip r:embed="rId2"/>
          <a:stretch>
            <a:fillRect/>
          </a:stretch>
        </p:blipFill>
        <p:spPr>
          <a:xfrm>
            <a:off x="2139564" y="2576954"/>
            <a:ext cx="7912871" cy="3847425"/>
          </a:xfrm>
        </p:spPr>
      </p:pic>
      <p:sp>
        <p:nvSpPr>
          <p:cNvPr id="4" name="Segnaposto numero diapositiva 3">
            <a:extLst>
              <a:ext uri="{FF2B5EF4-FFF2-40B4-BE49-F238E27FC236}">
                <a16:creationId xmlns:a16="http://schemas.microsoft.com/office/drawing/2014/main" id="{5D221D54-C958-49AE-2803-8BA88E9B78C5}"/>
              </a:ext>
            </a:extLst>
          </p:cNvPr>
          <p:cNvSpPr>
            <a:spLocks noGrp="1"/>
          </p:cNvSpPr>
          <p:nvPr>
            <p:ph type="sldNum" sz="quarter" idx="12"/>
          </p:nvPr>
        </p:nvSpPr>
        <p:spPr/>
        <p:txBody>
          <a:bodyPr/>
          <a:lstStyle/>
          <a:p>
            <a:pPr rtl="0"/>
            <a:fld id="{3A98EE3D-8CD1-4C3F-BD1C-C98C9596463C}" type="slidenum">
              <a:rPr lang="it-IT" noProof="0" smtClean="0"/>
              <a:t>18</a:t>
            </a:fld>
            <a:endParaRPr lang="it-IT" noProof="0" dirty="0"/>
          </a:p>
        </p:txBody>
      </p:sp>
      <p:sp>
        <p:nvSpPr>
          <p:cNvPr id="7" name="CasellaDiTesto 6">
            <a:extLst>
              <a:ext uri="{FF2B5EF4-FFF2-40B4-BE49-F238E27FC236}">
                <a16:creationId xmlns:a16="http://schemas.microsoft.com/office/drawing/2014/main" id="{396A427F-4F75-8A06-4FFB-BBD9D64B0C47}"/>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a:t>
            </a:r>
          </a:p>
        </p:txBody>
      </p:sp>
    </p:spTree>
    <p:extLst>
      <p:ext uri="{BB962C8B-B14F-4D97-AF65-F5344CB8AC3E}">
        <p14:creationId xmlns:p14="http://schemas.microsoft.com/office/powerpoint/2010/main" val="2259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02AC1-B058-FBA9-9F84-8247C51F8881}"/>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D05104E6-A1EC-0EAC-BB17-D37851025E2B}"/>
              </a:ext>
            </a:extLst>
          </p:cNvPr>
          <p:cNvPicPr>
            <a:picLocks noGrp="1" noChangeAspect="1"/>
          </p:cNvPicPr>
          <p:nvPr>
            <p:ph idx="1"/>
          </p:nvPr>
        </p:nvPicPr>
        <p:blipFill>
          <a:blip r:embed="rId2"/>
          <a:stretch>
            <a:fillRect/>
          </a:stretch>
        </p:blipFill>
        <p:spPr>
          <a:xfrm>
            <a:off x="2020485" y="2686050"/>
            <a:ext cx="8151030" cy="3760788"/>
          </a:xfrm>
        </p:spPr>
      </p:pic>
      <p:sp>
        <p:nvSpPr>
          <p:cNvPr id="4" name="Segnaposto numero diapositiva 3">
            <a:extLst>
              <a:ext uri="{FF2B5EF4-FFF2-40B4-BE49-F238E27FC236}">
                <a16:creationId xmlns:a16="http://schemas.microsoft.com/office/drawing/2014/main" id="{9D6E2B31-9461-C7F0-8634-62EB075256AB}"/>
              </a:ext>
            </a:extLst>
          </p:cNvPr>
          <p:cNvSpPr>
            <a:spLocks noGrp="1"/>
          </p:cNvSpPr>
          <p:nvPr>
            <p:ph type="sldNum" sz="quarter" idx="12"/>
          </p:nvPr>
        </p:nvSpPr>
        <p:spPr/>
        <p:txBody>
          <a:bodyPr/>
          <a:lstStyle/>
          <a:p>
            <a:pPr rtl="0"/>
            <a:fld id="{3A98EE3D-8CD1-4C3F-BD1C-C98C9596463C}" type="slidenum">
              <a:rPr lang="it-IT" noProof="0" smtClean="0"/>
              <a:t>19</a:t>
            </a:fld>
            <a:endParaRPr lang="it-IT" noProof="0" dirty="0"/>
          </a:p>
        </p:txBody>
      </p:sp>
      <p:sp>
        <p:nvSpPr>
          <p:cNvPr id="7" name="CasellaDiTesto 6">
            <a:extLst>
              <a:ext uri="{FF2B5EF4-FFF2-40B4-BE49-F238E27FC236}">
                <a16:creationId xmlns:a16="http://schemas.microsoft.com/office/drawing/2014/main" id="{DCA1F6A8-2D6E-1468-8B58-80FDA463AA5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16</a:t>
            </a:r>
          </a:p>
        </p:txBody>
      </p:sp>
    </p:spTree>
    <p:extLst>
      <p:ext uri="{BB962C8B-B14F-4D97-AF65-F5344CB8AC3E}">
        <p14:creationId xmlns:p14="http://schemas.microsoft.com/office/powerpoint/2010/main" val="25882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4654296" cy="6227763"/>
          </a:xfrm>
        </p:spPr>
        <p:txBody>
          <a:bodyPr rtlCol="0">
            <a:normAutofit/>
          </a:bodyPr>
          <a:lstStyle/>
          <a:p>
            <a:pPr rtl="0"/>
            <a:r>
              <a:rPr lang="it-IT" dirty="0"/>
              <a:t>RC </a:t>
            </a:r>
            <a:r>
              <a:rPr lang="it-IT" dirty="0" err="1"/>
              <a:t>oscillator</a:t>
            </a:r>
            <a:endParaRPr lang="it-IT" dirty="0"/>
          </a:p>
          <a:p>
            <a:pPr rtl="0"/>
            <a:r>
              <a:rPr lang="it-IT" dirty="0"/>
              <a:t>RC </a:t>
            </a:r>
            <a:r>
              <a:rPr lang="it-IT" dirty="0" err="1"/>
              <a:t>oscillator</a:t>
            </a:r>
            <a:r>
              <a:rPr lang="it-IT" dirty="0"/>
              <a:t> with integrator</a:t>
            </a:r>
          </a:p>
          <a:p>
            <a:pPr rtl="0"/>
            <a:r>
              <a:rPr lang="it-IT" dirty="0"/>
              <a:t>555 </a:t>
            </a:r>
            <a:r>
              <a:rPr lang="it-IT" dirty="0" err="1"/>
              <a:t>Astable</a:t>
            </a:r>
            <a:r>
              <a:rPr lang="it-IT" dirty="0"/>
              <a:t> mode low duty </a:t>
            </a:r>
            <a:r>
              <a:rPr lang="it-IT" dirty="0" err="1"/>
              <a:t>cicle</a:t>
            </a:r>
            <a:endParaRPr lang="it-IT" dirty="0"/>
          </a:p>
          <a:p>
            <a:pPr rtl="0"/>
            <a:r>
              <a:rPr lang="it-IT" dirty="0"/>
              <a:t>Timer 555 </a:t>
            </a:r>
            <a:r>
              <a:rPr lang="it-IT" dirty="0" err="1"/>
              <a:t>Astable</a:t>
            </a:r>
            <a:endParaRPr lang="it-IT" dirty="0"/>
          </a:p>
          <a:p>
            <a:pPr lvl="1"/>
            <a:r>
              <a:rPr lang="it-IT" dirty="0"/>
              <a:t>Schema </a:t>
            </a:r>
            <a:r>
              <a:rPr lang="it-IT" dirty="0" err="1"/>
              <a:t>LTSpice</a:t>
            </a:r>
            <a:r>
              <a:rPr lang="it-IT" dirty="0"/>
              <a:t> (</a:t>
            </a:r>
            <a:r>
              <a:rPr lang="it-IT" dirty="0" err="1"/>
              <a:t>Normal</a:t>
            </a:r>
            <a:r>
              <a:rPr lang="it-IT" dirty="0"/>
              <a:t> Duty </a:t>
            </a:r>
            <a:r>
              <a:rPr lang="it-IT" dirty="0" err="1"/>
              <a:t>Cycle</a:t>
            </a:r>
            <a:r>
              <a:rPr lang="it-IT" dirty="0"/>
              <a:t>)</a:t>
            </a:r>
          </a:p>
          <a:p>
            <a:pPr lvl="1"/>
            <a:r>
              <a:rPr lang="it-IT" dirty="0"/>
              <a:t>Grafici e risultati</a:t>
            </a:r>
          </a:p>
          <a:p>
            <a:pPr lvl="1"/>
            <a:r>
              <a:rPr lang="it-IT" dirty="0"/>
              <a:t>Schema </a:t>
            </a:r>
            <a:r>
              <a:rPr lang="it-IT" dirty="0" err="1"/>
              <a:t>LTSpice</a:t>
            </a:r>
            <a:r>
              <a:rPr lang="it-IT" dirty="0"/>
              <a:t> (Low Duty </a:t>
            </a:r>
            <a:r>
              <a:rPr lang="it-IT" dirty="0" err="1"/>
              <a:t>Cycle</a:t>
            </a:r>
            <a:r>
              <a:rPr lang="it-IT" dirty="0"/>
              <a:t>)</a:t>
            </a:r>
          </a:p>
          <a:p>
            <a:pPr lvl="1"/>
            <a:r>
              <a:rPr lang="it-IT" dirty="0"/>
              <a:t>Grafici e risultati</a:t>
            </a:r>
          </a:p>
          <a:p>
            <a:pPr lvl="1"/>
            <a:r>
              <a:rPr lang="it-IT" dirty="0"/>
              <a:t>EAGLE: schema e board (Low Duty </a:t>
            </a:r>
            <a:r>
              <a:rPr lang="it-IT" dirty="0" err="1"/>
              <a:t>Cycle</a:t>
            </a:r>
            <a:r>
              <a:rPr lang="it-IT" dirty="0"/>
              <a:t>)</a:t>
            </a:r>
          </a:p>
          <a:p>
            <a:pPr rtl="0"/>
            <a:r>
              <a:rPr lang="it-IT" dirty="0"/>
              <a:t>Hartley LC </a:t>
            </a:r>
            <a:r>
              <a:rPr lang="it-IT" dirty="0" err="1"/>
              <a:t>Oscillator</a:t>
            </a:r>
            <a:endParaRPr lang="it-IT" dirty="0"/>
          </a:p>
          <a:p>
            <a:pPr lvl="1"/>
            <a:r>
              <a:rPr lang="it-IT" dirty="0"/>
              <a:t>Schema </a:t>
            </a:r>
            <a:r>
              <a:rPr lang="it-IT" dirty="0" err="1"/>
              <a:t>LTSpice</a:t>
            </a:r>
            <a:endParaRPr lang="it-IT" dirty="0"/>
          </a:p>
          <a:p>
            <a:pPr lvl="1"/>
            <a:r>
              <a:rPr lang="it-IT" dirty="0"/>
              <a:t>Grafico</a:t>
            </a:r>
          </a:p>
          <a:p>
            <a:pPr lvl="1"/>
            <a:r>
              <a:rPr lang="it-IT" dirty="0"/>
              <a:t>Schema con modifiche</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1BA74-6A6C-4988-08A2-8D3D0F59E5B5}"/>
              </a:ext>
            </a:extLst>
          </p:cNvPr>
          <p:cNvSpPr>
            <a:spLocks noGrp="1"/>
          </p:cNvSpPr>
          <p:nvPr>
            <p:ph type="title"/>
          </p:nvPr>
        </p:nvSpPr>
        <p:spPr/>
        <p:txBody>
          <a:bodyPr/>
          <a:lstStyle/>
          <a:p>
            <a:r>
              <a:rPr lang="it-IT" dirty="0"/>
              <a:t>Hartley LC </a:t>
            </a:r>
            <a:r>
              <a:rPr lang="it-IT" dirty="0" err="1"/>
              <a:t>Oscillator</a:t>
            </a:r>
            <a:r>
              <a:rPr lang="it-IT" dirty="0"/>
              <a:t> – Schema </a:t>
            </a:r>
            <a:r>
              <a:rPr lang="it-IT" dirty="0" err="1"/>
              <a:t>LTSpice</a:t>
            </a:r>
            <a:endParaRPr lang="it-IT" dirty="0"/>
          </a:p>
        </p:txBody>
      </p:sp>
      <p:pic>
        <p:nvPicPr>
          <p:cNvPr id="6" name="Segnaposto contenuto 5">
            <a:extLst>
              <a:ext uri="{FF2B5EF4-FFF2-40B4-BE49-F238E27FC236}">
                <a16:creationId xmlns:a16="http://schemas.microsoft.com/office/drawing/2014/main" id="{71BA7DE6-9357-B475-182E-B92E16403F0E}"/>
              </a:ext>
            </a:extLst>
          </p:cNvPr>
          <p:cNvPicPr>
            <a:picLocks noGrp="1" noChangeAspect="1"/>
          </p:cNvPicPr>
          <p:nvPr>
            <p:ph idx="1"/>
          </p:nvPr>
        </p:nvPicPr>
        <p:blipFill>
          <a:blip r:embed="rId2"/>
          <a:stretch>
            <a:fillRect/>
          </a:stretch>
        </p:blipFill>
        <p:spPr>
          <a:xfrm>
            <a:off x="3486286" y="2108200"/>
            <a:ext cx="5517877" cy="3760788"/>
          </a:xfrm>
        </p:spPr>
      </p:pic>
      <p:sp>
        <p:nvSpPr>
          <p:cNvPr id="4" name="Segnaposto numero diapositiva 3">
            <a:extLst>
              <a:ext uri="{FF2B5EF4-FFF2-40B4-BE49-F238E27FC236}">
                <a16:creationId xmlns:a16="http://schemas.microsoft.com/office/drawing/2014/main" id="{BE845BFA-CDB0-DB21-53DB-722993786D99}"/>
              </a:ext>
            </a:extLst>
          </p:cNvPr>
          <p:cNvSpPr>
            <a:spLocks noGrp="1"/>
          </p:cNvSpPr>
          <p:nvPr>
            <p:ph type="sldNum" sz="quarter" idx="12"/>
          </p:nvPr>
        </p:nvSpPr>
        <p:spPr/>
        <p:txBody>
          <a:bodyPr/>
          <a:lstStyle/>
          <a:p>
            <a:pPr rtl="0"/>
            <a:fld id="{3A98EE3D-8CD1-4C3F-BD1C-C98C9596463C}" type="slidenum">
              <a:rPr lang="it-IT" noProof="0" smtClean="0"/>
              <a:t>20</a:t>
            </a:fld>
            <a:endParaRPr lang="it-IT" noProof="0" dirty="0"/>
          </a:p>
        </p:txBody>
      </p:sp>
    </p:spTree>
    <p:extLst>
      <p:ext uri="{BB962C8B-B14F-4D97-AF65-F5344CB8AC3E}">
        <p14:creationId xmlns:p14="http://schemas.microsoft.com/office/powerpoint/2010/main" val="239664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6DC8-BCA9-0A02-4B14-C5C618527157}"/>
              </a:ext>
            </a:extLst>
          </p:cNvPr>
          <p:cNvSpPr>
            <a:spLocks noGrp="1"/>
          </p:cNvSpPr>
          <p:nvPr>
            <p:ph type="title"/>
          </p:nvPr>
        </p:nvSpPr>
        <p:spPr/>
        <p:txBody>
          <a:bodyPr/>
          <a:lstStyle/>
          <a:p>
            <a:r>
              <a:rPr lang="it-IT" dirty="0"/>
              <a:t>Grafico</a:t>
            </a:r>
          </a:p>
        </p:txBody>
      </p:sp>
      <p:pic>
        <p:nvPicPr>
          <p:cNvPr id="6" name="Segnaposto contenuto 5">
            <a:extLst>
              <a:ext uri="{FF2B5EF4-FFF2-40B4-BE49-F238E27FC236}">
                <a16:creationId xmlns:a16="http://schemas.microsoft.com/office/drawing/2014/main" id="{1E69327B-0D36-AD08-3DB3-3D7F87215815}"/>
              </a:ext>
            </a:extLst>
          </p:cNvPr>
          <p:cNvPicPr>
            <a:picLocks noGrp="1" noChangeAspect="1"/>
          </p:cNvPicPr>
          <p:nvPr>
            <p:ph idx="1"/>
          </p:nvPr>
        </p:nvPicPr>
        <p:blipFill rotWithShape="1">
          <a:blip r:embed="rId2"/>
          <a:srcRect r="43037"/>
          <a:stretch/>
        </p:blipFill>
        <p:spPr>
          <a:xfrm>
            <a:off x="6356464" y="1737360"/>
            <a:ext cx="4738256" cy="3760788"/>
          </a:xfrm>
        </p:spPr>
      </p:pic>
      <p:sp>
        <p:nvSpPr>
          <p:cNvPr id="4" name="Segnaposto numero diapositiva 3">
            <a:extLst>
              <a:ext uri="{FF2B5EF4-FFF2-40B4-BE49-F238E27FC236}">
                <a16:creationId xmlns:a16="http://schemas.microsoft.com/office/drawing/2014/main" id="{6DEAE6CD-A955-8CE4-351B-DB2CD40A1AC7}"/>
              </a:ext>
            </a:extLst>
          </p:cNvPr>
          <p:cNvSpPr>
            <a:spLocks noGrp="1"/>
          </p:cNvSpPr>
          <p:nvPr>
            <p:ph type="sldNum" sz="quarter" idx="12"/>
          </p:nvPr>
        </p:nvSpPr>
        <p:spPr/>
        <p:txBody>
          <a:bodyPr/>
          <a:lstStyle/>
          <a:p>
            <a:pPr rtl="0"/>
            <a:fld id="{3A98EE3D-8CD1-4C3F-BD1C-C98C9596463C}" type="slidenum">
              <a:rPr lang="it-IT" noProof="0" smtClean="0"/>
              <a:t>21</a:t>
            </a:fld>
            <a:endParaRPr lang="it-IT" noProof="0" dirty="0"/>
          </a:p>
        </p:txBody>
      </p:sp>
      <p:sp>
        <p:nvSpPr>
          <p:cNvPr id="7" name="CasellaDiTesto 6">
            <a:extLst>
              <a:ext uri="{FF2B5EF4-FFF2-40B4-BE49-F238E27FC236}">
                <a16:creationId xmlns:a16="http://schemas.microsoft.com/office/drawing/2014/main" id="{DF41DA4C-B5D9-3C21-5552-7FBED73E0740}"/>
              </a:ext>
            </a:extLst>
          </p:cNvPr>
          <p:cNvSpPr txBox="1"/>
          <p:nvPr/>
        </p:nvSpPr>
        <p:spPr>
          <a:xfrm>
            <a:off x="434109" y="2022764"/>
            <a:ext cx="5467927" cy="3139321"/>
          </a:xfrm>
          <a:prstGeom prst="rect">
            <a:avLst/>
          </a:prstGeom>
          <a:noFill/>
        </p:spPr>
        <p:txBody>
          <a:bodyPr wrap="square" rtlCol="0">
            <a:spAutoFit/>
          </a:bodyPr>
          <a:lstStyle/>
          <a:p>
            <a:r>
              <a:rPr lang="it-IT" dirty="0"/>
              <a:t>Dalla tensione in uscita, si può notare come l’oscillatore si spenga dopo circa 1-2 decimi di secondo.</a:t>
            </a:r>
          </a:p>
          <a:p>
            <a:endParaRPr lang="it-IT" dirty="0"/>
          </a:p>
          <a:p>
            <a:r>
              <a:rPr lang="it-IT" dirty="0"/>
              <a:t>Pensando fosse un problema di guadagno, abbiamo provato a modificare i valori delle varie resistenze, al fine di trovare quali impattassero sulla durata del segnale in output.</a:t>
            </a:r>
          </a:p>
          <a:p>
            <a:endParaRPr lang="it-IT" dirty="0"/>
          </a:p>
          <a:p>
            <a:r>
              <a:rPr lang="it-IT" dirty="0"/>
              <a:t>Abbiamo notato che le resistenze R2 e R3 hanno un grande impatto sulla durata del segnale e siamo intervenuti riducendone il valore.</a:t>
            </a:r>
          </a:p>
        </p:txBody>
      </p:sp>
    </p:spTree>
    <p:extLst>
      <p:ext uri="{BB962C8B-B14F-4D97-AF65-F5344CB8AC3E}">
        <p14:creationId xmlns:p14="http://schemas.microsoft.com/office/powerpoint/2010/main" val="257847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ACB-D437-FD59-2474-BFF9B43E5F11}"/>
              </a:ext>
            </a:extLst>
          </p:cNvPr>
          <p:cNvSpPr>
            <a:spLocks noGrp="1"/>
          </p:cNvSpPr>
          <p:nvPr>
            <p:ph type="title"/>
          </p:nvPr>
        </p:nvSpPr>
        <p:spPr/>
        <p:txBody>
          <a:bodyPr/>
          <a:lstStyle/>
          <a:p>
            <a:r>
              <a:rPr lang="it-IT" dirty="0"/>
              <a:t>Schema con modifiche</a:t>
            </a:r>
          </a:p>
        </p:txBody>
      </p:sp>
      <p:pic>
        <p:nvPicPr>
          <p:cNvPr id="6" name="Segnaposto contenuto 5">
            <a:extLst>
              <a:ext uri="{FF2B5EF4-FFF2-40B4-BE49-F238E27FC236}">
                <a16:creationId xmlns:a16="http://schemas.microsoft.com/office/drawing/2014/main" id="{9CB4A259-32FD-FCC8-C23C-991C7D3C39F6}"/>
              </a:ext>
            </a:extLst>
          </p:cNvPr>
          <p:cNvPicPr>
            <a:picLocks noGrp="1" noChangeAspect="1"/>
          </p:cNvPicPr>
          <p:nvPr>
            <p:ph idx="1"/>
          </p:nvPr>
        </p:nvPicPr>
        <p:blipFill>
          <a:blip r:embed="rId2"/>
          <a:stretch>
            <a:fillRect/>
          </a:stretch>
        </p:blipFill>
        <p:spPr>
          <a:xfrm>
            <a:off x="980321" y="2080491"/>
            <a:ext cx="5486753" cy="3760788"/>
          </a:xfrm>
        </p:spPr>
      </p:pic>
      <p:sp>
        <p:nvSpPr>
          <p:cNvPr id="4" name="Segnaposto numero diapositiva 3">
            <a:extLst>
              <a:ext uri="{FF2B5EF4-FFF2-40B4-BE49-F238E27FC236}">
                <a16:creationId xmlns:a16="http://schemas.microsoft.com/office/drawing/2014/main" id="{9A86641E-D952-BD12-16D4-C8D0AE6CA6DE}"/>
              </a:ext>
            </a:extLst>
          </p:cNvPr>
          <p:cNvSpPr>
            <a:spLocks noGrp="1"/>
          </p:cNvSpPr>
          <p:nvPr>
            <p:ph type="sldNum" sz="quarter" idx="12"/>
          </p:nvPr>
        </p:nvSpPr>
        <p:spPr/>
        <p:txBody>
          <a:bodyPr/>
          <a:lstStyle/>
          <a:p>
            <a:pPr rtl="0"/>
            <a:fld id="{3A98EE3D-8CD1-4C3F-BD1C-C98C9596463C}" type="slidenum">
              <a:rPr lang="it-IT" noProof="0" smtClean="0"/>
              <a:t>22</a:t>
            </a:fld>
            <a:endParaRPr lang="it-IT" noProof="0" dirty="0"/>
          </a:p>
        </p:txBody>
      </p:sp>
      <p:sp>
        <p:nvSpPr>
          <p:cNvPr id="7" name="CasellaDiTesto 6">
            <a:extLst>
              <a:ext uri="{FF2B5EF4-FFF2-40B4-BE49-F238E27FC236}">
                <a16:creationId xmlns:a16="http://schemas.microsoft.com/office/drawing/2014/main" id="{CA61F483-5308-0D0D-C68D-4F63CF725386}"/>
              </a:ext>
            </a:extLst>
          </p:cNvPr>
          <p:cNvSpPr txBox="1"/>
          <p:nvPr/>
        </p:nvSpPr>
        <p:spPr>
          <a:xfrm>
            <a:off x="7638473" y="2080491"/>
            <a:ext cx="3842327" cy="1200329"/>
          </a:xfrm>
          <a:prstGeom prst="rect">
            <a:avLst/>
          </a:prstGeom>
          <a:noFill/>
        </p:spPr>
        <p:txBody>
          <a:bodyPr wrap="square" rtlCol="0">
            <a:spAutoFit/>
          </a:bodyPr>
          <a:lstStyle/>
          <a:p>
            <a:r>
              <a:rPr lang="it-IT" dirty="0"/>
              <a:t>Le modifiche effettuate a R2 e R3, di cui sono state ridotti notevolmente i valori di resistenza, hanno portato a avere un segnale più duraturo.</a:t>
            </a:r>
          </a:p>
        </p:txBody>
      </p:sp>
    </p:spTree>
    <p:extLst>
      <p:ext uri="{BB962C8B-B14F-4D97-AF65-F5344CB8AC3E}">
        <p14:creationId xmlns:p14="http://schemas.microsoft.com/office/powerpoint/2010/main" val="211206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09BAEB-B027-48DA-D74B-B9433F94CBC7}"/>
              </a:ext>
            </a:extLst>
          </p:cNvPr>
          <p:cNvSpPr>
            <a:spLocks noGrp="1"/>
          </p:cNvSpPr>
          <p:nvPr>
            <p:ph type="title"/>
          </p:nvPr>
        </p:nvSpPr>
        <p:spPr/>
        <p:txBody>
          <a:bodyPr/>
          <a:lstStyle/>
          <a:p>
            <a:r>
              <a:rPr lang="it-IT" dirty="0"/>
              <a:t>Grafico con modifiche</a:t>
            </a:r>
          </a:p>
        </p:txBody>
      </p:sp>
      <p:pic>
        <p:nvPicPr>
          <p:cNvPr id="6" name="Segnaposto contenuto 5">
            <a:extLst>
              <a:ext uri="{FF2B5EF4-FFF2-40B4-BE49-F238E27FC236}">
                <a16:creationId xmlns:a16="http://schemas.microsoft.com/office/drawing/2014/main" id="{AC98F911-B756-52E3-880B-50A1A19903F7}"/>
              </a:ext>
            </a:extLst>
          </p:cNvPr>
          <p:cNvPicPr>
            <a:picLocks noGrp="1" noChangeAspect="1"/>
          </p:cNvPicPr>
          <p:nvPr>
            <p:ph idx="1"/>
          </p:nvPr>
        </p:nvPicPr>
        <p:blipFill>
          <a:blip r:embed="rId2"/>
          <a:stretch>
            <a:fillRect/>
          </a:stretch>
        </p:blipFill>
        <p:spPr>
          <a:xfrm>
            <a:off x="6022109" y="1772042"/>
            <a:ext cx="5836023" cy="2551301"/>
          </a:xfrm>
        </p:spPr>
      </p:pic>
      <p:sp>
        <p:nvSpPr>
          <p:cNvPr id="4" name="Segnaposto numero diapositiva 3">
            <a:extLst>
              <a:ext uri="{FF2B5EF4-FFF2-40B4-BE49-F238E27FC236}">
                <a16:creationId xmlns:a16="http://schemas.microsoft.com/office/drawing/2014/main" id="{D728BCA8-317D-41F9-189A-E57201D15DB8}"/>
              </a:ext>
            </a:extLst>
          </p:cNvPr>
          <p:cNvSpPr>
            <a:spLocks noGrp="1"/>
          </p:cNvSpPr>
          <p:nvPr>
            <p:ph type="sldNum" sz="quarter" idx="12"/>
          </p:nvPr>
        </p:nvSpPr>
        <p:spPr/>
        <p:txBody>
          <a:bodyPr/>
          <a:lstStyle/>
          <a:p>
            <a:pPr rtl="0"/>
            <a:fld id="{3A98EE3D-8CD1-4C3F-BD1C-C98C9596463C}" type="slidenum">
              <a:rPr lang="it-IT" noProof="0" smtClean="0"/>
              <a:t>23</a:t>
            </a:fld>
            <a:endParaRPr lang="it-IT" noProof="0" dirty="0"/>
          </a:p>
        </p:txBody>
      </p:sp>
      <p:sp>
        <p:nvSpPr>
          <p:cNvPr id="7" name="CasellaDiTesto 6">
            <a:extLst>
              <a:ext uri="{FF2B5EF4-FFF2-40B4-BE49-F238E27FC236}">
                <a16:creationId xmlns:a16="http://schemas.microsoft.com/office/drawing/2014/main" id="{A52D16E6-0A37-0A40-D6A5-667970A308A4}"/>
              </a:ext>
            </a:extLst>
          </p:cNvPr>
          <p:cNvSpPr txBox="1"/>
          <p:nvPr/>
        </p:nvSpPr>
        <p:spPr>
          <a:xfrm>
            <a:off x="333868" y="2124363"/>
            <a:ext cx="4562763" cy="923330"/>
          </a:xfrm>
          <a:prstGeom prst="rect">
            <a:avLst/>
          </a:prstGeom>
          <a:noFill/>
        </p:spPr>
        <p:txBody>
          <a:bodyPr wrap="square" rtlCol="0">
            <a:spAutoFit/>
          </a:bodyPr>
          <a:lstStyle/>
          <a:p>
            <a:r>
              <a:rPr lang="it-IT" dirty="0"/>
              <a:t>Come si può notare, deve passare molto più tempo per spegnersi e il segnale generato ha una frequenza di circa 25kHz.</a:t>
            </a:r>
          </a:p>
        </p:txBody>
      </p:sp>
      <p:pic>
        <p:nvPicPr>
          <p:cNvPr id="9" name="Immagine 8">
            <a:extLst>
              <a:ext uri="{FF2B5EF4-FFF2-40B4-BE49-F238E27FC236}">
                <a16:creationId xmlns:a16="http://schemas.microsoft.com/office/drawing/2014/main" id="{D8153AEF-7BE7-581B-00BE-8AADF8A8A497}"/>
              </a:ext>
            </a:extLst>
          </p:cNvPr>
          <p:cNvPicPr>
            <a:picLocks noChangeAspect="1"/>
          </p:cNvPicPr>
          <p:nvPr/>
        </p:nvPicPr>
        <p:blipFill>
          <a:blip r:embed="rId3"/>
          <a:stretch>
            <a:fillRect/>
          </a:stretch>
        </p:blipFill>
        <p:spPr>
          <a:xfrm>
            <a:off x="214332" y="3931553"/>
            <a:ext cx="5731652" cy="2515285"/>
          </a:xfrm>
          <a:prstGeom prst="rect">
            <a:avLst/>
          </a:prstGeom>
        </p:spPr>
      </p:pic>
    </p:spTree>
    <p:extLst>
      <p:ext uri="{BB962C8B-B14F-4D97-AF65-F5344CB8AC3E}">
        <p14:creationId xmlns:p14="http://schemas.microsoft.com/office/powerpoint/2010/main" val="224554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successiva.</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5102166"/>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∗0.1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i="1">
                        <a:effectLst/>
                        <a:latin typeface="Cambria Math" panose="02040503050406030204" pitchFamily="18" charset="0"/>
                        <a:ea typeface="Calibri" panose="020F0502020204030204" pitchFamily="34" charset="0"/>
                        <a:cs typeface="Times New Roman" panose="02020603050405020304" pitchFamily="18" charset="0"/>
                      </a:rPr>
                      <m:t>=2,5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5102166"/>
              </a:xfrm>
              <a:prstGeom prst="rect">
                <a:avLst/>
              </a:prstGeom>
              <a:blipFill>
                <a:blip r:embed="rId7"/>
                <a:stretch>
                  <a:fillRect l="-1538" t="-717" r="-1346"/>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168273"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168273" cy="6463308"/>
              </a:xfrm>
              <a:prstGeom prst="rect">
                <a:avLst/>
              </a:prstGeom>
              <a:blipFill>
                <a:blip r:embed="rId5"/>
                <a:stretch>
                  <a:fillRect l="-1538" t="-566" r="-153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RC </a:t>
            </a:r>
            <a:r>
              <a:rPr lang="it-IT" sz="4400" dirty="0" err="1">
                <a:solidFill>
                  <a:schemeClr val="tx1">
                    <a:lumMod val="75000"/>
                    <a:lumOff val="25000"/>
                  </a:schemeClr>
                </a:solidFill>
              </a:rPr>
              <a:t>oscillator</a:t>
            </a:r>
            <a:r>
              <a:rPr lang="it-IT" sz="4400" dirty="0">
                <a:solidFill>
                  <a:schemeClr val="tx1">
                    <a:lumMod val="75000"/>
                    <a:lumOff val="25000"/>
                  </a:schemeClr>
                </a:solidFill>
              </a:rPr>
              <a:t> with AD8627</a:t>
            </a:r>
          </a:p>
        </p:txBody>
      </p:sp>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9"/>
            <a:ext cx="10842695" cy="125338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5" name="Immagine 4">
            <a:extLst>
              <a:ext uri="{FF2B5EF4-FFF2-40B4-BE49-F238E27FC236}">
                <a16:creationId xmlns:a16="http://schemas.microsoft.com/office/drawing/2014/main" id="{81F1E06D-DB56-5146-4605-98EE3ECC10B5}"/>
              </a:ext>
            </a:extLst>
          </p:cNvPr>
          <p:cNvPicPr>
            <a:picLocks noChangeAspect="1"/>
          </p:cNvPicPr>
          <p:nvPr/>
        </p:nvPicPr>
        <p:blipFill>
          <a:blip r:embed="rId6"/>
          <a:stretch>
            <a:fillRect/>
          </a:stretch>
        </p:blipFill>
        <p:spPr>
          <a:xfrm>
            <a:off x="2480829" y="2802445"/>
            <a:ext cx="6690880" cy="3519619"/>
          </a:xfrm>
          <a:prstGeom prst="rect">
            <a:avLst/>
          </a:prstGeom>
        </p:spPr>
      </p:pic>
    </p:spTree>
    <p:extLst>
      <p:ext uri="{BB962C8B-B14F-4D97-AF65-F5344CB8AC3E}">
        <p14:creationId xmlns:p14="http://schemas.microsoft.com/office/powerpoint/2010/main" val="2460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it-IT"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ea typeface="Calibri" panose="020F0502020204030204" pitchFamily="34" charset="0"/>
                    <a:cs typeface="Times New Roman" panose="02020603050405020304" pitchFamily="18" charset="0"/>
                  </a:rPr>
                  <a:t>F </a:t>
                </a:r>
                <a14:m>
                  <m:oMath xmlns:m="http://schemas.openxmlformats.org/officeDocument/2006/math">
                    <m:r>
                      <a:rPr lang="it-IT" sz="1800" i="1">
                        <a:effectLst/>
                        <a:latin typeface="Cambria Math" panose="02040503050406030204" pitchFamily="18" charset="0"/>
                        <a:ea typeface="Calibri" panose="020F0502020204030204" pitchFamily="34" charset="0"/>
                        <a:cs typeface="Times New Roman" panose="02020603050405020304" pitchFamily="18" charset="0"/>
                      </a:rPr>
                      <m:t>=250</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a:latin typeface="Cambria Math" panose="02040503050406030204" pitchFamily="18" charset="0"/>
                      </a:rPr>
                      <m:t>𝜇</m:t>
                    </m:r>
                    <m:r>
                      <a:rPr lang="it-IT" b="0" i="1" smtClean="0">
                        <a:latin typeface="Cambria Math" panose="02040503050406030204" pitchFamily="18" charset="0"/>
                      </a:rPr>
                      <m:t>𝑠</m:t>
                    </m:r>
                    <m:r>
                      <a:rPr lang="it-IT" i="1">
                        <a:latin typeface="Cambria Math" panose="02040503050406030204" pitchFamily="18" charset="0"/>
                      </a:rPr>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prima non funzionava correttamente. Notiamo che l’onda quadra è bistrattata ma l’onda triangolare c’è ed è simile a quella che si aspetteremmo</a:t>
                </a: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In compenso l’onda sinusoidale è perfetta ma nessuna delle onde ha la frequenza che ci aspettiamo perché                  </a:t>
                </a:r>
                <a14:m>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≈0.011</m:t>
                    </m:r>
                    <m:r>
                      <a:rPr lang="it-IT" i="1">
                        <a:latin typeface="Cambria Math" panose="02040503050406030204" pitchFamily="18" charset="0"/>
                      </a:rPr>
                      <m:t>𝑚𝑠</m:t>
                    </m:r>
                    <m:r>
                      <a:rPr lang="it-IT" i="1">
                        <a:latin typeface="Cambria Math" panose="02040503050406030204" pitchFamily="18" charset="0"/>
                      </a:rPr>
                      <m:t>→</m:t>
                    </m:r>
                    <m:r>
                      <a:rPr lang="it-IT" b="0" i="1" smtClean="0">
                        <a:latin typeface="Cambria Math" panose="02040503050406030204" pitchFamily="18" charset="0"/>
                      </a:rPr>
                      <m:t>𝐹</m:t>
                    </m:r>
                    <m:r>
                      <a:rPr lang="it-IT" b="0" i="1" smtClean="0">
                        <a:latin typeface="Cambria Math" panose="02040503050406030204" pitchFamily="18" charset="0"/>
                      </a:rPr>
                      <m:t>=90</m:t>
                    </m:r>
                    <m:r>
                      <a:rPr lang="it-IT" i="1">
                        <a:latin typeface="Cambria Math" panose="02040503050406030204" pitchFamily="18" charset="0"/>
                      </a:rPr>
                      <m:t>𝑘𝐻𝑧</m:t>
                    </m:r>
                  </m:oMath>
                </a14:m>
                <a:r>
                  <a:rPr lang="it-IT" dirty="0"/>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186309"/>
              </a:xfrm>
              <a:prstGeom prst="rect">
                <a:avLst/>
              </a:prstGeom>
              <a:blipFill>
                <a:blip r:embed="rId5"/>
                <a:stretch>
                  <a:fillRect l="-1734" t="-591" r="-1734"/>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9439764" cy="700340"/>
          </a:xfrm>
        </p:spPr>
        <p:txBody>
          <a:bodyPr vert="horz" lIns="91440" tIns="45720" rIns="91440" bIns="45720" rtlCol="0" anchor="b">
            <a:noAutofit/>
          </a:bodyPr>
          <a:lstStyle/>
          <a:p>
            <a:pPr rtl="0"/>
            <a:r>
              <a:rPr lang="it-IT" sz="4400" dirty="0">
                <a:solidFill>
                  <a:schemeClr val="tx1">
                    <a:lumMod val="75000"/>
                    <a:lumOff val="25000"/>
                  </a:schemeClr>
                </a:solidFill>
              </a:rPr>
              <a:t>Considerazioni finali</a:t>
            </a:r>
          </a:p>
        </p:txBody>
      </p:sp>
      <mc:AlternateContent xmlns:mc="http://schemas.openxmlformats.org/markup-compatibility/2006" xmlns:a14="http://schemas.microsoft.com/office/drawing/2010/main">
        <mc:Choice Requires="a14">
          <p:sp>
            <p:nvSpPr>
              <p:cNvPr id="16" name="Segnaposto contenuto 2">
                <a:extLst>
                  <a:ext uri="{FF2B5EF4-FFF2-40B4-BE49-F238E27FC236}">
                    <a16:creationId xmlns:a16="http://schemas.microsoft.com/office/drawing/2014/main" id="{2D28C155-A62A-94C1-AF5F-EA612997C9CC}"/>
                  </a:ext>
                </a:extLst>
              </p:cNvPr>
              <p:cNvSpPr>
                <a:spLocks noGrp="1"/>
              </p:cNvSpPr>
              <p:nvPr>
                <p:ph idx="1"/>
              </p:nvPr>
            </p:nvSpPr>
            <p:spPr>
              <a:xfrm>
                <a:off x="758377" y="1452868"/>
                <a:ext cx="10842695" cy="3045241"/>
              </a:xfrm>
            </p:spPr>
            <p:txBody>
              <a:bodyPr>
                <a:normAutofit/>
              </a:bodyPr>
              <a:lstStyle/>
              <a:p>
                <a:r>
                  <a:rPr lang="it-IT" dirty="0"/>
                  <a:t>Abbiamo notato che in quest’ultimo modello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dirty="0"/>
                  <a:t> dopo i quali le caratteristiche che ci aspettiamo vengono via via sempre meno</a:t>
                </a:r>
              </a:p>
              <a:p>
                <a:r>
                  <a:rPr lang="it-IT" dirty="0"/>
                  <a:t>A tale frequenza anche il primo modello funziona correttamente ma fornisce un’onda sinusoidale di più scarsa qualità (è più vicina a una triangolare)</a:t>
                </a:r>
              </a:p>
              <a:p>
                <a:r>
                  <a:rPr lang="it-IT" dirty="0"/>
                  <a:t>Considerando ciò, abbiamo deciso di progettare una board utilizzando l’AD8627 come </a:t>
                </a:r>
                <a:r>
                  <a:rPr lang="it-IT" dirty="0" err="1"/>
                  <a:t>opamp</a:t>
                </a:r>
                <a:r>
                  <a:rPr lang="it-IT" dirty="0"/>
                  <a:t> per via delle sue migliori qualità ad alte frequenze</a:t>
                </a:r>
              </a:p>
              <a:p>
                <a:endParaRPr lang="it-IT" dirty="0"/>
              </a:p>
            </p:txBody>
          </p:sp>
        </mc:Choice>
        <mc:Fallback xmlns="">
          <p:sp>
            <p:nvSpPr>
              <p:cNvPr id="16" name="Segnaposto contenuto 2">
                <a:extLst>
                  <a:ext uri="{FF2B5EF4-FFF2-40B4-BE49-F238E27FC236}">
                    <a16:creationId xmlns:a16="http://schemas.microsoft.com/office/drawing/2014/main" id="{2D28C155-A62A-94C1-AF5F-EA612997C9CC}"/>
                  </a:ext>
                </a:extLst>
              </p:cNvPr>
              <p:cNvSpPr>
                <a:spLocks noGrp="1" noRot="1" noChangeAspect="1" noMove="1" noResize="1" noEditPoints="1" noAdjustHandles="1" noChangeArrowheads="1" noChangeShapeType="1" noTextEdit="1"/>
              </p:cNvSpPr>
              <p:nvPr>
                <p:ph idx="1"/>
              </p:nvPr>
            </p:nvSpPr>
            <p:spPr>
              <a:xfrm>
                <a:off x="758377" y="1452868"/>
                <a:ext cx="10842695" cy="3045241"/>
              </a:xfrm>
              <a:blipFill>
                <a:blip r:embed="rId5"/>
                <a:stretch>
                  <a:fillRect l="-1574" t="-1600" r="-2024" b="-3200"/>
                </a:stretch>
              </a:blipFill>
            </p:spPr>
            <p:txBody>
              <a:bodyPr/>
              <a:lstStyle/>
              <a:p>
                <a:r>
                  <a:rPr lang="it-IT">
                    <a:noFill/>
                  </a:rPr>
                  <a:t> </a:t>
                </a:r>
              </a:p>
            </p:txBody>
          </p:sp>
        </mc:Fallback>
      </mc:AlternateContent>
    </p:spTree>
    <p:extLst>
      <p:ext uri="{BB962C8B-B14F-4D97-AF65-F5344CB8AC3E}">
        <p14:creationId xmlns:p14="http://schemas.microsoft.com/office/powerpoint/2010/main" val="5044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5" name="Titolo 4">
            <a:extLst>
              <a:ext uri="{FF2B5EF4-FFF2-40B4-BE49-F238E27FC236}">
                <a16:creationId xmlns:a16="http://schemas.microsoft.com/office/drawing/2014/main" id="{EFBB75AF-4B31-098D-32F9-BC061358964E}"/>
              </a:ext>
            </a:extLst>
          </p:cNvPr>
          <p:cNvSpPr>
            <a:spLocks noGrp="1"/>
          </p:cNvSpPr>
          <p:nvPr>
            <p:ph type="title"/>
          </p:nvPr>
        </p:nvSpPr>
        <p:spPr>
          <a:xfrm>
            <a:off x="590927" y="535936"/>
            <a:ext cx="5098673" cy="700340"/>
          </a:xfrm>
        </p:spPr>
        <p:txBody>
          <a:bodyPr vert="horz" lIns="91440" tIns="45720" rIns="91440" bIns="45720" rtlCol="0" anchor="b">
            <a:noAutofit/>
          </a:bodyPr>
          <a:lstStyle/>
          <a:p>
            <a:pPr rtl="0"/>
            <a:r>
              <a:rPr lang="it-IT" sz="4400" dirty="0">
                <a:solidFill>
                  <a:schemeClr val="tx1">
                    <a:lumMod val="75000"/>
                    <a:lumOff val="25000"/>
                  </a:schemeClr>
                </a:solidFill>
              </a:rPr>
              <a:t>Progettazione EAGLE</a:t>
            </a:r>
          </a:p>
        </p:txBody>
      </p:sp>
      <p:pic>
        <p:nvPicPr>
          <p:cNvPr id="3" name="Immagine 2">
            <a:extLst>
              <a:ext uri="{FF2B5EF4-FFF2-40B4-BE49-F238E27FC236}">
                <a16:creationId xmlns:a16="http://schemas.microsoft.com/office/drawing/2014/main" id="{E28E803A-BA81-5F40-0B78-6B8866A702DD}"/>
              </a:ext>
            </a:extLst>
          </p:cNvPr>
          <p:cNvPicPr>
            <a:picLocks noChangeAspect="1"/>
          </p:cNvPicPr>
          <p:nvPr/>
        </p:nvPicPr>
        <p:blipFill>
          <a:blip r:embed="rId5"/>
          <a:stretch>
            <a:fillRect/>
          </a:stretch>
        </p:blipFill>
        <p:spPr>
          <a:xfrm>
            <a:off x="2289450" y="1236276"/>
            <a:ext cx="7613099" cy="4326599"/>
          </a:xfrm>
          <a:prstGeom prst="rect">
            <a:avLst/>
          </a:prstGeom>
          <a:ln>
            <a:solidFill>
              <a:schemeClr val="tx1"/>
            </a:solidFill>
          </a:ln>
        </p:spPr>
      </p:pic>
    </p:spTree>
    <p:extLst>
      <p:ext uri="{BB962C8B-B14F-4D97-AF65-F5344CB8AC3E}">
        <p14:creationId xmlns:p14="http://schemas.microsoft.com/office/powerpoint/2010/main" val="3606261379"/>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1209</Words>
  <Application>Microsoft Office PowerPoint</Application>
  <PresentationFormat>Widescreen</PresentationFormat>
  <Paragraphs>138</Paragraphs>
  <Slides>24</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Cambria Math</vt:lpstr>
      <vt:lpstr>Wingdings</vt:lpstr>
      <vt:lpstr>RetrospectVTI</vt:lpstr>
      <vt:lpstr>Progettazione di sistemi elettronici</vt:lpstr>
      <vt:lpstr>Indice</vt:lpstr>
      <vt:lpstr>RC oscillator</vt:lpstr>
      <vt:lpstr>Presentazione standard di PowerPoint</vt:lpstr>
      <vt:lpstr>Presentazione standard di PowerPoint</vt:lpstr>
      <vt:lpstr>RC oscillator with AD8627</vt:lpstr>
      <vt:lpstr>Presentazione standard di PowerPoint</vt:lpstr>
      <vt:lpstr>Considerazioni finali</vt:lpstr>
      <vt:lpstr>Progettazione EAGLE</vt:lpstr>
      <vt:lpstr>Progettazione EAGLE</vt:lpstr>
      <vt:lpstr>Timer 555 Astable</vt:lpstr>
      <vt:lpstr>Schema LTSpice (Normal Duty Cycle)</vt:lpstr>
      <vt:lpstr>Grafici e risultati (Normal Duty Cycle)</vt:lpstr>
      <vt:lpstr>Schema LTSpice (Low Duty Cycle)</vt:lpstr>
      <vt:lpstr>Grafici e risultati (Low Duty Cycle)</vt:lpstr>
      <vt:lpstr>EAGLE: Schema (Low Duty Cycle)</vt:lpstr>
      <vt:lpstr>EAGLE: Board (Low Duty Cycle)</vt:lpstr>
      <vt:lpstr>EAGLE: Board (Low Duty Cycle)</vt:lpstr>
      <vt:lpstr>EAGLE: Board (Low Duty Cycle)</vt:lpstr>
      <vt:lpstr>Hartley LC Oscillator – Schema LTSpice</vt:lpstr>
      <vt:lpstr>Grafico</vt:lpstr>
      <vt:lpstr>Schema con modifiche</vt:lpstr>
      <vt:lpstr>Grafico con modifiche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2022-07-04T15:31:22Z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