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25"/>
  </p:notesMasterIdLst>
  <p:handoutMasterIdLst>
    <p:handoutMasterId r:id="rId26"/>
  </p:handoutMasterIdLst>
  <p:sldIdLst>
    <p:sldId id="258" r:id="rId5"/>
    <p:sldId id="261" r:id="rId6"/>
    <p:sldId id="286" r:id="rId7"/>
    <p:sldId id="293" r:id="rId8"/>
    <p:sldId id="294" r:id="rId9"/>
    <p:sldId id="295" r:id="rId10"/>
    <p:sldId id="296" r:id="rId11"/>
    <p:sldId id="297" r:id="rId12"/>
    <p:sldId id="298" r:id="rId13"/>
    <p:sldId id="299" r:id="rId14"/>
    <p:sldId id="300" r:id="rId15"/>
    <p:sldId id="302" r:id="rId16"/>
    <p:sldId id="303" r:id="rId17"/>
    <p:sldId id="301" r:id="rId18"/>
    <p:sldId id="304" r:id="rId19"/>
    <p:sldId id="305" r:id="rId20"/>
    <p:sldId id="307" r:id="rId21"/>
    <p:sldId id="306" r:id="rId22"/>
    <p:sldId id="308" r:id="rId23"/>
    <p:sldId id="290" r:id="rId2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04/07/2022</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04/07/2022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a:t>
            </a:fld>
            <a:endParaRPr lang="it-IT"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10</a:t>
            </a:fld>
            <a:endParaRPr lang="it-IT" dirty="0"/>
          </a:p>
        </p:txBody>
      </p:sp>
    </p:spTree>
    <p:extLst>
      <p:ext uri="{BB962C8B-B14F-4D97-AF65-F5344CB8AC3E}">
        <p14:creationId xmlns:p14="http://schemas.microsoft.com/office/powerpoint/2010/main" val="1226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20</a:t>
            </a:fld>
            <a:endParaRPr lang="it-IT"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a:t>
            </a:fld>
            <a:endParaRPr lang="it-IT"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93704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4028904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3162151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840957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2807057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256854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04/07/2022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04/07/2022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04/07/2022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04/07/2022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04/07/2022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04/07/2022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04/07/2022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04/07/2022</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hyperlink" Target="https://www.analog.com/en/products/ad8627.html" TargetMode="Externa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830174" y="2022764"/>
            <a:ext cx="4526280" cy="2650835"/>
          </a:xfrm>
        </p:spPr>
        <p:txBody>
          <a:bodyPr rtlCol="0"/>
          <a:lstStyle/>
          <a:p>
            <a:pPr rtl="0"/>
            <a:r>
              <a:rPr lang="it-IT" dirty="0"/>
              <a:t>Progettazione di sistemi elettronici</a:t>
            </a:r>
          </a:p>
        </p:txBody>
      </p:sp>
      <p:sp>
        <p:nvSpPr>
          <p:cNvPr id="4" name="Sottotitolo 3">
            <a:extLst>
              <a:ext uri="{FF2B5EF4-FFF2-40B4-BE49-F238E27FC236}">
                <a16:creationId xmlns:a16="http://schemas.microsoft.com/office/drawing/2014/main" id="{FFFB5E3C-FE17-44EA-B59B-183125D08F7C}"/>
              </a:ext>
            </a:extLst>
          </p:cNvPr>
          <p:cNvSpPr>
            <a:spLocks noGrp="1"/>
          </p:cNvSpPr>
          <p:nvPr>
            <p:ph type="subTitle" idx="1"/>
          </p:nvPr>
        </p:nvSpPr>
        <p:spPr>
          <a:xfrm>
            <a:off x="6758710" y="3047998"/>
            <a:ext cx="4526280" cy="2743201"/>
          </a:xfrm>
        </p:spPr>
        <p:txBody>
          <a:bodyPr rtlCol="0"/>
          <a:lstStyle/>
          <a:p>
            <a:pPr algn="ctr" rtl="0"/>
            <a:r>
              <a:rPr lang="it-IT" sz="3000" b="1" dirty="0"/>
              <a:t>Oscillatori</a:t>
            </a:r>
          </a:p>
          <a:p>
            <a:pPr rtl="0"/>
            <a:endParaRPr lang="it-IT" dirty="0">
              <a:latin typeface="+mj-lt"/>
            </a:endParaRPr>
          </a:p>
          <a:p>
            <a:pPr rtl="0"/>
            <a:endParaRPr lang="it-IT" dirty="0">
              <a:latin typeface="+mj-lt"/>
            </a:endParaRPr>
          </a:p>
          <a:p>
            <a:pPr rtl="0"/>
            <a:r>
              <a:rPr lang="it-IT" dirty="0">
                <a:latin typeface="+mj-lt"/>
              </a:rPr>
              <a:t>Greco salvatore 1053509</a:t>
            </a:r>
          </a:p>
          <a:p>
            <a:pPr rtl="0"/>
            <a:r>
              <a:rPr lang="it-IT" dirty="0">
                <a:latin typeface="+mj-lt"/>
              </a:rPr>
              <a:t>Gamba Fabio 1053157</a:t>
            </a:r>
          </a:p>
        </p:txBody>
      </p:sp>
      <p:pic>
        <p:nvPicPr>
          <p:cNvPr id="5" name="Elemento grafico 4">
            <a:extLst>
              <a:ext uri="{FF2B5EF4-FFF2-40B4-BE49-F238E27FC236}">
                <a16:creationId xmlns:a16="http://schemas.microsoft.com/office/drawing/2014/main" id="{726D919E-DC18-489E-AB28-D278D021F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547" y="454025"/>
            <a:ext cx="4791075" cy="1895475"/>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10</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5505073" cy="700340"/>
          </a:xfrm>
        </p:spPr>
        <p:txBody>
          <a:bodyPr vert="horz" lIns="91440" tIns="45720" rIns="91440" bIns="45720" rtlCol="0" anchor="b">
            <a:noAutofit/>
          </a:bodyPr>
          <a:lstStyle/>
          <a:p>
            <a:pPr rtl="0"/>
            <a:r>
              <a:rPr lang="it-IT" sz="4400" dirty="0">
                <a:solidFill>
                  <a:schemeClr val="tx1">
                    <a:lumMod val="75000"/>
                    <a:lumOff val="25000"/>
                  </a:schemeClr>
                </a:solidFill>
              </a:rPr>
              <a:t>Progettazione EAGLE</a:t>
            </a:r>
          </a:p>
        </p:txBody>
      </p:sp>
      <p:pic>
        <p:nvPicPr>
          <p:cNvPr id="7" name="Immagine 6">
            <a:extLst>
              <a:ext uri="{FF2B5EF4-FFF2-40B4-BE49-F238E27FC236}">
                <a16:creationId xmlns:a16="http://schemas.microsoft.com/office/drawing/2014/main" id="{09C4DB81-791B-F38E-49DB-4F7BC10DFC50}"/>
              </a:ext>
            </a:extLst>
          </p:cNvPr>
          <p:cNvPicPr>
            <a:picLocks noChangeAspect="1"/>
          </p:cNvPicPr>
          <p:nvPr/>
        </p:nvPicPr>
        <p:blipFill>
          <a:blip r:embed="rId5"/>
          <a:stretch>
            <a:fillRect/>
          </a:stretch>
        </p:blipFill>
        <p:spPr>
          <a:xfrm>
            <a:off x="6620787" y="535936"/>
            <a:ext cx="2931607" cy="3189016"/>
          </a:xfrm>
          <a:prstGeom prst="rect">
            <a:avLst/>
          </a:prstGeom>
        </p:spPr>
      </p:pic>
      <p:pic>
        <p:nvPicPr>
          <p:cNvPr id="9" name="Immagine 8">
            <a:extLst>
              <a:ext uri="{FF2B5EF4-FFF2-40B4-BE49-F238E27FC236}">
                <a16:creationId xmlns:a16="http://schemas.microsoft.com/office/drawing/2014/main" id="{05E6C10F-2256-866E-B308-DCB5E2B4D8C0}"/>
              </a:ext>
            </a:extLst>
          </p:cNvPr>
          <p:cNvPicPr>
            <a:picLocks noChangeAspect="1"/>
          </p:cNvPicPr>
          <p:nvPr/>
        </p:nvPicPr>
        <p:blipFill>
          <a:blip r:embed="rId6"/>
          <a:stretch>
            <a:fillRect/>
          </a:stretch>
        </p:blipFill>
        <p:spPr>
          <a:xfrm>
            <a:off x="590927" y="1346200"/>
            <a:ext cx="5156395" cy="4165600"/>
          </a:xfrm>
          <a:prstGeom prst="rect">
            <a:avLst/>
          </a:prstGeom>
        </p:spPr>
      </p:pic>
      <p:sp>
        <p:nvSpPr>
          <p:cNvPr id="11" name="CasellaDiTesto 10">
            <a:extLst>
              <a:ext uri="{FF2B5EF4-FFF2-40B4-BE49-F238E27FC236}">
                <a16:creationId xmlns:a16="http://schemas.microsoft.com/office/drawing/2014/main" id="{075B6128-6BF1-5C19-69FD-986FDD0E1EAF}"/>
              </a:ext>
            </a:extLst>
          </p:cNvPr>
          <p:cNvSpPr txBox="1"/>
          <p:nvPr/>
        </p:nvSpPr>
        <p:spPr>
          <a:xfrm>
            <a:off x="6377862" y="4193308"/>
            <a:ext cx="5156395" cy="1754326"/>
          </a:xfrm>
          <a:prstGeom prst="rect">
            <a:avLst/>
          </a:prstGeom>
          <a:noFill/>
        </p:spPr>
        <p:txBody>
          <a:bodyPr wrap="square" rtlCol="0">
            <a:spAutoFit/>
          </a:bodyPr>
          <a:lstStyle/>
          <a:p>
            <a:r>
              <a:rPr lang="it-IT" dirty="0"/>
              <a:t>Gli errori DRC segnalati sono riferiti esclusivamente al connettore di uscita il quale disegno esce dalla board (ma non necessariamente deve stare al suo interno). Il piano di massa non viene salvato ma per ricrearlo basta usare </a:t>
            </a:r>
            <a:r>
              <a:rPr lang="it-IT" dirty="0" err="1"/>
              <a:t>ratsnet</a:t>
            </a:r>
            <a:r>
              <a:rPr lang="it-IT" dirty="0"/>
              <a:t> ad ogni apertura della board</a:t>
            </a:r>
          </a:p>
        </p:txBody>
      </p:sp>
    </p:spTree>
    <p:extLst>
      <p:ext uri="{BB962C8B-B14F-4D97-AF65-F5344CB8AC3E}">
        <p14:creationId xmlns:p14="http://schemas.microsoft.com/office/powerpoint/2010/main" val="37072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68BCB-C0C0-7B87-1FDF-8814F3CAA3C2}"/>
              </a:ext>
            </a:extLst>
          </p:cNvPr>
          <p:cNvSpPr>
            <a:spLocks noGrp="1"/>
          </p:cNvSpPr>
          <p:nvPr>
            <p:ph type="title"/>
          </p:nvPr>
        </p:nvSpPr>
        <p:spPr/>
        <p:txBody>
          <a:bodyPr/>
          <a:lstStyle/>
          <a:p>
            <a:r>
              <a:rPr lang="it-IT" dirty="0"/>
              <a:t>Timer 555 </a:t>
            </a:r>
            <a:r>
              <a:rPr lang="it-IT" dirty="0" err="1"/>
              <a:t>Astable</a:t>
            </a:r>
            <a:endParaRPr lang="it-IT" dirty="0"/>
          </a:p>
        </p:txBody>
      </p:sp>
      <p:sp>
        <p:nvSpPr>
          <p:cNvPr id="3" name="Segnaposto contenuto 2">
            <a:extLst>
              <a:ext uri="{FF2B5EF4-FFF2-40B4-BE49-F238E27FC236}">
                <a16:creationId xmlns:a16="http://schemas.microsoft.com/office/drawing/2014/main" id="{16A48B06-D0C0-AFB4-95B8-98CD777EEED2}"/>
              </a:ext>
            </a:extLst>
          </p:cNvPr>
          <p:cNvSpPr>
            <a:spLocks noGrp="1"/>
          </p:cNvSpPr>
          <p:nvPr>
            <p:ph idx="1"/>
          </p:nvPr>
        </p:nvSpPr>
        <p:spPr/>
        <p:txBody>
          <a:bodyPr/>
          <a:lstStyle/>
          <a:p>
            <a:r>
              <a:rPr lang="it-IT" dirty="0"/>
              <a:t>Abbiamo realizzato un Timer 555 in modalità astabile, ovvero che genera continuamente, in uscita, un’onda quadra.</a:t>
            </a:r>
          </a:p>
          <a:p>
            <a:r>
              <a:rPr lang="it-IT" dirty="0"/>
              <a:t>In </a:t>
            </a:r>
            <a:r>
              <a:rPr lang="it-IT" dirty="0" err="1"/>
              <a:t>LTSpice</a:t>
            </a:r>
            <a:r>
              <a:rPr lang="it-IT" dirty="0"/>
              <a:t> abbiamo realizzato sia la versione con duty </a:t>
            </a:r>
            <a:r>
              <a:rPr lang="it-IT" dirty="0" err="1"/>
              <a:t>cycle</a:t>
            </a:r>
            <a:r>
              <a:rPr lang="it-IT" dirty="0"/>
              <a:t> maggiore del 50%, sia la versione con duty </a:t>
            </a:r>
            <a:r>
              <a:rPr lang="it-IT" dirty="0" err="1"/>
              <a:t>cycle</a:t>
            </a:r>
            <a:r>
              <a:rPr lang="it-IT" dirty="0"/>
              <a:t> minore del 50%. </a:t>
            </a:r>
          </a:p>
        </p:txBody>
      </p:sp>
      <p:sp>
        <p:nvSpPr>
          <p:cNvPr id="4" name="Segnaposto numero diapositiva 3">
            <a:extLst>
              <a:ext uri="{FF2B5EF4-FFF2-40B4-BE49-F238E27FC236}">
                <a16:creationId xmlns:a16="http://schemas.microsoft.com/office/drawing/2014/main" id="{D6836A4F-B154-B895-BFEC-B25B907FB131}"/>
              </a:ext>
            </a:extLst>
          </p:cNvPr>
          <p:cNvSpPr>
            <a:spLocks noGrp="1"/>
          </p:cNvSpPr>
          <p:nvPr>
            <p:ph type="sldNum" sz="quarter" idx="12"/>
          </p:nvPr>
        </p:nvSpPr>
        <p:spPr/>
        <p:txBody>
          <a:bodyPr/>
          <a:lstStyle/>
          <a:p>
            <a:pPr rtl="0"/>
            <a:fld id="{3A98EE3D-8CD1-4C3F-BD1C-C98C9596463C}" type="slidenum">
              <a:rPr lang="it-IT" noProof="0" smtClean="0"/>
              <a:t>11</a:t>
            </a:fld>
            <a:endParaRPr lang="it-IT" noProof="0" dirty="0"/>
          </a:p>
        </p:txBody>
      </p:sp>
    </p:spTree>
    <p:extLst>
      <p:ext uri="{BB962C8B-B14F-4D97-AF65-F5344CB8AC3E}">
        <p14:creationId xmlns:p14="http://schemas.microsoft.com/office/powerpoint/2010/main" val="421670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97393-C91F-2190-CC01-0973F406224F}"/>
              </a:ext>
            </a:extLst>
          </p:cNvPr>
          <p:cNvSpPr>
            <a:spLocks noGrp="1"/>
          </p:cNvSpPr>
          <p:nvPr>
            <p:ph type="title"/>
          </p:nvPr>
        </p:nvSpPr>
        <p:spPr/>
        <p:txBody>
          <a:bodyPr/>
          <a:lstStyle/>
          <a:p>
            <a:r>
              <a:rPr lang="it-IT" dirty="0"/>
              <a:t>Schema </a:t>
            </a:r>
            <a:r>
              <a:rPr lang="it-IT" dirty="0" err="1"/>
              <a:t>LTSpice</a:t>
            </a:r>
            <a:r>
              <a:rPr lang="it-IT" dirty="0"/>
              <a:t> (</a:t>
            </a:r>
            <a:r>
              <a:rPr lang="it-IT" dirty="0" err="1"/>
              <a:t>Normal</a:t>
            </a:r>
            <a:r>
              <a:rPr lang="it-IT" dirty="0"/>
              <a:t> Duty </a:t>
            </a:r>
            <a:r>
              <a:rPr lang="it-IT" dirty="0" err="1"/>
              <a:t>Cycle</a:t>
            </a:r>
            <a:r>
              <a:rPr lang="it-IT" dirty="0"/>
              <a:t>)</a:t>
            </a:r>
          </a:p>
        </p:txBody>
      </p:sp>
      <p:pic>
        <p:nvPicPr>
          <p:cNvPr id="6" name="Segnaposto contenuto 5">
            <a:extLst>
              <a:ext uri="{FF2B5EF4-FFF2-40B4-BE49-F238E27FC236}">
                <a16:creationId xmlns:a16="http://schemas.microsoft.com/office/drawing/2014/main" id="{9B2886E6-FD02-F9D5-22D5-7F0500EB82B9}"/>
              </a:ext>
            </a:extLst>
          </p:cNvPr>
          <p:cNvPicPr>
            <a:picLocks noGrp="1" noChangeAspect="1"/>
          </p:cNvPicPr>
          <p:nvPr>
            <p:ph idx="1"/>
          </p:nvPr>
        </p:nvPicPr>
        <p:blipFill>
          <a:blip r:embed="rId2"/>
          <a:stretch>
            <a:fillRect/>
          </a:stretch>
        </p:blipFill>
        <p:spPr>
          <a:xfrm>
            <a:off x="670760" y="2065068"/>
            <a:ext cx="6456160" cy="3760788"/>
          </a:xfrm>
        </p:spPr>
      </p:pic>
      <p:sp>
        <p:nvSpPr>
          <p:cNvPr id="4" name="Segnaposto numero diapositiva 3">
            <a:extLst>
              <a:ext uri="{FF2B5EF4-FFF2-40B4-BE49-F238E27FC236}">
                <a16:creationId xmlns:a16="http://schemas.microsoft.com/office/drawing/2014/main" id="{67220717-04B8-32FF-3143-EDED0A47A177}"/>
              </a:ext>
            </a:extLst>
          </p:cNvPr>
          <p:cNvSpPr>
            <a:spLocks noGrp="1"/>
          </p:cNvSpPr>
          <p:nvPr>
            <p:ph type="sldNum" sz="quarter" idx="12"/>
          </p:nvPr>
        </p:nvSpPr>
        <p:spPr/>
        <p:txBody>
          <a:bodyPr/>
          <a:lstStyle/>
          <a:p>
            <a:pPr rtl="0"/>
            <a:fld id="{3A98EE3D-8CD1-4C3F-BD1C-C98C9596463C}" type="slidenum">
              <a:rPr lang="it-IT" noProof="0" smtClean="0"/>
              <a:t>12</a:t>
            </a:fld>
            <a:endParaRPr lang="it-IT" noProof="0" dirty="0"/>
          </a:p>
        </p:txBody>
      </p:sp>
      <p:sp>
        <p:nvSpPr>
          <p:cNvPr id="7" name="CasellaDiTesto 6">
            <a:extLst>
              <a:ext uri="{FF2B5EF4-FFF2-40B4-BE49-F238E27FC236}">
                <a16:creationId xmlns:a16="http://schemas.microsoft.com/office/drawing/2014/main" id="{B36A845B-927A-112B-ED0A-76C9B1919693}"/>
              </a:ext>
            </a:extLst>
          </p:cNvPr>
          <p:cNvSpPr txBox="1"/>
          <p:nvPr/>
        </p:nvSpPr>
        <p:spPr>
          <a:xfrm>
            <a:off x="7582619" y="2065068"/>
            <a:ext cx="4028536" cy="2585323"/>
          </a:xfrm>
          <a:prstGeom prst="rect">
            <a:avLst/>
          </a:prstGeom>
          <a:noFill/>
        </p:spPr>
        <p:txBody>
          <a:bodyPr wrap="square" rtlCol="0">
            <a:spAutoFit/>
          </a:bodyPr>
          <a:lstStyle/>
          <a:p>
            <a:r>
              <a:rPr lang="it-IT" dirty="0"/>
              <a:t>Abbiamo realizzato il timer 555 utilizzando lo </a:t>
            </a:r>
            <a:r>
              <a:rPr lang="it-IT" dirty="0" err="1"/>
              <a:t>schematic</a:t>
            </a:r>
            <a:r>
              <a:rPr lang="it-IT" dirty="0"/>
              <a:t> già presente in </a:t>
            </a:r>
            <a:r>
              <a:rPr lang="it-IT" dirty="0" err="1"/>
              <a:t>LTSpice</a:t>
            </a:r>
            <a:r>
              <a:rPr lang="it-IT" dirty="0"/>
              <a:t>, ovvero l’NE555.</a:t>
            </a:r>
          </a:p>
          <a:p>
            <a:endParaRPr lang="it-IT" dirty="0"/>
          </a:p>
          <a:p>
            <a:r>
              <a:rPr lang="it-IT" dirty="0"/>
              <a:t>Abbiamo quindi aggiunto la tensione di alimentazione, il circuito di carica/scarica formato da R1 e R2, il condensatore di carica/scarica e il condensatore di controllo.</a:t>
            </a:r>
          </a:p>
        </p:txBody>
      </p:sp>
    </p:spTree>
    <p:extLst>
      <p:ext uri="{BB962C8B-B14F-4D97-AF65-F5344CB8AC3E}">
        <p14:creationId xmlns:p14="http://schemas.microsoft.com/office/powerpoint/2010/main" val="76612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6B747-BD8A-BD01-66C5-A59CD3883A64}"/>
              </a:ext>
            </a:extLst>
          </p:cNvPr>
          <p:cNvSpPr>
            <a:spLocks noGrp="1"/>
          </p:cNvSpPr>
          <p:nvPr>
            <p:ph type="title"/>
          </p:nvPr>
        </p:nvSpPr>
        <p:spPr/>
        <p:txBody>
          <a:bodyPr/>
          <a:lstStyle/>
          <a:p>
            <a:r>
              <a:rPr lang="it-IT" dirty="0"/>
              <a:t>Grafici e risultati (</a:t>
            </a:r>
            <a:r>
              <a:rPr lang="it-IT" dirty="0" err="1"/>
              <a:t>Normal</a:t>
            </a:r>
            <a:r>
              <a:rPr lang="it-IT" dirty="0"/>
              <a:t> Duty </a:t>
            </a:r>
            <a:r>
              <a:rPr lang="it-IT" dirty="0" err="1"/>
              <a:t>Cycle</a:t>
            </a:r>
            <a:r>
              <a:rPr lang="it-IT" dirty="0"/>
              <a:t>)</a:t>
            </a:r>
          </a:p>
        </p:txBody>
      </p:sp>
      <p:sp>
        <p:nvSpPr>
          <p:cNvPr id="4" name="Segnaposto numero diapositiva 3">
            <a:extLst>
              <a:ext uri="{FF2B5EF4-FFF2-40B4-BE49-F238E27FC236}">
                <a16:creationId xmlns:a16="http://schemas.microsoft.com/office/drawing/2014/main" id="{FFE0FC92-F5FC-512E-D9E2-67DE2381E55B}"/>
              </a:ext>
            </a:extLst>
          </p:cNvPr>
          <p:cNvSpPr>
            <a:spLocks noGrp="1"/>
          </p:cNvSpPr>
          <p:nvPr>
            <p:ph type="sldNum" sz="quarter" idx="12"/>
          </p:nvPr>
        </p:nvSpPr>
        <p:spPr/>
        <p:txBody>
          <a:bodyPr/>
          <a:lstStyle/>
          <a:p>
            <a:pPr rtl="0"/>
            <a:fld id="{3A98EE3D-8CD1-4C3F-BD1C-C98C9596463C}" type="slidenum">
              <a:rPr lang="it-IT" noProof="0" smtClean="0"/>
              <a:t>13</a:t>
            </a:fld>
            <a:endParaRPr lang="it-IT" noProof="0" dirty="0"/>
          </a:p>
        </p:txBody>
      </p:sp>
      <p:pic>
        <p:nvPicPr>
          <p:cNvPr id="10" name="Segnaposto contenuto 9">
            <a:extLst>
              <a:ext uri="{FF2B5EF4-FFF2-40B4-BE49-F238E27FC236}">
                <a16:creationId xmlns:a16="http://schemas.microsoft.com/office/drawing/2014/main" id="{D84DAD62-F93A-01F1-758E-D179FB78790F}"/>
              </a:ext>
            </a:extLst>
          </p:cNvPr>
          <p:cNvPicPr>
            <a:picLocks noGrp="1" noChangeAspect="1"/>
          </p:cNvPicPr>
          <p:nvPr>
            <p:ph idx="1"/>
          </p:nvPr>
        </p:nvPicPr>
        <p:blipFill>
          <a:blip r:embed="rId2"/>
          <a:stretch>
            <a:fillRect/>
          </a:stretch>
        </p:blipFill>
        <p:spPr>
          <a:xfrm>
            <a:off x="5530012" y="1860997"/>
            <a:ext cx="6367698" cy="3760788"/>
          </a:xfrm>
        </p:spPr>
      </p:pic>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60ACAD0F-CE97-EC90-3CE3-7812100D4397}"/>
                  </a:ext>
                </a:extLst>
              </p:cNvPr>
              <p:cNvSpPr txBox="1"/>
              <p:nvPr/>
            </p:nvSpPr>
            <p:spPr>
              <a:xfrm>
                <a:off x="185338" y="1737360"/>
                <a:ext cx="5144654" cy="5136727"/>
              </a:xfrm>
              <a:prstGeom prst="rect">
                <a:avLst/>
              </a:prstGeom>
              <a:noFill/>
            </p:spPr>
            <p:txBody>
              <a:bodyPr wrap="square" rtlCol="0">
                <a:spAutoFit/>
              </a:bodyPr>
              <a:lstStyle/>
              <a:p>
                <a:r>
                  <a:rPr lang="it-IT" dirty="0"/>
                  <a:t>V(out) è la tensione in output al timer e varia tra 0V e 6V.</a:t>
                </a:r>
              </a:p>
              <a:p>
                <a:endParaRPr lang="it-IT" dirty="0"/>
              </a:p>
              <a:p>
                <a:r>
                  <a:rPr lang="it-IT" dirty="0"/>
                  <a:t>V(n001) è la tensione del condensatore e varia tra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2</m:t>
                        </m:r>
                      </m:num>
                      <m:den>
                        <m:r>
                          <a:rPr lang="it-IT" b="0" i="1" smtClean="0">
                            <a:latin typeface="Cambria Math" panose="02040503050406030204" pitchFamily="18" charset="0"/>
                          </a:rPr>
                          <m:t>3</m:t>
                        </m:r>
                      </m:den>
                    </m:f>
                    <m:r>
                      <a:rPr lang="it-IT" b="0" i="1" smtClean="0">
                        <a:latin typeface="Cambria Math" panose="02040503050406030204" pitchFamily="18" charset="0"/>
                      </a:rPr>
                      <m:t>𝑉𝑐𝑐</m:t>
                    </m:r>
                  </m:oMath>
                </a14:m>
                <a:r>
                  <a:rPr lang="it-IT" dirty="0"/>
                  <a:t> e </a:t>
                </a:r>
                <a14:m>
                  <m:oMath xmlns:m="http://schemas.openxmlformats.org/officeDocument/2006/math">
                    <m:f>
                      <m:fPr>
                        <m:ctrlPr>
                          <a:rPr lang="it-IT" i="1">
                            <a:latin typeface="Cambria Math" panose="02040503050406030204" pitchFamily="18" charset="0"/>
                          </a:rPr>
                        </m:ctrlPr>
                      </m:fPr>
                      <m:num>
                        <m:r>
                          <a:rPr lang="it-IT" b="0" i="1" smtClean="0">
                            <a:latin typeface="Cambria Math" panose="02040503050406030204" pitchFamily="18" charset="0"/>
                          </a:rPr>
                          <m:t>1</m:t>
                        </m:r>
                      </m:num>
                      <m:den>
                        <m:r>
                          <a:rPr lang="it-IT" i="1">
                            <a:latin typeface="Cambria Math" panose="02040503050406030204" pitchFamily="18" charset="0"/>
                          </a:rPr>
                          <m:t>3</m:t>
                        </m:r>
                      </m:den>
                    </m:f>
                    <m:r>
                      <a:rPr lang="it-IT" b="0" i="1" smtClean="0">
                        <a:latin typeface="Cambria Math" panose="02040503050406030204" pitchFamily="18" charset="0"/>
                      </a:rPr>
                      <m:t>𝑉𝑐𝑐</m:t>
                    </m:r>
                  </m:oMath>
                </a14:m>
                <a:r>
                  <a:rPr lang="it-IT" dirty="0"/>
                  <a:t>. Poiché </a:t>
                </a:r>
                <a:r>
                  <a:rPr lang="it-IT" dirty="0" err="1"/>
                  <a:t>Vcc</a:t>
                </a:r>
                <a:r>
                  <a:rPr lang="it-IT" dirty="0"/>
                  <a:t> = 6V, la tensione varia, quindi, tra 2V e 4V.</a:t>
                </a:r>
              </a:p>
              <a:p>
                <a:endParaRPr lang="it-IT" dirty="0"/>
              </a:p>
              <a:p>
                <a:r>
                  <a:rPr lang="it-IT" dirty="0"/>
                  <a:t>Essendo il timer in </a:t>
                </a:r>
                <a:r>
                  <a:rPr lang="it-IT" dirty="0" err="1"/>
                  <a:t>modalià</a:t>
                </a:r>
                <a:r>
                  <a:rPr lang="it-IT" dirty="0"/>
                  <a:t> </a:t>
                </a:r>
                <a:r>
                  <a:rPr lang="it-IT" dirty="0" err="1"/>
                  <a:t>Normal</a:t>
                </a:r>
                <a:r>
                  <a:rPr lang="it-IT" dirty="0"/>
                  <a:t> Duty </a:t>
                </a:r>
                <a:r>
                  <a:rPr lang="it-IT" dirty="0" err="1"/>
                  <a:t>Cycle</a:t>
                </a:r>
                <a:r>
                  <a:rPr lang="it-IT" dirty="0"/>
                  <a:t>, il tempo di carica del condensatore e sempre maggiore del tempo di scarica, infatti:</a:t>
                </a:r>
              </a:p>
              <a:p>
                <a:endParaRPr lang="it-IT" dirty="0"/>
              </a:p>
              <a:p>
                <a:pP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𝑅</m:t>
                        </m:r>
                        <m:r>
                          <a:rPr lang="it-IT" b="0" i="1" smtClean="0">
                            <a:latin typeface="Cambria Math" panose="02040503050406030204" pitchFamily="18" charset="0"/>
                          </a:rPr>
                          <m:t>2</m:t>
                        </m:r>
                      </m:e>
                    </m:d>
                    <m:r>
                      <a:rPr lang="it-IT" b="0" i="1" smtClean="0">
                        <a:latin typeface="Cambria Math" panose="02040503050406030204" pitchFamily="18" charset="0"/>
                      </a:rPr>
                      <m:t>∗</m:t>
                    </m:r>
                    <m:r>
                      <a:rPr lang="it-IT" b="0" i="1" smtClean="0">
                        <a:latin typeface="Cambria Math" panose="02040503050406030204" pitchFamily="18" charset="0"/>
                      </a:rPr>
                      <m:t>𝐶</m:t>
                    </m:r>
                  </m:oMath>
                </a14:m>
                <a:r>
                  <a:rPr lang="it-IT" b="0" i="1" dirty="0">
                    <a:latin typeface="Cambria Math" panose="02040503050406030204" pitchFamily="18" charset="0"/>
                  </a:rPr>
                  <a:t>= 3.95ms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0"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pPr/>
                <a:r>
                  <a:rPr lang="it-IT" dirty="0"/>
                  <a:t>Periodo T = 7.2ms e frequenza f = 139Hz</a:t>
                </a:r>
              </a:p>
              <a:p>
                <a:pPr/>
                <a:endParaRPr lang="it-IT" dirty="0"/>
              </a:p>
              <a:p>
                <a:pPr/>
                <a:r>
                  <a:rPr lang="it-IT" dirty="0"/>
                  <a:t>Si ha quindi un duty </a:t>
                </a:r>
                <a:r>
                  <a:rPr lang="it-IT" dirty="0" err="1"/>
                  <a:t>cycle</a:t>
                </a:r>
                <a:r>
                  <a:rPr lang="it-IT" dirty="0"/>
                  <a:t> uguale a:</a:t>
                </a:r>
              </a:p>
              <a:p>
                <a:pPr/>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54%</a:t>
                </a:r>
              </a:p>
            </p:txBody>
          </p:sp>
        </mc:Choice>
        <mc:Fallback>
          <p:sp>
            <p:nvSpPr>
              <p:cNvPr id="11" name="CasellaDiTesto 10">
                <a:extLst>
                  <a:ext uri="{FF2B5EF4-FFF2-40B4-BE49-F238E27FC236}">
                    <a16:creationId xmlns:a16="http://schemas.microsoft.com/office/drawing/2014/main" id="{60ACAD0F-CE97-EC90-3CE3-7812100D4397}"/>
                  </a:ext>
                </a:extLst>
              </p:cNvPr>
              <p:cNvSpPr txBox="1">
                <a:spLocks noRot="1" noChangeAspect="1" noMove="1" noResize="1" noEditPoints="1" noAdjustHandles="1" noChangeArrowheads="1" noChangeShapeType="1" noTextEdit="1"/>
              </p:cNvSpPr>
              <p:nvPr/>
            </p:nvSpPr>
            <p:spPr>
              <a:xfrm>
                <a:off x="185338" y="1737360"/>
                <a:ext cx="5144654" cy="5136727"/>
              </a:xfrm>
              <a:prstGeom prst="rect">
                <a:avLst/>
              </a:prstGeom>
              <a:blipFill>
                <a:blip r:embed="rId3"/>
                <a:stretch>
                  <a:fillRect l="-948" t="-593" r="-2014"/>
                </a:stretch>
              </a:blipFill>
            </p:spPr>
            <p:txBody>
              <a:bodyPr/>
              <a:lstStyle/>
              <a:p>
                <a:r>
                  <a:rPr lang="it-IT">
                    <a:noFill/>
                  </a:rPr>
                  <a:t> </a:t>
                </a:r>
              </a:p>
            </p:txBody>
          </p:sp>
        </mc:Fallback>
      </mc:AlternateContent>
    </p:spTree>
    <p:extLst>
      <p:ext uri="{BB962C8B-B14F-4D97-AF65-F5344CB8AC3E}">
        <p14:creationId xmlns:p14="http://schemas.microsoft.com/office/powerpoint/2010/main" val="127009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BAC843-08E1-4AFB-686B-83051F7CDA7B}"/>
              </a:ext>
            </a:extLst>
          </p:cNvPr>
          <p:cNvSpPr>
            <a:spLocks noGrp="1"/>
          </p:cNvSpPr>
          <p:nvPr>
            <p:ph type="title"/>
          </p:nvPr>
        </p:nvSpPr>
        <p:spPr/>
        <p:txBody>
          <a:bodyPr/>
          <a:lstStyle/>
          <a:p>
            <a:r>
              <a:rPr lang="it-IT" dirty="0"/>
              <a:t>Schema </a:t>
            </a:r>
            <a:r>
              <a:rPr lang="it-IT" dirty="0" err="1"/>
              <a:t>LTSpice</a:t>
            </a:r>
            <a:r>
              <a:rPr lang="it-IT" dirty="0"/>
              <a:t> (Low Duty </a:t>
            </a:r>
            <a:r>
              <a:rPr lang="it-IT" dirty="0" err="1"/>
              <a:t>Cycle</a:t>
            </a:r>
            <a:r>
              <a:rPr lang="it-IT" dirty="0"/>
              <a:t>)</a:t>
            </a:r>
          </a:p>
        </p:txBody>
      </p:sp>
      <p:pic>
        <p:nvPicPr>
          <p:cNvPr id="6" name="Segnaposto contenuto 5">
            <a:extLst>
              <a:ext uri="{FF2B5EF4-FFF2-40B4-BE49-F238E27FC236}">
                <a16:creationId xmlns:a16="http://schemas.microsoft.com/office/drawing/2014/main" id="{B409238E-E644-A2C6-7C9D-65DAAAE557B8}"/>
              </a:ext>
            </a:extLst>
          </p:cNvPr>
          <p:cNvPicPr>
            <a:picLocks noGrp="1" noChangeAspect="1"/>
          </p:cNvPicPr>
          <p:nvPr>
            <p:ph idx="1"/>
          </p:nvPr>
        </p:nvPicPr>
        <p:blipFill>
          <a:blip r:embed="rId2"/>
          <a:stretch>
            <a:fillRect/>
          </a:stretch>
        </p:blipFill>
        <p:spPr>
          <a:xfrm>
            <a:off x="624046" y="2057737"/>
            <a:ext cx="6489368" cy="3760788"/>
          </a:xfrm>
        </p:spPr>
      </p:pic>
      <p:sp>
        <p:nvSpPr>
          <p:cNvPr id="4" name="Segnaposto numero diapositiva 3">
            <a:extLst>
              <a:ext uri="{FF2B5EF4-FFF2-40B4-BE49-F238E27FC236}">
                <a16:creationId xmlns:a16="http://schemas.microsoft.com/office/drawing/2014/main" id="{5E79F8BD-FD9C-39CA-4949-0A6369B9039D}"/>
              </a:ext>
            </a:extLst>
          </p:cNvPr>
          <p:cNvSpPr>
            <a:spLocks noGrp="1"/>
          </p:cNvSpPr>
          <p:nvPr>
            <p:ph type="sldNum" sz="quarter" idx="12"/>
          </p:nvPr>
        </p:nvSpPr>
        <p:spPr/>
        <p:txBody>
          <a:bodyPr/>
          <a:lstStyle/>
          <a:p>
            <a:pPr rtl="0"/>
            <a:fld id="{3A98EE3D-8CD1-4C3F-BD1C-C98C9596463C}" type="slidenum">
              <a:rPr lang="it-IT" noProof="0" smtClean="0"/>
              <a:t>14</a:t>
            </a:fld>
            <a:endParaRPr lang="it-IT" noProof="0" dirty="0"/>
          </a:p>
        </p:txBody>
      </p:sp>
      <p:sp>
        <p:nvSpPr>
          <p:cNvPr id="9" name="CasellaDiTesto 8">
            <a:extLst>
              <a:ext uri="{FF2B5EF4-FFF2-40B4-BE49-F238E27FC236}">
                <a16:creationId xmlns:a16="http://schemas.microsoft.com/office/drawing/2014/main" id="{0B581D0D-11CC-B00F-FB49-B5D55ACEEF62}"/>
              </a:ext>
            </a:extLst>
          </p:cNvPr>
          <p:cNvSpPr txBox="1"/>
          <p:nvPr/>
        </p:nvSpPr>
        <p:spPr>
          <a:xfrm>
            <a:off x="7573992" y="2057737"/>
            <a:ext cx="4235570" cy="2862322"/>
          </a:xfrm>
          <a:prstGeom prst="rect">
            <a:avLst/>
          </a:prstGeom>
          <a:noFill/>
        </p:spPr>
        <p:txBody>
          <a:bodyPr wrap="square" rtlCol="0">
            <a:spAutoFit/>
          </a:bodyPr>
          <a:lstStyle/>
          <a:p>
            <a:r>
              <a:rPr lang="it-IT" dirty="0"/>
              <a:t>Per realizzare il timer 555 in modalità Low Duty </a:t>
            </a:r>
            <a:r>
              <a:rPr lang="it-IT" dirty="0" err="1"/>
              <a:t>Cycle</a:t>
            </a:r>
            <a:r>
              <a:rPr lang="it-IT" dirty="0"/>
              <a:t>, basta aggiungere un diodo ai capi di R2. Questo permette di caricare il condensatore non più attraverso R1 e R2, ma solo attraverso R1. Si ha un Duty </a:t>
            </a:r>
            <a:r>
              <a:rPr lang="it-IT" dirty="0" err="1"/>
              <a:t>Cycle</a:t>
            </a:r>
            <a:r>
              <a:rPr lang="it-IT" dirty="0"/>
              <a:t> minore del 50%, perché la costante di tempo di carica del condensatore non è più (R1+R2)*C, ma diventa R1 * C. Invece la costante di tempo di scarica del condensatore resta invariata.</a:t>
            </a:r>
          </a:p>
        </p:txBody>
      </p:sp>
    </p:spTree>
    <p:extLst>
      <p:ext uri="{BB962C8B-B14F-4D97-AF65-F5344CB8AC3E}">
        <p14:creationId xmlns:p14="http://schemas.microsoft.com/office/powerpoint/2010/main" val="157737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5D180E-F22E-5181-63E2-402189E79DF7}"/>
              </a:ext>
            </a:extLst>
          </p:cNvPr>
          <p:cNvSpPr>
            <a:spLocks noGrp="1"/>
          </p:cNvSpPr>
          <p:nvPr>
            <p:ph type="title"/>
          </p:nvPr>
        </p:nvSpPr>
        <p:spPr/>
        <p:txBody>
          <a:bodyPr/>
          <a:lstStyle/>
          <a:p>
            <a:r>
              <a:rPr lang="it-IT" dirty="0"/>
              <a:t>Grafici e risultati (Low Duty </a:t>
            </a:r>
            <a:r>
              <a:rPr lang="it-IT" dirty="0" err="1"/>
              <a:t>Cycle</a:t>
            </a:r>
            <a:r>
              <a:rPr lang="it-IT" dirty="0"/>
              <a:t>)</a:t>
            </a:r>
          </a:p>
        </p:txBody>
      </p:sp>
      <p:sp>
        <p:nvSpPr>
          <p:cNvPr id="4" name="Segnaposto numero diapositiva 3">
            <a:extLst>
              <a:ext uri="{FF2B5EF4-FFF2-40B4-BE49-F238E27FC236}">
                <a16:creationId xmlns:a16="http://schemas.microsoft.com/office/drawing/2014/main" id="{7C941C42-2AC4-D829-B1ED-AA79EB251F7E}"/>
              </a:ext>
            </a:extLst>
          </p:cNvPr>
          <p:cNvSpPr>
            <a:spLocks noGrp="1"/>
          </p:cNvSpPr>
          <p:nvPr>
            <p:ph type="sldNum" sz="quarter" idx="12"/>
          </p:nvPr>
        </p:nvSpPr>
        <p:spPr/>
        <p:txBody>
          <a:bodyPr/>
          <a:lstStyle/>
          <a:p>
            <a:pPr rtl="0"/>
            <a:fld id="{3A98EE3D-8CD1-4C3F-BD1C-C98C9596463C}" type="slidenum">
              <a:rPr lang="it-IT" noProof="0" smtClean="0"/>
              <a:t>15</a:t>
            </a:fld>
            <a:endParaRPr lang="it-IT" noProof="0" dirty="0"/>
          </a:p>
        </p:txBody>
      </p:sp>
      <p:pic>
        <p:nvPicPr>
          <p:cNvPr id="11" name="Segnaposto contenuto 10">
            <a:extLst>
              <a:ext uri="{FF2B5EF4-FFF2-40B4-BE49-F238E27FC236}">
                <a16:creationId xmlns:a16="http://schemas.microsoft.com/office/drawing/2014/main" id="{25FD4E34-C712-A05E-86B9-C4B83751C50B}"/>
              </a:ext>
            </a:extLst>
          </p:cNvPr>
          <p:cNvPicPr>
            <a:picLocks noGrp="1" noChangeAspect="1"/>
          </p:cNvPicPr>
          <p:nvPr>
            <p:ph idx="1"/>
          </p:nvPr>
        </p:nvPicPr>
        <p:blipFill>
          <a:blip r:embed="rId2"/>
          <a:stretch>
            <a:fillRect/>
          </a:stretch>
        </p:blipFill>
        <p:spPr>
          <a:xfrm>
            <a:off x="5461835" y="1737360"/>
            <a:ext cx="6447065" cy="3760788"/>
          </a:xfrm>
        </p:spPr>
      </p:pic>
      <mc:AlternateContent xmlns:mc="http://schemas.openxmlformats.org/markup-compatibility/2006">
        <mc:Choice xmlns:a14="http://schemas.microsoft.com/office/drawing/2010/main" Requires="a14">
          <p:sp>
            <p:nvSpPr>
              <p:cNvPr id="12" name="CasellaDiTesto 11">
                <a:extLst>
                  <a:ext uri="{FF2B5EF4-FFF2-40B4-BE49-F238E27FC236}">
                    <a16:creationId xmlns:a16="http://schemas.microsoft.com/office/drawing/2014/main" id="{EDCD5B4C-36ED-01A3-B57E-848A7DB4E9C8}"/>
                  </a:ext>
                </a:extLst>
              </p:cNvPr>
              <p:cNvSpPr txBox="1"/>
              <p:nvPr/>
            </p:nvSpPr>
            <p:spPr>
              <a:xfrm>
                <a:off x="203200" y="1865745"/>
                <a:ext cx="5052291" cy="4189608"/>
              </a:xfrm>
              <a:prstGeom prst="rect">
                <a:avLst/>
              </a:prstGeom>
              <a:noFill/>
            </p:spPr>
            <p:txBody>
              <a:bodyPr wrap="square" rtlCol="0">
                <a:spAutoFit/>
              </a:bodyPr>
              <a:lstStyle/>
              <a:p>
                <a:r>
                  <a:rPr lang="it-IT" dirty="0"/>
                  <a:t>V(out) varia sempre tra 0V e 6V.</a:t>
                </a:r>
              </a:p>
              <a:p>
                <a:endParaRPr lang="it-IT" dirty="0"/>
              </a:p>
              <a:p>
                <a:r>
                  <a:rPr lang="it-IT" dirty="0"/>
                  <a:t>La tensione del condensatore varia ancora tra 2V e 4V, ma il cambiamento è avvenuto nel tempo di carica del condensatore. Infatti:</a:t>
                </a:r>
              </a:p>
              <a:p>
                <a:endParaRPr lang="it-IT" dirty="0"/>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𝐶</m:t>
                    </m:r>
                  </m:oMath>
                </a14:m>
                <a:r>
                  <a:rPr lang="it-IT" b="0" i="1" dirty="0">
                    <a:latin typeface="Cambria Math" panose="02040503050406030204" pitchFamily="18" charset="0"/>
                  </a:rPr>
                  <a:t>= </a:t>
                </a:r>
                <a:r>
                  <a:rPr lang="it-IT" dirty="0">
                    <a:latin typeface="Cambria Math" panose="02040503050406030204" pitchFamily="18" charset="0"/>
                  </a:rPr>
                  <a:t>0.693</a:t>
                </a:r>
                <a:r>
                  <a:rPr lang="it-IT" b="0" dirty="0">
                    <a:latin typeface="Cambria Math" panose="02040503050406030204" pitchFamily="18" charset="0"/>
                  </a:rPr>
                  <a:t>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1"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r>
                  <a:rPr lang="it-IT" dirty="0"/>
                  <a:t>Periodo T = 3.943 e frequenza f = 254Hz</a:t>
                </a:r>
              </a:p>
              <a:p>
                <a:endParaRPr lang="it-IT" dirty="0"/>
              </a:p>
              <a:p>
                <a:r>
                  <a:rPr lang="it-IT" dirty="0"/>
                  <a:t>Si ha quindi un duty </a:t>
                </a:r>
                <a:r>
                  <a:rPr lang="it-IT" dirty="0" err="1"/>
                  <a:t>cycle</a:t>
                </a:r>
                <a:r>
                  <a:rPr lang="it-IT" dirty="0"/>
                  <a:t> uguale a:</a:t>
                </a:r>
              </a:p>
              <a:p>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17.5%</a:t>
                </a:r>
              </a:p>
              <a:p>
                <a:pPr/>
                <a:endParaRPr lang="it-IT" dirty="0"/>
              </a:p>
              <a:p>
                <a:endParaRPr lang="it-IT" dirty="0"/>
              </a:p>
            </p:txBody>
          </p:sp>
        </mc:Choice>
        <mc:Fallback>
          <p:sp>
            <p:nvSpPr>
              <p:cNvPr id="12" name="CasellaDiTesto 11">
                <a:extLst>
                  <a:ext uri="{FF2B5EF4-FFF2-40B4-BE49-F238E27FC236}">
                    <a16:creationId xmlns:a16="http://schemas.microsoft.com/office/drawing/2014/main" id="{EDCD5B4C-36ED-01A3-B57E-848A7DB4E9C8}"/>
                  </a:ext>
                </a:extLst>
              </p:cNvPr>
              <p:cNvSpPr txBox="1">
                <a:spLocks noRot="1" noChangeAspect="1" noMove="1" noResize="1" noEditPoints="1" noAdjustHandles="1" noChangeArrowheads="1" noChangeShapeType="1" noTextEdit="1"/>
              </p:cNvSpPr>
              <p:nvPr/>
            </p:nvSpPr>
            <p:spPr>
              <a:xfrm>
                <a:off x="203200" y="1865745"/>
                <a:ext cx="5052291" cy="4189608"/>
              </a:xfrm>
              <a:prstGeom prst="rect">
                <a:avLst/>
              </a:prstGeom>
              <a:blipFill>
                <a:blip r:embed="rId3"/>
                <a:stretch>
                  <a:fillRect l="-965" t="-728"/>
                </a:stretch>
              </a:blipFill>
            </p:spPr>
            <p:txBody>
              <a:bodyPr/>
              <a:lstStyle/>
              <a:p>
                <a:r>
                  <a:rPr lang="it-IT">
                    <a:noFill/>
                  </a:rPr>
                  <a:t> </a:t>
                </a:r>
              </a:p>
            </p:txBody>
          </p:sp>
        </mc:Fallback>
      </mc:AlternateContent>
    </p:spTree>
    <p:extLst>
      <p:ext uri="{BB962C8B-B14F-4D97-AF65-F5344CB8AC3E}">
        <p14:creationId xmlns:p14="http://schemas.microsoft.com/office/powerpoint/2010/main" val="17508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7708DE-5826-FD18-DA30-33D9335D1977}"/>
              </a:ext>
            </a:extLst>
          </p:cNvPr>
          <p:cNvSpPr>
            <a:spLocks noGrp="1"/>
          </p:cNvSpPr>
          <p:nvPr>
            <p:ph type="title"/>
          </p:nvPr>
        </p:nvSpPr>
        <p:spPr/>
        <p:txBody>
          <a:bodyPr/>
          <a:lstStyle/>
          <a:p>
            <a:r>
              <a:rPr lang="it-IT" dirty="0"/>
              <a:t>EAGLE: Schema (Low Duty </a:t>
            </a:r>
            <a:r>
              <a:rPr lang="it-IT" dirty="0" err="1"/>
              <a:t>Cycle</a:t>
            </a:r>
            <a:r>
              <a:rPr lang="it-IT" dirty="0"/>
              <a:t>)</a:t>
            </a:r>
          </a:p>
        </p:txBody>
      </p:sp>
      <p:sp>
        <p:nvSpPr>
          <p:cNvPr id="4" name="Segnaposto numero diapositiva 3">
            <a:extLst>
              <a:ext uri="{FF2B5EF4-FFF2-40B4-BE49-F238E27FC236}">
                <a16:creationId xmlns:a16="http://schemas.microsoft.com/office/drawing/2014/main" id="{CD797D4C-2717-EA5F-818B-33A373550D8C}"/>
              </a:ext>
            </a:extLst>
          </p:cNvPr>
          <p:cNvSpPr>
            <a:spLocks noGrp="1"/>
          </p:cNvSpPr>
          <p:nvPr>
            <p:ph type="sldNum" sz="quarter" idx="12"/>
          </p:nvPr>
        </p:nvSpPr>
        <p:spPr/>
        <p:txBody>
          <a:bodyPr/>
          <a:lstStyle/>
          <a:p>
            <a:pPr rtl="0"/>
            <a:fld id="{3A98EE3D-8CD1-4C3F-BD1C-C98C9596463C}" type="slidenum">
              <a:rPr lang="it-IT" noProof="0" smtClean="0"/>
              <a:t>16</a:t>
            </a:fld>
            <a:endParaRPr lang="it-IT" noProof="0" dirty="0"/>
          </a:p>
        </p:txBody>
      </p:sp>
      <p:pic>
        <p:nvPicPr>
          <p:cNvPr id="12" name="Segnaposto contenuto 11">
            <a:extLst>
              <a:ext uri="{FF2B5EF4-FFF2-40B4-BE49-F238E27FC236}">
                <a16:creationId xmlns:a16="http://schemas.microsoft.com/office/drawing/2014/main" id="{C8D8BE7B-9338-0BFB-AB5C-1FC9F50B4DE8}"/>
              </a:ext>
            </a:extLst>
          </p:cNvPr>
          <p:cNvPicPr>
            <a:picLocks noGrp="1" noChangeAspect="1"/>
          </p:cNvPicPr>
          <p:nvPr>
            <p:ph idx="1"/>
          </p:nvPr>
        </p:nvPicPr>
        <p:blipFill>
          <a:blip r:embed="rId2"/>
          <a:stretch>
            <a:fillRect/>
          </a:stretch>
        </p:blipFill>
        <p:spPr>
          <a:xfrm>
            <a:off x="3054772" y="1872218"/>
            <a:ext cx="6082455" cy="4574620"/>
          </a:xfrm>
        </p:spPr>
      </p:pic>
    </p:spTree>
    <p:extLst>
      <p:ext uri="{BB962C8B-B14F-4D97-AF65-F5344CB8AC3E}">
        <p14:creationId xmlns:p14="http://schemas.microsoft.com/office/powerpoint/2010/main" val="324357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3FEBD7-A23C-9DCE-EAD2-1814278EC709}"/>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FC355188-E77E-19CC-5247-4C2B208EE1C2}"/>
              </a:ext>
            </a:extLst>
          </p:cNvPr>
          <p:cNvPicPr>
            <a:picLocks noGrp="1" noChangeAspect="1"/>
          </p:cNvPicPr>
          <p:nvPr>
            <p:ph idx="1"/>
          </p:nvPr>
        </p:nvPicPr>
        <p:blipFill>
          <a:blip r:embed="rId2"/>
          <a:stretch>
            <a:fillRect/>
          </a:stretch>
        </p:blipFill>
        <p:spPr>
          <a:xfrm>
            <a:off x="2198632" y="2686050"/>
            <a:ext cx="7855696" cy="3760788"/>
          </a:xfrm>
        </p:spPr>
      </p:pic>
      <p:sp>
        <p:nvSpPr>
          <p:cNvPr id="4" name="Segnaposto numero diapositiva 3">
            <a:extLst>
              <a:ext uri="{FF2B5EF4-FFF2-40B4-BE49-F238E27FC236}">
                <a16:creationId xmlns:a16="http://schemas.microsoft.com/office/drawing/2014/main" id="{7A733696-EF38-010D-2794-209C7D8D1B7F}"/>
              </a:ext>
            </a:extLst>
          </p:cNvPr>
          <p:cNvSpPr>
            <a:spLocks noGrp="1"/>
          </p:cNvSpPr>
          <p:nvPr>
            <p:ph type="sldNum" sz="quarter" idx="12"/>
          </p:nvPr>
        </p:nvSpPr>
        <p:spPr/>
        <p:txBody>
          <a:bodyPr/>
          <a:lstStyle/>
          <a:p>
            <a:pPr rtl="0"/>
            <a:fld id="{3A98EE3D-8CD1-4C3F-BD1C-C98C9596463C}" type="slidenum">
              <a:rPr lang="it-IT" noProof="0" smtClean="0"/>
              <a:t>17</a:t>
            </a:fld>
            <a:endParaRPr lang="it-IT" noProof="0" dirty="0"/>
          </a:p>
        </p:txBody>
      </p:sp>
      <p:sp>
        <p:nvSpPr>
          <p:cNvPr id="7" name="CasellaDiTesto 6">
            <a:extLst>
              <a:ext uri="{FF2B5EF4-FFF2-40B4-BE49-F238E27FC236}">
                <a16:creationId xmlns:a16="http://schemas.microsoft.com/office/drawing/2014/main" id="{E5A8A376-2241-89CC-132C-258615D25F9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Senza piano di massa</a:t>
            </a:r>
          </a:p>
        </p:txBody>
      </p:sp>
    </p:spTree>
    <p:extLst>
      <p:ext uri="{BB962C8B-B14F-4D97-AF65-F5344CB8AC3E}">
        <p14:creationId xmlns:p14="http://schemas.microsoft.com/office/powerpoint/2010/main" val="334302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955A02-3255-A827-6539-766A4FA38DAC}"/>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838A80A1-8D3A-4B8F-CC56-5F8C69B268BE}"/>
              </a:ext>
            </a:extLst>
          </p:cNvPr>
          <p:cNvPicPr>
            <a:picLocks noGrp="1" noChangeAspect="1"/>
          </p:cNvPicPr>
          <p:nvPr>
            <p:ph idx="1"/>
          </p:nvPr>
        </p:nvPicPr>
        <p:blipFill>
          <a:blip r:embed="rId2"/>
          <a:stretch>
            <a:fillRect/>
          </a:stretch>
        </p:blipFill>
        <p:spPr>
          <a:xfrm>
            <a:off x="2139564" y="2576954"/>
            <a:ext cx="7912871" cy="3847425"/>
          </a:xfrm>
        </p:spPr>
      </p:pic>
      <p:sp>
        <p:nvSpPr>
          <p:cNvPr id="4" name="Segnaposto numero diapositiva 3">
            <a:extLst>
              <a:ext uri="{FF2B5EF4-FFF2-40B4-BE49-F238E27FC236}">
                <a16:creationId xmlns:a16="http://schemas.microsoft.com/office/drawing/2014/main" id="{5D221D54-C958-49AE-2803-8BA88E9B78C5}"/>
              </a:ext>
            </a:extLst>
          </p:cNvPr>
          <p:cNvSpPr>
            <a:spLocks noGrp="1"/>
          </p:cNvSpPr>
          <p:nvPr>
            <p:ph type="sldNum" sz="quarter" idx="12"/>
          </p:nvPr>
        </p:nvSpPr>
        <p:spPr/>
        <p:txBody>
          <a:bodyPr/>
          <a:lstStyle/>
          <a:p>
            <a:pPr rtl="0"/>
            <a:fld id="{3A98EE3D-8CD1-4C3F-BD1C-C98C9596463C}" type="slidenum">
              <a:rPr lang="it-IT" noProof="0" smtClean="0"/>
              <a:t>18</a:t>
            </a:fld>
            <a:endParaRPr lang="it-IT" noProof="0" dirty="0"/>
          </a:p>
        </p:txBody>
      </p:sp>
      <p:sp>
        <p:nvSpPr>
          <p:cNvPr id="7" name="CasellaDiTesto 6">
            <a:extLst>
              <a:ext uri="{FF2B5EF4-FFF2-40B4-BE49-F238E27FC236}">
                <a16:creationId xmlns:a16="http://schemas.microsoft.com/office/drawing/2014/main" id="{396A427F-4F75-8A06-4FFB-BBD9D64B0C47}"/>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a:t>
            </a:r>
          </a:p>
        </p:txBody>
      </p:sp>
    </p:spTree>
    <p:extLst>
      <p:ext uri="{BB962C8B-B14F-4D97-AF65-F5344CB8AC3E}">
        <p14:creationId xmlns:p14="http://schemas.microsoft.com/office/powerpoint/2010/main" val="225965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902AC1-B058-FBA9-9F84-8247C51F8881}"/>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D05104E6-A1EC-0EAC-BB17-D37851025E2B}"/>
              </a:ext>
            </a:extLst>
          </p:cNvPr>
          <p:cNvPicPr>
            <a:picLocks noGrp="1" noChangeAspect="1"/>
          </p:cNvPicPr>
          <p:nvPr>
            <p:ph idx="1"/>
          </p:nvPr>
        </p:nvPicPr>
        <p:blipFill>
          <a:blip r:embed="rId2"/>
          <a:stretch>
            <a:fillRect/>
          </a:stretch>
        </p:blipFill>
        <p:spPr>
          <a:xfrm>
            <a:off x="2020485" y="2686050"/>
            <a:ext cx="8151030" cy="3760788"/>
          </a:xfrm>
        </p:spPr>
      </p:pic>
      <p:sp>
        <p:nvSpPr>
          <p:cNvPr id="4" name="Segnaposto numero diapositiva 3">
            <a:extLst>
              <a:ext uri="{FF2B5EF4-FFF2-40B4-BE49-F238E27FC236}">
                <a16:creationId xmlns:a16="http://schemas.microsoft.com/office/drawing/2014/main" id="{9D6E2B31-9461-C7F0-8634-62EB075256AB}"/>
              </a:ext>
            </a:extLst>
          </p:cNvPr>
          <p:cNvSpPr>
            <a:spLocks noGrp="1"/>
          </p:cNvSpPr>
          <p:nvPr>
            <p:ph type="sldNum" sz="quarter" idx="12"/>
          </p:nvPr>
        </p:nvSpPr>
        <p:spPr/>
        <p:txBody>
          <a:bodyPr/>
          <a:lstStyle/>
          <a:p>
            <a:pPr rtl="0"/>
            <a:fld id="{3A98EE3D-8CD1-4C3F-BD1C-C98C9596463C}" type="slidenum">
              <a:rPr lang="it-IT" noProof="0" smtClean="0"/>
              <a:t>19</a:t>
            </a:fld>
            <a:endParaRPr lang="it-IT" noProof="0" dirty="0"/>
          </a:p>
        </p:txBody>
      </p:sp>
      <p:sp>
        <p:nvSpPr>
          <p:cNvPr id="7" name="CasellaDiTesto 6">
            <a:extLst>
              <a:ext uri="{FF2B5EF4-FFF2-40B4-BE49-F238E27FC236}">
                <a16:creationId xmlns:a16="http://schemas.microsoft.com/office/drawing/2014/main" id="{DCA1F6A8-2D6E-1468-8B58-80FDA463AA5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16</a:t>
            </a:r>
          </a:p>
        </p:txBody>
      </p:sp>
    </p:spTree>
    <p:extLst>
      <p:ext uri="{BB962C8B-B14F-4D97-AF65-F5344CB8AC3E}">
        <p14:creationId xmlns:p14="http://schemas.microsoft.com/office/powerpoint/2010/main" val="258820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it-IT" dirty="0"/>
              <a:t>Indice</a:t>
            </a:r>
          </a:p>
        </p:txBody>
      </p:sp>
      <p:sp>
        <p:nvSpPr>
          <p:cNvPr id="8" name="Segnaposto contenuto 7">
            <a:extLst>
              <a:ext uri="{FF2B5EF4-FFF2-40B4-BE49-F238E27FC236}">
                <a16:creationId xmlns:a16="http://schemas.microsoft.com/office/drawing/2014/main" id="{411E9392-71EA-4293-909F-1FE7DD38E31D}"/>
              </a:ext>
            </a:extLst>
          </p:cNvPr>
          <p:cNvSpPr>
            <a:spLocks noGrp="1"/>
          </p:cNvSpPr>
          <p:nvPr>
            <p:ph idx="1"/>
          </p:nvPr>
        </p:nvSpPr>
        <p:spPr>
          <a:xfrm>
            <a:off x="6518529" y="46037"/>
            <a:ext cx="4654296" cy="6227763"/>
          </a:xfrm>
        </p:spPr>
        <p:txBody>
          <a:bodyPr rtlCol="0">
            <a:normAutofit/>
          </a:bodyPr>
          <a:lstStyle/>
          <a:p>
            <a:pPr rtl="0"/>
            <a:r>
              <a:rPr lang="it-IT" dirty="0"/>
              <a:t>RC </a:t>
            </a:r>
            <a:r>
              <a:rPr lang="it-IT" dirty="0" err="1"/>
              <a:t>oscillator</a:t>
            </a:r>
            <a:endParaRPr lang="it-IT" dirty="0"/>
          </a:p>
          <a:p>
            <a:pPr rtl="0"/>
            <a:r>
              <a:rPr lang="it-IT" dirty="0"/>
              <a:t>RC </a:t>
            </a:r>
            <a:r>
              <a:rPr lang="it-IT" dirty="0" err="1"/>
              <a:t>oscillator</a:t>
            </a:r>
            <a:r>
              <a:rPr lang="it-IT" dirty="0"/>
              <a:t> with integrator</a:t>
            </a:r>
          </a:p>
          <a:p>
            <a:pPr rtl="0"/>
            <a:r>
              <a:rPr lang="it-IT" dirty="0"/>
              <a:t>555 </a:t>
            </a:r>
            <a:r>
              <a:rPr lang="it-IT" dirty="0" err="1"/>
              <a:t>Astable</a:t>
            </a:r>
            <a:r>
              <a:rPr lang="it-IT" dirty="0"/>
              <a:t> mode low duty </a:t>
            </a:r>
            <a:r>
              <a:rPr lang="it-IT" dirty="0" err="1"/>
              <a:t>cicle</a:t>
            </a:r>
            <a:endParaRPr lang="it-IT" dirty="0"/>
          </a:p>
          <a:p>
            <a:pPr rtl="0"/>
            <a:r>
              <a:rPr lang="it-IT" dirty="0"/>
              <a:t>Timer 555 </a:t>
            </a:r>
            <a:r>
              <a:rPr lang="it-IT" dirty="0" err="1"/>
              <a:t>Astable</a:t>
            </a:r>
            <a:endParaRPr lang="it-IT" dirty="0"/>
          </a:p>
          <a:p>
            <a:pPr lvl="1"/>
            <a:r>
              <a:rPr lang="it-IT" dirty="0"/>
              <a:t>Schema </a:t>
            </a:r>
            <a:r>
              <a:rPr lang="it-IT" dirty="0" err="1"/>
              <a:t>LTSpice</a:t>
            </a:r>
            <a:r>
              <a:rPr lang="it-IT" dirty="0"/>
              <a:t> (</a:t>
            </a:r>
            <a:r>
              <a:rPr lang="it-IT" dirty="0" err="1"/>
              <a:t>Normal</a:t>
            </a:r>
            <a:r>
              <a:rPr lang="it-IT" dirty="0"/>
              <a:t> Duty </a:t>
            </a:r>
            <a:r>
              <a:rPr lang="it-IT" dirty="0" err="1"/>
              <a:t>Cycle</a:t>
            </a:r>
            <a:r>
              <a:rPr lang="it-IT" dirty="0"/>
              <a:t>)</a:t>
            </a:r>
          </a:p>
          <a:p>
            <a:pPr lvl="1"/>
            <a:r>
              <a:rPr lang="it-IT" dirty="0"/>
              <a:t>Grafici e risultati</a:t>
            </a:r>
          </a:p>
          <a:p>
            <a:pPr lvl="1"/>
            <a:r>
              <a:rPr lang="it-IT" dirty="0"/>
              <a:t>Schema </a:t>
            </a:r>
            <a:r>
              <a:rPr lang="it-IT" dirty="0" err="1"/>
              <a:t>LTSpice</a:t>
            </a:r>
            <a:r>
              <a:rPr lang="it-IT" dirty="0"/>
              <a:t> (Low Duty </a:t>
            </a:r>
            <a:r>
              <a:rPr lang="it-IT" dirty="0" err="1"/>
              <a:t>Cycle</a:t>
            </a:r>
            <a:r>
              <a:rPr lang="it-IT" dirty="0"/>
              <a:t>)</a:t>
            </a:r>
          </a:p>
          <a:p>
            <a:pPr lvl="1"/>
            <a:r>
              <a:rPr lang="it-IT" dirty="0"/>
              <a:t>Grafici e risultati</a:t>
            </a:r>
          </a:p>
          <a:p>
            <a:pPr lvl="1"/>
            <a:r>
              <a:rPr lang="it-IT" dirty="0"/>
              <a:t>EAGLE: schema e board (Low Duty </a:t>
            </a:r>
            <a:r>
              <a:rPr lang="it-IT" dirty="0" err="1"/>
              <a:t>Cycle</a:t>
            </a:r>
            <a:r>
              <a:rPr lang="it-IT" dirty="0"/>
              <a:t>)</a:t>
            </a:r>
          </a:p>
          <a:p>
            <a:pPr rtl="0"/>
            <a:r>
              <a:rPr lang="it-IT" dirty="0"/>
              <a:t>Hartley</a:t>
            </a:r>
          </a:p>
        </p:txBody>
      </p:sp>
      <p:grpSp>
        <p:nvGrpSpPr>
          <p:cNvPr id="10" name="Gruppo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igura a mano libera: Forma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it-IT" dirty="0"/>
            </a:p>
          </p:txBody>
        </p:sp>
        <p:sp>
          <p:nvSpPr>
            <p:cNvPr id="12" name="Figura a mano libera: Forma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it-IT" dirty="0"/>
            </a:p>
          </p:txBody>
        </p:sp>
        <p:sp>
          <p:nvSpPr>
            <p:cNvPr id="13" name="Figura a mano libera: Forma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it-IT" dirty="0"/>
            </a:p>
          </p:txBody>
        </p:sp>
      </p:grpSp>
      <p:pic>
        <p:nvPicPr>
          <p:cNvPr id="9" name="Elemento grafico 8">
            <a:extLst>
              <a:ext uri="{FF2B5EF4-FFF2-40B4-BE49-F238E27FC236}">
                <a16:creationId xmlns:a16="http://schemas.microsoft.com/office/drawing/2014/main" id="{0157A32A-7539-4213-94C7-4E13D8ACCD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2" name="Segnaposto numero diapositiva 1">
            <a:extLst>
              <a:ext uri="{FF2B5EF4-FFF2-40B4-BE49-F238E27FC236}">
                <a16:creationId xmlns:a16="http://schemas.microsoft.com/office/drawing/2014/main" id="{E0AAF325-E077-406A-A05D-EEAAC582BCC7}"/>
              </a:ext>
            </a:extLst>
          </p:cNvPr>
          <p:cNvSpPr>
            <a:spLocks noGrp="1"/>
          </p:cNvSpPr>
          <p:nvPr>
            <p:ph type="sldNum" sz="quarter" idx="12"/>
          </p:nvPr>
        </p:nvSpPr>
        <p:spPr/>
        <p:txBody>
          <a:bodyPr/>
          <a:lstStyle/>
          <a:p>
            <a:pPr rtl="0"/>
            <a:fld id="{3A98EE3D-8CD1-4C3F-BD1C-C98C9596463C}" type="slidenum">
              <a:rPr lang="it-IT" sz="1800" noProof="0" smtClean="0">
                <a:solidFill>
                  <a:schemeClr val="bg1"/>
                </a:solidFill>
              </a:rPr>
              <a:pPr rtl="0"/>
              <a:t>2</a:t>
            </a:fld>
            <a:endParaRPr lang="it-IT" sz="1800" noProof="0" dirty="0">
              <a:solidFill>
                <a:schemeClr val="bg1"/>
              </a:solidFill>
            </a:endParaRPr>
          </a:p>
        </p:txBody>
      </p:sp>
      <p:sp>
        <p:nvSpPr>
          <p:cNvPr id="16" name="Connettore 15">
            <a:extLst>
              <a:ext uri="{FF2B5EF4-FFF2-40B4-BE49-F238E27FC236}">
                <a16:creationId xmlns:a16="http://schemas.microsoft.com/office/drawing/2014/main" id="{5E0ACD5D-887A-4C21-8597-4B294DBAD21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a:t>
            </a:fld>
            <a:endParaRPr lang="it-IT" b="1" dirty="0"/>
          </a:p>
        </p:txBody>
      </p:sp>
    </p:spTree>
    <p:extLst>
      <p:ext uri="{BB962C8B-B14F-4D97-AF65-F5344CB8AC3E}">
        <p14:creationId xmlns:p14="http://schemas.microsoft.com/office/powerpoint/2010/main" val="105670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ttore diritto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 name="Titolo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it-IT" sz="9600" dirty="0">
                <a:solidFill>
                  <a:srgbClr val="FFFFFF"/>
                </a:solidFill>
                <a:latin typeface="+mj-lt"/>
              </a:rPr>
              <a:t>Fine</a:t>
            </a:r>
          </a:p>
        </p:txBody>
      </p:sp>
      <p:sp>
        <p:nvSpPr>
          <p:cNvPr id="19" name="Rettangolo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Segnaposto contenuto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rtl="0">
              <a:buNone/>
            </a:pPr>
            <a:endParaRPr lang="it-IT" sz="2400" cap="all" spc="200" dirty="0">
              <a:solidFill>
                <a:srgbClr val="FFFFFF"/>
              </a:solidFill>
            </a:endParaRPr>
          </a:p>
        </p:txBody>
      </p:sp>
      <p:pic>
        <p:nvPicPr>
          <p:cNvPr id="9" name="Elemento grafico 8">
            <a:extLst>
              <a:ext uri="{FF2B5EF4-FFF2-40B4-BE49-F238E27FC236}">
                <a16:creationId xmlns:a16="http://schemas.microsoft.com/office/drawing/2014/main" id="{3E65CF70-BBD9-4DD4-B59D-D2657A0E6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RC </a:t>
            </a:r>
            <a:r>
              <a:rPr lang="it-IT" dirty="0" err="1"/>
              <a:t>oscillator</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3185549" cy="4114406"/>
          </a:xfrm>
        </p:spPr>
        <p:txBody>
          <a:bodyPr>
            <a:normAutofit/>
          </a:bodyPr>
          <a:lstStyle/>
          <a:p>
            <a:pPr marL="0" indent="0">
              <a:buNone/>
            </a:pPr>
            <a:r>
              <a:rPr lang="it-IT" dirty="0"/>
              <a:t>Partendo dallo schema presente nelle slide abbiamo progettato in oscillatore RC aggiungendo un integratore per ottenere un’uscita con un onda sinusoidale. Abbiamo utilizzato inizialmente un amplificatore LTC6244HV che però presentava dei problemi oltre una certa frequenza come mostrato nelle slide successiva.</a:t>
            </a:r>
          </a:p>
        </p:txBody>
      </p:sp>
      <p:pic>
        <p:nvPicPr>
          <p:cNvPr id="7" name="Immagine 6">
            <a:extLst>
              <a:ext uri="{FF2B5EF4-FFF2-40B4-BE49-F238E27FC236}">
                <a16:creationId xmlns:a16="http://schemas.microsoft.com/office/drawing/2014/main" id="{E4727A7A-C0A5-3D44-F17F-24A8BDF769D2}"/>
              </a:ext>
            </a:extLst>
          </p:cNvPr>
          <p:cNvPicPr>
            <a:picLocks noChangeAspect="1"/>
          </p:cNvPicPr>
          <p:nvPr/>
        </p:nvPicPr>
        <p:blipFill>
          <a:blip r:embed="rId5"/>
          <a:stretch>
            <a:fillRect/>
          </a:stretch>
        </p:blipFill>
        <p:spPr>
          <a:xfrm>
            <a:off x="4128599" y="1737360"/>
            <a:ext cx="7691251" cy="4114406"/>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Segnaposto contenuto 2">
            <a:extLst>
              <a:ext uri="{FF2B5EF4-FFF2-40B4-BE49-F238E27FC236}">
                <a16:creationId xmlns:a16="http://schemas.microsoft.com/office/drawing/2014/main" id="{E97EEF9C-84CD-1F52-025B-C6D5E3F202E2}"/>
              </a:ext>
            </a:extLst>
          </p:cNvPr>
          <p:cNvPicPr>
            <a:picLocks noGrp="1" noChangeAspect="1"/>
          </p:cNvPicPr>
          <p:nvPr>
            <p:ph idx="1"/>
          </p:nvPr>
        </p:nvPicPr>
        <p:blipFill>
          <a:blip r:embed="rId3"/>
          <a:stretch>
            <a:fillRect/>
          </a:stretch>
        </p:blipFill>
        <p:spPr>
          <a:xfrm>
            <a:off x="515016" y="354991"/>
            <a:ext cx="7573140" cy="2666019"/>
          </a:xfrm>
        </p:spPr>
      </p:pic>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pic>
        <p:nvPicPr>
          <p:cNvPr id="8" name="Immagine 7">
            <a:extLst>
              <a:ext uri="{FF2B5EF4-FFF2-40B4-BE49-F238E27FC236}">
                <a16:creationId xmlns:a16="http://schemas.microsoft.com/office/drawing/2014/main" id="{46FA3227-663B-517A-F8B4-57AFE7F768B4}"/>
              </a:ext>
            </a:extLst>
          </p:cNvPr>
          <p:cNvPicPr>
            <a:picLocks noChangeAspect="1"/>
          </p:cNvPicPr>
          <p:nvPr/>
        </p:nvPicPr>
        <p:blipFill>
          <a:blip r:embed="rId6"/>
          <a:stretch>
            <a:fillRect/>
          </a:stretch>
        </p:blipFill>
        <p:spPr>
          <a:xfrm>
            <a:off x="431889" y="3205018"/>
            <a:ext cx="7613274" cy="2666020"/>
          </a:xfrm>
          <a:prstGeom prst="rect">
            <a:avLst/>
          </a:prstGeom>
        </p:spPr>
      </p:pic>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168273" cy="5102166"/>
              </a:xfrm>
              <a:prstGeom prst="rect">
                <a:avLst/>
              </a:prstGeom>
              <a:noFill/>
            </p:spPr>
            <p:txBody>
              <a:bodyPr wrap="square" rtlCol="0">
                <a:spAutoFit/>
              </a:bodyPr>
              <a:lstStyle/>
              <a:p>
                <a:r>
                  <a:rPr lang="it-IT" dirty="0"/>
                  <a:t>V(out) -&gt; uscita integratore</a:t>
                </a:r>
              </a:p>
              <a:p>
                <a:r>
                  <a:rPr lang="it-IT" dirty="0"/>
                  <a:t>V(n003) o </a:t>
                </a:r>
                <a14:m>
                  <m:oMath xmlns:m="http://schemas.openxmlformats.org/officeDocument/2006/math">
                    <m:sSub>
                      <m:sSub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oMath>
                </a14:m>
                <a:r>
                  <a:rPr lang="it-IT" dirty="0"/>
                  <a:t> -&gt; uscita primo </a:t>
                </a:r>
                <a:r>
                  <a:rPr lang="it-IT" dirty="0" err="1"/>
                  <a:t>opamp</a:t>
                </a:r>
                <a:r>
                  <a:rPr lang="it-IT" dirty="0"/>
                  <a:t>  </a:t>
                </a:r>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d>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Notiamo che l’uscita del primo </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è cosi come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𝐶</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4</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m:t>
                    </m:r>
                    <m:r>
                      <a:rPr lang="it-IT" sz="1800" i="1">
                        <a:effectLst/>
                        <a:latin typeface="Cambria Math" panose="02040503050406030204" pitchFamily="18" charset="0"/>
                        <a:ea typeface="Calibri" panose="020F0502020204030204" pitchFamily="34" charset="0"/>
                        <a:cs typeface="Times New Roman" panose="02020603050405020304" pitchFamily="18" charset="0"/>
                      </a:rPr>
                      <m:t>∗0.1</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𝑢</m:t>
                    </m:r>
                    <m:r>
                      <a:rPr lang="it-IT" sz="1800" i="1">
                        <a:effectLst/>
                        <a:latin typeface="Cambria Math" panose="02040503050406030204" pitchFamily="18" charset="0"/>
                        <a:ea typeface="Calibri" panose="020F0502020204030204" pitchFamily="34" charset="0"/>
                        <a:cs typeface="Times New Roman" panose="02020603050405020304" pitchFamily="18" charset="0"/>
                      </a:rPr>
                      <m:t>=2,5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Ovvero un periodo di 0.4ms che corrisponde circa a quello che ci aspettiamo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it-IT" dirty="0">
                  <a:latin typeface="Calibri" panose="020F0502020204030204" pitchFamily="34" charset="0"/>
                  <a:ea typeface="Calibri" panose="020F0502020204030204" pitchFamily="34" charset="0"/>
                  <a:cs typeface="Times New Roman" panose="02020603050405020304" pitchFamily="18" charset="0"/>
                </a:endParaRP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168273" cy="5102166"/>
              </a:xfrm>
              <a:prstGeom prst="rect">
                <a:avLst/>
              </a:prstGeom>
              <a:blipFill>
                <a:blip r:embed="rId7"/>
                <a:stretch>
                  <a:fillRect l="-1538" t="-717" r="-1346"/>
                </a:stretch>
              </a:blipFill>
            </p:spPr>
            <p:txBody>
              <a:bodyPr/>
              <a:lstStyle/>
              <a:p>
                <a:r>
                  <a:rPr lang="it-IT">
                    <a:noFill/>
                  </a:rPr>
                  <a:t> </a:t>
                </a:r>
              </a:p>
            </p:txBody>
          </p:sp>
        </mc:Fallback>
      </mc:AlternateContent>
    </p:spTree>
    <p:extLst>
      <p:ext uri="{BB962C8B-B14F-4D97-AF65-F5344CB8AC3E}">
        <p14:creationId xmlns:p14="http://schemas.microsoft.com/office/powerpoint/2010/main" val="184511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168273" cy="6463308"/>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che non è più quello che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a:effectLst/>
                        <a:latin typeface="Cambria Math" panose="02040503050406030204" pitchFamily="18" charset="0"/>
                        <a:ea typeface="Calibri" panose="020F0502020204030204" pitchFamily="34" charset="0"/>
                        <a:cs typeface="Times New Roman" panose="02020603050405020304" pitchFamily="18" charset="0"/>
                      </a:rPr>
                      <m:t>=250</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Al di là della misurazione del periodo, qui è evidente come vengano perse le caratteristiche di tutte le forme d’onda generate dall’oscillatore. L’</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scelto in questo caso non riesce a stare dietro alla frequenza di configurazione scelta. Notiamo anche che la sinusoide in uscita si è trasformata in una triangolare</a:t>
                </a: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168273" cy="6463308"/>
              </a:xfrm>
              <a:prstGeom prst="rect">
                <a:avLst/>
              </a:prstGeom>
              <a:blipFill>
                <a:blip r:embed="rId5"/>
                <a:stretch>
                  <a:fillRect l="-1538" t="-566" r="-153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70F95B51-F804-E15B-2B97-BF90C9734C6E}"/>
              </a:ext>
            </a:extLst>
          </p:cNvPr>
          <p:cNvPicPr>
            <a:picLocks noChangeAspect="1"/>
          </p:cNvPicPr>
          <p:nvPr/>
        </p:nvPicPr>
        <p:blipFill>
          <a:blip r:embed="rId6"/>
          <a:stretch>
            <a:fillRect/>
          </a:stretch>
        </p:blipFill>
        <p:spPr>
          <a:xfrm>
            <a:off x="431889" y="359415"/>
            <a:ext cx="7613274" cy="2672891"/>
          </a:xfrm>
          <a:prstGeom prst="rect">
            <a:avLst/>
          </a:prstGeom>
        </p:spPr>
      </p:pic>
      <p:pic>
        <p:nvPicPr>
          <p:cNvPr id="11" name="Immagine 10">
            <a:extLst>
              <a:ext uri="{FF2B5EF4-FFF2-40B4-BE49-F238E27FC236}">
                <a16:creationId xmlns:a16="http://schemas.microsoft.com/office/drawing/2014/main" id="{71CCFED0-B164-AB78-9C23-B39631A99E59}"/>
              </a:ext>
            </a:extLst>
          </p:cNvPr>
          <p:cNvPicPr>
            <a:picLocks noChangeAspect="1"/>
          </p:cNvPicPr>
          <p:nvPr/>
        </p:nvPicPr>
        <p:blipFill>
          <a:blip r:embed="rId7"/>
          <a:stretch>
            <a:fillRect/>
          </a:stretch>
        </p:blipFill>
        <p:spPr>
          <a:xfrm>
            <a:off x="409404" y="3143257"/>
            <a:ext cx="7717798" cy="2672891"/>
          </a:xfrm>
          <a:prstGeom prst="rect">
            <a:avLst/>
          </a:prstGeom>
        </p:spPr>
      </p:pic>
    </p:spTree>
    <p:extLst>
      <p:ext uri="{BB962C8B-B14F-4D97-AF65-F5344CB8AC3E}">
        <p14:creationId xmlns:p14="http://schemas.microsoft.com/office/powerpoint/2010/main" val="320062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9439764" cy="700340"/>
          </a:xfrm>
        </p:spPr>
        <p:txBody>
          <a:bodyPr vert="horz" lIns="91440" tIns="45720" rIns="91440" bIns="45720" rtlCol="0" anchor="b">
            <a:noAutofit/>
          </a:bodyPr>
          <a:lstStyle/>
          <a:p>
            <a:pPr rtl="0"/>
            <a:r>
              <a:rPr lang="it-IT" sz="4400" dirty="0">
                <a:solidFill>
                  <a:schemeClr val="tx1">
                    <a:lumMod val="75000"/>
                    <a:lumOff val="25000"/>
                  </a:schemeClr>
                </a:solidFill>
              </a:rPr>
              <a:t>RC </a:t>
            </a:r>
            <a:r>
              <a:rPr lang="it-IT" sz="4400" dirty="0" err="1">
                <a:solidFill>
                  <a:schemeClr val="tx1">
                    <a:lumMod val="75000"/>
                    <a:lumOff val="25000"/>
                  </a:schemeClr>
                </a:solidFill>
              </a:rPr>
              <a:t>oscillator</a:t>
            </a:r>
            <a:r>
              <a:rPr lang="it-IT" sz="4400" dirty="0">
                <a:solidFill>
                  <a:schemeClr val="tx1">
                    <a:lumMod val="75000"/>
                    <a:lumOff val="25000"/>
                  </a:schemeClr>
                </a:solidFill>
              </a:rPr>
              <a:t> with AD8627</a:t>
            </a:r>
          </a:p>
        </p:txBody>
      </p:sp>
      <p:sp>
        <p:nvSpPr>
          <p:cNvPr id="16" name="Segnaposto contenuto 2">
            <a:extLst>
              <a:ext uri="{FF2B5EF4-FFF2-40B4-BE49-F238E27FC236}">
                <a16:creationId xmlns:a16="http://schemas.microsoft.com/office/drawing/2014/main" id="{2D28C155-A62A-94C1-AF5F-EA612997C9CC}"/>
              </a:ext>
            </a:extLst>
          </p:cNvPr>
          <p:cNvSpPr>
            <a:spLocks noGrp="1"/>
          </p:cNvSpPr>
          <p:nvPr>
            <p:ph idx="1"/>
          </p:nvPr>
        </p:nvSpPr>
        <p:spPr>
          <a:xfrm>
            <a:off x="758377" y="1452869"/>
            <a:ext cx="10842695" cy="1253386"/>
          </a:xfrm>
        </p:spPr>
        <p:txBody>
          <a:bodyPr>
            <a:normAutofit/>
          </a:bodyPr>
          <a:lstStyle/>
          <a:p>
            <a:pPr marL="0" indent="0">
              <a:buNone/>
            </a:pPr>
            <a:r>
              <a:rPr lang="it-IT" dirty="0"/>
              <a:t>Abbiamo quindi sostituito gli </a:t>
            </a:r>
            <a:r>
              <a:rPr lang="it-IT" dirty="0" err="1"/>
              <a:t>opamp</a:t>
            </a:r>
            <a:r>
              <a:rPr lang="it-IT" dirty="0"/>
              <a:t> del primo modello con gli </a:t>
            </a:r>
            <a:r>
              <a:rPr lang="it-IT" dirty="0" err="1"/>
              <a:t>opamp</a:t>
            </a:r>
            <a:r>
              <a:rPr lang="it-IT" dirty="0"/>
              <a:t> AD8627. questo </a:t>
            </a:r>
            <a:r>
              <a:rPr lang="it-IT" dirty="0" err="1"/>
              <a:t>opamp</a:t>
            </a:r>
            <a:r>
              <a:rPr lang="it-IT" dirty="0"/>
              <a:t> non è disponibile direttamente nelle librerie di </a:t>
            </a:r>
            <a:r>
              <a:rPr lang="it-IT" dirty="0" err="1"/>
              <a:t>ltspice</a:t>
            </a:r>
            <a:r>
              <a:rPr lang="it-IT" dirty="0"/>
              <a:t>, ma può essere aggiunto scaricando il suo </a:t>
            </a:r>
            <a:r>
              <a:rPr lang="it-IT" dirty="0" err="1"/>
              <a:t>schematics</a:t>
            </a:r>
            <a:r>
              <a:rPr lang="it-IT" dirty="0"/>
              <a:t> da </a:t>
            </a:r>
            <a:r>
              <a:rPr lang="it-IT" dirty="0">
                <a:hlinkClick r:id="rId5"/>
              </a:rPr>
              <a:t>https://www.analog.com/en/products/ad8627.html</a:t>
            </a:r>
            <a:r>
              <a:rPr lang="it-IT" dirty="0"/>
              <a:t> </a:t>
            </a:r>
          </a:p>
        </p:txBody>
      </p:sp>
      <p:pic>
        <p:nvPicPr>
          <p:cNvPr id="5" name="Immagine 4">
            <a:extLst>
              <a:ext uri="{FF2B5EF4-FFF2-40B4-BE49-F238E27FC236}">
                <a16:creationId xmlns:a16="http://schemas.microsoft.com/office/drawing/2014/main" id="{81F1E06D-DB56-5146-4605-98EE3ECC10B5}"/>
              </a:ext>
            </a:extLst>
          </p:cNvPr>
          <p:cNvPicPr>
            <a:picLocks noChangeAspect="1"/>
          </p:cNvPicPr>
          <p:nvPr/>
        </p:nvPicPr>
        <p:blipFill>
          <a:blip r:embed="rId6"/>
          <a:stretch>
            <a:fillRect/>
          </a:stretch>
        </p:blipFill>
        <p:spPr>
          <a:xfrm>
            <a:off x="2480829" y="2802445"/>
            <a:ext cx="6690880" cy="3519619"/>
          </a:xfrm>
          <a:prstGeom prst="rect">
            <a:avLst/>
          </a:prstGeom>
        </p:spPr>
      </p:pic>
    </p:spTree>
    <p:extLst>
      <p:ext uri="{BB962C8B-B14F-4D97-AF65-F5344CB8AC3E}">
        <p14:creationId xmlns:p14="http://schemas.microsoft.com/office/powerpoint/2010/main" val="24606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543583" y="322636"/>
                <a:ext cx="3168273" cy="6186309"/>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it-IT"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ea typeface="Calibri" panose="020F0502020204030204" pitchFamily="34" charset="0"/>
                    <a:cs typeface="Times New Roman" panose="02020603050405020304" pitchFamily="18" charset="0"/>
                  </a:rPr>
                  <a:t>F </a:t>
                </a:r>
                <a14:m>
                  <m:oMath xmlns:m="http://schemas.openxmlformats.org/officeDocument/2006/math">
                    <m:r>
                      <a:rPr lang="it-IT" sz="1800" i="1">
                        <a:effectLst/>
                        <a:latin typeface="Cambria Math" panose="02040503050406030204" pitchFamily="18" charset="0"/>
                        <a:ea typeface="Calibri" panose="020F0502020204030204" pitchFamily="34" charset="0"/>
                        <a:cs typeface="Times New Roman" panose="02020603050405020304" pitchFamily="18" charset="0"/>
                      </a:rPr>
                      <m:t>=250</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r>
                  <a:rPr lang="it-IT" dirty="0">
                    <a:latin typeface="Calibri" panose="020F0502020204030204" pitchFamily="34" charset="0"/>
                    <a:ea typeface="Calibri" panose="020F0502020204030204" pitchFamily="34" charset="0"/>
                    <a:cs typeface="Times New Roman" panose="02020603050405020304" pitchFamily="18" charset="0"/>
                  </a:rPr>
                  <a:t> cioè T</a:t>
                </a:r>
                <a:r>
                  <a:rPr lang="it-IT" dirty="0"/>
                  <a:t>=0.4</a:t>
                </a:r>
                <a14:m>
                  <m:oMath xmlns:m="http://schemas.openxmlformats.org/officeDocument/2006/math">
                    <m:r>
                      <a:rPr lang="it-IT" i="1">
                        <a:latin typeface="Cambria Math" panose="02040503050406030204" pitchFamily="18" charset="0"/>
                      </a:rPr>
                      <m:t>𝜇</m:t>
                    </m:r>
                    <m:r>
                      <a:rPr lang="it-IT" b="0" i="1" smtClean="0">
                        <a:latin typeface="Cambria Math" panose="02040503050406030204" pitchFamily="18" charset="0"/>
                      </a:rPr>
                      <m:t>𝑠</m:t>
                    </m:r>
                    <m:r>
                      <a:rPr lang="it-IT" i="1">
                        <a:latin typeface="Cambria Math" panose="02040503050406030204" pitchFamily="18" charset="0"/>
                      </a:rPr>
                      <m:t> </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Ci interessiamo subito alla stessa frequenza dove il modello precedente prima non funzionava correttamente. Notiamo che l’onda quadra è bistrattata ma l’onda triangolare c’è ed è simile a quella che si aspetteremmo</a:t>
                </a: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In compenso l’onda sinusoidale è perfetta ma nessuna delle onde ha la frequenza che ci aspettiamo perché                  </a:t>
                </a:r>
                <a14:m>
                  <m:oMath xmlns:m="http://schemas.openxmlformats.org/officeDocument/2006/math">
                    <m:r>
                      <a:rPr lang="it-IT" i="1">
                        <a:latin typeface="Cambria Math" panose="02040503050406030204" pitchFamily="18" charset="0"/>
                      </a:rPr>
                      <m:t>𝑇</m:t>
                    </m:r>
                    <m:r>
                      <a:rPr lang="it-IT" i="1">
                        <a:latin typeface="Cambria Math" panose="02040503050406030204" pitchFamily="18" charset="0"/>
                      </a:rPr>
                      <m:t>≈0.011</m:t>
                    </m:r>
                    <m:r>
                      <a:rPr lang="it-IT" i="1">
                        <a:latin typeface="Cambria Math" panose="02040503050406030204" pitchFamily="18" charset="0"/>
                      </a:rPr>
                      <m:t>𝑚𝑠</m:t>
                    </m:r>
                    <m:r>
                      <a:rPr lang="it-IT" i="1">
                        <a:latin typeface="Cambria Math" panose="02040503050406030204" pitchFamily="18" charset="0"/>
                      </a:rPr>
                      <m:t>→</m:t>
                    </m:r>
                    <m:r>
                      <a:rPr lang="it-IT" b="0" i="1" smtClean="0">
                        <a:latin typeface="Cambria Math" panose="02040503050406030204" pitchFamily="18" charset="0"/>
                      </a:rPr>
                      <m:t>𝐹</m:t>
                    </m:r>
                    <m:r>
                      <a:rPr lang="it-IT" b="0" i="1" smtClean="0">
                        <a:latin typeface="Cambria Math" panose="02040503050406030204" pitchFamily="18" charset="0"/>
                      </a:rPr>
                      <m:t>=90</m:t>
                    </m:r>
                    <m:r>
                      <a:rPr lang="it-IT" i="1">
                        <a:latin typeface="Cambria Math" panose="02040503050406030204" pitchFamily="18" charset="0"/>
                      </a:rPr>
                      <m:t>𝑘𝐻𝑧</m:t>
                    </m:r>
                  </m:oMath>
                </a14:m>
                <a:r>
                  <a:rPr lang="it-IT" dirty="0"/>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543583" y="322636"/>
                <a:ext cx="3168273" cy="6186309"/>
              </a:xfrm>
              <a:prstGeom prst="rect">
                <a:avLst/>
              </a:prstGeom>
              <a:blipFill>
                <a:blip r:embed="rId5"/>
                <a:stretch>
                  <a:fillRect l="-1734" t="-591" r="-1734"/>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2429489B-F390-EAB1-1D7D-52EEA70DEDD9}"/>
              </a:ext>
            </a:extLst>
          </p:cNvPr>
          <p:cNvPicPr>
            <a:picLocks noChangeAspect="1"/>
          </p:cNvPicPr>
          <p:nvPr/>
        </p:nvPicPr>
        <p:blipFill>
          <a:blip r:embed="rId6"/>
          <a:stretch>
            <a:fillRect/>
          </a:stretch>
        </p:blipFill>
        <p:spPr>
          <a:xfrm>
            <a:off x="440147" y="208145"/>
            <a:ext cx="7717798" cy="2707510"/>
          </a:xfrm>
          <a:prstGeom prst="rect">
            <a:avLst/>
          </a:prstGeom>
        </p:spPr>
      </p:pic>
      <p:pic>
        <p:nvPicPr>
          <p:cNvPr id="6" name="Immagine 5">
            <a:extLst>
              <a:ext uri="{FF2B5EF4-FFF2-40B4-BE49-F238E27FC236}">
                <a16:creationId xmlns:a16="http://schemas.microsoft.com/office/drawing/2014/main" id="{2CC5D50E-51FC-386E-EE7D-723527151F10}"/>
              </a:ext>
            </a:extLst>
          </p:cNvPr>
          <p:cNvPicPr>
            <a:picLocks noChangeAspect="1"/>
          </p:cNvPicPr>
          <p:nvPr/>
        </p:nvPicPr>
        <p:blipFill>
          <a:blip r:embed="rId7"/>
          <a:stretch>
            <a:fillRect/>
          </a:stretch>
        </p:blipFill>
        <p:spPr>
          <a:xfrm>
            <a:off x="440148" y="3121831"/>
            <a:ext cx="7717798" cy="2714488"/>
          </a:xfrm>
          <a:prstGeom prst="rect">
            <a:avLst/>
          </a:prstGeom>
        </p:spPr>
      </p:pic>
    </p:spTree>
    <p:extLst>
      <p:ext uri="{BB962C8B-B14F-4D97-AF65-F5344CB8AC3E}">
        <p14:creationId xmlns:p14="http://schemas.microsoft.com/office/powerpoint/2010/main" val="81958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9439764" cy="700340"/>
          </a:xfrm>
        </p:spPr>
        <p:txBody>
          <a:bodyPr vert="horz" lIns="91440" tIns="45720" rIns="91440" bIns="45720" rtlCol="0" anchor="b">
            <a:noAutofit/>
          </a:bodyPr>
          <a:lstStyle/>
          <a:p>
            <a:pPr rtl="0"/>
            <a:r>
              <a:rPr lang="it-IT" sz="4400" dirty="0">
                <a:solidFill>
                  <a:schemeClr val="tx1">
                    <a:lumMod val="75000"/>
                    <a:lumOff val="25000"/>
                  </a:schemeClr>
                </a:solidFill>
              </a:rPr>
              <a:t>Considerazioni finali</a:t>
            </a:r>
          </a:p>
        </p:txBody>
      </p:sp>
      <mc:AlternateContent xmlns:mc="http://schemas.openxmlformats.org/markup-compatibility/2006" xmlns:a14="http://schemas.microsoft.com/office/drawing/2010/main">
        <mc:Choice Requires="a14">
          <p:sp>
            <p:nvSpPr>
              <p:cNvPr id="16" name="Segnaposto contenuto 2">
                <a:extLst>
                  <a:ext uri="{FF2B5EF4-FFF2-40B4-BE49-F238E27FC236}">
                    <a16:creationId xmlns:a16="http://schemas.microsoft.com/office/drawing/2014/main" id="{2D28C155-A62A-94C1-AF5F-EA612997C9CC}"/>
                  </a:ext>
                </a:extLst>
              </p:cNvPr>
              <p:cNvSpPr>
                <a:spLocks noGrp="1"/>
              </p:cNvSpPr>
              <p:nvPr>
                <p:ph idx="1"/>
              </p:nvPr>
            </p:nvSpPr>
            <p:spPr>
              <a:xfrm>
                <a:off x="758377" y="1452868"/>
                <a:ext cx="10842695" cy="3045241"/>
              </a:xfrm>
            </p:spPr>
            <p:txBody>
              <a:bodyPr>
                <a:normAutofit/>
              </a:bodyPr>
              <a:lstStyle/>
              <a:p>
                <a:r>
                  <a:rPr lang="it-IT" dirty="0"/>
                  <a:t>Abbiamo notato che in quest’ultimo modello la situazione si normalizza con una R1=600 ovvero per una frequenza max di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𝐹</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≈42</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𝑘𝐻𝑧</m:t>
                    </m:r>
                  </m:oMath>
                </a14:m>
                <a:r>
                  <a:rPr lang="it-IT" dirty="0"/>
                  <a:t> dopo i quali le caratteristiche che ci aspettiamo vengono via via sempre meno</a:t>
                </a:r>
              </a:p>
              <a:p>
                <a:r>
                  <a:rPr lang="it-IT" dirty="0"/>
                  <a:t>A tale frequenza anche il primo modello funziona correttamente ma fornisce un’onda sinusoidale di più scarsa qualità (è più vicina a una triangolare)</a:t>
                </a:r>
              </a:p>
              <a:p>
                <a:r>
                  <a:rPr lang="it-IT" dirty="0"/>
                  <a:t>Considerando ciò, abbiamo deciso di progettare una board utilizzando l’AD8627 come </a:t>
                </a:r>
                <a:r>
                  <a:rPr lang="it-IT" dirty="0" err="1"/>
                  <a:t>opamp</a:t>
                </a:r>
                <a:r>
                  <a:rPr lang="it-IT" dirty="0"/>
                  <a:t> per via delle sue migliori qualità ad alte frequenze</a:t>
                </a:r>
              </a:p>
              <a:p>
                <a:endParaRPr lang="it-IT" dirty="0"/>
              </a:p>
            </p:txBody>
          </p:sp>
        </mc:Choice>
        <mc:Fallback xmlns="">
          <p:sp>
            <p:nvSpPr>
              <p:cNvPr id="16" name="Segnaposto contenuto 2">
                <a:extLst>
                  <a:ext uri="{FF2B5EF4-FFF2-40B4-BE49-F238E27FC236}">
                    <a16:creationId xmlns:a16="http://schemas.microsoft.com/office/drawing/2014/main" id="{2D28C155-A62A-94C1-AF5F-EA612997C9CC}"/>
                  </a:ext>
                </a:extLst>
              </p:cNvPr>
              <p:cNvSpPr>
                <a:spLocks noGrp="1" noRot="1" noChangeAspect="1" noMove="1" noResize="1" noEditPoints="1" noAdjustHandles="1" noChangeArrowheads="1" noChangeShapeType="1" noTextEdit="1"/>
              </p:cNvSpPr>
              <p:nvPr>
                <p:ph idx="1"/>
              </p:nvPr>
            </p:nvSpPr>
            <p:spPr>
              <a:xfrm>
                <a:off x="758377" y="1452868"/>
                <a:ext cx="10842695" cy="3045241"/>
              </a:xfrm>
              <a:blipFill>
                <a:blip r:embed="rId5"/>
                <a:stretch>
                  <a:fillRect l="-1574" t="-1600" r="-2024" b="-3200"/>
                </a:stretch>
              </a:blipFill>
            </p:spPr>
            <p:txBody>
              <a:bodyPr/>
              <a:lstStyle/>
              <a:p>
                <a:r>
                  <a:rPr lang="it-IT">
                    <a:noFill/>
                  </a:rPr>
                  <a:t> </a:t>
                </a:r>
              </a:p>
            </p:txBody>
          </p:sp>
        </mc:Fallback>
      </mc:AlternateContent>
    </p:spTree>
    <p:extLst>
      <p:ext uri="{BB962C8B-B14F-4D97-AF65-F5344CB8AC3E}">
        <p14:creationId xmlns:p14="http://schemas.microsoft.com/office/powerpoint/2010/main" val="50442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5098673" cy="700340"/>
          </a:xfrm>
        </p:spPr>
        <p:txBody>
          <a:bodyPr vert="horz" lIns="91440" tIns="45720" rIns="91440" bIns="45720" rtlCol="0" anchor="b">
            <a:noAutofit/>
          </a:bodyPr>
          <a:lstStyle/>
          <a:p>
            <a:pPr rtl="0"/>
            <a:r>
              <a:rPr lang="it-IT" sz="4400" dirty="0">
                <a:solidFill>
                  <a:schemeClr val="tx1">
                    <a:lumMod val="75000"/>
                    <a:lumOff val="25000"/>
                  </a:schemeClr>
                </a:solidFill>
              </a:rPr>
              <a:t>Progettazione EAGLE</a:t>
            </a:r>
          </a:p>
        </p:txBody>
      </p:sp>
      <p:pic>
        <p:nvPicPr>
          <p:cNvPr id="3" name="Immagine 2">
            <a:extLst>
              <a:ext uri="{FF2B5EF4-FFF2-40B4-BE49-F238E27FC236}">
                <a16:creationId xmlns:a16="http://schemas.microsoft.com/office/drawing/2014/main" id="{E28E803A-BA81-5F40-0B78-6B8866A702DD}"/>
              </a:ext>
            </a:extLst>
          </p:cNvPr>
          <p:cNvPicPr>
            <a:picLocks noChangeAspect="1"/>
          </p:cNvPicPr>
          <p:nvPr/>
        </p:nvPicPr>
        <p:blipFill>
          <a:blip r:embed="rId5"/>
          <a:stretch>
            <a:fillRect/>
          </a:stretch>
        </p:blipFill>
        <p:spPr>
          <a:xfrm>
            <a:off x="2289450" y="1236276"/>
            <a:ext cx="7613099" cy="4326599"/>
          </a:xfrm>
          <a:prstGeom prst="rect">
            <a:avLst/>
          </a:prstGeom>
          <a:ln>
            <a:solidFill>
              <a:schemeClr val="tx1"/>
            </a:solidFill>
          </a:ln>
        </p:spPr>
      </p:pic>
    </p:spTree>
    <p:extLst>
      <p:ext uri="{BB962C8B-B14F-4D97-AF65-F5344CB8AC3E}">
        <p14:creationId xmlns:p14="http://schemas.microsoft.com/office/powerpoint/2010/main" val="3606261379"/>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1043</Words>
  <Application>Microsoft Office PowerPoint</Application>
  <PresentationFormat>Widescreen</PresentationFormat>
  <Paragraphs>119</Paragraphs>
  <Slides>20</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Arial</vt:lpstr>
      <vt:lpstr>Calibri</vt:lpstr>
      <vt:lpstr>Calibri Light</vt:lpstr>
      <vt:lpstr>Cambria Math</vt:lpstr>
      <vt:lpstr>Wingdings</vt:lpstr>
      <vt:lpstr>RetrospectVTI</vt:lpstr>
      <vt:lpstr>Progettazione di sistemi elettronici</vt:lpstr>
      <vt:lpstr>Indice</vt:lpstr>
      <vt:lpstr>RC oscillator</vt:lpstr>
      <vt:lpstr>Presentazione standard di PowerPoint</vt:lpstr>
      <vt:lpstr>Presentazione standard di PowerPoint</vt:lpstr>
      <vt:lpstr>RC oscillator with AD8627</vt:lpstr>
      <vt:lpstr>Presentazione standard di PowerPoint</vt:lpstr>
      <vt:lpstr>Considerazioni finali</vt:lpstr>
      <vt:lpstr>Progettazione EAGLE</vt:lpstr>
      <vt:lpstr>Progettazione EAGLE</vt:lpstr>
      <vt:lpstr>Timer 555 Astable</vt:lpstr>
      <vt:lpstr>Schema LTSpice (Normal Duty Cycle)</vt:lpstr>
      <vt:lpstr>Grafici e risultati (Normal Duty Cycle)</vt:lpstr>
      <vt:lpstr>Schema LTSpice (Low Duty Cycle)</vt:lpstr>
      <vt:lpstr>Grafici e risultati (Low Duty Cycle)</vt:lpstr>
      <vt:lpstr>EAGLE: Schema (Low Duty Cycle)</vt:lpstr>
      <vt:lpstr>EAGLE: Board (Low Duty Cycle)</vt:lpstr>
      <vt:lpstr>EAGLE: Board (Low Duty Cycle)</vt:lpstr>
      <vt:lpstr>EAGLE: Board (Low Duty Cycle)</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2022-07-04T14:24:52Z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