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7" r:id="rId4"/>
  </p:sldMasterIdLst>
  <p:notesMasterIdLst>
    <p:notesMasterId r:id="rId29"/>
  </p:notesMasterIdLst>
  <p:handoutMasterIdLst>
    <p:handoutMasterId r:id="rId30"/>
  </p:handoutMasterIdLst>
  <p:sldIdLst>
    <p:sldId id="258" r:id="rId5"/>
    <p:sldId id="261" r:id="rId6"/>
    <p:sldId id="286" r:id="rId7"/>
    <p:sldId id="293" r:id="rId8"/>
    <p:sldId id="294" r:id="rId9"/>
    <p:sldId id="313" r:id="rId10"/>
    <p:sldId id="296" r:id="rId11"/>
    <p:sldId id="314" r:id="rId12"/>
    <p:sldId id="315" r:id="rId13"/>
    <p:sldId id="316" r:id="rId14"/>
    <p:sldId id="300" r:id="rId15"/>
    <p:sldId id="302" r:id="rId16"/>
    <p:sldId id="303" r:id="rId17"/>
    <p:sldId id="301" r:id="rId18"/>
    <p:sldId id="304" r:id="rId19"/>
    <p:sldId id="305" r:id="rId20"/>
    <p:sldId id="307" r:id="rId21"/>
    <p:sldId id="306" r:id="rId22"/>
    <p:sldId id="308" r:id="rId23"/>
    <p:sldId id="309" r:id="rId24"/>
    <p:sldId id="310" r:id="rId25"/>
    <p:sldId id="311" r:id="rId26"/>
    <p:sldId id="312" r:id="rId27"/>
    <p:sldId id="290" r:id="rId28"/>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9"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6FC0A7B-6666-4F41-AD03-C74B76B10001}" type="datetime1">
              <a:rPr lang="it-IT" smtClean="0"/>
              <a:t>05/07/2022</a:t>
            </a:fld>
            <a:endParaRPr lang="it-IT" dirty="0"/>
          </a:p>
        </p:txBody>
      </p:sp>
      <p:sp>
        <p:nvSpPr>
          <p:cNvPr id="4" name="Segnaposto piè di pagina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it-IT" smtClean="0"/>
              <a:t>‹N›</a:t>
            </a:fld>
            <a:endParaRPr lang="it-IT"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E367B-2E0B-461C-8280-86016408BD7C}" type="datetime1">
              <a:rPr lang="it-IT" smtClean="0"/>
              <a:pPr/>
              <a:t>05/07/2022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ECAD9-32EE-4091-BDA5-6BD15ACC5E58}" type="slidenum">
              <a:rPr lang="it-IT" noProof="0" smtClean="0"/>
              <a:t>‹N›</a:t>
            </a:fld>
            <a:endParaRPr lang="it-IT"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a:t>
            </a:fld>
            <a:endParaRPr lang="it-IT"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10</a:t>
            </a:fld>
            <a:endParaRPr lang="it-IT" dirty="0"/>
          </a:p>
        </p:txBody>
      </p:sp>
    </p:spTree>
    <p:extLst>
      <p:ext uri="{BB962C8B-B14F-4D97-AF65-F5344CB8AC3E}">
        <p14:creationId xmlns:p14="http://schemas.microsoft.com/office/powerpoint/2010/main" val="3059501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24</a:t>
            </a:fld>
            <a:endParaRPr lang="it-IT" dirty="0"/>
          </a:p>
        </p:txBody>
      </p:sp>
    </p:spTree>
    <p:extLst>
      <p:ext uri="{BB962C8B-B14F-4D97-AF65-F5344CB8AC3E}">
        <p14:creationId xmlns:p14="http://schemas.microsoft.com/office/powerpoint/2010/main" val="291686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2</a:t>
            </a:fld>
            <a:endParaRPr lang="it-IT"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3</a:t>
            </a:fld>
            <a:endParaRPr lang="it-IT" dirty="0"/>
          </a:p>
        </p:txBody>
      </p:sp>
    </p:spTree>
    <p:extLst>
      <p:ext uri="{BB962C8B-B14F-4D97-AF65-F5344CB8AC3E}">
        <p14:creationId xmlns:p14="http://schemas.microsoft.com/office/powerpoint/2010/main" val="27925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4</a:t>
            </a:fld>
            <a:endParaRPr lang="it-IT" dirty="0"/>
          </a:p>
        </p:txBody>
      </p:sp>
    </p:spTree>
    <p:extLst>
      <p:ext uri="{BB962C8B-B14F-4D97-AF65-F5344CB8AC3E}">
        <p14:creationId xmlns:p14="http://schemas.microsoft.com/office/powerpoint/2010/main" val="937046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5</a:t>
            </a:fld>
            <a:endParaRPr lang="it-IT" dirty="0"/>
          </a:p>
        </p:txBody>
      </p:sp>
    </p:spTree>
    <p:extLst>
      <p:ext uri="{BB962C8B-B14F-4D97-AF65-F5344CB8AC3E}">
        <p14:creationId xmlns:p14="http://schemas.microsoft.com/office/powerpoint/2010/main" val="4028904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6</a:t>
            </a:fld>
            <a:endParaRPr lang="it-IT" dirty="0"/>
          </a:p>
        </p:txBody>
      </p:sp>
    </p:spTree>
    <p:extLst>
      <p:ext uri="{BB962C8B-B14F-4D97-AF65-F5344CB8AC3E}">
        <p14:creationId xmlns:p14="http://schemas.microsoft.com/office/powerpoint/2010/main" val="144450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7</a:t>
            </a:fld>
            <a:endParaRPr lang="it-IT" dirty="0"/>
          </a:p>
        </p:txBody>
      </p:sp>
    </p:spTree>
    <p:extLst>
      <p:ext uri="{BB962C8B-B14F-4D97-AF65-F5344CB8AC3E}">
        <p14:creationId xmlns:p14="http://schemas.microsoft.com/office/powerpoint/2010/main" val="840957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8</a:t>
            </a:fld>
            <a:endParaRPr lang="it-IT" dirty="0"/>
          </a:p>
        </p:txBody>
      </p:sp>
    </p:spTree>
    <p:extLst>
      <p:ext uri="{BB962C8B-B14F-4D97-AF65-F5344CB8AC3E}">
        <p14:creationId xmlns:p14="http://schemas.microsoft.com/office/powerpoint/2010/main" val="1613095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9</a:t>
            </a:fld>
            <a:endParaRPr lang="it-IT" dirty="0"/>
          </a:p>
        </p:txBody>
      </p:sp>
    </p:spTree>
    <p:extLst>
      <p:ext uri="{BB962C8B-B14F-4D97-AF65-F5344CB8AC3E}">
        <p14:creationId xmlns:p14="http://schemas.microsoft.com/office/powerpoint/2010/main" val="1286527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11" name="Segnaposto immagine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BC5A5791-EFA9-42A2-8E0D-DBC7A027EB39}" type="datetime1">
              <a:rPr lang="it-IT" noProof="0" smtClean="0"/>
              <a:t>05/07/2022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3" name="Sottotitolo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2" name="Titolo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458984" y="812800"/>
            <a:ext cx="5713841" cy="4868609"/>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p:cNvSpPr>
            <a:spLocks noGrp="1"/>
          </p:cNvSpPr>
          <p:nvPr>
            <p:ph type="body" sz="half" idx="2" hasCustomPrompt="1"/>
          </p:nvPr>
        </p:nvSpPr>
        <p:spPr>
          <a:xfrm>
            <a:off x="1092200" y="3043050"/>
            <a:ext cx="3068832" cy="2638359"/>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dirty="0"/>
              <a:t>Fare clic per modificare gli stili del testo dello schema</a:t>
            </a:r>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FF17C169-DBE1-4B6A-9921-1E108A1C6C42}" type="datetime1">
              <a:rPr lang="it-IT" noProof="0" smtClean="0"/>
              <a:t>05/07/2022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C0ABBAF-B24C-4448-B75C-ADB9350121F9}" type="datetime1">
              <a:rPr lang="it-IT" noProof="0" smtClean="0"/>
              <a:t>05/07/2022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26E56894-810F-46F6-9A4E-7CB650138CD2}" type="datetime1">
              <a:rPr lang="it-IT" noProof="0" smtClean="0"/>
              <a:t>05/07/2022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5" name="Rettangolo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n-lt"/>
              </a:defRPr>
            </a:lvl1pPr>
          </a:lstStyle>
          <a:p>
            <a:pPr rtl="0"/>
            <a:r>
              <a:rPr lang="it-IT" noProof="0"/>
              <a:t>Fare clic per modificare lo stile del titolo dello schema</a:t>
            </a:r>
            <a:endParaRPr lang="it-IT" noProof="0" dirty="0"/>
          </a:p>
        </p:txBody>
      </p:sp>
      <p:sp>
        <p:nvSpPr>
          <p:cNvPr id="18" name="Rettangolo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6BDF9918-2BB5-43D7-98E9-1FB3954C3638}" type="datetime1">
              <a:rPr lang="it-IT" noProof="0" smtClean="0"/>
              <a:t>05/07/2022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100833" y="1611313"/>
            <a:ext cx="6072099" cy="3755104"/>
          </a:xfrm>
        </p:spPr>
        <p:txBody>
          <a:bodyPr rtlCol="0" anchor="t">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983F2180-7340-4006-8F9F-3B15285D3035}" type="datetime1">
              <a:rPr lang="it-IT" noProof="0" smtClean="0"/>
              <a:t>05/07/2022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n-lt"/>
              </a:defRPr>
            </a:lvl1pPr>
          </a:lstStyle>
          <a:p>
            <a:pPr rtl="0"/>
            <a:r>
              <a:rPr lang="it-IT" noProof="0"/>
              <a:t>Fare clic per modificare lo stile del titolo dello schema</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47C567FE-B98A-4D3F-9213-316EA9EC55A5}" type="datetime1">
              <a:rPr lang="it-IT" noProof="0" smtClean="0"/>
              <a:t>05/07/2022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9" name="Rettangolo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473373" y="943430"/>
            <a:ext cx="4699452"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BC922104-62E9-446F-9FB1-A32B08927891}" type="datetime1">
              <a:rPr lang="it-IT" noProof="0" smtClean="0"/>
              <a:t>05/07/2022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0" name="Rettangolo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518529" y="943430"/>
            <a:ext cx="4654296"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192B49F1-2FC8-466C-ABE0-4929E08403C1}" type="datetime1">
              <a:rPr lang="it-IT" noProof="0" smtClean="0"/>
              <a:t>05/07/2022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Rettangolo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2" name="Titolo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defRPr>
            </a:lvl1pPr>
          </a:lstStyle>
          <a:p>
            <a:pPr rtl="0"/>
            <a:r>
              <a:rPr lang="it-IT" noProof="0"/>
              <a:t>Fare clic per modificare lo stile del titolo dello schema</a:t>
            </a:r>
            <a:endParaRPr lang="it-IT" noProof="0" dirty="0"/>
          </a:p>
        </p:txBody>
      </p:sp>
      <p:sp>
        <p:nvSpPr>
          <p:cNvPr id="4" name="Segnaposto tes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bg1"/>
                </a:solidFill>
              </a:defRPr>
            </a:lvl1pPr>
          </a:lstStyle>
          <a:p>
            <a:pPr rtl="0"/>
            <a:fld id="{D669DC07-792B-4D17-B0C3-BB835168107E}" type="datetime1">
              <a:rPr lang="it-IT" noProof="0" smtClean="0"/>
              <a:t>05/07/2022</a:t>
            </a:fld>
            <a:endParaRPr lang="it-IT" noProof="0" dirty="0"/>
          </a:p>
        </p:txBody>
      </p:sp>
      <p:sp>
        <p:nvSpPr>
          <p:cNvPr id="6" name="Segnaposto piè di pagina 5"/>
          <p:cNvSpPr>
            <a:spLocks noGrp="1"/>
          </p:cNvSpPr>
          <p:nvPr>
            <p:ph type="ftr" sz="quarter" idx="11"/>
          </p:nvPr>
        </p:nvSpPr>
        <p:spPr>
          <a:xfrm>
            <a:off x="1097279" y="6446838"/>
            <a:ext cx="6818262" cy="365125"/>
          </a:xfrm>
        </p:spPr>
        <p:txBody>
          <a:bodyPr rtlCol="0"/>
          <a:lstStyle>
            <a:lvl1pPr>
              <a:defRPr>
                <a:solidFill>
                  <a:schemeClr val="bg1"/>
                </a:solidFill>
              </a:defRPr>
            </a:lvl1pPr>
          </a:lstStyle>
          <a:p>
            <a:pPr rtl="0"/>
            <a:r>
              <a:rPr lang="it-IT" noProof="0" dirty="0"/>
              <a:t>Piè di pagina</a:t>
            </a:r>
          </a:p>
        </p:txBody>
      </p:sp>
      <p:sp>
        <p:nvSpPr>
          <p:cNvPr id="7" name="Segnaposto numero diapositiva 6"/>
          <p:cNvSpPr>
            <a:spLocks noGrp="1"/>
          </p:cNvSpPr>
          <p:nvPr>
            <p:ph type="sldNum" sz="quarter" idx="12"/>
          </p:nvPr>
        </p:nvSpPr>
        <p:spPr/>
        <p:txBody>
          <a:bodyPr rtlCol="0"/>
          <a:lstStyle>
            <a:lvl1pPr>
              <a:defRPr>
                <a:solidFill>
                  <a:schemeClr val="bg1"/>
                </a:solidFill>
              </a:defRPr>
            </a:lvl1pPr>
          </a:lstStyle>
          <a:p>
            <a:pPr rtl="0"/>
            <a:fld id="{3A98EE3D-8CD1-4C3F-BD1C-C98C9596463C}" type="slidenum">
              <a:rPr lang="it-IT" noProof="0" smtClean="0"/>
              <a:pPr/>
              <a:t>‹N›</a:t>
            </a:fld>
            <a:endParaRPr lang="it-IT" noProof="0" dirty="0"/>
          </a:p>
        </p:txBody>
      </p:sp>
      <p:sp>
        <p:nvSpPr>
          <p:cNvPr id="9" name="Rettangolo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C95873E1-B6E7-4F22-ACBC-2B4E759526F9}" type="datetime1">
              <a:rPr lang="it-IT" noProof="0" smtClean="0"/>
              <a:t>05/07/2022</a:t>
            </a:fld>
            <a:endParaRPr lang="it-IT" noProof="0" dirty="0"/>
          </a:p>
        </p:txBody>
      </p:sp>
      <p:sp>
        <p:nvSpPr>
          <p:cNvPr id="8" name="Segnaposto piè di pa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a titolo">
    <p:spTree>
      <p:nvGrpSpPr>
        <p:cNvPr id="1" name=""/>
        <p:cNvGrpSpPr/>
        <p:nvPr/>
      </p:nvGrpSpPr>
      <p:grpSpPr>
        <a:xfrm>
          <a:off x="0" y="0"/>
          <a:ext cx="0" cy="0"/>
          <a:chOff x="0" y="0"/>
          <a:chExt cx="0" cy="0"/>
        </a:xfrm>
      </p:grpSpPr>
      <p:sp>
        <p:nvSpPr>
          <p:cNvPr id="13" name="Parallelogramma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2" name="Rettangolo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DF35B73-1E84-4E1D-9C62-04B6DA1DCD89}" type="datetime1">
              <a:rPr lang="it-IT" noProof="0" smtClean="0"/>
              <a:t>05/07/2022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0" name="Segnaposto immagine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2" name="Titolo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n-lt"/>
              </a:defRPr>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11" name="Rettangolo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1346200"/>
            <a:ext cx="2448033" cy="4530725"/>
          </a:xfrm>
        </p:spPr>
        <p:txBody>
          <a:bodyPr vert="eaVert"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a:xfrm>
            <a:off x="1092200" y="1346200"/>
            <a:ext cx="7480300" cy="4530723"/>
          </a:xfrm>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F217D74-4249-45DE-AFC1-DB41000B186F}" type="datetime1">
              <a:rPr lang="it-IT" noProof="0" smtClean="0"/>
              <a:t>05/07/2022</a:t>
            </a:fld>
            <a:endParaRPr lang="it-IT" noProof="0" dirty="0"/>
          </a:p>
        </p:txBody>
      </p:sp>
      <p:sp>
        <p:nvSpPr>
          <p:cNvPr id="8" name="Segnaposto piè di pa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4" name="Rettangolo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02821AFD-43C1-409E-AABC-CA19CBFB6E3C}" type="datetime1">
              <a:rPr lang="it-IT" noProof="0" smtClean="0"/>
              <a:t>05/07/2022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ntestazione sezione">
    <p:bg>
      <p:bgPr>
        <a:solidFill>
          <a:schemeClr val="bg1"/>
        </a:solidFill>
        <a:effectLst/>
      </p:bgPr>
    </p:bg>
    <p:spTree>
      <p:nvGrpSpPr>
        <p:cNvPr id="1" name=""/>
        <p:cNvGrpSpPr/>
        <p:nvPr/>
      </p:nvGrpSpPr>
      <p:grpSpPr>
        <a:xfrm>
          <a:off x="0" y="0"/>
          <a:ext cx="0" cy="0"/>
          <a:chOff x="0" y="0"/>
          <a:chExt cx="0" cy="0"/>
        </a:xfrm>
      </p:grpSpPr>
      <p:sp>
        <p:nvSpPr>
          <p:cNvPr id="15" name="Parallelogramma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5D5A028-43A2-4639-BEEA-82C2B46D2F75}" type="datetime1">
              <a:rPr lang="it-IT" noProof="0" smtClean="0"/>
              <a:t>05/07/2022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Intestazione della sezione">
    <p:bg>
      <p:bgPr>
        <a:solidFill>
          <a:schemeClr val="bg1"/>
        </a:solidFill>
        <a:effectLst/>
      </p:bgPr>
    </p:bg>
    <p:spTree>
      <p:nvGrpSpPr>
        <p:cNvPr id="1" name=""/>
        <p:cNvGrpSpPr/>
        <p:nvPr/>
      </p:nvGrpSpPr>
      <p:grpSpPr>
        <a:xfrm>
          <a:off x="0" y="0"/>
          <a:ext cx="0" cy="0"/>
          <a:chOff x="0" y="0"/>
          <a:chExt cx="0" cy="0"/>
        </a:xfrm>
      </p:grpSpPr>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0AC1AF47-3649-4D70-8624-44F2D47949BF}" type="datetime1">
              <a:rPr lang="it-IT" noProof="0" smtClean="0"/>
              <a:t>05/07/2022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p:nvPr>
        </p:nvSpPr>
        <p:spPr>
          <a:xfrm>
            <a:off x="1097280" y="2120900"/>
            <a:ext cx="4639736" cy="374819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p:cNvSpPr>
            <a:spLocks noGrp="1"/>
          </p:cNvSpPr>
          <p:nvPr>
            <p:ph sz="half" idx="2"/>
          </p:nvPr>
        </p:nvSpPr>
        <p:spPr>
          <a:xfrm>
            <a:off x="6515944" y="2120900"/>
            <a:ext cx="4639736" cy="3748194"/>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0C86549E-7F36-460D-B45B-E31862ACF4DC}" type="datetime1">
              <a:rPr lang="it-IT" noProof="0" smtClean="0"/>
              <a:t>05/07/2022</a:t>
            </a:fld>
            <a:endParaRPr lang="it-IT" noProof="0" dirty="0"/>
          </a:p>
        </p:txBody>
      </p:sp>
      <p:sp>
        <p:nvSpPr>
          <p:cNvPr id="9" name="Segnaposto piè di pa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186731" y="2958274"/>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605395" y="2958273"/>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AD476CA-C764-4FAD-8146-5EA1029A9E33}" type="datetime1">
              <a:rPr lang="it-IT" noProof="0" smtClean="0"/>
              <a:t>05/07/2022</a:t>
            </a:fld>
            <a:endParaRPr lang="it-IT" noProof="0" dirty="0"/>
          </a:p>
        </p:txBody>
      </p:sp>
      <p:sp>
        <p:nvSpPr>
          <p:cNvPr id="11" name="Segnaposto piè di pa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it-IT" noProof="0" dirty="0"/>
              <a:t>Piè di pagina</a:t>
            </a:r>
          </a:p>
        </p:txBody>
      </p:sp>
      <p:sp>
        <p:nvSpPr>
          <p:cNvPr id="12" name="Segnaposto numero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6" name="Segnaposto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8718CE71-08A2-40CC-B75F-5DA9EAC27385}" type="datetime1">
              <a:rPr lang="it-IT" noProof="0" smtClean="0"/>
              <a:t>05/07/2022</a:t>
            </a:fld>
            <a:endParaRPr lang="it-IT" noProof="0" dirty="0"/>
          </a:p>
        </p:txBody>
      </p:sp>
      <p:sp>
        <p:nvSpPr>
          <p:cNvPr id="7" name="Segnaposto piè di pa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it-IT" noProof="0" dirty="0"/>
              <a:t>Piè di pagina</a:t>
            </a:r>
          </a:p>
        </p:txBody>
      </p:sp>
      <p:sp>
        <p:nvSpPr>
          <p:cNvPr id="8" name="Segnaposto numero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6" name="Parallelogramma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F6EAE58-4589-466E-80D1-72C9CC21B379}" type="datetime1">
              <a:rPr lang="it-IT" noProof="0" smtClean="0"/>
              <a:t>05/07/2022</a:t>
            </a:fld>
            <a:endParaRPr lang="it-IT" noProof="0" dirty="0"/>
          </a:p>
        </p:txBody>
      </p:sp>
      <p:sp>
        <p:nvSpPr>
          <p:cNvPr id="3" name="Segnaposto piè di pa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4" name="Segnaposto numero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elogramma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tito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it-IT" noProof="0" dirty="0"/>
              <a:t>Fare clic per modificare lo stile del titolo dello schema</a:t>
            </a:r>
          </a:p>
        </p:txBody>
      </p:sp>
      <p:sp>
        <p:nvSpPr>
          <p:cNvPr id="3" name="Segnaposto testo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415EA518-E098-4533-A7FE-3A70CD273BA1}" type="datetime1">
              <a:rPr lang="it-IT" noProof="0" smtClean="0"/>
              <a:t>05/07/2022</a:t>
            </a:fld>
            <a:endParaRPr lang="it-IT" noProof="0" dirty="0"/>
          </a:p>
        </p:txBody>
      </p:sp>
      <p:sp>
        <p:nvSpPr>
          <p:cNvPr id="5" name="Segnaposto piè di pagina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pPr rtl="0"/>
            <a:r>
              <a:rPr lang="it-IT" noProof="0" dirty="0"/>
              <a:t>Piè di pagina</a:t>
            </a:r>
          </a:p>
        </p:txBody>
      </p:sp>
      <p:sp>
        <p:nvSpPr>
          <p:cNvPr id="6" name="Segnaposto numero diapositiva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8" name="Rettangolo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F26B43"/>
          </p15:clr>
        </p15:guide>
        <p15:guide id="2" pos="688">
          <p15:clr>
            <a:srgbClr val="F26B43"/>
          </p15:clr>
        </p15:guide>
        <p15:guide id="3" pos="7038">
          <p15:clr>
            <a:srgbClr val="F26B43"/>
          </p15:clr>
        </p15:guide>
        <p15:guide id="4" orient="horz" pos="3702">
          <p15:clr>
            <a:srgbClr val="F26B43"/>
          </p15:clr>
        </p15:guide>
        <p15:guide id="5" orient="horz" pos="40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image" Target="../media/image1.png"/><Relationship Id="rId3" Type="http://schemas.openxmlformats.org/officeDocument/2006/relationships/slide" Target="slide3.xml"/><Relationship Id="rId7" Type="http://schemas.openxmlformats.org/officeDocument/2006/relationships/slide" Target="slide11.xml"/><Relationship Id="rId12" Type="http://schemas.openxmlformats.org/officeDocument/2006/relationships/slide" Target="slide22.xml"/><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slide" Target="slide9.xml"/><Relationship Id="rId11" Type="http://schemas.openxmlformats.org/officeDocument/2006/relationships/slide" Target="slide20.xml"/><Relationship Id="rId5" Type="http://schemas.openxmlformats.org/officeDocument/2006/relationships/slide" Target="slide8.xml"/><Relationship Id="rId10" Type="http://schemas.openxmlformats.org/officeDocument/2006/relationships/slide" Target="slide16.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4.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hyperlink" Target="https://www.analog.com/en/products/ad8627.html" TargetMode="Externa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830174" y="2022764"/>
            <a:ext cx="4526280" cy="2650835"/>
          </a:xfrm>
        </p:spPr>
        <p:txBody>
          <a:bodyPr rtlCol="0"/>
          <a:lstStyle/>
          <a:p>
            <a:pPr rtl="0"/>
            <a:r>
              <a:rPr lang="it-IT" dirty="0"/>
              <a:t>Progettazione di sistemi elettronici</a:t>
            </a:r>
          </a:p>
        </p:txBody>
      </p:sp>
      <p:sp>
        <p:nvSpPr>
          <p:cNvPr id="4" name="Sottotitolo 3">
            <a:extLst>
              <a:ext uri="{FF2B5EF4-FFF2-40B4-BE49-F238E27FC236}">
                <a16:creationId xmlns:a16="http://schemas.microsoft.com/office/drawing/2014/main" id="{FFFB5E3C-FE17-44EA-B59B-183125D08F7C}"/>
              </a:ext>
            </a:extLst>
          </p:cNvPr>
          <p:cNvSpPr>
            <a:spLocks noGrp="1"/>
          </p:cNvSpPr>
          <p:nvPr>
            <p:ph type="subTitle" idx="1"/>
          </p:nvPr>
        </p:nvSpPr>
        <p:spPr>
          <a:xfrm>
            <a:off x="6967944" y="3029525"/>
            <a:ext cx="4526280" cy="2743201"/>
          </a:xfrm>
        </p:spPr>
        <p:txBody>
          <a:bodyPr rtlCol="0"/>
          <a:lstStyle/>
          <a:p>
            <a:pPr algn="ctr" rtl="0"/>
            <a:r>
              <a:rPr lang="it-IT" sz="3000" b="1" dirty="0"/>
              <a:t>Oscillatori</a:t>
            </a:r>
          </a:p>
          <a:p>
            <a:pPr rtl="0"/>
            <a:endParaRPr lang="it-IT" dirty="0">
              <a:latin typeface="+mj-lt"/>
            </a:endParaRPr>
          </a:p>
          <a:p>
            <a:pPr rtl="0"/>
            <a:endParaRPr lang="it-IT" dirty="0">
              <a:latin typeface="+mj-lt"/>
            </a:endParaRPr>
          </a:p>
          <a:p>
            <a:pPr rtl="0"/>
            <a:r>
              <a:rPr lang="it-IT" dirty="0">
                <a:latin typeface="+mj-lt"/>
              </a:rPr>
              <a:t>Greco salvatore 1053509</a:t>
            </a:r>
          </a:p>
          <a:p>
            <a:pPr rtl="0"/>
            <a:r>
              <a:rPr lang="it-IT" dirty="0">
                <a:latin typeface="+mj-lt"/>
              </a:rPr>
              <a:t>Gamba Fabio 1053157</a:t>
            </a:r>
          </a:p>
        </p:txBody>
      </p:sp>
      <p:pic>
        <p:nvPicPr>
          <p:cNvPr id="5" name="Elemento grafico 4">
            <a:extLst>
              <a:ext uri="{FF2B5EF4-FFF2-40B4-BE49-F238E27FC236}">
                <a16:creationId xmlns:a16="http://schemas.microsoft.com/office/drawing/2014/main" id="{726D919E-DC18-489E-AB28-D278D021F2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547" y="454025"/>
            <a:ext cx="4791075" cy="1895475"/>
          </a:xfrm>
          <a:prstGeom prst="rect">
            <a:avLst/>
          </a:prstGeom>
        </p:spPr>
      </p:pic>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sz="4800" dirty="0">
                <a:solidFill>
                  <a:schemeClr val="tx1">
                    <a:lumMod val="75000"/>
                    <a:lumOff val="25000"/>
                  </a:schemeClr>
                </a:solidFill>
              </a:rPr>
              <a:t>EAGLE: </a:t>
            </a:r>
            <a:r>
              <a:rPr lang="it-IT" dirty="0"/>
              <a:t>B</a:t>
            </a:r>
            <a:r>
              <a:rPr lang="it-IT" sz="4800" dirty="0">
                <a:solidFill>
                  <a:schemeClr val="tx1">
                    <a:lumMod val="75000"/>
                    <a:lumOff val="25000"/>
                  </a:schemeClr>
                </a:solidFill>
              </a:rPr>
              <a:t>oard</a:t>
            </a:r>
            <a:endParaRPr lang="it-IT" dirty="0"/>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10</a:t>
            </a:fld>
            <a:endParaRPr lang="it-IT" b="1" dirty="0"/>
          </a:p>
        </p:txBody>
      </p:sp>
      <p:pic>
        <p:nvPicPr>
          <p:cNvPr id="8" name="Immagine 7">
            <a:extLst>
              <a:ext uri="{FF2B5EF4-FFF2-40B4-BE49-F238E27FC236}">
                <a16:creationId xmlns:a16="http://schemas.microsoft.com/office/drawing/2014/main" id="{E2EF6079-7084-0F49-C40F-EF9131ABA87F}"/>
              </a:ext>
            </a:extLst>
          </p:cNvPr>
          <p:cNvPicPr>
            <a:picLocks noChangeAspect="1"/>
          </p:cNvPicPr>
          <p:nvPr/>
        </p:nvPicPr>
        <p:blipFill>
          <a:blip r:embed="rId5"/>
          <a:stretch>
            <a:fillRect/>
          </a:stretch>
        </p:blipFill>
        <p:spPr>
          <a:xfrm>
            <a:off x="489327" y="1853937"/>
            <a:ext cx="4908047" cy="3964972"/>
          </a:xfrm>
          <a:prstGeom prst="rect">
            <a:avLst/>
          </a:prstGeom>
        </p:spPr>
      </p:pic>
      <p:pic>
        <p:nvPicPr>
          <p:cNvPr id="9" name="Immagine 8">
            <a:extLst>
              <a:ext uri="{FF2B5EF4-FFF2-40B4-BE49-F238E27FC236}">
                <a16:creationId xmlns:a16="http://schemas.microsoft.com/office/drawing/2014/main" id="{9B0D2B96-4B08-4E18-9547-B5D89ABF202E}"/>
              </a:ext>
            </a:extLst>
          </p:cNvPr>
          <p:cNvPicPr>
            <a:picLocks noChangeAspect="1"/>
          </p:cNvPicPr>
          <p:nvPr/>
        </p:nvPicPr>
        <p:blipFill>
          <a:blip r:embed="rId6"/>
          <a:stretch>
            <a:fillRect/>
          </a:stretch>
        </p:blipFill>
        <p:spPr>
          <a:xfrm>
            <a:off x="7267333" y="1147356"/>
            <a:ext cx="2931607" cy="3189016"/>
          </a:xfrm>
          <a:prstGeom prst="rect">
            <a:avLst/>
          </a:prstGeom>
          <a:ln>
            <a:solidFill>
              <a:schemeClr val="tx1"/>
            </a:solidFill>
          </a:ln>
        </p:spPr>
      </p:pic>
      <p:sp>
        <p:nvSpPr>
          <p:cNvPr id="11" name="CasellaDiTesto 10">
            <a:extLst>
              <a:ext uri="{FF2B5EF4-FFF2-40B4-BE49-F238E27FC236}">
                <a16:creationId xmlns:a16="http://schemas.microsoft.com/office/drawing/2014/main" id="{5BB59F2E-F4BD-2822-8A62-64DE4C0BD049}"/>
              </a:ext>
            </a:extLst>
          </p:cNvPr>
          <p:cNvSpPr txBox="1"/>
          <p:nvPr/>
        </p:nvSpPr>
        <p:spPr>
          <a:xfrm>
            <a:off x="5888905" y="4566422"/>
            <a:ext cx="6096000" cy="1477328"/>
          </a:xfrm>
          <a:prstGeom prst="rect">
            <a:avLst/>
          </a:prstGeom>
          <a:noFill/>
        </p:spPr>
        <p:txBody>
          <a:bodyPr wrap="square">
            <a:spAutoFit/>
          </a:bodyPr>
          <a:lstStyle/>
          <a:p>
            <a:r>
              <a:rPr lang="it-IT" dirty="0"/>
              <a:t>Gli errori DRC segnalati sono riferiti esclusivamente al connettore di uscita il quale disegno esce dalla board (ma non necessariamente deve stare al suo interno). Il piano di massa non viene salvato ma per ricrearlo basta usare </a:t>
            </a:r>
            <a:r>
              <a:rPr lang="it-IT" dirty="0" err="1"/>
              <a:t>ratsnet</a:t>
            </a:r>
            <a:r>
              <a:rPr lang="it-IT" dirty="0"/>
              <a:t> ad ogni apertura della board</a:t>
            </a:r>
          </a:p>
        </p:txBody>
      </p:sp>
    </p:spTree>
    <p:extLst>
      <p:ext uri="{BB962C8B-B14F-4D97-AF65-F5344CB8AC3E}">
        <p14:creationId xmlns:p14="http://schemas.microsoft.com/office/powerpoint/2010/main" val="417849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68BCB-C0C0-7B87-1FDF-8814F3CAA3C2}"/>
              </a:ext>
            </a:extLst>
          </p:cNvPr>
          <p:cNvSpPr>
            <a:spLocks noGrp="1"/>
          </p:cNvSpPr>
          <p:nvPr>
            <p:ph type="title"/>
          </p:nvPr>
        </p:nvSpPr>
        <p:spPr/>
        <p:txBody>
          <a:bodyPr/>
          <a:lstStyle/>
          <a:p>
            <a:r>
              <a:rPr lang="it-IT" dirty="0"/>
              <a:t>Timer 555 </a:t>
            </a:r>
            <a:r>
              <a:rPr lang="it-IT" dirty="0" err="1"/>
              <a:t>Astable</a:t>
            </a:r>
            <a:endParaRPr lang="it-IT" dirty="0"/>
          </a:p>
        </p:txBody>
      </p:sp>
      <p:sp>
        <p:nvSpPr>
          <p:cNvPr id="3" name="Segnaposto contenuto 2">
            <a:extLst>
              <a:ext uri="{FF2B5EF4-FFF2-40B4-BE49-F238E27FC236}">
                <a16:creationId xmlns:a16="http://schemas.microsoft.com/office/drawing/2014/main" id="{16A48B06-D0C0-AFB4-95B8-98CD777EEED2}"/>
              </a:ext>
            </a:extLst>
          </p:cNvPr>
          <p:cNvSpPr>
            <a:spLocks noGrp="1"/>
          </p:cNvSpPr>
          <p:nvPr>
            <p:ph idx="1"/>
          </p:nvPr>
        </p:nvSpPr>
        <p:spPr/>
        <p:txBody>
          <a:bodyPr/>
          <a:lstStyle/>
          <a:p>
            <a:r>
              <a:rPr lang="it-IT" dirty="0"/>
              <a:t>Abbiamo realizzato un Timer 555 in modalità astabile, ovvero che genera continuamente, in uscita, un’onda quadra.</a:t>
            </a:r>
          </a:p>
          <a:p>
            <a:r>
              <a:rPr lang="it-IT" dirty="0"/>
              <a:t>In </a:t>
            </a:r>
            <a:r>
              <a:rPr lang="it-IT" dirty="0" err="1"/>
              <a:t>LTSpice</a:t>
            </a:r>
            <a:r>
              <a:rPr lang="it-IT" dirty="0"/>
              <a:t> abbiamo realizzato sia la versione con duty </a:t>
            </a:r>
            <a:r>
              <a:rPr lang="it-IT" dirty="0" err="1"/>
              <a:t>cycle</a:t>
            </a:r>
            <a:r>
              <a:rPr lang="it-IT" dirty="0"/>
              <a:t> maggiore del 50%, sia la versione con duty </a:t>
            </a:r>
            <a:r>
              <a:rPr lang="it-IT" dirty="0" err="1"/>
              <a:t>cycle</a:t>
            </a:r>
            <a:r>
              <a:rPr lang="it-IT" dirty="0"/>
              <a:t> minore del 50%. </a:t>
            </a:r>
          </a:p>
          <a:p>
            <a:r>
              <a:rPr lang="it-IT" dirty="0"/>
              <a:t>In EAGLE, invece, abbiamo realizzato lo schema e la board della versione Low Duty </a:t>
            </a:r>
            <a:r>
              <a:rPr lang="it-IT" dirty="0" err="1"/>
              <a:t>Cycle</a:t>
            </a:r>
            <a:r>
              <a:rPr lang="it-IT" dirty="0"/>
              <a:t>.</a:t>
            </a:r>
          </a:p>
        </p:txBody>
      </p:sp>
      <p:sp>
        <p:nvSpPr>
          <p:cNvPr id="5" name="Connettore 4">
            <a:extLst>
              <a:ext uri="{FF2B5EF4-FFF2-40B4-BE49-F238E27FC236}">
                <a16:creationId xmlns:a16="http://schemas.microsoft.com/office/drawing/2014/main" id="{E7CA83B9-4BE2-3B1E-FE9A-049AF54AB3D3}"/>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11</a:t>
            </a:fld>
            <a:endParaRPr lang="it-IT" b="1" dirty="0"/>
          </a:p>
        </p:txBody>
      </p:sp>
    </p:spTree>
    <p:extLst>
      <p:ext uri="{BB962C8B-B14F-4D97-AF65-F5344CB8AC3E}">
        <p14:creationId xmlns:p14="http://schemas.microsoft.com/office/powerpoint/2010/main" val="4216702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E97393-C91F-2190-CC01-0973F406224F}"/>
              </a:ext>
            </a:extLst>
          </p:cNvPr>
          <p:cNvSpPr>
            <a:spLocks noGrp="1"/>
          </p:cNvSpPr>
          <p:nvPr>
            <p:ph type="title"/>
          </p:nvPr>
        </p:nvSpPr>
        <p:spPr/>
        <p:txBody>
          <a:bodyPr/>
          <a:lstStyle/>
          <a:p>
            <a:r>
              <a:rPr lang="it-IT" dirty="0"/>
              <a:t>Schema </a:t>
            </a:r>
            <a:r>
              <a:rPr lang="it-IT" dirty="0" err="1"/>
              <a:t>LTSpice</a:t>
            </a:r>
            <a:r>
              <a:rPr lang="it-IT" dirty="0"/>
              <a:t> (</a:t>
            </a:r>
            <a:r>
              <a:rPr lang="it-IT" dirty="0" err="1"/>
              <a:t>Normal</a:t>
            </a:r>
            <a:r>
              <a:rPr lang="it-IT" dirty="0"/>
              <a:t> Duty </a:t>
            </a:r>
            <a:r>
              <a:rPr lang="it-IT" dirty="0" err="1"/>
              <a:t>Cycle</a:t>
            </a:r>
            <a:r>
              <a:rPr lang="it-IT" dirty="0"/>
              <a:t>)</a:t>
            </a:r>
          </a:p>
        </p:txBody>
      </p:sp>
      <p:pic>
        <p:nvPicPr>
          <p:cNvPr id="6" name="Segnaposto contenuto 5">
            <a:extLst>
              <a:ext uri="{FF2B5EF4-FFF2-40B4-BE49-F238E27FC236}">
                <a16:creationId xmlns:a16="http://schemas.microsoft.com/office/drawing/2014/main" id="{9B2886E6-FD02-F9D5-22D5-7F0500EB82B9}"/>
              </a:ext>
            </a:extLst>
          </p:cNvPr>
          <p:cNvPicPr>
            <a:picLocks noGrp="1" noChangeAspect="1"/>
          </p:cNvPicPr>
          <p:nvPr>
            <p:ph idx="1"/>
          </p:nvPr>
        </p:nvPicPr>
        <p:blipFill>
          <a:blip r:embed="rId2"/>
          <a:stretch>
            <a:fillRect/>
          </a:stretch>
        </p:blipFill>
        <p:spPr>
          <a:xfrm>
            <a:off x="670760" y="2065068"/>
            <a:ext cx="6456160" cy="3760788"/>
          </a:xfrm>
        </p:spPr>
      </p:pic>
      <p:sp>
        <p:nvSpPr>
          <p:cNvPr id="7" name="CasellaDiTesto 6">
            <a:extLst>
              <a:ext uri="{FF2B5EF4-FFF2-40B4-BE49-F238E27FC236}">
                <a16:creationId xmlns:a16="http://schemas.microsoft.com/office/drawing/2014/main" id="{B36A845B-927A-112B-ED0A-76C9B1919693}"/>
              </a:ext>
            </a:extLst>
          </p:cNvPr>
          <p:cNvSpPr txBox="1"/>
          <p:nvPr/>
        </p:nvSpPr>
        <p:spPr>
          <a:xfrm>
            <a:off x="7582619" y="2065068"/>
            <a:ext cx="4028536" cy="2585323"/>
          </a:xfrm>
          <a:prstGeom prst="rect">
            <a:avLst/>
          </a:prstGeom>
          <a:noFill/>
        </p:spPr>
        <p:txBody>
          <a:bodyPr wrap="square" rtlCol="0">
            <a:spAutoFit/>
          </a:bodyPr>
          <a:lstStyle/>
          <a:p>
            <a:r>
              <a:rPr lang="it-IT" dirty="0"/>
              <a:t>Abbiamo realizzato il timer 555 utilizzando lo </a:t>
            </a:r>
            <a:r>
              <a:rPr lang="it-IT" dirty="0" err="1"/>
              <a:t>schematic</a:t>
            </a:r>
            <a:r>
              <a:rPr lang="it-IT" dirty="0"/>
              <a:t> già presente in </a:t>
            </a:r>
            <a:r>
              <a:rPr lang="it-IT" dirty="0" err="1"/>
              <a:t>LTSpice</a:t>
            </a:r>
            <a:r>
              <a:rPr lang="it-IT" dirty="0"/>
              <a:t>, ovvero l’NE555.</a:t>
            </a:r>
          </a:p>
          <a:p>
            <a:endParaRPr lang="it-IT" dirty="0"/>
          </a:p>
          <a:p>
            <a:r>
              <a:rPr lang="it-IT" dirty="0"/>
              <a:t>Abbiamo quindi aggiunto la tensione di alimentazione, il circuito di carica/scarica formato da R1 e R2, il condensatore di carica/scarica e il condensatore di controllo.</a:t>
            </a:r>
          </a:p>
        </p:txBody>
      </p:sp>
      <p:sp>
        <p:nvSpPr>
          <p:cNvPr id="8" name="Connettore 7">
            <a:extLst>
              <a:ext uri="{FF2B5EF4-FFF2-40B4-BE49-F238E27FC236}">
                <a16:creationId xmlns:a16="http://schemas.microsoft.com/office/drawing/2014/main" id="{5DE75735-04F6-CCEA-7226-87D7EC9E27B8}"/>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12</a:t>
            </a:fld>
            <a:endParaRPr lang="it-IT" b="1" dirty="0"/>
          </a:p>
        </p:txBody>
      </p:sp>
    </p:spTree>
    <p:extLst>
      <p:ext uri="{BB962C8B-B14F-4D97-AF65-F5344CB8AC3E}">
        <p14:creationId xmlns:p14="http://schemas.microsoft.com/office/powerpoint/2010/main" val="766126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6B747-BD8A-BD01-66C5-A59CD3883A64}"/>
              </a:ext>
            </a:extLst>
          </p:cNvPr>
          <p:cNvSpPr>
            <a:spLocks noGrp="1"/>
          </p:cNvSpPr>
          <p:nvPr>
            <p:ph type="title"/>
          </p:nvPr>
        </p:nvSpPr>
        <p:spPr/>
        <p:txBody>
          <a:bodyPr/>
          <a:lstStyle/>
          <a:p>
            <a:r>
              <a:rPr lang="it-IT" dirty="0"/>
              <a:t>Grafici e risultati (</a:t>
            </a:r>
            <a:r>
              <a:rPr lang="it-IT" dirty="0" err="1"/>
              <a:t>Normal</a:t>
            </a:r>
            <a:r>
              <a:rPr lang="it-IT" dirty="0"/>
              <a:t> Duty </a:t>
            </a:r>
            <a:r>
              <a:rPr lang="it-IT" dirty="0" err="1"/>
              <a:t>Cycle</a:t>
            </a:r>
            <a:r>
              <a:rPr lang="it-IT" dirty="0"/>
              <a:t>)</a:t>
            </a:r>
          </a:p>
        </p:txBody>
      </p:sp>
      <p:pic>
        <p:nvPicPr>
          <p:cNvPr id="10" name="Segnaposto contenuto 9">
            <a:extLst>
              <a:ext uri="{FF2B5EF4-FFF2-40B4-BE49-F238E27FC236}">
                <a16:creationId xmlns:a16="http://schemas.microsoft.com/office/drawing/2014/main" id="{D84DAD62-F93A-01F1-758E-D179FB78790F}"/>
              </a:ext>
            </a:extLst>
          </p:cNvPr>
          <p:cNvPicPr>
            <a:picLocks noGrp="1" noChangeAspect="1"/>
          </p:cNvPicPr>
          <p:nvPr>
            <p:ph idx="1"/>
          </p:nvPr>
        </p:nvPicPr>
        <p:blipFill>
          <a:blip r:embed="rId2"/>
          <a:stretch>
            <a:fillRect/>
          </a:stretch>
        </p:blipFill>
        <p:spPr>
          <a:xfrm>
            <a:off x="5530012" y="1860997"/>
            <a:ext cx="6367698" cy="3760788"/>
          </a:xfrm>
        </p:spPr>
      </p:pic>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60ACAD0F-CE97-EC90-3CE3-7812100D4397}"/>
                  </a:ext>
                </a:extLst>
              </p:cNvPr>
              <p:cNvSpPr txBox="1"/>
              <p:nvPr/>
            </p:nvSpPr>
            <p:spPr>
              <a:xfrm>
                <a:off x="185338" y="1737360"/>
                <a:ext cx="5144654" cy="5136727"/>
              </a:xfrm>
              <a:prstGeom prst="rect">
                <a:avLst/>
              </a:prstGeom>
              <a:noFill/>
            </p:spPr>
            <p:txBody>
              <a:bodyPr wrap="square" rtlCol="0">
                <a:spAutoFit/>
              </a:bodyPr>
              <a:lstStyle/>
              <a:p>
                <a:r>
                  <a:rPr lang="it-IT" dirty="0"/>
                  <a:t>V(out) è la tensione in output al timer e varia tra 0V e 6V.</a:t>
                </a:r>
              </a:p>
              <a:p>
                <a:endParaRPr lang="it-IT" dirty="0"/>
              </a:p>
              <a:p>
                <a:r>
                  <a:rPr lang="it-IT" dirty="0"/>
                  <a:t>V(n001) è la tensione del condensatore e varia tra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2</m:t>
                        </m:r>
                      </m:num>
                      <m:den>
                        <m:r>
                          <a:rPr lang="it-IT" b="0" i="1" smtClean="0">
                            <a:latin typeface="Cambria Math" panose="02040503050406030204" pitchFamily="18" charset="0"/>
                          </a:rPr>
                          <m:t>3</m:t>
                        </m:r>
                      </m:den>
                    </m:f>
                    <m:r>
                      <a:rPr lang="it-IT" b="0" i="1" smtClean="0">
                        <a:latin typeface="Cambria Math" panose="02040503050406030204" pitchFamily="18" charset="0"/>
                      </a:rPr>
                      <m:t>𝑉𝑐𝑐</m:t>
                    </m:r>
                  </m:oMath>
                </a14:m>
                <a:r>
                  <a:rPr lang="it-IT" dirty="0"/>
                  <a:t> e </a:t>
                </a:r>
                <a14:m>
                  <m:oMath xmlns:m="http://schemas.openxmlformats.org/officeDocument/2006/math">
                    <m:f>
                      <m:fPr>
                        <m:ctrlPr>
                          <a:rPr lang="it-IT" i="1">
                            <a:latin typeface="Cambria Math" panose="02040503050406030204" pitchFamily="18" charset="0"/>
                          </a:rPr>
                        </m:ctrlPr>
                      </m:fPr>
                      <m:num>
                        <m:r>
                          <a:rPr lang="it-IT" b="0" i="1" smtClean="0">
                            <a:latin typeface="Cambria Math" panose="02040503050406030204" pitchFamily="18" charset="0"/>
                          </a:rPr>
                          <m:t>1</m:t>
                        </m:r>
                      </m:num>
                      <m:den>
                        <m:r>
                          <a:rPr lang="it-IT" i="1">
                            <a:latin typeface="Cambria Math" panose="02040503050406030204" pitchFamily="18" charset="0"/>
                          </a:rPr>
                          <m:t>3</m:t>
                        </m:r>
                      </m:den>
                    </m:f>
                    <m:r>
                      <a:rPr lang="it-IT" b="0" i="1" smtClean="0">
                        <a:latin typeface="Cambria Math" panose="02040503050406030204" pitchFamily="18" charset="0"/>
                      </a:rPr>
                      <m:t>𝑉𝑐𝑐</m:t>
                    </m:r>
                  </m:oMath>
                </a14:m>
                <a:r>
                  <a:rPr lang="it-IT" dirty="0"/>
                  <a:t>. Poiché </a:t>
                </a:r>
                <a:r>
                  <a:rPr lang="it-IT" dirty="0" err="1"/>
                  <a:t>Vcc</a:t>
                </a:r>
                <a:r>
                  <a:rPr lang="it-IT" dirty="0"/>
                  <a:t> = 6V, la tensione varia, quindi, tra 2V e 4V.</a:t>
                </a:r>
              </a:p>
              <a:p>
                <a:endParaRPr lang="it-IT" dirty="0"/>
              </a:p>
              <a:p>
                <a:r>
                  <a:rPr lang="it-IT" dirty="0"/>
                  <a:t>Essendo il timer in </a:t>
                </a:r>
                <a:r>
                  <a:rPr lang="it-IT" dirty="0" err="1"/>
                  <a:t>modalià</a:t>
                </a:r>
                <a:r>
                  <a:rPr lang="it-IT" dirty="0"/>
                  <a:t> </a:t>
                </a:r>
                <a:r>
                  <a:rPr lang="it-IT" dirty="0" err="1"/>
                  <a:t>Normal</a:t>
                </a:r>
                <a:r>
                  <a:rPr lang="it-IT" dirty="0"/>
                  <a:t> Duty </a:t>
                </a:r>
                <a:r>
                  <a:rPr lang="it-IT" dirty="0" err="1"/>
                  <a:t>Cycle</a:t>
                </a:r>
                <a:r>
                  <a:rPr lang="it-IT" dirty="0"/>
                  <a:t>, il tempo di carica del condensatore e sempre maggiore del tempo di scarica, infatti:</a:t>
                </a:r>
              </a:p>
              <a:p>
                <a:endParaRPr lang="it-IT" dirty="0"/>
              </a:p>
              <a:p>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h𝑖𝑔h</m:t>
                        </m:r>
                      </m:sub>
                    </m:sSub>
                    <m:r>
                      <a:rPr lang="it-IT" b="0" i="1" smtClean="0">
                        <a:latin typeface="Cambria Math" panose="02040503050406030204" pitchFamily="18" charset="0"/>
                      </a:rPr>
                      <m:t>=0.693∗</m:t>
                    </m:r>
                    <m:d>
                      <m:dPr>
                        <m:ctrlPr>
                          <a:rPr lang="it-IT" b="0" i="1" smtClean="0">
                            <a:latin typeface="Cambria Math" panose="02040503050406030204" pitchFamily="18" charset="0"/>
                          </a:rPr>
                        </m:ctrlPr>
                      </m:dPr>
                      <m:e>
                        <m:r>
                          <a:rPr lang="it-IT" b="0" i="1" smtClean="0">
                            <a:latin typeface="Cambria Math" panose="02040503050406030204" pitchFamily="18" charset="0"/>
                          </a:rPr>
                          <m:t>𝑅</m:t>
                        </m:r>
                        <m:r>
                          <a:rPr lang="it-IT" b="0" i="1" smtClean="0">
                            <a:latin typeface="Cambria Math" panose="02040503050406030204" pitchFamily="18" charset="0"/>
                          </a:rPr>
                          <m:t>1+</m:t>
                        </m:r>
                        <m:r>
                          <a:rPr lang="it-IT" b="0" i="1" smtClean="0">
                            <a:latin typeface="Cambria Math" panose="02040503050406030204" pitchFamily="18" charset="0"/>
                          </a:rPr>
                          <m:t>𝑅</m:t>
                        </m:r>
                        <m:r>
                          <a:rPr lang="it-IT" b="0" i="1" smtClean="0">
                            <a:latin typeface="Cambria Math" panose="02040503050406030204" pitchFamily="18" charset="0"/>
                          </a:rPr>
                          <m:t>2</m:t>
                        </m:r>
                      </m:e>
                    </m:d>
                    <m:r>
                      <a:rPr lang="it-IT" b="0" i="1" smtClean="0">
                        <a:latin typeface="Cambria Math" panose="02040503050406030204" pitchFamily="18" charset="0"/>
                      </a:rPr>
                      <m:t>∗</m:t>
                    </m:r>
                    <m:r>
                      <a:rPr lang="it-IT" b="0" i="1" smtClean="0">
                        <a:latin typeface="Cambria Math" panose="02040503050406030204" pitchFamily="18" charset="0"/>
                      </a:rPr>
                      <m:t>𝐶</m:t>
                    </m:r>
                  </m:oMath>
                </a14:m>
                <a:r>
                  <a:rPr lang="it-IT" b="0" i="1" dirty="0">
                    <a:latin typeface="Cambria Math" panose="02040503050406030204" pitchFamily="18" charset="0"/>
                  </a:rPr>
                  <a:t>= 3.95ms</a:t>
                </a: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𝑙𝑜𝑤</m:t>
                          </m:r>
                        </m:sub>
                      </m:sSub>
                      <m:r>
                        <a:rPr lang="it-IT" b="0" i="1" smtClean="0">
                          <a:latin typeface="Cambria Math" panose="02040503050406030204" pitchFamily="18" charset="0"/>
                        </a:rPr>
                        <m:t>=0.693 ∗</m:t>
                      </m:r>
                      <m:r>
                        <a:rPr lang="it-IT" b="0" i="1" smtClean="0">
                          <a:latin typeface="Cambria Math" panose="02040503050406030204" pitchFamily="18" charset="0"/>
                        </a:rPr>
                        <m:t>𝑅</m:t>
                      </m:r>
                      <m:r>
                        <a:rPr lang="it-IT" b="0" i="1" smtClean="0">
                          <a:latin typeface="Cambria Math" panose="02040503050406030204" pitchFamily="18" charset="0"/>
                        </a:rPr>
                        <m:t>2 ∗</m:t>
                      </m:r>
                      <m:r>
                        <a:rPr lang="it-IT" b="0" i="1" smtClean="0">
                          <a:latin typeface="Cambria Math" panose="02040503050406030204" pitchFamily="18" charset="0"/>
                        </a:rPr>
                        <m:t>𝐶</m:t>
                      </m:r>
                      <m:r>
                        <a:rPr lang="it-IT" b="0" i="0" smtClean="0">
                          <a:latin typeface="Cambria Math" panose="02040503050406030204" pitchFamily="18" charset="0"/>
                        </a:rPr>
                        <m:t>=3.25</m:t>
                      </m:r>
                      <m:r>
                        <m:rPr>
                          <m:sty m:val="p"/>
                        </m:rPr>
                        <a:rPr lang="it-IT" b="0" i="0" smtClean="0">
                          <a:latin typeface="Cambria Math" panose="02040503050406030204" pitchFamily="18" charset="0"/>
                        </a:rPr>
                        <m:t>ms</m:t>
                      </m:r>
                    </m:oMath>
                  </m:oMathPara>
                </a14:m>
                <a:endParaRPr lang="it-IT" dirty="0"/>
              </a:p>
              <a:p>
                <a:r>
                  <a:rPr lang="it-IT" dirty="0"/>
                  <a:t>Periodo T = 7.2ms e frequenza f = 139Hz</a:t>
                </a:r>
              </a:p>
              <a:p>
                <a:endParaRPr lang="it-IT" dirty="0"/>
              </a:p>
              <a:p>
                <a:r>
                  <a:rPr lang="it-IT" dirty="0"/>
                  <a:t>Si ha quindi un duty </a:t>
                </a:r>
                <a:r>
                  <a:rPr lang="it-IT" dirty="0" err="1"/>
                  <a:t>cycle</a:t>
                </a:r>
                <a:r>
                  <a:rPr lang="it-IT" dirty="0"/>
                  <a:t> uguale a:</a:t>
                </a:r>
              </a:p>
              <a:p>
                <a:r>
                  <a:rPr lang="it-IT" dirty="0" err="1"/>
                  <a:t>DutyCyc</a:t>
                </a:r>
                <a:r>
                  <a:rPr lang="it-IT" dirty="0"/>
                  <a:t>le = </a:t>
                </a:r>
                <a14:m>
                  <m:oMath xmlns:m="http://schemas.openxmlformats.org/officeDocument/2006/math">
                    <m:f>
                      <m:fPr>
                        <m:ctrlPr>
                          <a:rPr lang="it-IT"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num>
                      <m:den>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𝑙𝑜𝑤</m:t>
                            </m:r>
                          </m:sub>
                        </m:sSub>
                      </m:den>
                    </m:f>
                  </m:oMath>
                </a14:m>
                <a:r>
                  <a:rPr lang="it-IT" dirty="0"/>
                  <a:t> = 54%</a:t>
                </a:r>
              </a:p>
            </p:txBody>
          </p:sp>
        </mc:Choice>
        <mc:Fallback xmlns="">
          <p:sp>
            <p:nvSpPr>
              <p:cNvPr id="11" name="CasellaDiTesto 10">
                <a:extLst>
                  <a:ext uri="{FF2B5EF4-FFF2-40B4-BE49-F238E27FC236}">
                    <a16:creationId xmlns:a16="http://schemas.microsoft.com/office/drawing/2014/main" id="{60ACAD0F-CE97-EC90-3CE3-7812100D4397}"/>
                  </a:ext>
                </a:extLst>
              </p:cNvPr>
              <p:cNvSpPr txBox="1">
                <a:spLocks noRot="1" noChangeAspect="1" noMove="1" noResize="1" noEditPoints="1" noAdjustHandles="1" noChangeArrowheads="1" noChangeShapeType="1" noTextEdit="1"/>
              </p:cNvSpPr>
              <p:nvPr/>
            </p:nvSpPr>
            <p:spPr>
              <a:xfrm>
                <a:off x="185338" y="1737360"/>
                <a:ext cx="5144654" cy="5136727"/>
              </a:xfrm>
              <a:prstGeom prst="rect">
                <a:avLst/>
              </a:prstGeom>
              <a:blipFill>
                <a:blip r:embed="rId3"/>
                <a:stretch>
                  <a:fillRect l="-948" t="-593" r="-2014"/>
                </a:stretch>
              </a:blipFill>
            </p:spPr>
            <p:txBody>
              <a:bodyPr/>
              <a:lstStyle/>
              <a:p>
                <a:r>
                  <a:rPr lang="it-IT">
                    <a:noFill/>
                  </a:rPr>
                  <a:t> </a:t>
                </a:r>
              </a:p>
            </p:txBody>
          </p:sp>
        </mc:Fallback>
      </mc:AlternateContent>
      <p:sp>
        <p:nvSpPr>
          <p:cNvPr id="6" name="Connettore 5">
            <a:extLst>
              <a:ext uri="{FF2B5EF4-FFF2-40B4-BE49-F238E27FC236}">
                <a16:creationId xmlns:a16="http://schemas.microsoft.com/office/drawing/2014/main" id="{E5012CF4-96D8-8F66-5BF0-722B03049630}"/>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13</a:t>
            </a:fld>
            <a:endParaRPr lang="it-IT" b="1" dirty="0"/>
          </a:p>
        </p:txBody>
      </p:sp>
    </p:spTree>
    <p:extLst>
      <p:ext uri="{BB962C8B-B14F-4D97-AF65-F5344CB8AC3E}">
        <p14:creationId xmlns:p14="http://schemas.microsoft.com/office/powerpoint/2010/main" val="127009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BAC843-08E1-4AFB-686B-83051F7CDA7B}"/>
              </a:ext>
            </a:extLst>
          </p:cNvPr>
          <p:cNvSpPr>
            <a:spLocks noGrp="1"/>
          </p:cNvSpPr>
          <p:nvPr>
            <p:ph type="title"/>
          </p:nvPr>
        </p:nvSpPr>
        <p:spPr/>
        <p:txBody>
          <a:bodyPr/>
          <a:lstStyle/>
          <a:p>
            <a:r>
              <a:rPr lang="it-IT" dirty="0"/>
              <a:t>Schema </a:t>
            </a:r>
            <a:r>
              <a:rPr lang="it-IT" dirty="0" err="1"/>
              <a:t>LTSpice</a:t>
            </a:r>
            <a:r>
              <a:rPr lang="it-IT" dirty="0"/>
              <a:t> (Low Duty </a:t>
            </a:r>
            <a:r>
              <a:rPr lang="it-IT" dirty="0" err="1"/>
              <a:t>Cycle</a:t>
            </a:r>
            <a:r>
              <a:rPr lang="it-IT" dirty="0"/>
              <a:t>)</a:t>
            </a:r>
          </a:p>
        </p:txBody>
      </p:sp>
      <p:pic>
        <p:nvPicPr>
          <p:cNvPr id="6" name="Segnaposto contenuto 5">
            <a:extLst>
              <a:ext uri="{FF2B5EF4-FFF2-40B4-BE49-F238E27FC236}">
                <a16:creationId xmlns:a16="http://schemas.microsoft.com/office/drawing/2014/main" id="{B409238E-E644-A2C6-7C9D-65DAAAE557B8}"/>
              </a:ext>
            </a:extLst>
          </p:cNvPr>
          <p:cNvPicPr>
            <a:picLocks noGrp="1" noChangeAspect="1"/>
          </p:cNvPicPr>
          <p:nvPr>
            <p:ph idx="1"/>
          </p:nvPr>
        </p:nvPicPr>
        <p:blipFill>
          <a:blip r:embed="rId2"/>
          <a:stretch>
            <a:fillRect/>
          </a:stretch>
        </p:blipFill>
        <p:spPr>
          <a:xfrm>
            <a:off x="624046" y="2057737"/>
            <a:ext cx="6489368" cy="3760788"/>
          </a:xfrm>
        </p:spPr>
      </p:pic>
      <p:sp>
        <p:nvSpPr>
          <p:cNvPr id="9" name="CasellaDiTesto 8">
            <a:extLst>
              <a:ext uri="{FF2B5EF4-FFF2-40B4-BE49-F238E27FC236}">
                <a16:creationId xmlns:a16="http://schemas.microsoft.com/office/drawing/2014/main" id="{0B581D0D-11CC-B00F-FB49-B5D55ACEEF62}"/>
              </a:ext>
            </a:extLst>
          </p:cNvPr>
          <p:cNvSpPr txBox="1"/>
          <p:nvPr/>
        </p:nvSpPr>
        <p:spPr>
          <a:xfrm>
            <a:off x="7573992" y="2057737"/>
            <a:ext cx="4235570" cy="2862322"/>
          </a:xfrm>
          <a:prstGeom prst="rect">
            <a:avLst/>
          </a:prstGeom>
          <a:noFill/>
        </p:spPr>
        <p:txBody>
          <a:bodyPr wrap="square" rtlCol="0">
            <a:spAutoFit/>
          </a:bodyPr>
          <a:lstStyle/>
          <a:p>
            <a:r>
              <a:rPr lang="it-IT" dirty="0"/>
              <a:t>Per realizzare il timer 555 in modalità Low Duty </a:t>
            </a:r>
            <a:r>
              <a:rPr lang="it-IT" dirty="0" err="1"/>
              <a:t>Cycle</a:t>
            </a:r>
            <a:r>
              <a:rPr lang="it-IT" dirty="0"/>
              <a:t>, basta aggiungere un diodo ai capi di R2. Questo permette di caricare il condensatore non più attraverso R1 e R2, ma solo attraverso R1. Si ha un Duty </a:t>
            </a:r>
            <a:r>
              <a:rPr lang="it-IT" dirty="0" err="1"/>
              <a:t>Cycle</a:t>
            </a:r>
            <a:r>
              <a:rPr lang="it-IT" dirty="0"/>
              <a:t> minore del 50%, perché la costante di tempo di carica del condensatore non è più (R1+R2)*C, ma diventa R1 * C. Invece la costante di tempo di scarica del condensatore resta invariata.</a:t>
            </a:r>
          </a:p>
        </p:txBody>
      </p:sp>
      <p:sp>
        <p:nvSpPr>
          <p:cNvPr id="7" name="Connettore 6">
            <a:extLst>
              <a:ext uri="{FF2B5EF4-FFF2-40B4-BE49-F238E27FC236}">
                <a16:creationId xmlns:a16="http://schemas.microsoft.com/office/drawing/2014/main" id="{A92CB217-233E-18AD-6332-24B14F23E417}"/>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14</a:t>
            </a:fld>
            <a:endParaRPr lang="it-IT" b="1" dirty="0"/>
          </a:p>
        </p:txBody>
      </p:sp>
    </p:spTree>
    <p:extLst>
      <p:ext uri="{BB962C8B-B14F-4D97-AF65-F5344CB8AC3E}">
        <p14:creationId xmlns:p14="http://schemas.microsoft.com/office/powerpoint/2010/main" val="1577375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5D180E-F22E-5181-63E2-402189E79DF7}"/>
              </a:ext>
            </a:extLst>
          </p:cNvPr>
          <p:cNvSpPr>
            <a:spLocks noGrp="1"/>
          </p:cNvSpPr>
          <p:nvPr>
            <p:ph type="title"/>
          </p:nvPr>
        </p:nvSpPr>
        <p:spPr/>
        <p:txBody>
          <a:bodyPr/>
          <a:lstStyle/>
          <a:p>
            <a:r>
              <a:rPr lang="it-IT" dirty="0"/>
              <a:t>Grafici e risultati (Low Duty </a:t>
            </a:r>
            <a:r>
              <a:rPr lang="it-IT" dirty="0" err="1"/>
              <a:t>Cycle</a:t>
            </a:r>
            <a:r>
              <a:rPr lang="it-IT" dirty="0"/>
              <a:t>)</a:t>
            </a:r>
          </a:p>
        </p:txBody>
      </p:sp>
      <p:pic>
        <p:nvPicPr>
          <p:cNvPr id="11" name="Segnaposto contenuto 10">
            <a:extLst>
              <a:ext uri="{FF2B5EF4-FFF2-40B4-BE49-F238E27FC236}">
                <a16:creationId xmlns:a16="http://schemas.microsoft.com/office/drawing/2014/main" id="{25FD4E34-C712-A05E-86B9-C4B83751C50B}"/>
              </a:ext>
            </a:extLst>
          </p:cNvPr>
          <p:cNvPicPr>
            <a:picLocks noGrp="1" noChangeAspect="1"/>
          </p:cNvPicPr>
          <p:nvPr>
            <p:ph idx="1"/>
          </p:nvPr>
        </p:nvPicPr>
        <p:blipFill>
          <a:blip r:embed="rId2"/>
          <a:stretch>
            <a:fillRect/>
          </a:stretch>
        </p:blipFill>
        <p:spPr>
          <a:xfrm>
            <a:off x="5461835" y="1737360"/>
            <a:ext cx="6447065" cy="3760788"/>
          </a:xfrm>
        </p:spPr>
      </p:pic>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EDCD5B4C-36ED-01A3-B57E-848A7DB4E9C8}"/>
                  </a:ext>
                </a:extLst>
              </p:cNvPr>
              <p:cNvSpPr txBox="1"/>
              <p:nvPr/>
            </p:nvSpPr>
            <p:spPr>
              <a:xfrm>
                <a:off x="203200" y="1865745"/>
                <a:ext cx="5052291" cy="4189608"/>
              </a:xfrm>
              <a:prstGeom prst="rect">
                <a:avLst/>
              </a:prstGeom>
              <a:noFill/>
            </p:spPr>
            <p:txBody>
              <a:bodyPr wrap="square" rtlCol="0">
                <a:spAutoFit/>
              </a:bodyPr>
              <a:lstStyle/>
              <a:p>
                <a:r>
                  <a:rPr lang="it-IT" dirty="0"/>
                  <a:t>V(out) varia sempre tra 0V e 6V.</a:t>
                </a:r>
              </a:p>
              <a:p>
                <a:endParaRPr lang="it-IT" dirty="0"/>
              </a:p>
              <a:p>
                <a:r>
                  <a:rPr lang="it-IT" dirty="0"/>
                  <a:t>La tensione del condensatore varia ancora tra 2V e 4V, ma il cambiamento è avvenuto nel tempo di carica del condensatore. Infatti:</a:t>
                </a:r>
              </a:p>
              <a:p>
                <a:endParaRPr lang="it-IT" dirty="0"/>
              </a:p>
              <a:p>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h𝑖𝑔h</m:t>
                        </m:r>
                      </m:sub>
                    </m:sSub>
                    <m:r>
                      <a:rPr lang="it-IT" b="0" i="1" smtClean="0">
                        <a:latin typeface="Cambria Math" panose="02040503050406030204" pitchFamily="18" charset="0"/>
                      </a:rPr>
                      <m:t>=0.693∗</m:t>
                    </m:r>
                    <m:r>
                      <a:rPr lang="it-IT" b="0" i="1" smtClean="0">
                        <a:latin typeface="Cambria Math" panose="02040503050406030204" pitchFamily="18" charset="0"/>
                      </a:rPr>
                      <m:t>𝑅</m:t>
                    </m:r>
                    <m:r>
                      <a:rPr lang="it-IT" b="0" i="1" smtClean="0">
                        <a:latin typeface="Cambria Math" panose="02040503050406030204" pitchFamily="18" charset="0"/>
                      </a:rPr>
                      <m:t>1∗</m:t>
                    </m:r>
                    <m:r>
                      <a:rPr lang="it-IT" b="0" i="1" smtClean="0">
                        <a:latin typeface="Cambria Math" panose="02040503050406030204" pitchFamily="18" charset="0"/>
                      </a:rPr>
                      <m:t>𝐶</m:t>
                    </m:r>
                  </m:oMath>
                </a14:m>
                <a:r>
                  <a:rPr lang="it-IT" b="0" i="1" dirty="0">
                    <a:latin typeface="Cambria Math" panose="02040503050406030204" pitchFamily="18" charset="0"/>
                  </a:rPr>
                  <a:t>= </a:t>
                </a:r>
                <a:r>
                  <a:rPr lang="it-IT" dirty="0">
                    <a:latin typeface="Cambria Math" panose="02040503050406030204" pitchFamily="18" charset="0"/>
                  </a:rPr>
                  <a:t>0.693</a:t>
                </a:r>
                <a:r>
                  <a:rPr lang="it-IT" b="0" dirty="0">
                    <a:latin typeface="Cambria Math" panose="02040503050406030204" pitchFamily="18" charset="0"/>
                  </a:rPr>
                  <a:t>ms</a:t>
                </a: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𝑙𝑜𝑤</m:t>
                          </m:r>
                        </m:sub>
                      </m:sSub>
                      <m:r>
                        <a:rPr lang="it-IT" b="0" i="1" smtClean="0">
                          <a:latin typeface="Cambria Math" panose="02040503050406030204" pitchFamily="18" charset="0"/>
                        </a:rPr>
                        <m:t>=0.693 ∗</m:t>
                      </m:r>
                      <m:r>
                        <a:rPr lang="it-IT" b="0" i="1" smtClean="0">
                          <a:latin typeface="Cambria Math" panose="02040503050406030204" pitchFamily="18" charset="0"/>
                        </a:rPr>
                        <m:t>𝑅</m:t>
                      </m:r>
                      <m:r>
                        <a:rPr lang="it-IT" b="0" i="1" smtClean="0">
                          <a:latin typeface="Cambria Math" panose="02040503050406030204" pitchFamily="18" charset="0"/>
                        </a:rPr>
                        <m:t>2 ∗</m:t>
                      </m:r>
                      <m:r>
                        <a:rPr lang="it-IT" b="0" i="1" smtClean="0">
                          <a:latin typeface="Cambria Math" panose="02040503050406030204" pitchFamily="18" charset="0"/>
                        </a:rPr>
                        <m:t>𝐶</m:t>
                      </m:r>
                      <m:r>
                        <a:rPr lang="it-IT" b="0" i="1" smtClean="0">
                          <a:latin typeface="Cambria Math" panose="02040503050406030204" pitchFamily="18" charset="0"/>
                        </a:rPr>
                        <m:t>=3.25</m:t>
                      </m:r>
                      <m:r>
                        <m:rPr>
                          <m:sty m:val="p"/>
                        </m:rPr>
                        <a:rPr lang="it-IT" b="0" i="0" smtClean="0">
                          <a:latin typeface="Cambria Math" panose="02040503050406030204" pitchFamily="18" charset="0"/>
                        </a:rPr>
                        <m:t>ms</m:t>
                      </m:r>
                    </m:oMath>
                  </m:oMathPara>
                </a14:m>
                <a:endParaRPr lang="it-IT" dirty="0"/>
              </a:p>
              <a:p>
                <a:r>
                  <a:rPr lang="it-IT" dirty="0"/>
                  <a:t>Periodo T </a:t>
                </a:r>
                <a:r>
                  <a:rPr lang="it-IT"/>
                  <a:t>= 3.943ms </a:t>
                </a:r>
                <a:r>
                  <a:rPr lang="it-IT" dirty="0"/>
                  <a:t>e frequenza f = 254Hz</a:t>
                </a:r>
              </a:p>
              <a:p>
                <a:endParaRPr lang="it-IT" dirty="0"/>
              </a:p>
              <a:p>
                <a:r>
                  <a:rPr lang="it-IT" dirty="0"/>
                  <a:t>Si ha quindi un duty </a:t>
                </a:r>
                <a:r>
                  <a:rPr lang="it-IT" dirty="0" err="1"/>
                  <a:t>cycle</a:t>
                </a:r>
                <a:r>
                  <a:rPr lang="it-IT" dirty="0"/>
                  <a:t> uguale a:</a:t>
                </a:r>
              </a:p>
              <a:p>
                <a:r>
                  <a:rPr lang="it-IT" dirty="0" err="1"/>
                  <a:t>DutyCyc</a:t>
                </a:r>
                <a:r>
                  <a:rPr lang="it-IT" dirty="0"/>
                  <a:t>le = </a:t>
                </a:r>
                <a14:m>
                  <m:oMath xmlns:m="http://schemas.openxmlformats.org/officeDocument/2006/math">
                    <m:f>
                      <m:fPr>
                        <m:ctrlPr>
                          <a:rPr lang="it-IT"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num>
                      <m:den>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𝑙𝑜𝑤</m:t>
                            </m:r>
                          </m:sub>
                        </m:sSub>
                      </m:den>
                    </m:f>
                  </m:oMath>
                </a14:m>
                <a:r>
                  <a:rPr lang="it-IT" dirty="0"/>
                  <a:t> = 17.5%</a:t>
                </a:r>
              </a:p>
              <a:p>
                <a:endParaRPr lang="it-IT" dirty="0"/>
              </a:p>
              <a:p>
                <a:endParaRPr lang="it-IT" dirty="0"/>
              </a:p>
            </p:txBody>
          </p:sp>
        </mc:Choice>
        <mc:Fallback xmlns="">
          <p:sp>
            <p:nvSpPr>
              <p:cNvPr id="12" name="CasellaDiTesto 11">
                <a:extLst>
                  <a:ext uri="{FF2B5EF4-FFF2-40B4-BE49-F238E27FC236}">
                    <a16:creationId xmlns:a16="http://schemas.microsoft.com/office/drawing/2014/main" id="{EDCD5B4C-36ED-01A3-B57E-848A7DB4E9C8}"/>
                  </a:ext>
                </a:extLst>
              </p:cNvPr>
              <p:cNvSpPr txBox="1">
                <a:spLocks noRot="1" noChangeAspect="1" noMove="1" noResize="1" noEditPoints="1" noAdjustHandles="1" noChangeArrowheads="1" noChangeShapeType="1" noTextEdit="1"/>
              </p:cNvSpPr>
              <p:nvPr/>
            </p:nvSpPr>
            <p:spPr>
              <a:xfrm>
                <a:off x="203200" y="1865745"/>
                <a:ext cx="5052291" cy="4189608"/>
              </a:xfrm>
              <a:prstGeom prst="rect">
                <a:avLst/>
              </a:prstGeom>
              <a:blipFill>
                <a:blip r:embed="rId3"/>
                <a:stretch>
                  <a:fillRect l="-965" t="-728"/>
                </a:stretch>
              </a:blipFill>
            </p:spPr>
            <p:txBody>
              <a:bodyPr/>
              <a:lstStyle/>
              <a:p>
                <a:r>
                  <a:rPr lang="it-IT">
                    <a:noFill/>
                  </a:rPr>
                  <a:t> </a:t>
                </a:r>
              </a:p>
            </p:txBody>
          </p:sp>
        </mc:Fallback>
      </mc:AlternateContent>
      <p:sp>
        <p:nvSpPr>
          <p:cNvPr id="6" name="Connettore 5">
            <a:extLst>
              <a:ext uri="{FF2B5EF4-FFF2-40B4-BE49-F238E27FC236}">
                <a16:creationId xmlns:a16="http://schemas.microsoft.com/office/drawing/2014/main" id="{0CC57EF4-5703-6407-B9B4-1AC943CCFB73}"/>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15</a:t>
            </a:fld>
            <a:endParaRPr lang="it-IT" b="1" dirty="0"/>
          </a:p>
        </p:txBody>
      </p:sp>
    </p:spTree>
    <p:extLst>
      <p:ext uri="{BB962C8B-B14F-4D97-AF65-F5344CB8AC3E}">
        <p14:creationId xmlns:p14="http://schemas.microsoft.com/office/powerpoint/2010/main" val="175088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7708DE-5826-FD18-DA30-33D9335D1977}"/>
              </a:ext>
            </a:extLst>
          </p:cNvPr>
          <p:cNvSpPr>
            <a:spLocks noGrp="1"/>
          </p:cNvSpPr>
          <p:nvPr>
            <p:ph type="title"/>
          </p:nvPr>
        </p:nvSpPr>
        <p:spPr/>
        <p:txBody>
          <a:bodyPr/>
          <a:lstStyle/>
          <a:p>
            <a:r>
              <a:rPr lang="it-IT" dirty="0"/>
              <a:t>EAGLE: Schema (Low Duty </a:t>
            </a:r>
            <a:r>
              <a:rPr lang="it-IT" dirty="0" err="1"/>
              <a:t>Cycle</a:t>
            </a:r>
            <a:r>
              <a:rPr lang="it-IT" dirty="0"/>
              <a:t>)</a:t>
            </a:r>
          </a:p>
        </p:txBody>
      </p:sp>
      <p:pic>
        <p:nvPicPr>
          <p:cNvPr id="12" name="Segnaposto contenuto 11">
            <a:extLst>
              <a:ext uri="{FF2B5EF4-FFF2-40B4-BE49-F238E27FC236}">
                <a16:creationId xmlns:a16="http://schemas.microsoft.com/office/drawing/2014/main" id="{C8D8BE7B-9338-0BFB-AB5C-1FC9F50B4DE8}"/>
              </a:ext>
            </a:extLst>
          </p:cNvPr>
          <p:cNvPicPr>
            <a:picLocks noGrp="1" noChangeAspect="1"/>
          </p:cNvPicPr>
          <p:nvPr>
            <p:ph idx="1"/>
          </p:nvPr>
        </p:nvPicPr>
        <p:blipFill>
          <a:blip r:embed="rId2"/>
          <a:stretch>
            <a:fillRect/>
          </a:stretch>
        </p:blipFill>
        <p:spPr>
          <a:xfrm>
            <a:off x="3054772" y="1872218"/>
            <a:ext cx="6082455" cy="4574620"/>
          </a:xfrm>
          <a:ln>
            <a:solidFill>
              <a:schemeClr val="tx1"/>
            </a:solidFill>
          </a:ln>
        </p:spPr>
      </p:pic>
      <p:sp>
        <p:nvSpPr>
          <p:cNvPr id="5" name="Connettore 4">
            <a:extLst>
              <a:ext uri="{FF2B5EF4-FFF2-40B4-BE49-F238E27FC236}">
                <a16:creationId xmlns:a16="http://schemas.microsoft.com/office/drawing/2014/main" id="{B94B3D59-3B2A-0B13-AFA2-D3EB5835ADFA}"/>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16</a:t>
            </a:fld>
            <a:endParaRPr lang="it-IT" b="1" dirty="0"/>
          </a:p>
        </p:txBody>
      </p:sp>
    </p:spTree>
    <p:extLst>
      <p:ext uri="{BB962C8B-B14F-4D97-AF65-F5344CB8AC3E}">
        <p14:creationId xmlns:p14="http://schemas.microsoft.com/office/powerpoint/2010/main" val="324357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3FEBD7-A23C-9DCE-EAD2-1814278EC709}"/>
              </a:ext>
            </a:extLst>
          </p:cNvPr>
          <p:cNvSpPr>
            <a:spLocks noGrp="1"/>
          </p:cNvSpPr>
          <p:nvPr>
            <p:ph type="title"/>
          </p:nvPr>
        </p:nvSpPr>
        <p:spPr/>
        <p:txBody>
          <a:bodyPr/>
          <a:lstStyle/>
          <a:p>
            <a:r>
              <a:rPr lang="it-IT" dirty="0"/>
              <a:t>EAGLE: Board (Low Duty </a:t>
            </a:r>
            <a:r>
              <a:rPr lang="it-IT" dirty="0" err="1"/>
              <a:t>Cycle</a:t>
            </a:r>
            <a:r>
              <a:rPr lang="it-IT" dirty="0"/>
              <a:t>)</a:t>
            </a:r>
          </a:p>
        </p:txBody>
      </p:sp>
      <p:pic>
        <p:nvPicPr>
          <p:cNvPr id="6" name="Segnaposto contenuto 5">
            <a:extLst>
              <a:ext uri="{FF2B5EF4-FFF2-40B4-BE49-F238E27FC236}">
                <a16:creationId xmlns:a16="http://schemas.microsoft.com/office/drawing/2014/main" id="{FC355188-E77E-19CC-5247-4C2B208EE1C2}"/>
              </a:ext>
            </a:extLst>
          </p:cNvPr>
          <p:cNvPicPr>
            <a:picLocks noGrp="1" noChangeAspect="1"/>
          </p:cNvPicPr>
          <p:nvPr>
            <p:ph idx="1"/>
          </p:nvPr>
        </p:nvPicPr>
        <p:blipFill>
          <a:blip r:embed="rId2"/>
          <a:stretch>
            <a:fillRect/>
          </a:stretch>
        </p:blipFill>
        <p:spPr>
          <a:xfrm>
            <a:off x="2198632" y="2686050"/>
            <a:ext cx="7855696" cy="3760788"/>
          </a:xfrm>
        </p:spPr>
      </p:pic>
      <p:sp>
        <p:nvSpPr>
          <p:cNvPr id="7" name="CasellaDiTesto 6">
            <a:extLst>
              <a:ext uri="{FF2B5EF4-FFF2-40B4-BE49-F238E27FC236}">
                <a16:creationId xmlns:a16="http://schemas.microsoft.com/office/drawing/2014/main" id="{E5A8A376-2241-89CC-132C-258615D25F9F}"/>
              </a:ext>
            </a:extLst>
          </p:cNvPr>
          <p:cNvSpPr txBox="1"/>
          <p:nvPr/>
        </p:nvSpPr>
        <p:spPr>
          <a:xfrm>
            <a:off x="1097280" y="2152996"/>
            <a:ext cx="6077528" cy="369332"/>
          </a:xfrm>
          <a:prstGeom prst="rect">
            <a:avLst/>
          </a:prstGeom>
          <a:noFill/>
        </p:spPr>
        <p:txBody>
          <a:bodyPr wrap="square" rtlCol="0">
            <a:spAutoFit/>
          </a:bodyPr>
          <a:lstStyle/>
          <a:p>
            <a:pPr marL="285750" indent="-285750">
              <a:buFont typeface="Arial" panose="020B0604020202020204" pitchFamily="34" charset="0"/>
              <a:buChar char="•"/>
            </a:pPr>
            <a:r>
              <a:rPr lang="it-IT" dirty="0"/>
              <a:t>Senza piano di massa</a:t>
            </a:r>
          </a:p>
        </p:txBody>
      </p:sp>
      <p:sp>
        <p:nvSpPr>
          <p:cNvPr id="8" name="Connettore 7">
            <a:extLst>
              <a:ext uri="{FF2B5EF4-FFF2-40B4-BE49-F238E27FC236}">
                <a16:creationId xmlns:a16="http://schemas.microsoft.com/office/drawing/2014/main" id="{8DBD4D91-F076-C641-048C-65DACE982D32}"/>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17</a:t>
            </a:fld>
            <a:endParaRPr lang="it-IT" b="1" dirty="0"/>
          </a:p>
        </p:txBody>
      </p:sp>
    </p:spTree>
    <p:extLst>
      <p:ext uri="{BB962C8B-B14F-4D97-AF65-F5344CB8AC3E}">
        <p14:creationId xmlns:p14="http://schemas.microsoft.com/office/powerpoint/2010/main" val="3343029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955A02-3255-A827-6539-766A4FA38DAC}"/>
              </a:ext>
            </a:extLst>
          </p:cNvPr>
          <p:cNvSpPr>
            <a:spLocks noGrp="1"/>
          </p:cNvSpPr>
          <p:nvPr>
            <p:ph type="title"/>
          </p:nvPr>
        </p:nvSpPr>
        <p:spPr/>
        <p:txBody>
          <a:bodyPr/>
          <a:lstStyle/>
          <a:p>
            <a:r>
              <a:rPr lang="it-IT" dirty="0"/>
              <a:t>EAGLE: Board (Low Duty </a:t>
            </a:r>
            <a:r>
              <a:rPr lang="it-IT" dirty="0" err="1"/>
              <a:t>Cycle</a:t>
            </a:r>
            <a:r>
              <a:rPr lang="it-IT" dirty="0"/>
              <a:t>)</a:t>
            </a:r>
          </a:p>
        </p:txBody>
      </p:sp>
      <p:pic>
        <p:nvPicPr>
          <p:cNvPr id="6" name="Segnaposto contenuto 5">
            <a:extLst>
              <a:ext uri="{FF2B5EF4-FFF2-40B4-BE49-F238E27FC236}">
                <a16:creationId xmlns:a16="http://schemas.microsoft.com/office/drawing/2014/main" id="{838A80A1-8D3A-4B8F-CC56-5F8C69B268BE}"/>
              </a:ext>
            </a:extLst>
          </p:cNvPr>
          <p:cNvPicPr>
            <a:picLocks noGrp="1" noChangeAspect="1"/>
          </p:cNvPicPr>
          <p:nvPr>
            <p:ph idx="1"/>
          </p:nvPr>
        </p:nvPicPr>
        <p:blipFill>
          <a:blip r:embed="rId2"/>
          <a:stretch>
            <a:fillRect/>
          </a:stretch>
        </p:blipFill>
        <p:spPr>
          <a:xfrm>
            <a:off x="2139564" y="2576954"/>
            <a:ext cx="7912871" cy="3847425"/>
          </a:xfrm>
        </p:spPr>
      </p:pic>
      <p:sp>
        <p:nvSpPr>
          <p:cNvPr id="7" name="CasellaDiTesto 6">
            <a:extLst>
              <a:ext uri="{FF2B5EF4-FFF2-40B4-BE49-F238E27FC236}">
                <a16:creationId xmlns:a16="http://schemas.microsoft.com/office/drawing/2014/main" id="{396A427F-4F75-8A06-4FFB-BBD9D64B0C47}"/>
              </a:ext>
            </a:extLst>
          </p:cNvPr>
          <p:cNvSpPr txBox="1"/>
          <p:nvPr/>
        </p:nvSpPr>
        <p:spPr>
          <a:xfrm>
            <a:off x="1097280" y="2152996"/>
            <a:ext cx="6077528" cy="369332"/>
          </a:xfrm>
          <a:prstGeom prst="rect">
            <a:avLst/>
          </a:prstGeom>
          <a:noFill/>
        </p:spPr>
        <p:txBody>
          <a:bodyPr wrap="square" rtlCol="0">
            <a:spAutoFit/>
          </a:bodyPr>
          <a:lstStyle/>
          <a:p>
            <a:pPr marL="285750" indent="-285750">
              <a:buFont typeface="Arial" panose="020B0604020202020204" pitchFamily="34" charset="0"/>
              <a:buChar char="•"/>
            </a:pPr>
            <a:r>
              <a:rPr lang="it-IT" dirty="0"/>
              <a:t>Piano di massa </a:t>
            </a:r>
            <a:r>
              <a:rPr lang="it-IT" dirty="0" err="1"/>
              <a:t>layer</a:t>
            </a:r>
            <a:r>
              <a:rPr lang="it-IT" dirty="0"/>
              <a:t> 1</a:t>
            </a:r>
          </a:p>
        </p:txBody>
      </p:sp>
      <p:sp>
        <p:nvSpPr>
          <p:cNvPr id="8" name="Connettore 7">
            <a:extLst>
              <a:ext uri="{FF2B5EF4-FFF2-40B4-BE49-F238E27FC236}">
                <a16:creationId xmlns:a16="http://schemas.microsoft.com/office/drawing/2014/main" id="{35D745B8-A438-4183-7319-2F2A9589F7BD}"/>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18</a:t>
            </a:fld>
            <a:endParaRPr lang="it-IT" b="1" dirty="0"/>
          </a:p>
        </p:txBody>
      </p:sp>
    </p:spTree>
    <p:extLst>
      <p:ext uri="{BB962C8B-B14F-4D97-AF65-F5344CB8AC3E}">
        <p14:creationId xmlns:p14="http://schemas.microsoft.com/office/powerpoint/2010/main" val="2259652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902AC1-B058-FBA9-9F84-8247C51F8881}"/>
              </a:ext>
            </a:extLst>
          </p:cNvPr>
          <p:cNvSpPr>
            <a:spLocks noGrp="1"/>
          </p:cNvSpPr>
          <p:nvPr>
            <p:ph type="title"/>
          </p:nvPr>
        </p:nvSpPr>
        <p:spPr/>
        <p:txBody>
          <a:bodyPr/>
          <a:lstStyle/>
          <a:p>
            <a:r>
              <a:rPr lang="it-IT" dirty="0"/>
              <a:t>EAGLE: Board (Low Duty </a:t>
            </a:r>
            <a:r>
              <a:rPr lang="it-IT" dirty="0" err="1"/>
              <a:t>Cycle</a:t>
            </a:r>
            <a:r>
              <a:rPr lang="it-IT" dirty="0"/>
              <a:t>)</a:t>
            </a:r>
          </a:p>
        </p:txBody>
      </p:sp>
      <p:pic>
        <p:nvPicPr>
          <p:cNvPr id="6" name="Segnaposto contenuto 5">
            <a:extLst>
              <a:ext uri="{FF2B5EF4-FFF2-40B4-BE49-F238E27FC236}">
                <a16:creationId xmlns:a16="http://schemas.microsoft.com/office/drawing/2014/main" id="{D05104E6-A1EC-0EAC-BB17-D37851025E2B}"/>
              </a:ext>
            </a:extLst>
          </p:cNvPr>
          <p:cNvPicPr>
            <a:picLocks noGrp="1" noChangeAspect="1"/>
          </p:cNvPicPr>
          <p:nvPr>
            <p:ph idx="1"/>
          </p:nvPr>
        </p:nvPicPr>
        <p:blipFill>
          <a:blip r:embed="rId2"/>
          <a:stretch>
            <a:fillRect/>
          </a:stretch>
        </p:blipFill>
        <p:spPr>
          <a:xfrm>
            <a:off x="2020485" y="2686050"/>
            <a:ext cx="8151030" cy="3760788"/>
          </a:xfrm>
        </p:spPr>
      </p:pic>
      <p:sp>
        <p:nvSpPr>
          <p:cNvPr id="7" name="CasellaDiTesto 6">
            <a:extLst>
              <a:ext uri="{FF2B5EF4-FFF2-40B4-BE49-F238E27FC236}">
                <a16:creationId xmlns:a16="http://schemas.microsoft.com/office/drawing/2014/main" id="{DCA1F6A8-2D6E-1468-8B58-80FDA463AA5F}"/>
              </a:ext>
            </a:extLst>
          </p:cNvPr>
          <p:cNvSpPr txBox="1"/>
          <p:nvPr/>
        </p:nvSpPr>
        <p:spPr>
          <a:xfrm>
            <a:off x="1097280" y="2152996"/>
            <a:ext cx="6077528" cy="369332"/>
          </a:xfrm>
          <a:prstGeom prst="rect">
            <a:avLst/>
          </a:prstGeom>
          <a:noFill/>
        </p:spPr>
        <p:txBody>
          <a:bodyPr wrap="square" rtlCol="0">
            <a:spAutoFit/>
          </a:bodyPr>
          <a:lstStyle/>
          <a:p>
            <a:pPr marL="285750" indent="-285750">
              <a:buFont typeface="Arial" panose="020B0604020202020204" pitchFamily="34" charset="0"/>
              <a:buChar char="•"/>
            </a:pPr>
            <a:r>
              <a:rPr lang="it-IT" dirty="0"/>
              <a:t>Piano di massa </a:t>
            </a:r>
            <a:r>
              <a:rPr lang="it-IT" dirty="0" err="1"/>
              <a:t>layer</a:t>
            </a:r>
            <a:r>
              <a:rPr lang="it-IT" dirty="0"/>
              <a:t> 16</a:t>
            </a:r>
          </a:p>
        </p:txBody>
      </p:sp>
      <p:sp>
        <p:nvSpPr>
          <p:cNvPr id="8" name="Connettore 7">
            <a:extLst>
              <a:ext uri="{FF2B5EF4-FFF2-40B4-BE49-F238E27FC236}">
                <a16:creationId xmlns:a16="http://schemas.microsoft.com/office/drawing/2014/main" id="{22ADBDE1-A2B3-48E6-C664-0431A847B813}"/>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19</a:t>
            </a:fld>
            <a:endParaRPr lang="it-IT" b="1" dirty="0"/>
          </a:p>
        </p:txBody>
      </p:sp>
    </p:spTree>
    <p:extLst>
      <p:ext uri="{BB962C8B-B14F-4D97-AF65-F5344CB8AC3E}">
        <p14:creationId xmlns:p14="http://schemas.microsoft.com/office/powerpoint/2010/main" val="258820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391097BE-A044-49F5-B5CA-AE183B956585}"/>
              </a:ext>
            </a:extLst>
          </p:cNvPr>
          <p:cNvSpPr>
            <a:spLocks noGrp="1"/>
          </p:cNvSpPr>
          <p:nvPr>
            <p:ph type="title"/>
          </p:nvPr>
        </p:nvSpPr>
        <p:spPr/>
        <p:txBody>
          <a:bodyPr rtlCol="0"/>
          <a:lstStyle/>
          <a:p>
            <a:pPr rtl="0"/>
            <a:r>
              <a:rPr lang="it-IT" dirty="0"/>
              <a:t>Indice</a:t>
            </a:r>
          </a:p>
        </p:txBody>
      </p:sp>
      <p:sp>
        <p:nvSpPr>
          <p:cNvPr id="8" name="Segnaposto contenuto 7">
            <a:extLst>
              <a:ext uri="{FF2B5EF4-FFF2-40B4-BE49-F238E27FC236}">
                <a16:creationId xmlns:a16="http://schemas.microsoft.com/office/drawing/2014/main" id="{411E9392-71EA-4293-909F-1FE7DD38E31D}"/>
              </a:ext>
            </a:extLst>
          </p:cNvPr>
          <p:cNvSpPr>
            <a:spLocks noGrp="1"/>
          </p:cNvSpPr>
          <p:nvPr>
            <p:ph idx="1"/>
          </p:nvPr>
        </p:nvSpPr>
        <p:spPr>
          <a:xfrm>
            <a:off x="6518529" y="46037"/>
            <a:ext cx="5294780" cy="6227763"/>
          </a:xfrm>
        </p:spPr>
        <p:txBody>
          <a:bodyPr rtlCol="0">
            <a:normAutofit lnSpcReduction="10000"/>
          </a:bodyPr>
          <a:lstStyle/>
          <a:p>
            <a:pPr rtl="0"/>
            <a:r>
              <a:rPr lang="it-IT" dirty="0">
                <a:hlinkClick r:id="rId3" action="ppaction://hlinksldjump"/>
              </a:rPr>
              <a:t>RC </a:t>
            </a:r>
            <a:r>
              <a:rPr lang="it-IT" dirty="0" err="1">
                <a:hlinkClick r:id="rId3" action="ppaction://hlinksldjump"/>
              </a:rPr>
              <a:t>oscillator</a:t>
            </a:r>
            <a:r>
              <a:rPr lang="it-IT" dirty="0">
                <a:hlinkClick r:id="rId3" action="ppaction://hlinksldjump"/>
              </a:rPr>
              <a:t> and integrator (LP filter)</a:t>
            </a:r>
            <a:endParaRPr lang="it-IT" dirty="0"/>
          </a:p>
          <a:p>
            <a:pPr lvl="1"/>
            <a:r>
              <a:rPr lang="it-IT" dirty="0"/>
              <a:t>Grafici e risultati</a:t>
            </a:r>
          </a:p>
          <a:p>
            <a:pPr lvl="1"/>
            <a:r>
              <a:rPr lang="it-IT" dirty="0">
                <a:hlinkClick r:id="rId4" action="ppaction://hlinksldjump"/>
              </a:rPr>
              <a:t>RC </a:t>
            </a:r>
            <a:r>
              <a:rPr lang="it-IT" dirty="0" err="1">
                <a:hlinkClick r:id="rId4" action="ppaction://hlinksldjump"/>
              </a:rPr>
              <a:t>oscillator</a:t>
            </a:r>
            <a:r>
              <a:rPr lang="it-IT" dirty="0">
                <a:hlinkClick r:id="rId4" action="ppaction://hlinksldjump"/>
              </a:rPr>
              <a:t> with AD8627</a:t>
            </a:r>
            <a:endParaRPr lang="it-IT" dirty="0"/>
          </a:p>
          <a:p>
            <a:pPr lvl="1"/>
            <a:r>
              <a:rPr lang="it-IT" dirty="0"/>
              <a:t>Grafici e risultati</a:t>
            </a:r>
          </a:p>
          <a:p>
            <a:pPr lvl="1"/>
            <a:r>
              <a:rPr lang="it-IT" dirty="0">
                <a:hlinkClick r:id="rId5" action="ppaction://hlinksldjump"/>
              </a:rPr>
              <a:t>Considerazioni finali</a:t>
            </a:r>
            <a:endParaRPr lang="it-IT" dirty="0"/>
          </a:p>
          <a:p>
            <a:pPr lvl="1"/>
            <a:r>
              <a:rPr lang="it-IT" dirty="0">
                <a:hlinkClick r:id="rId6" action="ppaction://hlinksldjump"/>
              </a:rPr>
              <a:t>EAGLE: schema e board</a:t>
            </a:r>
            <a:endParaRPr lang="it-IT" dirty="0"/>
          </a:p>
          <a:p>
            <a:pPr rtl="0"/>
            <a:r>
              <a:rPr lang="it-IT" dirty="0">
                <a:hlinkClick r:id="rId7" action="ppaction://hlinksldjump"/>
              </a:rPr>
              <a:t>Timer 555 </a:t>
            </a:r>
            <a:r>
              <a:rPr lang="it-IT" dirty="0" err="1">
                <a:hlinkClick r:id="rId7" action="ppaction://hlinksldjump"/>
              </a:rPr>
              <a:t>Astable</a:t>
            </a:r>
            <a:endParaRPr lang="it-IT" dirty="0"/>
          </a:p>
          <a:p>
            <a:pPr lvl="1"/>
            <a:r>
              <a:rPr lang="it-IT" dirty="0">
                <a:hlinkClick r:id="rId8" action="ppaction://hlinksldjump"/>
              </a:rPr>
              <a:t>Schema </a:t>
            </a:r>
            <a:r>
              <a:rPr lang="it-IT" dirty="0" err="1">
                <a:hlinkClick r:id="rId8" action="ppaction://hlinksldjump"/>
              </a:rPr>
              <a:t>LTSpice</a:t>
            </a:r>
            <a:r>
              <a:rPr lang="it-IT" dirty="0">
                <a:hlinkClick r:id="rId8" action="ppaction://hlinksldjump"/>
              </a:rPr>
              <a:t> (</a:t>
            </a:r>
            <a:r>
              <a:rPr lang="it-IT" dirty="0" err="1">
                <a:hlinkClick r:id="rId8" action="ppaction://hlinksldjump"/>
              </a:rPr>
              <a:t>Normal</a:t>
            </a:r>
            <a:r>
              <a:rPr lang="it-IT" dirty="0">
                <a:hlinkClick r:id="rId8" action="ppaction://hlinksldjump"/>
              </a:rPr>
              <a:t> Duty </a:t>
            </a:r>
            <a:r>
              <a:rPr lang="it-IT" dirty="0" err="1">
                <a:hlinkClick r:id="rId8" action="ppaction://hlinksldjump"/>
              </a:rPr>
              <a:t>Cycle</a:t>
            </a:r>
            <a:r>
              <a:rPr lang="it-IT" dirty="0">
                <a:hlinkClick r:id="rId8" action="ppaction://hlinksldjump"/>
              </a:rPr>
              <a:t>)</a:t>
            </a:r>
            <a:endParaRPr lang="it-IT" dirty="0"/>
          </a:p>
          <a:p>
            <a:pPr lvl="1"/>
            <a:r>
              <a:rPr lang="it-IT" dirty="0"/>
              <a:t>Grafici e risultati</a:t>
            </a:r>
          </a:p>
          <a:p>
            <a:pPr lvl="1"/>
            <a:r>
              <a:rPr lang="it-IT" dirty="0">
                <a:hlinkClick r:id="rId9" action="ppaction://hlinksldjump"/>
              </a:rPr>
              <a:t>Schema </a:t>
            </a:r>
            <a:r>
              <a:rPr lang="it-IT" dirty="0" err="1">
                <a:hlinkClick r:id="rId9" action="ppaction://hlinksldjump"/>
              </a:rPr>
              <a:t>LTSpice</a:t>
            </a:r>
            <a:r>
              <a:rPr lang="it-IT" dirty="0">
                <a:hlinkClick r:id="rId9" action="ppaction://hlinksldjump"/>
              </a:rPr>
              <a:t> (Low Duty </a:t>
            </a:r>
            <a:r>
              <a:rPr lang="it-IT" dirty="0" err="1">
                <a:hlinkClick r:id="rId9" action="ppaction://hlinksldjump"/>
              </a:rPr>
              <a:t>Cycle</a:t>
            </a:r>
            <a:r>
              <a:rPr lang="it-IT" dirty="0">
                <a:hlinkClick r:id="rId9" action="ppaction://hlinksldjump"/>
              </a:rPr>
              <a:t>)</a:t>
            </a:r>
            <a:endParaRPr lang="it-IT" dirty="0"/>
          </a:p>
          <a:p>
            <a:pPr lvl="1"/>
            <a:r>
              <a:rPr lang="it-IT" dirty="0"/>
              <a:t>Grafici e risultati</a:t>
            </a:r>
          </a:p>
          <a:p>
            <a:pPr lvl="1"/>
            <a:r>
              <a:rPr lang="it-IT" dirty="0">
                <a:hlinkClick r:id="rId10" action="ppaction://hlinksldjump"/>
              </a:rPr>
              <a:t>EAGLE: schema e board (Low Duty </a:t>
            </a:r>
            <a:r>
              <a:rPr lang="it-IT" dirty="0" err="1">
                <a:hlinkClick r:id="rId10" action="ppaction://hlinksldjump"/>
              </a:rPr>
              <a:t>Cycle</a:t>
            </a:r>
            <a:r>
              <a:rPr lang="it-IT" dirty="0">
                <a:hlinkClick r:id="rId10" action="ppaction://hlinksldjump"/>
              </a:rPr>
              <a:t>)</a:t>
            </a:r>
            <a:endParaRPr lang="it-IT" dirty="0"/>
          </a:p>
          <a:p>
            <a:pPr rtl="0"/>
            <a:r>
              <a:rPr lang="it-IT" dirty="0">
                <a:hlinkClick r:id="rId11" action="ppaction://hlinksldjump"/>
              </a:rPr>
              <a:t>Hartley LC </a:t>
            </a:r>
            <a:r>
              <a:rPr lang="it-IT" dirty="0" err="1">
                <a:hlinkClick r:id="rId11" action="ppaction://hlinksldjump"/>
              </a:rPr>
              <a:t>Oscillator</a:t>
            </a:r>
            <a:endParaRPr lang="it-IT" dirty="0"/>
          </a:p>
          <a:p>
            <a:pPr lvl="1"/>
            <a:r>
              <a:rPr lang="it-IT" dirty="0"/>
              <a:t>Grafico</a:t>
            </a:r>
          </a:p>
          <a:p>
            <a:pPr lvl="1"/>
            <a:r>
              <a:rPr lang="it-IT" dirty="0">
                <a:hlinkClick r:id="rId12" action="ppaction://hlinksldjump"/>
              </a:rPr>
              <a:t>Schema con modifiche</a:t>
            </a:r>
            <a:endParaRPr lang="it-IT" dirty="0"/>
          </a:p>
          <a:p>
            <a:pPr lvl="1"/>
            <a:r>
              <a:rPr lang="it-IT" dirty="0"/>
              <a:t>Grafico</a:t>
            </a:r>
          </a:p>
        </p:txBody>
      </p:sp>
      <p:grpSp>
        <p:nvGrpSpPr>
          <p:cNvPr id="10" name="Gruppo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igura a mano libera: Forma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pPr rtl="0"/>
              <a:endParaRPr lang="it-IT" dirty="0"/>
            </a:p>
          </p:txBody>
        </p:sp>
        <p:sp>
          <p:nvSpPr>
            <p:cNvPr id="12" name="Figura a mano libera: Forma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pPr rtl="0"/>
              <a:endParaRPr lang="it-IT" dirty="0"/>
            </a:p>
          </p:txBody>
        </p:sp>
        <p:sp>
          <p:nvSpPr>
            <p:cNvPr id="13" name="Figura a mano libera: Forma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pPr rtl="0"/>
              <a:endParaRPr lang="it-IT" dirty="0"/>
            </a:p>
          </p:txBody>
        </p:sp>
      </p:grpSp>
      <p:pic>
        <p:nvPicPr>
          <p:cNvPr id="9" name="Elemento grafico 8">
            <a:extLst>
              <a:ext uri="{FF2B5EF4-FFF2-40B4-BE49-F238E27FC236}">
                <a16:creationId xmlns:a16="http://schemas.microsoft.com/office/drawing/2014/main" id="{0157A32A-7539-4213-94C7-4E13D8ACCDB8}"/>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07095" y="6043750"/>
            <a:ext cx="1770209" cy="700341"/>
          </a:xfrm>
          <a:prstGeom prst="rect">
            <a:avLst/>
          </a:prstGeom>
        </p:spPr>
      </p:pic>
      <p:sp>
        <p:nvSpPr>
          <p:cNvPr id="2" name="Segnaposto numero diapositiva 1">
            <a:extLst>
              <a:ext uri="{FF2B5EF4-FFF2-40B4-BE49-F238E27FC236}">
                <a16:creationId xmlns:a16="http://schemas.microsoft.com/office/drawing/2014/main" id="{E0AAF325-E077-406A-A05D-EEAAC582BCC7}"/>
              </a:ext>
            </a:extLst>
          </p:cNvPr>
          <p:cNvSpPr>
            <a:spLocks noGrp="1"/>
          </p:cNvSpPr>
          <p:nvPr>
            <p:ph type="sldNum" sz="quarter" idx="12"/>
          </p:nvPr>
        </p:nvSpPr>
        <p:spPr/>
        <p:txBody>
          <a:bodyPr/>
          <a:lstStyle/>
          <a:p>
            <a:pPr rtl="0"/>
            <a:fld id="{3A98EE3D-8CD1-4C3F-BD1C-C98C9596463C}" type="slidenum">
              <a:rPr lang="it-IT" sz="1800" noProof="0" smtClean="0">
                <a:solidFill>
                  <a:schemeClr val="bg1"/>
                </a:solidFill>
              </a:rPr>
              <a:pPr rtl="0"/>
              <a:t>2</a:t>
            </a:fld>
            <a:endParaRPr lang="it-IT" sz="1800" noProof="0" dirty="0">
              <a:solidFill>
                <a:schemeClr val="bg1"/>
              </a:solidFill>
            </a:endParaRPr>
          </a:p>
        </p:txBody>
      </p:sp>
      <p:sp>
        <p:nvSpPr>
          <p:cNvPr id="16" name="Connettore 15">
            <a:extLst>
              <a:ext uri="{FF2B5EF4-FFF2-40B4-BE49-F238E27FC236}">
                <a16:creationId xmlns:a16="http://schemas.microsoft.com/office/drawing/2014/main" id="{5E0ACD5D-887A-4C21-8597-4B294DBAD218}"/>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a:t>
            </a:fld>
            <a:endParaRPr lang="it-IT" b="1" dirty="0"/>
          </a:p>
        </p:txBody>
      </p:sp>
    </p:spTree>
    <p:extLst>
      <p:ext uri="{BB962C8B-B14F-4D97-AF65-F5344CB8AC3E}">
        <p14:creationId xmlns:p14="http://schemas.microsoft.com/office/powerpoint/2010/main" val="1056707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C1BA74-6A6C-4988-08A2-8D3D0F59E5B5}"/>
              </a:ext>
            </a:extLst>
          </p:cNvPr>
          <p:cNvSpPr>
            <a:spLocks noGrp="1"/>
          </p:cNvSpPr>
          <p:nvPr>
            <p:ph type="title"/>
          </p:nvPr>
        </p:nvSpPr>
        <p:spPr/>
        <p:txBody>
          <a:bodyPr/>
          <a:lstStyle/>
          <a:p>
            <a:r>
              <a:rPr lang="it-IT" dirty="0"/>
              <a:t>Hartley LC </a:t>
            </a:r>
            <a:r>
              <a:rPr lang="it-IT" dirty="0" err="1"/>
              <a:t>Oscillator</a:t>
            </a:r>
            <a:r>
              <a:rPr lang="it-IT" dirty="0"/>
              <a:t> – Schema </a:t>
            </a:r>
            <a:r>
              <a:rPr lang="it-IT" dirty="0" err="1"/>
              <a:t>LTSpice</a:t>
            </a:r>
            <a:endParaRPr lang="it-IT" dirty="0"/>
          </a:p>
        </p:txBody>
      </p:sp>
      <p:pic>
        <p:nvPicPr>
          <p:cNvPr id="6" name="Segnaposto contenuto 5">
            <a:extLst>
              <a:ext uri="{FF2B5EF4-FFF2-40B4-BE49-F238E27FC236}">
                <a16:creationId xmlns:a16="http://schemas.microsoft.com/office/drawing/2014/main" id="{71BA7DE6-9357-B475-182E-B92E16403F0E}"/>
              </a:ext>
            </a:extLst>
          </p:cNvPr>
          <p:cNvPicPr>
            <a:picLocks noGrp="1" noChangeAspect="1"/>
          </p:cNvPicPr>
          <p:nvPr>
            <p:ph idx="1"/>
          </p:nvPr>
        </p:nvPicPr>
        <p:blipFill>
          <a:blip r:embed="rId2"/>
          <a:stretch>
            <a:fillRect/>
          </a:stretch>
        </p:blipFill>
        <p:spPr>
          <a:xfrm>
            <a:off x="3486286" y="2108200"/>
            <a:ext cx="5517877" cy="3760788"/>
          </a:xfrm>
        </p:spPr>
      </p:pic>
      <p:sp>
        <p:nvSpPr>
          <p:cNvPr id="5" name="Connettore 4">
            <a:extLst>
              <a:ext uri="{FF2B5EF4-FFF2-40B4-BE49-F238E27FC236}">
                <a16:creationId xmlns:a16="http://schemas.microsoft.com/office/drawing/2014/main" id="{0E6902AD-9CB8-1628-83BB-2359CE316610}"/>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20</a:t>
            </a:fld>
            <a:endParaRPr lang="it-IT" b="1" dirty="0"/>
          </a:p>
        </p:txBody>
      </p:sp>
    </p:spTree>
    <p:extLst>
      <p:ext uri="{BB962C8B-B14F-4D97-AF65-F5344CB8AC3E}">
        <p14:creationId xmlns:p14="http://schemas.microsoft.com/office/powerpoint/2010/main" val="2396648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C66DC8-BCA9-0A02-4B14-C5C618527157}"/>
              </a:ext>
            </a:extLst>
          </p:cNvPr>
          <p:cNvSpPr>
            <a:spLocks noGrp="1"/>
          </p:cNvSpPr>
          <p:nvPr>
            <p:ph type="title"/>
          </p:nvPr>
        </p:nvSpPr>
        <p:spPr/>
        <p:txBody>
          <a:bodyPr/>
          <a:lstStyle/>
          <a:p>
            <a:r>
              <a:rPr lang="it-IT" dirty="0"/>
              <a:t>Grafico</a:t>
            </a:r>
          </a:p>
        </p:txBody>
      </p:sp>
      <p:pic>
        <p:nvPicPr>
          <p:cNvPr id="6" name="Segnaposto contenuto 5">
            <a:extLst>
              <a:ext uri="{FF2B5EF4-FFF2-40B4-BE49-F238E27FC236}">
                <a16:creationId xmlns:a16="http://schemas.microsoft.com/office/drawing/2014/main" id="{1E69327B-0D36-AD08-3DB3-3D7F87215815}"/>
              </a:ext>
            </a:extLst>
          </p:cNvPr>
          <p:cNvPicPr>
            <a:picLocks noGrp="1" noChangeAspect="1"/>
          </p:cNvPicPr>
          <p:nvPr>
            <p:ph idx="1"/>
          </p:nvPr>
        </p:nvPicPr>
        <p:blipFill rotWithShape="1">
          <a:blip r:embed="rId2"/>
          <a:srcRect r="43037"/>
          <a:stretch/>
        </p:blipFill>
        <p:spPr>
          <a:xfrm>
            <a:off x="6356464" y="1737360"/>
            <a:ext cx="4738256" cy="3760788"/>
          </a:xfrm>
        </p:spPr>
      </p:pic>
      <p:sp>
        <p:nvSpPr>
          <p:cNvPr id="7" name="CasellaDiTesto 6">
            <a:extLst>
              <a:ext uri="{FF2B5EF4-FFF2-40B4-BE49-F238E27FC236}">
                <a16:creationId xmlns:a16="http://schemas.microsoft.com/office/drawing/2014/main" id="{DF41DA4C-B5D9-3C21-5552-7FBED73E0740}"/>
              </a:ext>
            </a:extLst>
          </p:cNvPr>
          <p:cNvSpPr txBox="1"/>
          <p:nvPr/>
        </p:nvSpPr>
        <p:spPr>
          <a:xfrm>
            <a:off x="434109" y="2022764"/>
            <a:ext cx="5467927" cy="3139321"/>
          </a:xfrm>
          <a:prstGeom prst="rect">
            <a:avLst/>
          </a:prstGeom>
          <a:noFill/>
        </p:spPr>
        <p:txBody>
          <a:bodyPr wrap="square" rtlCol="0">
            <a:spAutoFit/>
          </a:bodyPr>
          <a:lstStyle/>
          <a:p>
            <a:r>
              <a:rPr lang="it-IT" dirty="0"/>
              <a:t>Dalla tensione in uscita, si può notare come l’oscillatore si spenga dopo circa 1-2 decimi di secondo.</a:t>
            </a:r>
          </a:p>
          <a:p>
            <a:endParaRPr lang="it-IT" dirty="0"/>
          </a:p>
          <a:p>
            <a:r>
              <a:rPr lang="it-IT" dirty="0"/>
              <a:t>Ipotizzando fosse un problema di guadagno, abbiamo provato a modificare i valori delle varie resistenze, al fine di trovare quali impattassero sulla durata del segnale in output.</a:t>
            </a:r>
          </a:p>
          <a:p>
            <a:endParaRPr lang="it-IT" dirty="0"/>
          </a:p>
          <a:p>
            <a:r>
              <a:rPr lang="it-IT" dirty="0"/>
              <a:t>Abbiamo notato che le resistenze R2 e R3 hanno un grande impatto sulla durata del segnale e siamo intervenuti riducendone il valore.</a:t>
            </a:r>
          </a:p>
        </p:txBody>
      </p:sp>
      <p:sp>
        <p:nvSpPr>
          <p:cNvPr id="8" name="Connettore 7">
            <a:extLst>
              <a:ext uri="{FF2B5EF4-FFF2-40B4-BE49-F238E27FC236}">
                <a16:creationId xmlns:a16="http://schemas.microsoft.com/office/drawing/2014/main" id="{2CCEAFB5-E9A0-9550-02CD-F47CF0914A80}"/>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21</a:t>
            </a:fld>
            <a:endParaRPr lang="it-IT" b="1" dirty="0"/>
          </a:p>
        </p:txBody>
      </p:sp>
    </p:spTree>
    <p:extLst>
      <p:ext uri="{BB962C8B-B14F-4D97-AF65-F5344CB8AC3E}">
        <p14:creationId xmlns:p14="http://schemas.microsoft.com/office/powerpoint/2010/main" val="2578477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ACB-D437-FD59-2474-BFF9B43E5F11}"/>
              </a:ext>
            </a:extLst>
          </p:cNvPr>
          <p:cNvSpPr>
            <a:spLocks noGrp="1"/>
          </p:cNvSpPr>
          <p:nvPr>
            <p:ph type="title"/>
          </p:nvPr>
        </p:nvSpPr>
        <p:spPr/>
        <p:txBody>
          <a:bodyPr/>
          <a:lstStyle/>
          <a:p>
            <a:r>
              <a:rPr lang="it-IT" dirty="0"/>
              <a:t>Schema con modifiche</a:t>
            </a:r>
          </a:p>
        </p:txBody>
      </p:sp>
      <p:pic>
        <p:nvPicPr>
          <p:cNvPr id="6" name="Segnaposto contenuto 5">
            <a:extLst>
              <a:ext uri="{FF2B5EF4-FFF2-40B4-BE49-F238E27FC236}">
                <a16:creationId xmlns:a16="http://schemas.microsoft.com/office/drawing/2014/main" id="{9CB4A259-32FD-FCC8-C23C-991C7D3C39F6}"/>
              </a:ext>
            </a:extLst>
          </p:cNvPr>
          <p:cNvPicPr>
            <a:picLocks noGrp="1" noChangeAspect="1"/>
          </p:cNvPicPr>
          <p:nvPr>
            <p:ph idx="1"/>
          </p:nvPr>
        </p:nvPicPr>
        <p:blipFill>
          <a:blip r:embed="rId2"/>
          <a:stretch>
            <a:fillRect/>
          </a:stretch>
        </p:blipFill>
        <p:spPr>
          <a:xfrm>
            <a:off x="980321" y="2080491"/>
            <a:ext cx="5486753" cy="3760788"/>
          </a:xfrm>
        </p:spPr>
      </p:pic>
      <p:sp>
        <p:nvSpPr>
          <p:cNvPr id="7" name="CasellaDiTesto 6">
            <a:extLst>
              <a:ext uri="{FF2B5EF4-FFF2-40B4-BE49-F238E27FC236}">
                <a16:creationId xmlns:a16="http://schemas.microsoft.com/office/drawing/2014/main" id="{CA61F483-5308-0D0D-C68D-4F63CF725386}"/>
              </a:ext>
            </a:extLst>
          </p:cNvPr>
          <p:cNvSpPr txBox="1"/>
          <p:nvPr/>
        </p:nvSpPr>
        <p:spPr>
          <a:xfrm>
            <a:off x="7638473" y="2080491"/>
            <a:ext cx="3842327" cy="1200329"/>
          </a:xfrm>
          <a:prstGeom prst="rect">
            <a:avLst/>
          </a:prstGeom>
          <a:noFill/>
        </p:spPr>
        <p:txBody>
          <a:bodyPr wrap="square" rtlCol="0">
            <a:spAutoFit/>
          </a:bodyPr>
          <a:lstStyle/>
          <a:p>
            <a:r>
              <a:rPr lang="it-IT" dirty="0"/>
              <a:t>Le modifiche effettuate a R2 e R3, di cui sono state ridotti notevolmente i valori di resistenza, hanno portato a avere un segnale più duraturo.</a:t>
            </a:r>
          </a:p>
        </p:txBody>
      </p:sp>
      <p:sp>
        <p:nvSpPr>
          <p:cNvPr id="8" name="Connettore 7">
            <a:extLst>
              <a:ext uri="{FF2B5EF4-FFF2-40B4-BE49-F238E27FC236}">
                <a16:creationId xmlns:a16="http://schemas.microsoft.com/office/drawing/2014/main" id="{C2D551AA-2861-8104-25F1-804D1D69922D}"/>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22</a:t>
            </a:fld>
            <a:endParaRPr lang="it-IT" b="1" dirty="0"/>
          </a:p>
        </p:txBody>
      </p:sp>
    </p:spTree>
    <p:extLst>
      <p:ext uri="{BB962C8B-B14F-4D97-AF65-F5344CB8AC3E}">
        <p14:creationId xmlns:p14="http://schemas.microsoft.com/office/powerpoint/2010/main" val="2112064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09BAEB-B027-48DA-D74B-B9433F94CBC7}"/>
              </a:ext>
            </a:extLst>
          </p:cNvPr>
          <p:cNvSpPr>
            <a:spLocks noGrp="1"/>
          </p:cNvSpPr>
          <p:nvPr>
            <p:ph type="title"/>
          </p:nvPr>
        </p:nvSpPr>
        <p:spPr/>
        <p:txBody>
          <a:bodyPr/>
          <a:lstStyle/>
          <a:p>
            <a:r>
              <a:rPr lang="it-IT" dirty="0"/>
              <a:t>Grafico con modifiche</a:t>
            </a:r>
          </a:p>
        </p:txBody>
      </p:sp>
      <p:pic>
        <p:nvPicPr>
          <p:cNvPr id="6" name="Segnaposto contenuto 5">
            <a:extLst>
              <a:ext uri="{FF2B5EF4-FFF2-40B4-BE49-F238E27FC236}">
                <a16:creationId xmlns:a16="http://schemas.microsoft.com/office/drawing/2014/main" id="{AC98F911-B756-52E3-880B-50A1A19903F7}"/>
              </a:ext>
            </a:extLst>
          </p:cNvPr>
          <p:cNvPicPr>
            <a:picLocks noGrp="1" noChangeAspect="1"/>
          </p:cNvPicPr>
          <p:nvPr>
            <p:ph idx="1"/>
          </p:nvPr>
        </p:nvPicPr>
        <p:blipFill>
          <a:blip r:embed="rId2"/>
          <a:stretch>
            <a:fillRect/>
          </a:stretch>
        </p:blipFill>
        <p:spPr>
          <a:xfrm>
            <a:off x="6274263" y="3618445"/>
            <a:ext cx="5836023" cy="2551301"/>
          </a:xfrm>
        </p:spPr>
      </p:pic>
      <p:sp>
        <p:nvSpPr>
          <p:cNvPr id="7" name="CasellaDiTesto 6">
            <a:extLst>
              <a:ext uri="{FF2B5EF4-FFF2-40B4-BE49-F238E27FC236}">
                <a16:creationId xmlns:a16="http://schemas.microsoft.com/office/drawing/2014/main" id="{A52D16E6-0A37-0A40-D6A5-667970A308A4}"/>
              </a:ext>
            </a:extLst>
          </p:cNvPr>
          <p:cNvSpPr txBox="1"/>
          <p:nvPr/>
        </p:nvSpPr>
        <p:spPr>
          <a:xfrm>
            <a:off x="1379450" y="2354737"/>
            <a:ext cx="9433099" cy="646331"/>
          </a:xfrm>
          <a:prstGeom prst="rect">
            <a:avLst/>
          </a:prstGeom>
          <a:noFill/>
        </p:spPr>
        <p:txBody>
          <a:bodyPr wrap="square" rtlCol="0">
            <a:spAutoFit/>
          </a:bodyPr>
          <a:lstStyle/>
          <a:p>
            <a:r>
              <a:rPr lang="it-IT" dirty="0"/>
              <a:t>Come si può notare, deve passare molto più tempo per spegnersi e il segnale generato ha una frequenza di circa 25kHz.</a:t>
            </a:r>
          </a:p>
        </p:txBody>
      </p:sp>
      <p:pic>
        <p:nvPicPr>
          <p:cNvPr id="9" name="Immagine 8">
            <a:extLst>
              <a:ext uri="{FF2B5EF4-FFF2-40B4-BE49-F238E27FC236}">
                <a16:creationId xmlns:a16="http://schemas.microsoft.com/office/drawing/2014/main" id="{D8153AEF-7BE7-581B-00BE-8AADF8A8A497}"/>
              </a:ext>
            </a:extLst>
          </p:cNvPr>
          <p:cNvPicPr>
            <a:picLocks noChangeAspect="1"/>
          </p:cNvPicPr>
          <p:nvPr/>
        </p:nvPicPr>
        <p:blipFill>
          <a:blip r:embed="rId3"/>
          <a:stretch>
            <a:fillRect/>
          </a:stretch>
        </p:blipFill>
        <p:spPr>
          <a:xfrm>
            <a:off x="259976" y="3618445"/>
            <a:ext cx="5731652" cy="2515285"/>
          </a:xfrm>
          <a:prstGeom prst="rect">
            <a:avLst/>
          </a:prstGeom>
        </p:spPr>
      </p:pic>
      <p:sp>
        <p:nvSpPr>
          <p:cNvPr id="8" name="Connettore 7">
            <a:extLst>
              <a:ext uri="{FF2B5EF4-FFF2-40B4-BE49-F238E27FC236}">
                <a16:creationId xmlns:a16="http://schemas.microsoft.com/office/drawing/2014/main" id="{AE8FEBF9-BC61-D258-EE78-9018A9D17724}"/>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23</a:t>
            </a:fld>
            <a:endParaRPr lang="it-IT" b="1" dirty="0"/>
          </a:p>
        </p:txBody>
      </p:sp>
    </p:spTree>
    <p:extLst>
      <p:ext uri="{BB962C8B-B14F-4D97-AF65-F5344CB8AC3E}">
        <p14:creationId xmlns:p14="http://schemas.microsoft.com/office/powerpoint/2010/main" val="224554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Connettore diritto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7" name="Titolo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it-IT" sz="9600" dirty="0">
                <a:solidFill>
                  <a:srgbClr val="FFFFFF"/>
                </a:solidFill>
                <a:latin typeface="+mj-lt"/>
              </a:rPr>
              <a:t>Fine</a:t>
            </a:r>
          </a:p>
        </p:txBody>
      </p:sp>
      <p:sp>
        <p:nvSpPr>
          <p:cNvPr id="19" name="Rettangolo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Elemento grafico 8">
            <a:extLst>
              <a:ext uri="{FF2B5EF4-FFF2-40B4-BE49-F238E27FC236}">
                <a16:creationId xmlns:a16="http://schemas.microsoft.com/office/drawing/2014/main" id="{3E65CF70-BBD9-4DD4-B59D-D2657A0E613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0895" y="5764056"/>
            <a:ext cx="1770209" cy="700341"/>
          </a:xfrm>
          <a:prstGeom prst="rect">
            <a:avLst/>
          </a:prstGeom>
        </p:spPr>
      </p:pic>
    </p:spTree>
    <p:extLst>
      <p:ext uri="{BB962C8B-B14F-4D97-AF65-F5344CB8AC3E}">
        <p14:creationId xmlns:p14="http://schemas.microsoft.com/office/powerpoint/2010/main" val="412797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RC </a:t>
            </a:r>
            <a:r>
              <a:rPr lang="it-IT" dirty="0" err="1"/>
              <a:t>oscillator</a:t>
            </a:r>
            <a:r>
              <a:rPr lang="it-IT" dirty="0"/>
              <a:t> with LP filter</a:t>
            </a:r>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3</a:t>
            </a:fld>
            <a:endParaRPr lang="it-IT" b="1" dirty="0"/>
          </a:p>
        </p:txBody>
      </p:sp>
      <p:sp>
        <p:nvSpPr>
          <p:cNvPr id="3" name="Segnaposto contenuto 2">
            <a:extLst>
              <a:ext uri="{FF2B5EF4-FFF2-40B4-BE49-F238E27FC236}">
                <a16:creationId xmlns:a16="http://schemas.microsoft.com/office/drawing/2014/main" id="{6D7CDB3C-6D9E-E037-D3E4-1736AE201560}"/>
              </a:ext>
            </a:extLst>
          </p:cNvPr>
          <p:cNvSpPr>
            <a:spLocks noGrp="1"/>
          </p:cNvSpPr>
          <p:nvPr>
            <p:ph idx="1"/>
          </p:nvPr>
        </p:nvSpPr>
        <p:spPr>
          <a:xfrm>
            <a:off x="758378" y="1929343"/>
            <a:ext cx="3185549" cy="4114406"/>
          </a:xfrm>
        </p:spPr>
        <p:txBody>
          <a:bodyPr>
            <a:normAutofit/>
          </a:bodyPr>
          <a:lstStyle/>
          <a:p>
            <a:pPr marL="0" indent="0">
              <a:buNone/>
            </a:pPr>
            <a:r>
              <a:rPr lang="it-IT" dirty="0"/>
              <a:t>Partendo dallo schema presente nelle slide abbiamo progettato in oscillatore RC aggiungendo un integratore per ottenere un’uscita con un onda sinusoidale. Abbiamo utilizzato inizialmente un amplificatore LTC6244HV che però presentava dei problemi oltre una certa frequenza come mostrato nelle slide successive</a:t>
            </a:r>
          </a:p>
        </p:txBody>
      </p:sp>
      <p:pic>
        <p:nvPicPr>
          <p:cNvPr id="7" name="Immagine 6">
            <a:extLst>
              <a:ext uri="{FF2B5EF4-FFF2-40B4-BE49-F238E27FC236}">
                <a16:creationId xmlns:a16="http://schemas.microsoft.com/office/drawing/2014/main" id="{E4727A7A-C0A5-3D44-F17F-24A8BDF769D2}"/>
              </a:ext>
            </a:extLst>
          </p:cNvPr>
          <p:cNvPicPr>
            <a:picLocks noChangeAspect="1"/>
          </p:cNvPicPr>
          <p:nvPr/>
        </p:nvPicPr>
        <p:blipFill>
          <a:blip r:embed="rId5"/>
          <a:stretch>
            <a:fillRect/>
          </a:stretch>
        </p:blipFill>
        <p:spPr>
          <a:xfrm>
            <a:off x="4128599" y="1737360"/>
            <a:ext cx="7691251" cy="4114406"/>
          </a:xfrm>
          <a:prstGeom prst="rect">
            <a:avLst/>
          </a:prstGeom>
        </p:spPr>
      </p:pic>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Segnaposto contenuto 2">
            <a:extLst>
              <a:ext uri="{FF2B5EF4-FFF2-40B4-BE49-F238E27FC236}">
                <a16:creationId xmlns:a16="http://schemas.microsoft.com/office/drawing/2014/main" id="{E97EEF9C-84CD-1F52-025B-C6D5E3F202E2}"/>
              </a:ext>
            </a:extLst>
          </p:cNvPr>
          <p:cNvPicPr>
            <a:picLocks noGrp="1" noChangeAspect="1"/>
          </p:cNvPicPr>
          <p:nvPr>
            <p:ph idx="1"/>
          </p:nvPr>
        </p:nvPicPr>
        <p:blipFill>
          <a:blip r:embed="rId3"/>
          <a:stretch>
            <a:fillRect/>
          </a:stretch>
        </p:blipFill>
        <p:spPr>
          <a:xfrm>
            <a:off x="515016" y="354991"/>
            <a:ext cx="7573140" cy="2666019"/>
          </a:xfrm>
        </p:spPr>
      </p:pic>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4</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pic>
        <p:nvPicPr>
          <p:cNvPr id="8" name="Immagine 7">
            <a:extLst>
              <a:ext uri="{FF2B5EF4-FFF2-40B4-BE49-F238E27FC236}">
                <a16:creationId xmlns:a16="http://schemas.microsoft.com/office/drawing/2014/main" id="{46FA3227-663B-517A-F8B4-57AFE7F768B4}"/>
              </a:ext>
            </a:extLst>
          </p:cNvPr>
          <p:cNvPicPr>
            <a:picLocks noChangeAspect="1"/>
          </p:cNvPicPr>
          <p:nvPr/>
        </p:nvPicPr>
        <p:blipFill>
          <a:blip r:embed="rId6"/>
          <a:stretch>
            <a:fillRect/>
          </a:stretch>
        </p:blipFill>
        <p:spPr>
          <a:xfrm>
            <a:off x="431889" y="3205018"/>
            <a:ext cx="7613274" cy="2666020"/>
          </a:xfrm>
          <a:prstGeom prst="rect">
            <a:avLst/>
          </a:prstGeom>
        </p:spPr>
      </p:pic>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E938C4D9-4BBF-45BC-B0CE-2D6BABDDC52B}"/>
                  </a:ext>
                </a:extLst>
              </p:cNvPr>
              <p:cNvSpPr txBox="1"/>
              <p:nvPr/>
            </p:nvSpPr>
            <p:spPr>
              <a:xfrm>
                <a:off x="8432800" y="572655"/>
                <a:ext cx="3327311" cy="5379165"/>
              </a:xfrm>
              <a:prstGeom prst="rect">
                <a:avLst/>
              </a:prstGeom>
              <a:noFill/>
            </p:spPr>
            <p:txBody>
              <a:bodyPr wrap="square" rtlCol="0">
                <a:spAutoFit/>
              </a:bodyPr>
              <a:lstStyle/>
              <a:p>
                <a:r>
                  <a:rPr lang="it-IT" dirty="0"/>
                  <a:t>V(out) -&gt; uscita integratore</a:t>
                </a:r>
              </a:p>
              <a:p>
                <a:r>
                  <a:rPr lang="it-IT" dirty="0"/>
                  <a:t>V(n003) o </a:t>
                </a:r>
                <a14:m>
                  <m:oMath xmlns:m="http://schemas.openxmlformats.org/officeDocument/2006/math">
                    <m:sSub>
                      <m:sSubPr>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oMath>
                </a14:m>
                <a:r>
                  <a:rPr lang="it-IT" dirty="0"/>
                  <a:t> -&gt; uscita primo </a:t>
                </a:r>
                <a:r>
                  <a:rPr lang="it-IT" dirty="0" err="1"/>
                  <a:t>opamp</a:t>
                </a:r>
                <a:r>
                  <a:rPr lang="it-IT" dirty="0"/>
                  <a:t>  </a:t>
                </a:r>
              </a:p>
              <a:p>
                <a:r>
                  <a:rPr lang="it-IT" dirty="0"/>
                  <a:t>V(n001) -&gt; uscita secondo </a:t>
                </a:r>
                <a:r>
                  <a:rPr lang="it-IT" dirty="0" err="1"/>
                  <a:t>opamp</a:t>
                </a:r>
                <a:endParaRPr lang="it-IT" dirty="0"/>
              </a:p>
              <a:p>
                <a:endParaRPr lang="it-IT" dirty="0"/>
              </a:p>
              <a:p>
                <a:endParaRPr lang="it-IT" dirty="0"/>
              </a:p>
              <a:p>
                <a:pPr marL="285750" indent="-285750">
                  <a:buFont typeface="Arial" panose="020B0604020202020204" pitchFamily="34" charset="0"/>
                  <a:buChar char="•"/>
                </a:pPr>
                <a:r>
                  <a:rPr lang="it-IT" dirty="0"/>
                  <a:t>Siccome </a:t>
                </a: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it-IT"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3</m:t>
                            </m:r>
                          </m:sub>
                        </m:sSub>
                      </m:den>
                    </m:f>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i="1">
                        <a:latin typeface="Cambria Math" panose="02040503050406030204" pitchFamily="18" charset="0"/>
                        <a:ea typeface="Calibri" panose="020F0502020204030204" pitchFamily="34" charset="0"/>
                        <a:cs typeface="Times New Roman" panose="02020603050405020304" pitchFamily="18" charset="0"/>
                      </a:rPr>
                      <m:t>±15</m:t>
                    </m:r>
                    <m:r>
                      <a:rPr lang="it-IT" b="0" i="1" smtClean="0">
                        <a:latin typeface="Cambria Math" panose="02040503050406030204" pitchFamily="18" charset="0"/>
                        <a:ea typeface="Calibri" panose="020F0502020204030204" pitchFamily="34" charset="0"/>
                        <a:cs typeface="Times New Roman" panose="02020603050405020304" pitchFamily="18" charset="0"/>
                      </a:rPr>
                      <m:t>𝑉</m:t>
                    </m:r>
                    <m:r>
                      <a:rPr lang="it-IT" sz="1800" i="1">
                        <a:effectLst/>
                        <a:latin typeface="Cambria Math" panose="02040503050406030204" pitchFamily="18" charset="0"/>
                        <a:ea typeface="Calibri" panose="020F0502020204030204" pitchFamily="34" charset="0"/>
                        <a:cs typeface="Times New Roman" panose="02020603050405020304" pitchFamily="18" charset="0"/>
                      </a:rPr>
                      <m:t>=±1.5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it-IT" dirty="0">
                    <a:latin typeface="Calibri" panose="020F0502020204030204" pitchFamily="34" charset="0"/>
                    <a:ea typeface="Calibri" panose="020F0502020204030204" pitchFamily="34" charset="0"/>
                    <a:cs typeface="Times New Roman" panose="02020603050405020304" pitchFamily="18" charset="0"/>
                  </a:rPr>
                  <a:t>Notiamo che l’uscita del primo </a:t>
                </a:r>
                <a:r>
                  <a:rPr lang="it-IT" dirty="0" err="1">
                    <a:latin typeface="Calibri" panose="020F0502020204030204" pitchFamily="34" charset="0"/>
                    <a:ea typeface="Calibri" panose="020F0502020204030204" pitchFamily="34" charset="0"/>
                    <a:cs typeface="Times New Roman" panose="02020603050405020304" pitchFamily="18" charset="0"/>
                  </a:rPr>
                  <a:t>opamp</a:t>
                </a:r>
                <a:r>
                  <a:rPr lang="it-IT" dirty="0">
                    <a:latin typeface="Calibri" panose="020F0502020204030204" pitchFamily="34" charset="0"/>
                    <a:ea typeface="Calibri" panose="020F0502020204030204" pitchFamily="34" charset="0"/>
                    <a:cs typeface="Times New Roman" panose="02020603050405020304" pitchFamily="18" charset="0"/>
                  </a:rPr>
                  <a:t> è cosi come ci aspettiamo</a:t>
                </a:r>
              </a:p>
              <a:p>
                <a:pPr marL="285750" indent="-285750">
                  <a:buFont typeface="Arial" panose="020B0604020202020204" pitchFamily="34" charset="0"/>
                  <a:buChar char="•"/>
                </a:pP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𝑇</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=4</m:t>
                    </m:r>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3</m:t>
                            </m:r>
                          </m:sub>
                        </m:sSub>
                      </m:den>
                    </m:f>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it-IT" sz="1800" i="1">
                        <a:effectLst/>
                        <a:latin typeface="Cambria Math" panose="02040503050406030204" pitchFamily="18" charset="0"/>
                        <a:ea typeface="Calibri" panose="020F0502020204030204" pitchFamily="34" charset="0"/>
                        <a:cs typeface="Times New Roman" panose="02020603050405020304" pitchFamily="18" charset="0"/>
                      </a:rPr>
                      <m:t>𝐶</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4</m:t>
                        </m:r>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10</m:t>
                        </m:r>
                      </m:den>
                    </m:f>
                    <m:r>
                      <a:rPr lang="it-IT" sz="1800" i="1">
                        <a:effectLst/>
                        <a:latin typeface="Cambria Math" panose="02040503050406030204" pitchFamily="18" charset="0"/>
                        <a:ea typeface="Calibri" panose="020F0502020204030204" pitchFamily="34" charset="0"/>
                        <a:cs typeface="Times New Roman" panose="02020603050405020304" pitchFamily="18" charset="0"/>
                      </a:rPr>
                      <m:t>∗10</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m:t>
                    </m:r>
                    <m:r>
                      <a:rPr lang="it-IT" sz="1800" i="1">
                        <a:effectLst/>
                        <a:latin typeface="Cambria Math" panose="02040503050406030204" pitchFamily="18" charset="0"/>
                        <a:ea typeface="Calibri" panose="020F0502020204030204" pitchFamily="34" charset="0"/>
                        <a:cs typeface="Times New Roman" panose="02020603050405020304" pitchFamily="18" charset="0"/>
                      </a:rPr>
                      <m:t>∗0.1</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𝑢</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𝑓</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=2,5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𝑘𝐻𝑍</m:t>
                    </m:r>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Ovvero un periodo di 0.4ms che corrisponde circa a quello che ci aspettiamo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it-IT" dirty="0">
                  <a:latin typeface="Calibri" panose="020F0502020204030204" pitchFamily="34" charset="0"/>
                  <a:ea typeface="Calibri" panose="020F0502020204030204" pitchFamily="34" charset="0"/>
                  <a:cs typeface="Times New Roman" panose="02020603050405020304" pitchFamily="18" charset="0"/>
                </a:endParaRPr>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xmlns="">
          <p:sp>
            <p:nvSpPr>
              <p:cNvPr id="14" name="CasellaDiTesto 13">
                <a:extLst>
                  <a:ext uri="{FF2B5EF4-FFF2-40B4-BE49-F238E27FC236}">
                    <a16:creationId xmlns:a16="http://schemas.microsoft.com/office/drawing/2014/main" id="{E938C4D9-4BBF-45BC-B0CE-2D6BABDDC52B}"/>
                  </a:ext>
                </a:extLst>
              </p:cNvPr>
              <p:cNvSpPr txBox="1">
                <a:spLocks noRot="1" noChangeAspect="1" noMove="1" noResize="1" noEditPoints="1" noAdjustHandles="1" noChangeArrowheads="1" noChangeShapeType="1" noTextEdit="1"/>
              </p:cNvSpPr>
              <p:nvPr/>
            </p:nvSpPr>
            <p:spPr>
              <a:xfrm>
                <a:off x="8432800" y="572655"/>
                <a:ext cx="3327311" cy="5379165"/>
              </a:xfrm>
              <a:prstGeom prst="rect">
                <a:avLst/>
              </a:prstGeom>
              <a:blipFill>
                <a:blip r:embed="rId7"/>
                <a:stretch>
                  <a:fillRect l="-1465" t="-680" r="-733"/>
                </a:stretch>
              </a:blipFill>
            </p:spPr>
            <p:txBody>
              <a:bodyPr/>
              <a:lstStyle/>
              <a:p>
                <a:r>
                  <a:rPr lang="it-IT">
                    <a:noFill/>
                  </a:rPr>
                  <a:t> </a:t>
                </a:r>
              </a:p>
            </p:txBody>
          </p:sp>
        </mc:Fallback>
      </mc:AlternateContent>
    </p:spTree>
    <p:extLst>
      <p:ext uri="{BB962C8B-B14F-4D97-AF65-F5344CB8AC3E}">
        <p14:creationId xmlns:p14="http://schemas.microsoft.com/office/powerpoint/2010/main" val="184511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5</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mc:AlternateContent xmlns:mc="http://schemas.openxmlformats.org/markup-compatibility/2006">
        <mc:Choice xmlns:a14="http://schemas.microsoft.com/office/drawing/2010/main" Requires="a14">
          <p:sp>
            <p:nvSpPr>
              <p:cNvPr id="14" name="CasellaDiTesto 13">
                <a:extLst>
                  <a:ext uri="{FF2B5EF4-FFF2-40B4-BE49-F238E27FC236}">
                    <a16:creationId xmlns:a16="http://schemas.microsoft.com/office/drawing/2014/main" id="{E938C4D9-4BBF-45BC-B0CE-2D6BABDDC52B}"/>
                  </a:ext>
                </a:extLst>
              </p:cNvPr>
              <p:cNvSpPr txBox="1"/>
              <p:nvPr/>
            </p:nvSpPr>
            <p:spPr>
              <a:xfrm>
                <a:off x="8432800" y="572655"/>
                <a:ext cx="3327311" cy="6463308"/>
              </a:xfrm>
              <a:prstGeom prst="rect">
                <a:avLst/>
              </a:prstGeom>
              <a:noFill/>
            </p:spPr>
            <p:txBody>
              <a:bodyPr wrap="square" rtlCol="0">
                <a:spAutoFit/>
              </a:bodyPr>
              <a:lstStyle/>
              <a:p>
                <a:r>
                  <a:rPr lang="it-IT" dirty="0"/>
                  <a:t>V(out) -&gt; uscita integratore</a:t>
                </a:r>
              </a:p>
              <a:p>
                <a:r>
                  <a:rPr lang="it-IT" dirty="0"/>
                  <a:t>V(n003) -&gt; uscita primo </a:t>
                </a:r>
                <a:r>
                  <a:rPr lang="it-IT" dirty="0" err="1"/>
                  <a:t>opamp</a:t>
                </a:r>
                <a:endParaRPr lang="it-IT" dirty="0"/>
              </a:p>
              <a:p>
                <a:r>
                  <a:rPr lang="it-IT" dirty="0"/>
                  <a:t>V(n001) -&gt; uscita secondo </a:t>
                </a:r>
                <a:r>
                  <a:rPr lang="it-IT" dirty="0" err="1"/>
                  <a:t>opamp</a:t>
                </a:r>
                <a:endParaRPr lang="it-IT" dirty="0"/>
              </a:p>
              <a:p>
                <a:endParaRPr lang="it-IT" dirty="0"/>
              </a:p>
              <a:p>
                <a:pPr marL="285750" indent="-285750">
                  <a:buFont typeface="Arial" panose="020B0604020202020204" pitchFamily="34" charset="0"/>
                  <a:buChar char="•"/>
                </a:pP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±1.5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it-IT" dirty="0">
                    <a:latin typeface="Calibri" panose="020F0502020204030204" pitchFamily="34" charset="0"/>
                    <a:ea typeface="Calibri" panose="020F0502020204030204" pitchFamily="34" charset="0"/>
                    <a:cs typeface="Times New Roman" panose="02020603050405020304" pitchFamily="18" charset="0"/>
                  </a:rPr>
                  <a:t>che non è più quello che ci aspettiamo. </a:t>
                </a:r>
                <a:r>
                  <a:rPr lang="it-IT" sz="1800" dirty="0">
                    <a:effectLst/>
                    <a:ea typeface="Calibri" panose="020F0502020204030204" pitchFamily="34" charset="0"/>
                    <a:cs typeface="Times New Roman" panose="02020603050405020304" pitchFamily="18" charset="0"/>
                  </a:rPr>
                  <a:t>Ci aspetteremmo inoltre</a:t>
                </a:r>
                <a14:m>
                  <m:oMath xmlns:m="http://schemas.openxmlformats.org/officeDocument/2006/math">
                    <m:r>
                      <a:rPr lang="it-IT" b="0" i="0" smtClean="0">
                        <a:latin typeface="Cambria Math" panose="02040503050406030204" pitchFamily="18" charset="0"/>
                      </a:rPr>
                      <m:t> </m:t>
                    </m:r>
                    <m:r>
                      <a:rPr lang="it-IT" i="1">
                        <a:latin typeface="Cambria Math" panose="02040503050406030204" pitchFamily="18" charset="0"/>
                      </a:rPr>
                      <m:t>𝑓</m:t>
                    </m:r>
                    <m:r>
                      <a:rPr lang="it-IT" i="1">
                        <a:latin typeface="Cambria Math" panose="02040503050406030204" pitchFamily="18" charset="0"/>
                      </a:rPr>
                      <m:t>=2500 </m:t>
                    </m:r>
                    <m:r>
                      <a:rPr lang="it-IT" i="1">
                        <a:latin typeface="Cambria Math" panose="02040503050406030204" pitchFamily="18" charset="0"/>
                      </a:rPr>
                      <m:t>𝑘𝐻𝑧</m:t>
                    </m:r>
                  </m:oMath>
                </a14:m>
                <a:r>
                  <a:rPr lang="it-IT" dirty="0"/>
                  <a:t> che non corrisponde</a:t>
                </a: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Al di là della misurazione del periodo, qui è evidente come vengano perse le caratteristiche di tutte le forme d’onda generate dall’oscillatore. L’</a:t>
                </a:r>
                <a:r>
                  <a:rPr lang="it-IT" dirty="0" err="1">
                    <a:latin typeface="Calibri" panose="020F0502020204030204" pitchFamily="34" charset="0"/>
                    <a:ea typeface="Calibri" panose="020F0502020204030204" pitchFamily="34" charset="0"/>
                    <a:cs typeface="Times New Roman" panose="02020603050405020304" pitchFamily="18" charset="0"/>
                  </a:rPr>
                  <a:t>opamp</a:t>
                </a:r>
                <a:r>
                  <a:rPr lang="it-IT" dirty="0">
                    <a:latin typeface="Calibri" panose="020F0502020204030204" pitchFamily="34" charset="0"/>
                    <a:ea typeface="Calibri" panose="020F0502020204030204" pitchFamily="34" charset="0"/>
                    <a:cs typeface="Times New Roman" panose="02020603050405020304" pitchFamily="18" charset="0"/>
                  </a:rPr>
                  <a:t> scelto in questo caso non riesce a stare dietro alla frequenza di configurazione scelta. Notiamo anche che la sinusoide in uscita si è trasformata in una triangolare</a:t>
                </a:r>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p:sp>
            <p:nvSpPr>
              <p:cNvPr id="14" name="CasellaDiTesto 13">
                <a:extLst>
                  <a:ext uri="{FF2B5EF4-FFF2-40B4-BE49-F238E27FC236}">
                    <a16:creationId xmlns:a16="http://schemas.microsoft.com/office/drawing/2014/main" id="{E938C4D9-4BBF-45BC-B0CE-2D6BABDDC52B}"/>
                  </a:ext>
                </a:extLst>
              </p:cNvPr>
              <p:cNvSpPr txBox="1">
                <a:spLocks noRot="1" noChangeAspect="1" noMove="1" noResize="1" noEditPoints="1" noAdjustHandles="1" noChangeArrowheads="1" noChangeShapeType="1" noTextEdit="1"/>
              </p:cNvSpPr>
              <p:nvPr/>
            </p:nvSpPr>
            <p:spPr>
              <a:xfrm>
                <a:off x="8432800" y="572655"/>
                <a:ext cx="3327311" cy="6463308"/>
              </a:xfrm>
              <a:prstGeom prst="rect">
                <a:avLst/>
              </a:prstGeom>
              <a:blipFill>
                <a:blip r:embed="rId5"/>
                <a:stretch>
                  <a:fillRect l="-1465" t="-566" r="-2015"/>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70F95B51-F804-E15B-2B97-BF90C9734C6E}"/>
              </a:ext>
            </a:extLst>
          </p:cNvPr>
          <p:cNvPicPr>
            <a:picLocks noChangeAspect="1"/>
          </p:cNvPicPr>
          <p:nvPr/>
        </p:nvPicPr>
        <p:blipFill>
          <a:blip r:embed="rId6"/>
          <a:stretch>
            <a:fillRect/>
          </a:stretch>
        </p:blipFill>
        <p:spPr>
          <a:xfrm>
            <a:off x="431889" y="359415"/>
            <a:ext cx="7613274" cy="2672891"/>
          </a:xfrm>
          <a:prstGeom prst="rect">
            <a:avLst/>
          </a:prstGeom>
        </p:spPr>
      </p:pic>
      <p:pic>
        <p:nvPicPr>
          <p:cNvPr id="11" name="Immagine 10">
            <a:extLst>
              <a:ext uri="{FF2B5EF4-FFF2-40B4-BE49-F238E27FC236}">
                <a16:creationId xmlns:a16="http://schemas.microsoft.com/office/drawing/2014/main" id="{71CCFED0-B164-AB78-9C23-B39631A99E59}"/>
              </a:ext>
            </a:extLst>
          </p:cNvPr>
          <p:cNvPicPr>
            <a:picLocks noChangeAspect="1"/>
          </p:cNvPicPr>
          <p:nvPr/>
        </p:nvPicPr>
        <p:blipFill>
          <a:blip r:embed="rId7"/>
          <a:stretch>
            <a:fillRect/>
          </a:stretch>
        </p:blipFill>
        <p:spPr>
          <a:xfrm>
            <a:off x="409404" y="3143257"/>
            <a:ext cx="7717798" cy="2672891"/>
          </a:xfrm>
          <a:prstGeom prst="rect">
            <a:avLst/>
          </a:prstGeom>
        </p:spPr>
      </p:pic>
    </p:spTree>
    <p:extLst>
      <p:ext uri="{BB962C8B-B14F-4D97-AF65-F5344CB8AC3E}">
        <p14:creationId xmlns:p14="http://schemas.microsoft.com/office/powerpoint/2010/main" val="320062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RC </a:t>
            </a:r>
            <a:r>
              <a:rPr lang="it-IT" dirty="0" err="1"/>
              <a:t>oscillator</a:t>
            </a:r>
            <a:r>
              <a:rPr lang="it-IT" dirty="0"/>
              <a:t> </a:t>
            </a:r>
            <a:r>
              <a:rPr lang="it-IT" sz="4800" dirty="0">
                <a:solidFill>
                  <a:schemeClr val="tx1">
                    <a:lumMod val="75000"/>
                    <a:lumOff val="25000"/>
                  </a:schemeClr>
                </a:solidFill>
              </a:rPr>
              <a:t>with AD8627</a:t>
            </a:r>
            <a:endParaRPr lang="it-IT" dirty="0"/>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6</a:t>
            </a:fld>
            <a:endParaRPr lang="it-IT" b="1" dirty="0"/>
          </a:p>
        </p:txBody>
      </p:sp>
      <p:sp>
        <p:nvSpPr>
          <p:cNvPr id="3" name="Segnaposto contenuto 2">
            <a:extLst>
              <a:ext uri="{FF2B5EF4-FFF2-40B4-BE49-F238E27FC236}">
                <a16:creationId xmlns:a16="http://schemas.microsoft.com/office/drawing/2014/main" id="{6D7CDB3C-6D9E-E037-D3E4-1736AE201560}"/>
              </a:ext>
            </a:extLst>
          </p:cNvPr>
          <p:cNvSpPr>
            <a:spLocks noGrp="1"/>
          </p:cNvSpPr>
          <p:nvPr>
            <p:ph idx="1"/>
          </p:nvPr>
        </p:nvSpPr>
        <p:spPr>
          <a:xfrm>
            <a:off x="758378" y="1929343"/>
            <a:ext cx="3185549" cy="4114406"/>
          </a:xfrm>
        </p:spPr>
        <p:txBody>
          <a:bodyPr>
            <a:normAutofit/>
          </a:bodyPr>
          <a:lstStyle/>
          <a:p>
            <a:pPr marL="0" indent="0">
              <a:buNone/>
            </a:pPr>
            <a:r>
              <a:rPr lang="it-IT" dirty="0"/>
              <a:t>Abbiamo quindi sostituito gli </a:t>
            </a:r>
            <a:r>
              <a:rPr lang="it-IT" dirty="0" err="1"/>
              <a:t>opamp</a:t>
            </a:r>
            <a:r>
              <a:rPr lang="it-IT" dirty="0"/>
              <a:t> del primo modello con gli </a:t>
            </a:r>
            <a:r>
              <a:rPr lang="it-IT" dirty="0" err="1"/>
              <a:t>opamp</a:t>
            </a:r>
            <a:r>
              <a:rPr lang="it-IT" dirty="0"/>
              <a:t> AD8627. questo </a:t>
            </a:r>
            <a:r>
              <a:rPr lang="it-IT" dirty="0" err="1"/>
              <a:t>opamp</a:t>
            </a:r>
            <a:r>
              <a:rPr lang="it-IT" dirty="0"/>
              <a:t> non è disponibile direttamente nelle librerie di </a:t>
            </a:r>
            <a:r>
              <a:rPr lang="it-IT" dirty="0" err="1"/>
              <a:t>LTspice</a:t>
            </a:r>
            <a:r>
              <a:rPr lang="it-IT" dirty="0"/>
              <a:t>, ma può essere aggiunto scaricando il suo </a:t>
            </a:r>
            <a:r>
              <a:rPr lang="it-IT" dirty="0" err="1"/>
              <a:t>schematics</a:t>
            </a:r>
            <a:r>
              <a:rPr lang="it-IT" dirty="0"/>
              <a:t> da </a:t>
            </a:r>
            <a:r>
              <a:rPr lang="it-IT" dirty="0">
                <a:hlinkClick r:id="rId5"/>
              </a:rPr>
              <a:t>https://www.analog.com/en/products/ad8627.html</a:t>
            </a:r>
            <a:r>
              <a:rPr lang="it-IT" dirty="0"/>
              <a:t> </a:t>
            </a:r>
          </a:p>
        </p:txBody>
      </p:sp>
      <p:pic>
        <p:nvPicPr>
          <p:cNvPr id="8" name="Immagine 7">
            <a:extLst>
              <a:ext uri="{FF2B5EF4-FFF2-40B4-BE49-F238E27FC236}">
                <a16:creationId xmlns:a16="http://schemas.microsoft.com/office/drawing/2014/main" id="{CBF1F8F8-71CF-DA59-BF77-A4E9A051C12C}"/>
              </a:ext>
            </a:extLst>
          </p:cNvPr>
          <p:cNvPicPr>
            <a:picLocks noChangeAspect="1"/>
          </p:cNvPicPr>
          <p:nvPr/>
        </p:nvPicPr>
        <p:blipFill>
          <a:blip r:embed="rId6"/>
          <a:stretch>
            <a:fillRect/>
          </a:stretch>
        </p:blipFill>
        <p:spPr>
          <a:xfrm>
            <a:off x="4495210" y="1929343"/>
            <a:ext cx="7390392" cy="3887585"/>
          </a:xfrm>
          <a:prstGeom prst="rect">
            <a:avLst/>
          </a:prstGeom>
        </p:spPr>
      </p:pic>
    </p:spTree>
    <p:extLst>
      <p:ext uri="{BB962C8B-B14F-4D97-AF65-F5344CB8AC3E}">
        <p14:creationId xmlns:p14="http://schemas.microsoft.com/office/powerpoint/2010/main" val="450908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7</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mc:AlternateContent xmlns:mc="http://schemas.openxmlformats.org/markup-compatibility/2006">
        <mc:Choice xmlns:a14="http://schemas.microsoft.com/office/drawing/2010/main" Requires="a14">
          <p:sp>
            <p:nvSpPr>
              <p:cNvPr id="14" name="CasellaDiTesto 13">
                <a:extLst>
                  <a:ext uri="{FF2B5EF4-FFF2-40B4-BE49-F238E27FC236}">
                    <a16:creationId xmlns:a16="http://schemas.microsoft.com/office/drawing/2014/main" id="{E938C4D9-4BBF-45BC-B0CE-2D6BABDDC52B}"/>
                  </a:ext>
                </a:extLst>
              </p:cNvPr>
              <p:cNvSpPr txBox="1"/>
              <p:nvPr/>
            </p:nvSpPr>
            <p:spPr>
              <a:xfrm>
                <a:off x="8543583" y="322636"/>
                <a:ext cx="3168273" cy="6186309"/>
              </a:xfrm>
              <a:prstGeom prst="rect">
                <a:avLst/>
              </a:prstGeom>
              <a:noFill/>
            </p:spPr>
            <p:txBody>
              <a:bodyPr wrap="square" rtlCol="0">
                <a:spAutoFit/>
              </a:bodyPr>
              <a:lstStyle/>
              <a:p>
                <a:r>
                  <a:rPr lang="it-IT" dirty="0"/>
                  <a:t>V(out) -&gt; uscita integratore</a:t>
                </a:r>
              </a:p>
              <a:p>
                <a:r>
                  <a:rPr lang="it-IT" dirty="0"/>
                  <a:t>V(n003) -&gt; uscita primo </a:t>
                </a:r>
                <a:r>
                  <a:rPr lang="it-IT" dirty="0" err="1"/>
                  <a:t>opamp</a:t>
                </a:r>
                <a:endParaRPr lang="it-IT" dirty="0"/>
              </a:p>
              <a:p>
                <a:r>
                  <a:rPr lang="it-IT" dirty="0"/>
                  <a:t>V(n001) -&gt; uscita secondo </a:t>
                </a:r>
                <a:r>
                  <a:rPr lang="it-IT" dirty="0" err="1"/>
                  <a:t>opamp</a:t>
                </a:r>
                <a:endParaRPr lang="it-IT" dirty="0"/>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Ci interessiamo subito alla stessa frequenza dove il modello precedente non funzionava correttamente. Notiamo che l’onda quadra è bistrattata ma l’onda triangolare c’è ed è simile a quella che si aspetteremmo</a:t>
                </a:r>
              </a:p>
              <a:p>
                <a:pPr marL="285750" indent="-285750">
                  <a:buFont typeface="Arial" panose="020B0604020202020204" pitchFamily="34" charset="0"/>
                  <a:buChar char="•"/>
                </a:pP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it-IT"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±1.5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oMath>
                </a14:m>
                <a:r>
                  <a:rPr lang="it-IT" sz="1800" i="1" dirty="0">
                    <a:effectLst/>
                    <a:latin typeface="Cambria Math" panose="02040503050406030204" pitchFamily="18" charset="0"/>
                    <a:ea typeface="Calibri" panose="020F0502020204030204" pitchFamily="34" charset="0"/>
                    <a:cs typeface="Times New Roman" panose="02020603050405020304" pitchFamily="18" charset="0"/>
                  </a:rPr>
                  <a:t> </a:t>
                </a:r>
                <a:r>
                  <a:rPr lang="it-IT" dirty="0">
                    <a:latin typeface="Calibri" panose="020F0502020204030204" pitchFamily="34" charset="0"/>
                    <a:ea typeface="Calibri" panose="020F0502020204030204" pitchFamily="34" charset="0"/>
                    <a:cs typeface="Times New Roman" panose="02020603050405020304" pitchFamily="18" charset="0"/>
                  </a:rPr>
                  <a:t>e ci aspettiamo</a:t>
                </a:r>
                <a:r>
                  <a:rPr lang="it-IT" i="1" dirty="0">
                    <a:latin typeface="Cambria Math" panose="02040503050406030204" pitchFamily="18" charset="0"/>
                    <a:ea typeface="Calibri" panose="020F0502020204030204" pitchFamily="34" charset="0"/>
                    <a:cs typeface="Times New Roman" panose="02020603050405020304" pitchFamily="18" charset="0"/>
                  </a:rPr>
                  <a:t> </a:t>
                </a:r>
                <a14:m>
                  <m:oMath xmlns:m="http://schemas.openxmlformats.org/officeDocument/2006/math">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𝑓</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=2500</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𝑘𝐻𝑍</m:t>
                    </m:r>
                  </m:oMath>
                </a14:m>
                <a:r>
                  <a:rPr lang="it-IT" dirty="0">
                    <a:latin typeface="Calibri" panose="020F0502020204030204" pitchFamily="34" charset="0"/>
                    <a:ea typeface="Calibri" panose="020F0502020204030204" pitchFamily="34" charset="0"/>
                    <a:cs typeface="Times New Roman" panose="02020603050405020304" pitchFamily="18" charset="0"/>
                  </a:rPr>
                  <a:t> cioè T</a:t>
                </a:r>
                <a:r>
                  <a:rPr lang="it-IT" dirty="0"/>
                  <a:t>=0.4</a:t>
                </a:r>
                <a14:m>
                  <m:oMath xmlns:m="http://schemas.openxmlformats.org/officeDocument/2006/math">
                    <m:r>
                      <a:rPr lang="it-IT" i="1">
                        <a:latin typeface="Cambria Math" panose="02040503050406030204" pitchFamily="18" charset="0"/>
                      </a:rPr>
                      <m:t>𝜇</m:t>
                    </m:r>
                    <m:r>
                      <a:rPr lang="it-IT" b="0" i="1" smtClean="0">
                        <a:latin typeface="Cambria Math" panose="02040503050406030204" pitchFamily="18" charset="0"/>
                      </a:rPr>
                      <m:t>𝑠</m:t>
                    </m:r>
                    <m:r>
                      <a:rPr lang="it-IT" i="1">
                        <a:latin typeface="Cambria Math" panose="02040503050406030204" pitchFamily="18" charset="0"/>
                      </a:rPr>
                      <m:t> </m:t>
                    </m:r>
                  </m:oMath>
                </a14:m>
                <a:endParaRPr lang="it-IT"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Ma nessuna delle onde ha la frequenza che ci aspettiamo perché  </a:t>
                </a:r>
                <a14:m>
                  <m:oMath xmlns:m="http://schemas.openxmlformats.org/officeDocument/2006/math">
                    <m:r>
                      <a:rPr lang="it-IT" i="1">
                        <a:latin typeface="Cambria Math" panose="02040503050406030204" pitchFamily="18" charset="0"/>
                      </a:rPr>
                      <m:t>𝑇</m:t>
                    </m:r>
                    <m:r>
                      <a:rPr lang="it-IT" i="1">
                        <a:latin typeface="Cambria Math" panose="02040503050406030204" pitchFamily="18" charset="0"/>
                      </a:rPr>
                      <m:t>≈0.011</m:t>
                    </m:r>
                    <m:r>
                      <a:rPr lang="it-IT" i="1">
                        <a:latin typeface="Cambria Math" panose="02040503050406030204" pitchFamily="18" charset="0"/>
                      </a:rPr>
                      <m:t>𝑚𝑠</m:t>
                    </m:r>
                    <m:r>
                      <a:rPr lang="it-IT" i="1">
                        <a:latin typeface="Cambria Math" panose="02040503050406030204" pitchFamily="18" charset="0"/>
                      </a:rPr>
                      <m:t>→</m:t>
                    </m:r>
                    <m:r>
                      <a:rPr lang="it-IT" b="0" i="1" smtClean="0">
                        <a:latin typeface="Cambria Math" panose="02040503050406030204" pitchFamily="18" charset="0"/>
                      </a:rPr>
                      <m:t>𝐹</m:t>
                    </m:r>
                    <m:r>
                      <a:rPr lang="it-IT" b="0" i="1" smtClean="0">
                        <a:latin typeface="Cambria Math" panose="02040503050406030204" pitchFamily="18" charset="0"/>
                      </a:rPr>
                      <m:t>=90</m:t>
                    </m:r>
                    <m:r>
                      <a:rPr lang="it-IT" i="1">
                        <a:latin typeface="Cambria Math" panose="02040503050406030204" pitchFamily="18" charset="0"/>
                      </a:rPr>
                      <m:t>𝑘𝐻𝑧</m:t>
                    </m:r>
                  </m:oMath>
                </a14:m>
                <a:r>
                  <a:rPr lang="it-IT" dirty="0">
                    <a:latin typeface="Calibri" panose="020F0502020204030204" pitchFamily="34" charset="0"/>
                    <a:ea typeface="Calibri" panose="020F0502020204030204" pitchFamily="34" charset="0"/>
                    <a:cs typeface="Times New Roman" panose="02020603050405020304" pitchFamily="18" charset="0"/>
                  </a:rPr>
                  <a:t>. La forma </a:t>
                </a:r>
                <a:r>
                  <a:rPr lang="it-IT" dirty="0" err="1">
                    <a:latin typeface="Calibri" panose="020F0502020204030204" pitchFamily="34" charset="0"/>
                    <a:ea typeface="Calibri" panose="020F0502020204030204" pitchFamily="34" charset="0"/>
                    <a:cs typeface="Times New Roman" panose="02020603050405020304" pitchFamily="18" charset="0"/>
                  </a:rPr>
                  <a:t>delll’onda</a:t>
                </a:r>
                <a:r>
                  <a:rPr lang="it-IT" dirty="0">
                    <a:latin typeface="Calibri" panose="020F0502020204030204" pitchFamily="34" charset="0"/>
                    <a:ea typeface="Calibri" panose="020F0502020204030204" pitchFamily="34" charset="0"/>
                    <a:cs typeface="Times New Roman" panose="02020603050405020304" pitchFamily="18" charset="0"/>
                  </a:rPr>
                  <a:t> sinusoidale è buona</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p:sp>
            <p:nvSpPr>
              <p:cNvPr id="14" name="CasellaDiTesto 13">
                <a:extLst>
                  <a:ext uri="{FF2B5EF4-FFF2-40B4-BE49-F238E27FC236}">
                    <a16:creationId xmlns:a16="http://schemas.microsoft.com/office/drawing/2014/main" id="{E938C4D9-4BBF-45BC-B0CE-2D6BABDDC52B}"/>
                  </a:ext>
                </a:extLst>
              </p:cNvPr>
              <p:cNvSpPr txBox="1">
                <a:spLocks noRot="1" noChangeAspect="1" noMove="1" noResize="1" noEditPoints="1" noAdjustHandles="1" noChangeArrowheads="1" noChangeShapeType="1" noTextEdit="1"/>
              </p:cNvSpPr>
              <p:nvPr/>
            </p:nvSpPr>
            <p:spPr>
              <a:xfrm>
                <a:off x="8543583" y="322636"/>
                <a:ext cx="3168273" cy="6186309"/>
              </a:xfrm>
              <a:prstGeom prst="rect">
                <a:avLst/>
              </a:prstGeom>
              <a:blipFill>
                <a:blip r:embed="rId5"/>
                <a:stretch>
                  <a:fillRect l="-1734" t="-591" r="-2890"/>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2429489B-F390-EAB1-1D7D-52EEA70DEDD9}"/>
              </a:ext>
            </a:extLst>
          </p:cNvPr>
          <p:cNvPicPr>
            <a:picLocks noChangeAspect="1"/>
          </p:cNvPicPr>
          <p:nvPr/>
        </p:nvPicPr>
        <p:blipFill>
          <a:blip r:embed="rId6"/>
          <a:stretch>
            <a:fillRect/>
          </a:stretch>
        </p:blipFill>
        <p:spPr>
          <a:xfrm>
            <a:off x="440147" y="208145"/>
            <a:ext cx="7717798" cy="2707510"/>
          </a:xfrm>
          <a:prstGeom prst="rect">
            <a:avLst/>
          </a:prstGeom>
        </p:spPr>
      </p:pic>
      <p:pic>
        <p:nvPicPr>
          <p:cNvPr id="6" name="Immagine 5">
            <a:extLst>
              <a:ext uri="{FF2B5EF4-FFF2-40B4-BE49-F238E27FC236}">
                <a16:creationId xmlns:a16="http://schemas.microsoft.com/office/drawing/2014/main" id="{2CC5D50E-51FC-386E-EE7D-723527151F10}"/>
              </a:ext>
            </a:extLst>
          </p:cNvPr>
          <p:cNvPicPr>
            <a:picLocks noChangeAspect="1"/>
          </p:cNvPicPr>
          <p:nvPr/>
        </p:nvPicPr>
        <p:blipFill>
          <a:blip r:embed="rId7"/>
          <a:stretch>
            <a:fillRect/>
          </a:stretch>
        </p:blipFill>
        <p:spPr>
          <a:xfrm>
            <a:off x="440148" y="3121831"/>
            <a:ext cx="7717798" cy="2714488"/>
          </a:xfrm>
          <a:prstGeom prst="rect">
            <a:avLst/>
          </a:prstGeom>
        </p:spPr>
      </p:pic>
    </p:spTree>
    <p:extLst>
      <p:ext uri="{BB962C8B-B14F-4D97-AF65-F5344CB8AC3E}">
        <p14:creationId xmlns:p14="http://schemas.microsoft.com/office/powerpoint/2010/main" val="81958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sz="4800" dirty="0">
                <a:solidFill>
                  <a:schemeClr val="tx1">
                    <a:lumMod val="75000"/>
                    <a:lumOff val="25000"/>
                  </a:schemeClr>
                </a:solidFill>
              </a:rPr>
              <a:t>Considerazioni finali</a:t>
            </a:r>
            <a:endParaRPr lang="it-IT" dirty="0"/>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8</a:t>
            </a:fld>
            <a:endParaRPr lang="it-IT" b="1" dirty="0"/>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6D7CDB3C-6D9E-E037-D3E4-1736AE201560}"/>
                  </a:ext>
                </a:extLst>
              </p:cNvPr>
              <p:cNvSpPr>
                <a:spLocks noGrp="1"/>
              </p:cNvSpPr>
              <p:nvPr>
                <p:ph idx="1"/>
              </p:nvPr>
            </p:nvSpPr>
            <p:spPr>
              <a:xfrm>
                <a:off x="758378" y="1929343"/>
                <a:ext cx="10556167" cy="3483166"/>
              </a:xfrm>
            </p:spPr>
            <p:txBody>
              <a:bodyPr>
                <a:noAutofit/>
              </a:bodyPr>
              <a:lstStyle/>
              <a:p>
                <a:r>
                  <a:rPr lang="it-IT" sz="2400" dirty="0"/>
                  <a:t>Abbiamo notato in quest’ultimo modello che la situazione si normalizza con una R1=600 ovvero per una frequenza max di </a:t>
                </a: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𝐹</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≈42</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𝑘𝐻𝑧</m:t>
                    </m:r>
                  </m:oMath>
                </a14:m>
                <a:r>
                  <a:rPr lang="it-IT" sz="2400" dirty="0"/>
                  <a:t> dopo i quali le caratteristiche che ci aspettiamo vengono via via sempre meno</a:t>
                </a:r>
              </a:p>
              <a:p>
                <a:r>
                  <a:rPr lang="it-IT" sz="2400" dirty="0"/>
                  <a:t>A tale frequenza anche il primo modello funziona correttamente ma fornisce un’onda sinusoidale di più scarsa qualità (è più vicina a una triangolare)</a:t>
                </a:r>
              </a:p>
              <a:p>
                <a:r>
                  <a:rPr lang="it-IT" sz="2400" dirty="0"/>
                  <a:t>Considerando ciò, abbiamo deciso di progettare una board utilizzando l’AD8627 come </a:t>
                </a:r>
                <a:r>
                  <a:rPr lang="it-IT" sz="2400" dirty="0" err="1"/>
                  <a:t>opamp</a:t>
                </a:r>
                <a:r>
                  <a:rPr lang="it-IT" sz="2400" dirty="0"/>
                  <a:t> per via delle sue migliori qualità ad alte frequenze</a:t>
                </a:r>
              </a:p>
            </p:txBody>
          </p:sp>
        </mc:Choice>
        <mc:Fallback>
          <p:sp>
            <p:nvSpPr>
              <p:cNvPr id="3" name="Segnaposto contenuto 2">
                <a:extLst>
                  <a:ext uri="{FF2B5EF4-FFF2-40B4-BE49-F238E27FC236}">
                    <a16:creationId xmlns:a16="http://schemas.microsoft.com/office/drawing/2014/main" id="{6D7CDB3C-6D9E-E037-D3E4-1736AE201560}"/>
                  </a:ext>
                </a:extLst>
              </p:cNvPr>
              <p:cNvSpPr>
                <a:spLocks noGrp="1" noRot="1" noChangeAspect="1" noMove="1" noResize="1" noEditPoints="1" noAdjustHandles="1" noChangeArrowheads="1" noChangeShapeType="1" noTextEdit="1"/>
              </p:cNvSpPr>
              <p:nvPr>
                <p:ph idx="1"/>
              </p:nvPr>
            </p:nvSpPr>
            <p:spPr>
              <a:xfrm>
                <a:off x="758378" y="1929343"/>
                <a:ext cx="10556167" cy="3483166"/>
              </a:xfrm>
              <a:blipFill>
                <a:blip r:embed="rId5"/>
                <a:stretch>
                  <a:fillRect l="-1617" t="-1399"/>
                </a:stretch>
              </a:blipFill>
            </p:spPr>
            <p:txBody>
              <a:bodyPr/>
              <a:lstStyle/>
              <a:p>
                <a:r>
                  <a:rPr lang="it-IT">
                    <a:noFill/>
                  </a:rPr>
                  <a:t> </a:t>
                </a:r>
              </a:p>
            </p:txBody>
          </p:sp>
        </mc:Fallback>
      </mc:AlternateContent>
    </p:spTree>
    <p:extLst>
      <p:ext uri="{BB962C8B-B14F-4D97-AF65-F5344CB8AC3E}">
        <p14:creationId xmlns:p14="http://schemas.microsoft.com/office/powerpoint/2010/main" val="2156060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sz="4800" dirty="0">
                <a:solidFill>
                  <a:schemeClr val="tx1">
                    <a:lumMod val="75000"/>
                    <a:lumOff val="25000"/>
                  </a:schemeClr>
                </a:solidFill>
              </a:rPr>
              <a:t>EAGLE: Schema</a:t>
            </a:r>
            <a:endParaRPr lang="it-IT" dirty="0"/>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9</a:t>
            </a:fld>
            <a:endParaRPr lang="it-IT" b="1" dirty="0"/>
          </a:p>
        </p:txBody>
      </p:sp>
      <p:pic>
        <p:nvPicPr>
          <p:cNvPr id="7" name="Immagine 6">
            <a:extLst>
              <a:ext uri="{FF2B5EF4-FFF2-40B4-BE49-F238E27FC236}">
                <a16:creationId xmlns:a16="http://schemas.microsoft.com/office/drawing/2014/main" id="{B50551BD-073B-445A-4D92-375A74A65B0C}"/>
              </a:ext>
            </a:extLst>
          </p:cNvPr>
          <p:cNvPicPr>
            <a:picLocks noChangeAspect="1"/>
          </p:cNvPicPr>
          <p:nvPr/>
        </p:nvPicPr>
        <p:blipFill>
          <a:blip r:embed="rId5"/>
          <a:stretch>
            <a:fillRect/>
          </a:stretch>
        </p:blipFill>
        <p:spPr>
          <a:xfrm>
            <a:off x="2289450" y="1737360"/>
            <a:ext cx="7613099" cy="4326599"/>
          </a:xfrm>
          <a:prstGeom prst="rect">
            <a:avLst/>
          </a:prstGeom>
          <a:ln>
            <a:solidFill>
              <a:schemeClr val="tx1"/>
            </a:solidFill>
          </a:ln>
        </p:spPr>
      </p:pic>
    </p:spTree>
    <p:extLst>
      <p:ext uri="{BB962C8B-B14F-4D97-AF65-F5344CB8AC3E}">
        <p14:creationId xmlns:p14="http://schemas.microsoft.com/office/powerpoint/2010/main" val="4170287558"/>
      </p:ext>
    </p:extLst>
  </p:cSld>
  <p:clrMapOvr>
    <a:masterClrMapping/>
  </p:clrMapOvr>
</p:sld>
</file>

<file path=ppt/theme/theme1.xml><?xml version="1.0" encoding="utf-8"?>
<a:theme xmlns:a="http://schemas.openxmlformats.org/drawingml/2006/main" name="RetrospectVTI">
  <a:themeElements>
    <a:clrScheme name="Personalizzato 5">
      <a:dk1>
        <a:sysClr val="windowText" lastClr="000000"/>
      </a:dk1>
      <a:lt1>
        <a:sysClr val="window" lastClr="FFFFFF"/>
      </a:lt1>
      <a:dk2>
        <a:srgbClr val="344068"/>
      </a:dk2>
      <a:lt2>
        <a:srgbClr val="D9E0E6"/>
      </a:lt2>
      <a:accent1>
        <a:srgbClr val="14496F"/>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526_TF33476885.potx" id="{67A3B757-088A-4997-AD47-EBBB609AAF73}" vid="{61F4B085-7BC3-43AB-AFF0-C8B68BB76BF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1239</Words>
  <Application>Microsoft Office PowerPoint</Application>
  <PresentationFormat>Widescreen</PresentationFormat>
  <Paragraphs>142</Paragraphs>
  <Slides>24</Slides>
  <Notes>11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24</vt:i4>
      </vt:variant>
    </vt:vector>
  </HeadingPairs>
  <TitlesOfParts>
    <vt:vector size="30" baseType="lpstr">
      <vt:lpstr>Arial</vt:lpstr>
      <vt:lpstr>Calibri</vt:lpstr>
      <vt:lpstr>Calibri Light</vt:lpstr>
      <vt:lpstr>Cambria Math</vt:lpstr>
      <vt:lpstr>Wingdings</vt:lpstr>
      <vt:lpstr>RetrospectVTI</vt:lpstr>
      <vt:lpstr>Progettazione di sistemi elettronici</vt:lpstr>
      <vt:lpstr>Indice</vt:lpstr>
      <vt:lpstr>RC oscillator with LP filter</vt:lpstr>
      <vt:lpstr>Presentazione standard di PowerPoint</vt:lpstr>
      <vt:lpstr>Presentazione standard di PowerPoint</vt:lpstr>
      <vt:lpstr>RC oscillator with AD8627</vt:lpstr>
      <vt:lpstr>Presentazione standard di PowerPoint</vt:lpstr>
      <vt:lpstr>Considerazioni finali</vt:lpstr>
      <vt:lpstr>EAGLE: Schema</vt:lpstr>
      <vt:lpstr>EAGLE: Board</vt:lpstr>
      <vt:lpstr>Timer 555 Astable</vt:lpstr>
      <vt:lpstr>Schema LTSpice (Normal Duty Cycle)</vt:lpstr>
      <vt:lpstr>Grafici e risultati (Normal Duty Cycle)</vt:lpstr>
      <vt:lpstr>Schema LTSpice (Low Duty Cycle)</vt:lpstr>
      <vt:lpstr>Grafici e risultati (Low Duty Cycle)</vt:lpstr>
      <vt:lpstr>EAGLE: Schema (Low Duty Cycle)</vt:lpstr>
      <vt:lpstr>EAGLE: Board (Low Duty Cycle)</vt:lpstr>
      <vt:lpstr>EAGLE: Board (Low Duty Cycle)</vt:lpstr>
      <vt:lpstr>EAGLE: Board (Low Duty Cycle)</vt:lpstr>
      <vt:lpstr>Hartley LC Oscillator – Schema LTSpice</vt:lpstr>
      <vt:lpstr>Grafico</vt:lpstr>
      <vt:lpstr>Schema con modifiche</vt:lpstr>
      <vt:lpstr>Grafico con modifiche</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2020-05-12T12:18:51Z</dcterms:created>
  <dcterms:modified xsi:type="dcterms:W3CDTF">2022-07-04T22:21:54Z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