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9"/>
  </p:notesMasterIdLst>
  <p:handoutMasterIdLst>
    <p:handoutMasterId r:id="rId30"/>
  </p:handoutMasterIdLst>
  <p:sldIdLst>
    <p:sldId id="261" r:id="rId5"/>
    <p:sldId id="304" r:id="rId6"/>
    <p:sldId id="305" r:id="rId7"/>
    <p:sldId id="306" r:id="rId8"/>
    <p:sldId id="307" r:id="rId9"/>
    <p:sldId id="292" r:id="rId10"/>
    <p:sldId id="309" r:id="rId11"/>
    <p:sldId id="310" r:id="rId12"/>
    <p:sldId id="308" r:id="rId13"/>
    <p:sldId id="293" r:id="rId14"/>
    <p:sldId id="311" r:id="rId15"/>
    <p:sldId id="295" r:id="rId16"/>
    <p:sldId id="296" r:id="rId17"/>
    <p:sldId id="312" r:id="rId18"/>
    <p:sldId id="313" r:id="rId19"/>
    <p:sldId id="314" r:id="rId20"/>
    <p:sldId id="315" r:id="rId21"/>
    <p:sldId id="318" r:id="rId22"/>
    <p:sldId id="301" r:id="rId23"/>
    <p:sldId id="319" r:id="rId24"/>
    <p:sldId id="300" r:id="rId25"/>
    <p:sldId id="303" r:id="rId26"/>
    <p:sldId id="302" r:id="rId27"/>
    <p:sldId id="28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10/05/2022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10/05/2022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84ECAD9-32EE-4091-BDA5-6BD15ACC5E58}"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5333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303893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11</a:t>
            </a:fld>
            <a:endParaRPr lang="it-IT" dirty="0"/>
          </a:p>
        </p:txBody>
      </p:sp>
    </p:spTree>
    <p:extLst>
      <p:ext uri="{BB962C8B-B14F-4D97-AF65-F5344CB8AC3E}">
        <p14:creationId xmlns:p14="http://schemas.microsoft.com/office/powerpoint/2010/main" val="91453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12</a:t>
            </a:fld>
            <a:endParaRPr lang="it-IT" dirty="0"/>
          </a:p>
        </p:txBody>
      </p:sp>
    </p:spTree>
    <p:extLst>
      <p:ext uri="{BB962C8B-B14F-4D97-AF65-F5344CB8AC3E}">
        <p14:creationId xmlns:p14="http://schemas.microsoft.com/office/powerpoint/2010/main" val="4556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13</a:t>
            </a:fld>
            <a:endParaRPr lang="it-IT" dirty="0"/>
          </a:p>
        </p:txBody>
      </p:sp>
    </p:spTree>
    <p:extLst>
      <p:ext uri="{BB962C8B-B14F-4D97-AF65-F5344CB8AC3E}">
        <p14:creationId xmlns:p14="http://schemas.microsoft.com/office/powerpoint/2010/main" val="2143609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14</a:t>
            </a:fld>
            <a:endParaRPr lang="it-IT" dirty="0"/>
          </a:p>
        </p:txBody>
      </p:sp>
    </p:spTree>
    <p:extLst>
      <p:ext uri="{BB962C8B-B14F-4D97-AF65-F5344CB8AC3E}">
        <p14:creationId xmlns:p14="http://schemas.microsoft.com/office/powerpoint/2010/main" val="1580190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15</a:t>
            </a:fld>
            <a:endParaRPr lang="it-IT" dirty="0"/>
          </a:p>
        </p:txBody>
      </p:sp>
    </p:spTree>
    <p:extLst>
      <p:ext uri="{BB962C8B-B14F-4D97-AF65-F5344CB8AC3E}">
        <p14:creationId xmlns:p14="http://schemas.microsoft.com/office/powerpoint/2010/main" val="36088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16</a:t>
            </a:fld>
            <a:endParaRPr lang="it-IT" dirty="0"/>
          </a:p>
        </p:txBody>
      </p:sp>
    </p:spTree>
    <p:extLst>
      <p:ext uri="{BB962C8B-B14F-4D97-AF65-F5344CB8AC3E}">
        <p14:creationId xmlns:p14="http://schemas.microsoft.com/office/powerpoint/2010/main" val="2535271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17</a:t>
            </a:fld>
            <a:endParaRPr lang="it-IT" dirty="0"/>
          </a:p>
        </p:txBody>
      </p:sp>
    </p:spTree>
    <p:extLst>
      <p:ext uri="{BB962C8B-B14F-4D97-AF65-F5344CB8AC3E}">
        <p14:creationId xmlns:p14="http://schemas.microsoft.com/office/powerpoint/2010/main" val="369743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18</a:t>
            </a:fld>
            <a:endParaRPr lang="it-IT" dirty="0"/>
          </a:p>
        </p:txBody>
      </p:sp>
    </p:spTree>
    <p:extLst>
      <p:ext uri="{BB962C8B-B14F-4D97-AF65-F5344CB8AC3E}">
        <p14:creationId xmlns:p14="http://schemas.microsoft.com/office/powerpoint/2010/main" val="204198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19</a:t>
            </a:fld>
            <a:endParaRPr lang="it-IT" dirty="0"/>
          </a:p>
        </p:txBody>
      </p:sp>
    </p:spTree>
    <p:extLst>
      <p:ext uri="{BB962C8B-B14F-4D97-AF65-F5344CB8AC3E}">
        <p14:creationId xmlns:p14="http://schemas.microsoft.com/office/powerpoint/2010/main" val="40516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1871834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20</a:t>
            </a:fld>
            <a:endParaRPr lang="it-IT" dirty="0"/>
          </a:p>
        </p:txBody>
      </p:sp>
    </p:spTree>
    <p:extLst>
      <p:ext uri="{BB962C8B-B14F-4D97-AF65-F5344CB8AC3E}">
        <p14:creationId xmlns:p14="http://schemas.microsoft.com/office/powerpoint/2010/main" val="4024946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21</a:t>
            </a:fld>
            <a:endParaRPr lang="it-IT" dirty="0"/>
          </a:p>
        </p:txBody>
      </p:sp>
    </p:spTree>
    <p:extLst>
      <p:ext uri="{BB962C8B-B14F-4D97-AF65-F5344CB8AC3E}">
        <p14:creationId xmlns:p14="http://schemas.microsoft.com/office/powerpoint/2010/main" val="371728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22</a:t>
            </a:fld>
            <a:endParaRPr lang="it-IT" dirty="0"/>
          </a:p>
        </p:txBody>
      </p:sp>
    </p:spTree>
    <p:extLst>
      <p:ext uri="{BB962C8B-B14F-4D97-AF65-F5344CB8AC3E}">
        <p14:creationId xmlns:p14="http://schemas.microsoft.com/office/powerpoint/2010/main" val="77430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23</a:t>
            </a:fld>
            <a:endParaRPr lang="it-IT" dirty="0"/>
          </a:p>
        </p:txBody>
      </p:sp>
    </p:spTree>
    <p:extLst>
      <p:ext uri="{BB962C8B-B14F-4D97-AF65-F5344CB8AC3E}">
        <p14:creationId xmlns:p14="http://schemas.microsoft.com/office/powerpoint/2010/main" val="1744256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24</a:t>
            </a:fld>
            <a:endParaRPr lang="it-IT" dirty="0"/>
          </a:p>
        </p:txBody>
      </p:sp>
    </p:spTree>
    <p:extLst>
      <p:ext uri="{BB962C8B-B14F-4D97-AF65-F5344CB8AC3E}">
        <p14:creationId xmlns:p14="http://schemas.microsoft.com/office/powerpoint/2010/main" val="175522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414728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375602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66708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52766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1364276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331658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383940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10/05/2022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10/05/2022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10/05/2022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10/05/2022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10/05/2022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10/05/2022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10/05/2022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10/05/2022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10/05/2022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10/05/2022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1.png"/><Relationship Id="rId7"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id3.org/Developer%20Information" TargetMode="Externa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2.sv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4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it-IT" sz="18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it-IT" sz="12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it-IT"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egnaposto contenuto 3">
            <a:extLst>
              <a:ext uri="{FF2B5EF4-FFF2-40B4-BE49-F238E27FC236}">
                <a16:creationId xmlns:a16="http://schemas.microsoft.com/office/drawing/2014/main" id="{50BE4F52-8CFF-4745-9F3E-4464B2A5AE97}"/>
              </a:ext>
            </a:extLst>
          </p:cNvPr>
          <p:cNvSpPr>
            <a:spLocks noGrp="1"/>
          </p:cNvSpPr>
          <p:nvPr>
            <p:ph idx="1"/>
          </p:nvPr>
        </p:nvSpPr>
        <p:spPr>
          <a:xfrm>
            <a:off x="6751272" y="1080655"/>
            <a:ext cx="4654296" cy="4334153"/>
          </a:xfrm>
        </p:spPr>
        <p:txBody>
          <a:bodyPr>
            <a:normAutofit fontScale="92500" lnSpcReduction="10000"/>
          </a:bodyPr>
          <a:lstStyle/>
          <a:p>
            <a:pPr>
              <a:spcBef>
                <a:spcPts val="0"/>
              </a:spcBef>
              <a:spcAft>
                <a:spcPts val="0"/>
              </a:spcAft>
            </a:pPr>
            <a:r>
              <a:rPr lang="it-IT" sz="2800" b="1" dirty="0">
                <a:hlinkClick r:id="rId5" action="ppaction://hlinksldjump"/>
              </a:rPr>
              <a:t>Presentazione Interfaccia</a:t>
            </a:r>
            <a:endParaRPr lang="it-IT" sz="2800" b="1" dirty="0"/>
          </a:p>
          <a:p>
            <a:pPr marL="0" indent="0" rtl="0">
              <a:spcBef>
                <a:spcPts val="0"/>
              </a:spcBef>
              <a:spcAft>
                <a:spcPts val="0"/>
              </a:spcAft>
              <a:buNone/>
            </a:pPr>
            <a:r>
              <a:rPr lang="it-IT" sz="1900" dirty="0">
                <a:latin typeface="+mj-lt"/>
              </a:rPr>
              <a:t>Descrizione</a:t>
            </a:r>
          </a:p>
          <a:p>
            <a:pPr marL="0" indent="0" rtl="0">
              <a:spcBef>
                <a:spcPts val="0"/>
              </a:spcBef>
              <a:spcAft>
                <a:spcPts val="0"/>
              </a:spcAft>
              <a:buNone/>
            </a:pPr>
            <a:r>
              <a:rPr lang="it-IT" sz="1900" dirty="0">
                <a:latin typeface="+mj-lt"/>
              </a:rPr>
              <a:t>Alcune slide che mostrano il programma in azione</a:t>
            </a:r>
          </a:p>
          <a:p>
            <a:pPr marL="0" indent="0" rtl="0">
              <a:spcBef>
                <a:spcPts val="0"/>
              </a:spcBef>
              <a:spcAft>
                <a:spcPts val="0"/>
              </a:spcAft>
              <a:buNone/>
            </a:pPr>
            <a:endParaRPr lang="it-IT" dirty="0"/>
          </a:p>
          <a:p>
            <a:pPr>
              <a:spcBef>
                <a:spcPts val="0"/>
              </a:spcBef>
              <a:spcAft>
                <a:spcPts val="0"/>
              </a:spcAft>
            </a:pPr>
            <a:r>
              <a:rPr lang="it-IT" sz="2800" b="1" dirty="0">
                <a:hlinkClick r:id="rId6" action="ppaction://hlinksldjump"/>
              </a:rPr>
              <a:t>Presentazione grammatica</a:t>
            </a:r>
            <a:endParaRPr lang="it-IT" sz="2800" b="1" dirty="0"/>
          </a:p>
          <a:p>
            <a:pPr marL="0" lvl="0" indent="0" rtl="0">
              <a:spcBef>
                <a:spcPts val="0"/>
              </a:spcBef>
              <a:spcAft>
                <a:spcPts val="0"/>
              </a:spcAft>
              <a:buNone/>
            </a:pPr>
            <a:r>
              <a:rPr lang="it-IT" sz="2100" dirty="0">
                <a:latin typeface="+mj-lt"/>
              </a:rPr>
              <a:t>Descrizione doppia grammatica</a:t>
            </a:r>
          </a:p>
          <a:p>
            <a:pPr marL="0" lvl="0" indent="0" rtl="0">
              <a:spcBef>
                <a:spcPts val="0"/>
              </a:spcBef>
              <a:spcAft>
                <a:spcPts val="0"/>
              </a:spcAft>
              <a:buNone/>
            </a:pPr>
            <a:r>
              <a:rPr lang="it-IT" sz="2100" dirty="0">
                <a:latin typeface="+mj-lt"/>
              </a:rPr>
              <a:t>Gestione dei dati con Java</a:t>
            </a:r>
          </a:p>
          <a:p>
            <a:pPr marL="0" lvl="0" indent="0">
              <a:spcBef>
                <a:spcPts val="0"/>
              </a:spcBef>
              <a:spcAft>
                <a:spcPts val="0"/>
              </a:spcAft>
              <a:buNone/>
            </a:pPr>
            <a:r>
              <a:rPr lang="it-IT" sz="2100" dirty="0">
                <a:latin typeface="+mj-lt"/>
              </a:rPr>
              <a:t>Gestione e riconoscimento del frame Genere</a:t>
            </a:r>
          </a:p>
          <a:p>
            <a:pPr marL="0" lvl="0" indent="0" rtl="0">
              <a:spcBef>
                <a:spcPts val="0"/>
              </a:spcBef>
              <a:spcAft>
                <a:spcPts val="0"/>
              </a:spcAft>
              <a:buNone/>
            </a:pPr>
            <a:endParaRPr lang="it-IT" dirty="0"/>
          </a:p>
          <a:p>
            <a:pPr>
              <a:spcBef>
                <a:spcPts val="0"/>
              </a:spcBef>
              <a:spcAft>
                <a:spcPts val="0"/>
              </a:spcAft>
            </a:pPr>
            <a:r>
              <a:rPr lang="it-IT" sz="2800" b="1" dirty="0" err="1">
                <a:hlinkClick r:id="rId7" action="ppaction://hlinksldjump"/>
              </a:rPr>
              <a:t>Wrapper</a:t>
            </a:r>
            <a:r>
              <a:rPr lang="it-IT" sz="2800" b="1" dirty="0">
                <a:hlinkClick r:id="rId7" action="ppaction://hlinksldjump"/>
              </a:rPr>
              <a:t> Java</a:t>
            </a:r>
            <a:endParaRPr lang="it-IT" sz="2800" b="1" dirty="0"/>
          </a:p>
          <a:p>
            <a:pPr marL="0" indent="0" rtl="0">
              <a:spcBef>
                <a:spcPts val="0"/>
              </a:spcBef>
              <a:spcAft>
                <a:spcPts val="0"/>
              </a:spcAft>
              <a:buNone/>
            </a:pPr>
            <a:r>
              <a:rPr lang="it-IT" sz="2100" dirty="0">
                <a:latin typeface="+mj-lt"/>
              </a:rPr>
              <a:t>Classi e Documentazione dei metodi</a:t>
            </a:r>
          </a:p>
          <a:p>
            <a:pPr marL="0" indent="0" rtl="0">
              <a:spcBef>
                <a:spcPts val="0"/>
              </a:spcBef>
              <a:spcAft>
                <a:spcPts val="0"/>
              </a:spcAft>
              <a:buNone/>
            </a:pPr>
            <a:endParaRPr lang="it-IT" sz="2100" dirty="0">
              <a:latin typeface="+mj-lt"/>
            </a:endParaRPr>
          </a:p>
          <a:p>
            <a:pPr>
              <a:spcBef>
                <a:spcPts val="0"/>
              </a:spcBef>
              <a:spcAft>
                <a:spcPts val="0"/>
              </a:spcAft>
            </a:pPr>
            <a:r>
              <a:rPr lang="it-IT" sz="2800" b="1" dirty="0">
                <a:hlinkClick r:id="rId8" action="ppaction://hlinksldjump"/>
              </a:rPr>
              <a:t>Testing del tool</a:t>
            </a:r>
            <a:endParaRPr lang="it-IT" sz="2800" b="1" dirty="0"/>
          </a:p>
          <a:p>
            <a:pPr marL="0" indent="0">
              <a:spcBef>
                <a:spcPts val="0"/>
              </a:spcBef>
              <a:spcAft>
                <a:spcPts val="0"/>
              </a:spcAft>
              <a:buNone/>
            </a:pPr>
            <a:r>
              <a:rPr lang="it-IT" sz="2100" dirty="0">
                <a:latin typeface="+mj-lt"/>
              </a:rPr>
              <a:t>Alcuni casi di test con output</a:t>
            </a:r>
          </a:p>
          <a:p>
            <a:pPr marL="0" indent="0" rtl="0">
              <a:spcBef>
                <a:spcPts val="0"/>
              </a:spcBef>
              <a:spcAft>
                <a:spcPts val="0"/>
              </a:spcAft>
              <a:buNone/>
            </a:pPr>
            <a:endParaRPr lang="it-IT" sz="2100" dirty="0">
              <a:latin typeface="+mj-lt"/>
            </a:endParaRPr>
          </a:p>
          <a:p>
            <a:pPr marL="0" indent="0">
              <a:buNone/>
            </a:pPr>
            <a:endParaRPr lang="it-IT" dirty="0"/>
          </a:p>
        </p:txBody>
      </p:sp>
    </p:spTree>
    <p:extLst>
      <p:ext uri="{BB962C8B-B14F-4D97-AF65-F5344CB8AC3E}">
        <p14:creationId xmlns:p14="http://schemas.microsoft.com/office/powerpoint/2010/main" val="105670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con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sp>
        <p:nvSpPr>
          <p:cNvPr id="17" name="Segnaposto contenuto 2">
            <a:extLst>
              <a:ext uri="{FF2B5EF4-FFF2-40B4-BE49-F238E27FC236}">
                <a16:creationId xmlns:a16="http://schemas.microsoft.com/office/drawing/2014/main" id="{BCC90297-5C0D-1DFD-978C-31FD7FA4BCA8}"/>
              </a:ext>
            </a:extLst>
          </p:cNvPr>
          <p:cNvSpPr>
            <a:spLocks noGrp="1"/>
          </p:cNvSpPr>
          <p:nvPr>
            <p:ph idx="1"/>
          </p:nvPr>
        </p:nvSpPr>
        <p:spPr>
          <a:xfrm>
            <a:off x="590927" y="1460486"/>
            <a:ext cx="10058400" cy="4016678"/>
          </a:xfrm>
        </p:spPr>
        <p:txBody>
          <a:bodyPr>
            <a:normAutofit/>
          </a:bodyPr>
          <a:lstStyle/>
          <a:p>
            <a:r>
              <a:rPr lang="it-IT" dirty="0">
                <a:latin typeface="+mj-lt"/>
              </a:rPr>
              <a:t>Solita struttura dei dati -&gt; 					dove HEAD è sempre uguale a «TAG». </a:t>
            </a:r>
          </a:p>
          <a:p>
            <a:r>
              <a:rPr lang="it-IT" dirty="0">
                <a:latin typeface="+mj-lt"/>
              </a:rPr>
              <a:t>Struttura del corpo informazioni -&gt; (evidenziamo la sequenzialità degli slot)</a:t>
            </a:r>
          </a:p>
          <a:p>
            <a:endParaRPr lang="it-IT" dirty="0">
              <a:latin typeface="+mj-lt"/>
            </a:endParaRPr>
          </a:p>
          <a:p>
            <a:r>
              <a:rPr lang="it-IT" dirty="0">
                <a:latin typeface="+mj-lt"/>
              </a:rPr>
              <a:t>Struttura del titolo -&gt; (CHAR è ripetuto 30 volte)</a:t>
            </a:r>
          </a:p>
          <a:p>
            <a:endParaRPr lang="it-IT" dirty="0">
              <a:latin typeface="+mj-lt"/>
            </a:endParaRPr>
          </a:p>
          <a:p>
            <a:r>
              <a:rPr lang="it-IT" dirty="0">
                <a:latin typeface="+mj-lt"/>
              </a:rPr>
              <a:t>Tutti gli slot presentano una struttura molto simile con unica variazione la head che le contrassegna</a:t>
            </a:r>
          </a:p>
          <a:p>
            <a:endParaRPr lang="it-IT" dirty="0"/>
          </a:p>
          <a:p>
            <a:pPr marL="0" indent="0">
              <a:buNone/>
            </a:pPr>
            <a:endParaRPr lang="it-IT" dirty="0"/>
          </a:p>
        </p:txBody>
      </p:sp>
      <p:pic>
        <p:nvPicPr>
          <p:cNvPr id="18" name="Immagine 17">
            <a:extLst>
              <a:ext uri="{FF2B5EF4-FFF2-40B4-BE49-F238E27FC236}">
                <a16:creationId xmlns:a16="http://schemas.microsoft.com/office/drawing/2014/main" id="{EF70504F-16D7-1410-B51C-CCF85B5A7A47}"/>
              </a:ext>
            </a:extLst>
          </p:cNvPr>
          <p:cNvPicPr>
            <a:picLocks noChangeAspect="1"/>
          </p:cNvPicPr>
          <p:nvPr/>
        </p:nvPicPr>
        <p:blipFill rotWithShape="1">
          <a:blip r:embed="rId5"/>
          <a:srcRect b="23738"/>
          <a:stretch/>
        </p:blipFill>
        <p:spPr>
          <a:xfrm>
            <a:off x="4201422" y="1451981"/>
            <a:ext cx="3457575" cy="348672"/>
          </a:xfrm>
          <a:prstGeom prst="rect">
            <a:avLst/>
          </a:prstGeom>
          <a:ln>
            <a:solidFill>
              <a:schemeClr val="tx1"/>
            </a:solidFill>
          </a:ln>
        </p:spPr>
      </p:pic>
      <p:pic>
        <p:nvPicPr>
          <p:cNvPr id="19" name="Immagine 18">
            <a:extLst>
              <a:ext uri="{FF2B5EF4-FFF2-40B4-BE49-F238E27FC236}">
                <a16:creationId xmlns:a16="http://schemas.microsoft.com/office/drawing/2014/main" id="{03C17289-2B1B-064C-55F0-5A32FDD81948}"/>
              </a:ext>
            </a:extLst>
          </p:cNvPr>
          <p:cNvPicPr>
            <a:picLocks noChangeAspect="1"/>
          </p:cNvPicPr>
          <p:nvPr/>
        </p:nvPicPr>
        <p:blipFill>
          <a:blip r:embed="rId6"/>
          <a:stretch>
            <a:fillRect/>
          </a:stretch>
        </p:blipFill>
        <p:spPr>
          <a:xfrm>
            <a:off x="857680" y="2867866"/>
            <a:ext cx="8172450" cy="552450"/>
          </a:xfrm>
          <a:prstGeom prst="rect">
            <a:avLst/>
          </a:prstGeom>
          <a:ln>
            <a:solidFill>
              <a:schemeClr val="tx1"/>
            </a:solidFill>
          </a:ln>
        </p:spPr>
      </p:pic>
      <p:pic>
        <p:nvPicPr>
          <p:cNvPr id="20" name="Immagine 19">
            <a:extLst>
              <a:ext uri="{FF2B5EF4-FFF2-40B4-BE49-F238E27FC236}">
                <a16:creationId xmlns:a16="http://schemas.microsoft.com/office/drawing/2014/main" id="{2B2CE0E4-1456-0ED5-BB72-999C0CAA2FE9}"/>
              </a:ext>
            </a:extLst>
          </p:cNvPr>
          <p:cNvPicPr>
            <a:picLocks noChangeAspect="1"/>
          </p:cNvPicPr>
          <p:nvPr/>
        </p:nvPicPr>
        <p:blipFill>
          <a:blip r:embed="rId7"/>
          <a:stretch>
            <a:fillRect/>
          </a:stretch>
        </p:blipFill>
        <p:spPr>
          <a:xfrm>
            <a:off x="590927" y="4031808"/>
            <a:ext cx="10296525" cy="457200"/>
          </a:xfrm>
          <a:prstGeom prst="rect">
            <a:avLst/>
          </a:prstGeom>
          <a:ln>
            <a:solidFill>
              <a:schemeClr val="tx1"/>
            </a:solidFill>
          </a:ln>
        </p:spPr>
      </p:pic>
    </p:spTree>
    <p:extLst>
      <p:ext uri="{BB962C8B-B14F-4D97-AF65-F5344CB8AC3E}">
        <p14:creationId xmlns:p14="http://schemas.microsoft.com/office/powerpoint/2010/main" val="317457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con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1"/>
            <a:ext cx="10864474" cy="3054474"/>
          </a:xfrm>
        </p:spPr>
        <p:txBody>
          <a:bodyPr vert="horz" lIns="0" tIns="45720" rIns="0" bIns="45720" rtlCol="0">
            <a:normAutofit/>
          </a:bodyPr>
          <a:lstStyle/>
          <a:p>
            <a:pPr rtl="0"/>
            <a:r>
              <a:rPr lang="it-IT" dirty="0">
                <a:latin typeface="+mj-lt"/>
              </a:rPr>
              <a:t>Esempio di testa per gli slot (prendiamo in esame TITLE_HEAD) -&gt; </a:t>
            </a:r>
          </a:p>
          <a:p>
            <a:pPr rtl="0"/>
            <a:endParaRPr lang="it-IT" dirty="0">
              <a:latin typeface="+mj-lt"/>
            </a:endParaRPr>
          </a:p>
          <a:p>
            <a:pPr rtl="0"/>
            <a:r>
              <a:rPr lang="it-IT" dirty="0">
                <a:latin typeface="+mj-lt"/>
              </a:rPr>
              <a:t>Ovvero tutti gli </a:t>
            </a:r>
            <a:r>
              <a:rPr lang="it-IT" dirty="0" err="1">
                <a:latin typeface="+mj-lt"/>
              </a:rPr>
              <a:t>header</a:t>
            </a:r>
            <a:r>
              <a:rPr lang="it-IT" dirty="0">
                <a:latin typeface="+mj-lt"/>
              </a:rPr>
              <a:t> sono anticipati dal carattere #. Questo preclude il suo utilizzo all’interno degli slot dati (infatti è stato escluso dalla definizione di CHAR) per evitare problemi di riconoscimento dei componenti del TAG</a:t>
            </a:r>
          </a:p>
          <a:p>
            <a:pPr rtl="0"/>
            <a:r>
              <a:rPr lang="it-IT" dirty="0">
                <a:latin typeface="+mj-lt"/>
              </a:rPr>
              <a:t>Altri </a:t>
            </a:r>
            <a:r>
              <a:rPr lang="it-IT" dirty="0" err="1">
                <a:latin typeface="+mj-lt"/>
              </a:rPr>
              <a:t>header</a:t>
            </a:r>
            <a:r>
              <a:rPr lang="it-IT" dirty="0">
                <a:latin typeface="+mj-lt"/>
              </a:rPr>
              <a:t> utilizzati:</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11</a:t>
            </a:fld>
            <a:endParaRPr lang="it-IT" b="1" dirty="0"/>
          </a:p>
        </p:txBody>
      </p:sp>
      <p:pic>
        <p:nvPicPr>
          <p:cNvPr id="11" name="Immagine 10">
            <a:extLst>
              <a:ext uri="{FF2B5EF4-FFF2-40B4-BE49-F238E27FC236}">
                <a16:creationId xmlns:a16="http://schemas.microsoft.com/office/drawing/2014/main" id="{9D2D257B-71B6-4540-9344-B1176BA9B67B}"/>
              </a:ext>
            </a:extLst>
          </p:cNvPr>
          <p:cNvPicPr>
            <a:picLocks noChangeAspect="1"/>
          </p:cNvPicPr>
          <p:nvPr/>
        </p:nvPicPr>
        <p:blipFill>
          <a:blip r:embed="rId5"/>
          <a:stretch>
            <a:fillRect/>
          </a:stretch>
        </p:blipFill>
        <p:spPr>
          <a:xfrm>
            <a:off x="794039" y="1998235"/>
            <a:ext cx="5505450" cy="457200"/>
          </a:xfrm>
          <a:prstGeom prst="rect">
            <a:avLst/>
          </a:prstGeom>
          <a:ln>
            <a:solidFill>
              <a:schemeClr val="tx1"/>
            </a:solidFill>
          </a:ln>
        </p:spPr>
      </p:pic>
      <p:sp>
        <p:nvSpPr>
          <p:cNvPr id="2" name="CasellaDiTesto 1">
            <a:extLst>
              <a:ext uri="{FF2B5EF4-FFF2-40B4-BE49-F238E27FC236}">
                <a16:creationId xmlns:a16="http://schemas.microsoft.com/office/drawing/2014/main" id="{3359AB0C-A57F-4BDA-8CAA-052ABF7A5653}"/>
              </a:ext>
            </a:extLst>
          </p:cNvPr>
          <p:cNvSpPr txBox="1"/>
          <p:nvPr/>
        </p:nvSpPr>
        <p:spPr>
          <a:xfrm>
            <a:off x="1362653" y="4341595"/>
            <a:ext cx="9873672" cy="1631216"/>
          </a:xfrm>
          <a:prstGeom prst="rect">
            <a:avLst/>
          </a:prstGeom>
          <a:noFill/>
        </p:spPr>
        <p:txBody>
          <a:bodyPr wrap="square" numCol="2" rtlCol="0">
            <a:spAutoFit/>
          </a:bodyPr>
          <a:lstStyle/>
          <a:p>
            <a:pPr marL="0" indent="0" rtl="0">
              <a:buNone/>
            </a:pPr>
            <a:r>
              <a:rPr lang="it-IT" sz="2000" dirty="0">
                <a:latin typeface="+mj-lt"/>
              </a:rPr>
              <a:t>Titolo -&gt; #tit</a:t>
            </a:r>
          </a:p>
          <a:p>
            <a:pPr marL="0" indent="0" rtl="0">
              <a:buNone/>
            </a:pPr>
            <a:r>
              <a:rPr lang="it-IT" sz="2000" dirty="0">
                <a:latin typeface="+mj-lt"/>
              </a:rPr>
              <a:t>Artista -&gt; #art</a:t>
            </a:r>
          </a:p>
          <a:p>
            <a:pPr marL="0" indent="0" rtl="0">
              <a:buNone/>
            </a:pPr>
            <a:r>
              <a:rPr lang="it-IT" sz="2000" dirty="0">
                <a:latin typeface="+mj-lt"/>
              </a:rPr>
              <a:t>Album -&gt; #alb</a:t>
            </a:r>
          </a:p>
          <a:p>
            <a:pPr marL="0" indent="0" rtl="0">
              <a:buNone/>
            </a:pPr>
            <a:endParaRPr lang="it-IT" sz="2000" dirty="0">
              <a:latin typeface="+mj-lt"/>
            </a:endParaRPr>
          </a:p>
          <a:p>
            <a:pPr marL="0" indent="0" rtl="0">
              <a:buNone/>
            </a:pPr>
            <a:endParaRPr lang="it-IT" sz="2000" dirty="0">
              <a:latin typeface="+mj-lt"/>
            </a:endParaRPr>
          </a:p>
          <a:p>
            <a:pPr marL="0" indent="0" rtl="0">
              <a:buNone/>
            </a:pPr>
            <a:r>
              <a:rPr lang="it-IT" sz="2000" dirty="0">
                <a:latin typeface="+mj-lt"/>
              </a:rPr>
              <a:t>Anno -&gt; #ann</a:t>
            </a:r>
          </a:p>
          <a:p>
            <a:pPr marL="0" indent="0" rtl="0">
              <a:buNone/>
            </a:pPr>
            <a:r>
              <a:rPr lang="it-IT" sz="2000" dirty="0">
                <a:latin typeface="+mj-lt"/>
              </a:rPr>
              <a:t>Commento -&gt; #com</a:t>
            </a:r>
          </a:p>
          <a:p>
            <a:pPr marL="0" indent="0" rtl="0">
              <a:buNone/>
            </a:pPr>
            <a:r>
              <a:rPr lang="it-IT" sz="2000" dirty="0">
                <a:latin typeface="+mj-lt"/>
              </a:rPr>
              <a:t>Genere -&gt; #gen</a:t>
            </a:r>
          </a:p>
        </p:txBody>
      </p:sp>
    </p:spTree>
    <p:extLst>
      <p:ext uri="{BB962C8B-B14F-4D97-AF65-F5344CB8AC3E}">
        <p14:creationId xmlns:p14="http://schemas.microsoft.com/office/powerpoint/2010/main" val="425984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dei dati con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5"/>
          </a:xfrm>
        </p:spPr>
        <p:txBody>
          <a:bodyPr vert="horz" lIns="0" tIns="45720" rIns="0" bIns="45720" rtlCol="0">
            <a:normAutofit/>
          </a:bodyPr>
          <a:lstStyle/>
          <a:p>
            <a:pPr rtl="0"/>
            <a:r>
              <a:rPr lang="it-IT" dirty="0">
                <a:latin typeface="+mj-lt"/>
              </a:rPr>
              <a:t>Una problematica interessante da risolvere è la lettura dei CHAR da parte dell’</a:t>
            </a:r>
            <a:r>
              <a:rPr lang="it-IT" dirty="0" err="1">
                <a:latin typeface="+mj-lt"/>
              </a:rPr>
              <a:t>handler</a:t>
            </a:r>
            <a:r>
              <a:rPr lang="it-IT" dirty="0">
                <a:latin typeface="+mj-lt"/>
              </a:rPr>
              <a:t> del programma</a:t>
            </a:r>
          </a:p>
          <a:p>
            <a:pPr rtl="0"/>
            <a:r>
              <a:rPr lang="it-IT" dirty="0">
                <a:latin typeface="+mj-lt"/>
              </a:rPr>
              <a:t>Avendo una lunghezza non variabile di 30 caratteri (vuoti ma presenti se non utilizzati) per ad esempio il titolo e l’album bisogna forzare la quantità di CHAR a 30, e rispettivamente recuperare 30 volte il Token nella posizione corretta</a:t>
            </a: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12</a:t>
            </a:fld>
            <a:endParaRPr lang="it-IT" b="1" dirty="0"/>
          </a:p>
        </p:txBody>
      </p:sp>
      <p:pic>
        <p:nvPicPr>
          <p:cNvPr id="3" name="Immagine 2">
            <a:extLst>
              <a:ext uri="{FF2B5EF4-FFF2-40B4-BE49-F238E27FC236}">
                <a16:creationId xmlns:a16="http://schemas.microsoft.com/office/drawing/2014/main" id="{A14B35C5-DEE5-4ECF-95DD-BDA1219057AA}"/>
              </a:ext>
            </a:extLst>
          </p:cNvPr>
          <p:cNvPicPr>
            <a:picLocks noChangeAspect="1"/>
          </p:cNvPicPr>
          <p:nvPr/>
        </p:nvPicPr>
        <p:blipFill>
          <a:blip r:embed="rId5"/>
          <a:stretch>
            <a:fillRect/>
          </a:stretch>
        </p:blipFill>
        <p:spPr>
          <a:xfrm>
            <a:off x="715778" y="3585389"/>
            <a:ext cx="10885296" cy="2121347"/>
          </a:xfrm>
          <a:prstGeom prst="rect">
            <a:avLst/>
          </a:prstGeom>
          <a:ln>
            <a:solidFill>
              <a:schemeClr val="tx1"/>
            </a:solidFill>
          </a:ln>
        </p:spPr>
      </p:pic>
    </p:spTree>
    <p:extLst>
      <p:ext uri="{BB962C8B-B14F-4D97-AF65-F5344CB8AC3E}">
        <p14:creationId xmlns:p14="http://schemas.microsoft.com/office/powerpoint/2010/main" val="186813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e riconoscimento del frame Genere</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1303421"/>
          </a:xfrm>
        </p:spPr>
        <p:txBody>
          <a:bodyPr vert="horz" lIns="0" tIns="45720" rIns="0" bIns="45720" rtlCol="0">
            <a:normAutofit/>
          </a:bodyPr>
          <a:lstStyle/>
          <a:p>
            <a:pPr rtl="0"/>
            <a:r>
              <a:rPr lang="it-IT" dirty="0">
                <a:latin typeface="+mj-lt"/>
              </a:rPr>
              <a:t>L’informazione del frame contenente il byte non è conforme alla codifica ASCII e pertanto non avendo simboli a disposizione nella grammatica, possiamo solo selezionare il byte e occuparci del riconoscimento in Java tramite l’</a:t>
            </a:r>
            <a:r>
              <a:rPr lang="it-IT" dirty="0" err="1">
                <a:latin typeface="+mj-lt"/>
              </a:rPr>
              <a:t>handler</a:t>
            </a:r>
            <a:endParaRPr lang="it-IT" dirty="0">
              <a:latin typeface="+mj-lt"/>
            </a:endParaRP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13</a:t>
            </a:fld>
            <a:endParaRPr lang="it-IT" b="1" dirty="0"/>
          </a:p>
        </p:txBody>
      </p:sp>
      <p:pic>
        <p:nvPicPr>
          <p:cNvPr id="3" name="Immagine 2">
            <a:extLst>
              <a:ext uri="{FF2B5EF4-FFF2-40B4-BE49-F238E27FC236}">
                <a16:creationId xmlns:a16="http://schemas.microsoft.com/office/drawing/2014/main" id="{94F7CFF5-2CD4-4C9F-9D09-298C00864FDC}"/>
              </a:ext>
            </a:extLst>
          </p:cNvPr>
          <p:cNvPicPr>
            <a:picLocks noChangeAspect="1"/>
          </p:cNvPicPr>
          <p:nvPr/>
        </p:nvPicPr>
        <p:blipFill>
          <a:blip r:embed="rId5"/>
          <a:stretch>
            <a:fillRect/>
          </a:stretch>
        </p:blipFill>
        <p:spPr>
          <a:xfrm>
            <a:off x="7959725" y="3748307"/>
            <a:ext cx="3590925" cy="2162175"/>
          </a:xfrm>
          <a:prstGeom prst="rect">
            <a:avLst/>
          </a:prstGeom>
          <a:ln>
            <a:solidFill>
              <a:schemeClr val="tx1"/>
            </a:solidFill>
          </a:ln>
        </p:spPr>
      </p:pic>
      <p:pic>
        <p:nvPicPr>
          <p:cNvPr id="8" name="Immagine 7">
            <a:extLst>
              <a:ext uri="{FF2B5EF4-FFF2-40B4-BE49-F238E27FC236}">
                <a16:creationId xmlns:a16="http://schemas.microsoft.com/office/drawing/2014/main" id="{CA73AEAF-74F9-4A03-8920-8C446355A593}"/>
              </a:ext>
            </a:extLst>
          </p:cNvPr>
          <p:cNvPicPr>
            <a:picLocks noChangeAspect="1"/>
          </p:cNvPicPr>
          <p:nvPr/>
        </p:nvPicPr>
        <p:blipFill>
          <a:blip r:embed="rId6"/>
          <a:stretch>
            <a:fillRect/>
          </a:stretch>
        </p:blipFill>
        <p:spPr>
          <a:xfrm>
            <a:off x="7959725" y="2870200"/>
            <a:ext cx="3495675" cy="533400"/>
          </a:xfrm>
          <a:prstGeom prst="rect">
            <a:avLst/>
          </a:prstGeom>
          <a:ln>
            <a:solidFill>
              <a:schemeClr val="tx1"/>
            </a:solidFill>
          </a:ln>
        </p:spPr>
      </p:pic>
      <p:sp>
        <p:nvSpPr>
          <p:cNvPr id="11" name="CasellaDiTesto 10">
            <a:extLst>
              <a:ext uri="{FF2B5EF4-FFF2-40B4-BE49-F238E27FC236}">
                <a16:creationId xmlns:a16="http://schemas.microsoft.com/office/drawing/2014/main" id="{9F5967FF-B3EA-47A4-BE82-AC995EA76BC5}"/>
              </a:ext>
            </a:extLst>
          </p:cNvPr>
          <p:cNvSpPr txBox="1"/>
          <p:nvPr/>
        </p:nvSpPr>
        <p:spPr>
          <a:xfrm>
            <a:off x="590926" y="2934265"/>
            <a:ext cx="6936710" cy="1749197"/>
          </a:xfrm>
          <a:prstGeom prst="rect">
            <a:avLst/>
          </a:prstGeom>
          <a:noFill/>
        </p:spPr>
        <p:txBody>
          <a:bodyPr wrap="square" rtlCol="0">
            <a:spAutoFit/>
          </a:bodyPr>
          <a:lstStyle/>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lang="it-IT" sz="2400" dirty="0">
                <a:solidFill>
                  <a:prstClr val="black">
                    <a:lumMod val="75000"/>
                    <a:lumOff val="25000"/>
                  </a:prstClr>
                </a:solidFill>
                <a:latin typeface="Calibri Light" panose="020F0302020204030204"/>
              </a:rPr>
              <a:t>Delle 256 combinazioni possibili sono utilizzate solo le prime xxx. Tramite la funzione in Java ci occupiamo del riconoscimento del genere contenuto nel frame</a:t>
            </a:r>
          </a:p>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rPr>
              <a:t>Esempio </a:t>
            </a:r>
            <a:r>
              <a:rPr lang="it-IT" sz="2400" dirty="0">
                <a:solidFill>
                  <a:prstClr val="black">
                    <a:lumMod val="75000"/>
                    <a:lumOff val="25000"/>
                  </a:prstClr>
                </a:solidFill>
                <a:latin typeface="Calibri Light" panose="020F0302020204030204"/>
              </a:rPr>
              <a:t>di funzione -&gt;</a:t>
            </a:r>
            <a:endPar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95136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err="1"/>
              <a:t>Wrapper</a:t>
            </a:r>
            <a:r>
              <a:rPr lang="it-IT" dirty="0"/>
              <a:t> Java</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14</a:t>
            </a:fld>
            <a:endParaRPr lang="it-IT" b="1" dirty="0"/>
          </a:p>
        </p:txBody>
      </p:sp>
      <p:sp>
        <p:nvSpPr>
          <p:cNvPr id="12" name="Segnaposto contenuto 11">
            <a:extLst>
              <a:ext uri="{FF2B5EF4-FFF2-40B4-BE49-F238E27FC236}">
                <a16:creationId xmlns:a16="http://schemas.microsoft.com/office/drawing/2014/main" id="{A72F31AD-4883-E517-5A0E-231E81F5661B}"/>
              </a:ext>
            </a:extLst>
          </p:cNvPr>
          <p:cNvSpPr>
            <a:spLocks noGrp="1"/>
          </p:cNvSpPr>
          <p:nvPr>
            <p:ph idx="1"/>
          </p:nvPr>
        </p:nvSpPr>
        <p:spPr>
          <a:xfrm>
            <a:off x="1216547" y="2108201"/>
            <a:ext cx="10596761" cy="3760891"/>
          </a:xfrm>
        </p:spPr>
        <p:txBody>
          <a:bodyPr>
            <a:normAutofit/>
          </a:bodyPr>
          <a:lstStyle/>
          <a:p>
            <a:r>
              <a:rPr lang="it-IT" dirty="0"/>
              <a:t>L’interfaccia è stata implementata come componente separato dal </a:t>
            </a:r>
            <a:r>
              <a:rPr lang="it-IT" dirty="0" err="1"/>
              <a:t>launcher</a:t>
            </a:r>
            <a:r>
              <a:rPr lang="it-IT" dirty="0"/>
              <a:t>, utilizzando componenti sia di Java Swing che AWT. Di seguito una breve documentazione dei metodi dell’interfaccia</a:t>
            </a:r>
          </a:p>
          <a:p>
            <a:r>
              <a:rPr lang="it-IT" dirty="0"/>
              <a:t> 				     -&gt; costruttore che si occupa di impostare e mostrare tutti i componenti dell’interfaccia. Può lanciare un’eccezione I/O per via della lettura di design personalizzati dell’interfaccia (png)</a:t>
            </a:r>
          </a:p>
          <a:p>
            <a:r>
              <a:rPr lang="it-IT" dirty="0"/>
              <a:t> 					-&gt; si occupa di recuperare le informazioni ottenute dall’</a:t>
            </a:r>
            <a:r>
              <a:rPr lang="it-IT" dirty="0" err="1"/>
              <a:t>handler</a:t>
            </a:r>
            <a:r>
              <a:rPr lang="it-IT" dirty="0"/>
              <a:t>, impostare e mostrare l’interfaccia per la visualizzazione delle informazioni. In base al parametro intero passato viene selezionata la cella dell’interfaccia, mentre la stringa è l’informazione che vogliamo che mostri</a:t>
            </a:r>
          </a:p>
          <a:p>
            <a:r>
              <a:rPr lang="it-IT" dirty="0"/>
              <a:t> 						-&gt; mostra il selettore del file da leggere</a:t>
            </a:r>
          </a:p>
          <a:p>
            <a:endParaRPr lang="it-IT" dirty="0"/>
          </a:p>
        </p:txBody>
      </p:sp>
      <p:pic>
        <p:nvPicPr>
          <p:cNvPr id="3" name="Immagine 2">
            <a:extLst>
              <a:ext uri="{FF2B5EF4-FFF2-40B4-BE49-F238E27FC236}">
                <a16:creationId xmlns:a16="http://schemas.microsoft.com/office/drawing/2014/main" id="{ED045835-C8E2-CC6D-9176-F58265C4307D}"/>
              </a:ext>
            </a:extLst>
          </p:cNvPr>
          <p:cNvPicPr>
            <a:picLocks noChangeAspect="1"/>
          </p:cNvPicPr>
          <p:nvPr/>
        </p:nvPicPr>
        <p:blipFill>
          <a:blip r:embed="rId5"/>
          <a:stretch>
            <a:fillRect/>
          </a:stretch>
        </p:blipFill>
        <p:spPr>
          <a:xfrm>
            <a:off x="1512021" y="2935432"/>
            <a:ext cx="3533775" cy="266700"/>
          </a:xfrm>
          <a:prstGeom prst="rect">
            <a:avLst/>
          </a:prstGeom>
          <a:ln>
            <a:solidFill>
              <a:schemeClr val="tx1"/>
            </a:solidFill>
          </a:ln>
        </p:spPr>
      </p:pic>
      <p:pic>
        <p:nvPicPr>
          <p:cNvPr id="7" name="Immagine 6">
            <a:extLst>
              <a:ext uri="{FF2B5EF4-FFF2-40B4-BE49-F238E27FC236}">
                <a16:creationId xmlns:a16="http://schemas.microsoft.com/office/drawing/2014/main" id="{CBEB8DD0-EF86-CC41-BB5F-A6589BC8037E}"/>
              </a:ext>
            </a:extLst>
          </p:cNvPr>
          <p:cNvPicPr>
            <a:picLocks noChangeAspect="1"/>
          </p:cNvPicPr>
          <p:nvPr/>
        </p:nvPicPr>
        <p:blipFill>
          <a:blip r:embed="rId6"/>
          <a:stretch>
            <a:fillRect/>
          </a:stretch>
        </p:blipFill>
        <p:spPr>
          <a:xfrm>
            <a:off x="1504227" y="4070059"/>
            <a:ext cx="4238625" cy="200025"/>
          </a:xfrm>
          <a:prstGeom prst="rect">
            <a:avLst/>
          </a:prstGeom>
          <a:ln>
            <a:solidFill>
              <a:schemeClr val="tx1"/>
            </a:solidFill>
          </a:ln>
        </p:spPr>
      </p:pic>
      <p:pic>
        <p:nvPicPr>
          <p:cNvPr id="9" name="Immagine 8">
            <a:extLst>
              <a:ext uri="{FF2B5EF4-FFF2-40B4-BE49-F238E27FC236}">
                <a16:creationId xmlns:a16="http://schemas.microsoft.com/office/drawing/2014/main" id="{56B7A404-9E0C-BEA9-A4AD-754DAB4619BA}"/>
              </a:ext>
            </a:extLst>
          </p:cNvPr>
          <p:cNvPicPr>
            <a:picLocks noChangeAspect="1"/>
          </p:cNvPicPr>
          <p:nvPr/>
        </p:nvPicPr>
        <p:blipFill>
          <a:blip r:embed="rId7"/>
          <a:stretch>
            <a:fillRect/>
          </a:stretch>
        </p:blipFill>
        <p:spPr>
          <a:xfrm>
            <a:off x="1504227" y="5471535"/>
            <a:ext cx="4886325" cy="219075"/>
          </a:xfrm>
          <a:prstGeom prst="rect">
            <a:avLst/>
          </a:prstGeom>
          <a:ln>
            <a:solidFill>
              <a:schemeClr val="tx1"/>
            </a:solidFill>
          </a:ln>
        </p:spPr>
      </p:pic>
    </p:spTree>
    <p:extLst>
      <p:ext uri="{BB962C8B-B14F-4D97-AF65-F5344CB8AC3E}">
        <p14:creationId xmlns:p14="http://schemas.microsoft.com/office/powerpoint/2010/main" val="375313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err="1">
                <a:solidFill>
                  <a:schemeClr val="tx1">
                    <a:lumMod val="75000"/>
                    <a:lumOff val="25000"/>
                  </a:schemeClr>
                </a:solidFill>
              </a:rPr>
              <a:t>Wrapper</a:t>
            </a:r>
            <a:r>
              <a:rPr lang="it-IT" sz="4400" dirty="0">
                <a:solidFill>
                  <a:schemeClr val="tx1">
                    <a:lumMod val="75000"/>
                    <a:lumOff val="25000"/>
                  </a:schemeClr>
                </a:solidFill>
              </a:rPr>
              <a:t>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15</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a:bodyPr>
          <a:lstStyle/>
          <a:p>
            <a:pPr lvl="1"/>
            <a:r>
              <a:rPr lang="it-IT" sz="2200" dirty="0">
                <a:latin typeface="+mj-lt"/>
              </a:rPr>
              <a:t> 					-&gt; metodo lanciato dal </a:t>
            </a:r>
            <a:r>
              <a:rPr lang="it-IT" sz="2200" dirty="0" err="1">
                <a:latin typeface="+mj-lt"/>
              </a:rPr>
              <a:t>listener</a:t>
            </a:r>
            <a:r>
              <a:rPr lang="it-IT" sz="2200" dirty="0">
                <a:latin typeface="+mj-lt"/>
              </a:rPr>
              <a:t> sul pulsante «sfoglia», a sua volta si ricollega alla classe ParserLauncher.java per lanciare il selettore del file e le operazioni di visualizzazione delle informazioni</a:t>
            </a:r>
          </a:p>
          <a:p>
            <a:pPr lvl="1"/>
            <a:r>
              <a:rPr lang="it-IT" sz="2200" dirty="0">
                <a:latin typeface="+mj-lt"/>
              </a:rPr>
              <a:t> 			     -&gt; metodo per la rilevazione dall’interfaccia della modalità selezionata</a:t>
            </a:r>
          </a:p>
          <a:p>
            <a:pPr lvl="1"/>
            <a:r>
              <a:rPr lang="it-IT" sz="2200" dirty="0">
                <a:latin typeface="+mj-lt"/>
              </a:rPr>
              <a:t>Proseguiamo con i metodi del </a:t>
            </a:r>
            <a:r>
              <a:rPr lang="it-IT" sz="2200" dirty="0" err="1">
                <a:latin typeface="+mj-lt"/>
              </a:rPr>
              <a:t>launcher</a:t>
            </a:r>
            <a:endParaRPr lang="it-IT" sz="2200" dirty="0">
              <a:latin typeface="+mj-lt"/>
            </a:endParaRPr>
          </a:p>
          <a:p>
            <a:pPr lvl="1"/>
            <a:r>
              <a:rPr lang="it-IT" sz="2200" dirty="0">
                <a:latin typeface="+mj-lt"/>
              </a:rPr>
              <a:t> 										     -&gt; si occupa di ricercare all’interno del file nella directory descritta dal parametro stringa, l’inizio delle informazioni ID3 tramite la ricerca di TAG. Successivamente in base all’offset vengono prelevati un numero fisso di Byte e restituiti sotto forma di array di </a:t>
            </a:r>
            <a:r>
              <a:rPr lang="it-IT" sz="2200" dirty="0" err="1">
                <a:latin typeface="+mj-lt"/>
              </a:rPr>
              <a:t>char</a:t>
            </a:r>
            <a:r>
              <a:rPr lang="it-IT" sz="2200" dirty="0">
                <a:latin typeface="+mj-lt"/>
              </a:rPr>
              <a:t>. La presenza dell’oggetto di tipo </a:t>
            </a:r>
            <a:r>
              <a:rPr lang="it-IT" sz="2200" dirty="0" err="1">
                <a:latin typeface="+mj-lt"/>
              </a:rPr>
              <a:t>FileInputStream</a:t>
            </a:r>
            <a:r>
              <a:rPr lang="it-IT" sz="2200" dirty="0">
                <a:latin typeface="+mj-lt"/>
              </a:rPr>
              <a:t> può lanciare eccezioni di file non trovato e di problemi di I/O</a:t>
            </a:r>
          </a:p>
          <a:p>
            <a:pPr lvl="1"/>
            <a:endParaRPr lang="it-IT" sz="2200" dirty="0">
              <a:latin typeface="+mj-lt"/>
            </a:endParaRPr>
          </a:p>
        </p:txBody>
      </p:sp>
      <p:pic>
        <p:nvPicPr>
          <p:cNvPr id="7" name="Immagine 6">
            <a:extLst>
              <a:ext uri="{FF2B5EF4-FFF2-40B4-BE49-F238E27FC236}">
                <a16:creationId xmlns:a16="http://schemas.microsoft.com/office/drawing/2014/main" id="{A2B6467B-F97B-2342-ACA6-E66C42854D74}"/>
              </a:ext>
            </a:extLst>
          </p:cNvPr>
          <p:cNvPicPr>
            <a:picLocks noChangeAspect="1"/>
          </p:cNvPicPr>
          <p:nvPr/>
        </p:nvPicPr>
        <p:blipFill>
          <a:blip r:embed="rId5"/>
          <a:stretch>
            <a:fillRect/>
          </a:stretch>
        </p:blipFill>
        <p:spPr>
          <a:xfrm>
            <a:off x="1092199" y="1560637"/>
            <a:ext cx="3733800" cy="228600"/>
          </a:xfrm>
          <a:prstGeom prst="rect">
            <a:avLst/>
          </a:prstGeom>
          <a:ln>
            <a:solidFill>
              <a:schemeClr val="tx1"/>
            </a:solidFill>
          </a:ln>
        </p:spPr>
      </p:pic>
      <p:pic>
        <p:nvPicPr>
          <p:cNvPr id="9" name="Immagine 8">
            <a:extLst>
              <a:ext uri="{FF2B5EF4-FFF2-40B4-BE49-F238E27FC236}">
                <a16:creationId xmlns:a16="http://schemas.microsoft.com/office/drawing/2014/main" id="{5E4FF97F-F7FD-665E-CCA5-B4E43AEFB5CB}"/>
              </a:ext>
            </a:extLst>
          </p:cNvPr>
          <p:cNvPicPr>
            <a:picLocks noChangeAspect="1"/>
          </p:cNvPicPr>
          <p:nvPr/>
        </p:nvPicPr>
        <p:blipFill>
          <a:blip r:embed="rId6"/>
          <a:stretch>
            <a:fillRect/>
          </a:stretch>
        </p:blipFill>
        <p:spPr>
          <a:xfrm>
            <a:off x="1193532" y="2597267"/>
            <a:ext cx="2305050" cy="209550"/>
          </a:xfrm>
          <a:prstGeom prst="rect">
            <a:avLst/>
          </a:prstGeom>
          <a:ln>
            <a:solidFill>
              <a:schemeClr val="tx1"/>
            </a:solidFill>
          </a:ln>
        </p:spPr>
      </p:pic>
      <p:pic>
        <p:nvPicPr>
          <p:cNvPr id="3" name="Immagine 2">
            <a:extLst>
              <a:ext uri="{FF2B5EF4-FFF2-40B4-BE49-F238E27FC236}">
                <a16:creationId xmlns:a16="http://schemas.microsoft.com/office/drawing/2014/main" id="{BD0B06A6-2400-F15B-5271-CFF7044F2E2B}"/>
              </a:ext>
            </a:extLst>
          </p:cNvPr>
          <p:cNvPicPr>
            <a:picLocks noChangeAspect="1"/>
          </p:cNvPicPr>
          <p:nvPr/>
        </p:nvPicPr>
        <p:blipFill>
          <a:blip r:embed="rId7"/>
          <a:stretch>
            <a:fillRect/>
          </a:stretch>
        </p:blipFill>
        <p:spPr>
          <a:xfrm>
            <a:off x="1092199" y="3799300"/>
            <a:ext cx="8867775" cy="209550"/>
          </a:xfrm>
          <a:prstGeom prst="rect">
            <a:avLst/>
          </a:prstGeom>
          <a:ln>
            <a:solidFill>
              <a:schemeClr val="tx1"/>
            </a:solidFill>
          </a:ln>
        </p:spPr>
      </p:pic>
    </p:spTree>
    <p:extLst>
      <p:ext uri="{BB962C8B-B14F-4D97-AF65-F5344CB8AC3E}">
        <p14:creationId xmlns:p14="http://schemas.microsoft.com/office/powerpoint/2010/main" val="113462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err="1">
                <a:solidFill>
                  <a:schemeClr val="tx1">
                    <a:lumMod val="75000"/>
                    <a:lumOff val="25000"/>
                  </a:schemeClr>
                </a:solidFill>
              </a:rPr>
              <a:t>Wrapper</a:t>
            </a:r>
            <a:r>
              <a:rPr lang="it-IT" sz="4400" dirty="0">
                <a:solidFill>
                  <a:schemeClr val="tx1">
                    <a:lumMod val="75000"/>
                    <a:lumOff val="25000"/>
                  </a:schemeClr>
                </a:solidFill>
              </a:rPr>
              <a:t>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16</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a:bodyPr>
          <a:lstStyle/>
          <a:p>
            <a:pPr lvl="1"/>
            <a:r>
              <a:rPr lang="it-IT" sz="2200" dirty="0">
                <a:latin typeface="+mj-lt"/>
              </a:rPr>
              <a:t>   											       -&gt; metodo che imposta l’oggetto da dare al parser, con un’operazione intermedia di scrittura su file. Recupera la stringa delle informazioni con il metodo prima descritto, selezionando la directory del file interessato tramite il </a:t>
            </a:r>
            <a:r>
              <a:rPr lang="it-IT" sz="2200" dirty="0" err="1">
                <a:latin typeface="+mj-lt"/>
              </a:rPr>
              <a:t>fileChooser</a:t>
            </a:r>
            <a:r>
              <a:rPr lang="it-IT" sz="2200" dirty="0">
                <a:latin typeface="+mj-lt"/>
              </a:rPr>
              <a:t> dell’interfaccia e passandogli l’</a:t>
            </a:r>
            <a:r>
              <a:rPr lang="it-IT" sz="2200" dirty="0" err="1">
                <a:latin typeface="+mj-lt"/>
              </a:rPr>
              <a:t>offeset</a:t>
            </a:r>
            <a:r>
              <a:rPr lang="it-IT" sz="2200" dirty="0">
                <a:latin typeface="+mj-lt"/>
              </a:rPr>
              <a:t> selezionato. In questo metodo il file viene «ritagliato» prendendo un numero di bit a partire dalla posizione di «TAG» pari all’offset. È deprecato all’interno del tool</a:t>
            </a:r>
          </a:p>
          <a:p>
            <a:pPr lvl="1"/>
            <a:r>
              <a:rPr lang="it-IT" sz="2200" dirty="0">
                <a:latin typeface="+mj-lt"/>
              </a:rPr>
              <a:t>   											-&gt;        imposta l’oggetto da dare dal parser, restituendo tutto il file mp3 selezionato senza modifiche. Viene utilizzato per il riconoscimento con la modalità automatica, dove tutto il file viene </a:t>
            </a:r>
            <a:r>
              <a:rPr lang="it-IT" sz="2200" dirty="0" err="1">
                <a:latin typeface="+mj-lt"/>
              </a:rPr>
              <a:t>parsato</a:t>
            </a:r>
            <a:endParaRPr lang="it-IT" sz="2200" dirty="0">
              <a:latin typeface="+mj-lt"/>
            </a:endParaRPr>
          </a:p>
          <a:p>
            <a:pPr lvl="1"/>
            <a:r>
              <a:rPr lang="it-IT" sz="2200" dirty="0">
                <a:latin typeface="+mj-lt"/>
              </a:rPr>
              <a:t> 									-&gt; metodo che restituisce la stringa di informazioni ID3, in modo simile al </a:t>
            </a:r>
            <a:r>
              <a:rPr lang="it-IT" sz="2200" dirty="0" err="1">
                <a:latin typeface="+mj-lt"/>
              </a:rPr>
              <a:t>setReaderWithStartSearch</a:t>
            </a:r>
            <a:r>
              <a:rPr lang="it-IT" sz="2200" dirty="0">
                <a:latin typeface="+mj-lt"/>
              </a:rPr>
              <a:t> ma senza scrivere su un file intermedio. Viene utilizzato per le due </a:t>
            </a:r>
            <a:r>
              <a:rPr lang="it-IT" sz="2200" dirty="0" err="1">
                <a:latin typeface="+mj-lt"/>
              </a:rPr>
              <a:t>modalita</a:t>
            </a:r>
            <a:r>
              <a:rPr lang="it-IT" sz="2200" dirty="0">
                <a:latin typeface="+mj-lt"/>
              </a:rPr>
              <a:t> 128/158 byte</a:t>
            </a:r>
          </a:p>
        </p:txBody>
      </p:sp>
      <p:pic>
        <p:nvPicPr>
          <p:cNvPr id="6" name="Immagine 5">
            <a:extLst>
              <a:ext uri="{FF2B5EF4-FFF2-40B4-BE49-F238E27FC236}">
                <a16:creationId xmlns:a16="http://schemas.microsoft.com/office/drawing/2014/main" id="{AD58C24A-8173-EC16-6F6E-BA052081900B}"/>
              </a:ext>
            </a:extLst>
          </p:cNvPr>
          <p:cNvPicPr>
            <a:picLocks noChangeAspect="1"/>
          </p:cNvPicPr>
          <p:nvPr/>
        </p:nvPicPr>
        <p:blipFill>
          <a:blip r:embed="rId5"/>
          <a:stretch>
            <a:fillRect/>
          </a:stretch>
        </p:blipFill>
        <p:spPr>
          <a:xfrm>
            <a:off x="1092199" y="1562662"/>
            <a:ext cx="9791700" cy="209550"/>
          </a:xfrm>
          <a:prstGeom prst="rect">
            <a:avLst/>
          </a:prstGeom>
          <a:ln>
            <a:solidFill>
              <a:schemeClr val="tx1"/>
            </a:solidFill>
          </a:ln>
        </p:spPr>
      </p:pic>
      <p:pic>
        <p:nvPicPr>
          <p:cNvPr id="13" name="Immagine 12">
            <a:extLst>
              <a:ext uri="{FF2B5EF4-FFF2-40B4-BE49-F238E27FC236}">
                <a16:creationId xmlns:a16="http://schemas.microsoft.com/office/drawing/2014/main" id="{139F1DF0-4498-29BA-A0D0-C4CCD4BE6489}"/>
              </a:ext>
            </a:extLst>
          </p:cNvPr>
          <p:cNvPicPr>
            <a:picLocks noChangeAspect="1"/>
          </p:cNvPicPr>
          <p:nvPr/>
        </p:nvPicPr>
        <p:blipFill>
          <a:blip r:embed="rId6"/>
          <a:stretch>
            <a:fillRect/>
          </a:stretch>
        </p:blipFill>
        <p:spPr>
          <a:xfrm>
            <a:off x="1092199" y="3633857"/>
            <a:ext cx="9220200" cy="228600"/>
          </a:xfrm>
          <a:prstGeom prst="rect">
            <a:avLst/>
          </a:prstGeom>
          <a:ln>
            <a:solidFill>
              <a:schemeClr val="tx1"/>
            </a:solidFill>
          </a:ln>
        </p:spPr>
      </p:pic>
      <p:pic>
        <p:nvPicPr>
          <p:cNvPr id="15" name="Immagine 14">
            <a:extLst>
              <a:ext uri="{FF2B5EF4-FFF2-40B4-BE49-F238E27FC236}">
                <a16:creationId xmlns:a16="http://schemas.microsoft.com/office/drawing/2014/main" id="{5A93E062-A766-420D-C627-86E153CAA8F7}"/>
              </a:ext>
            </a:extLst>
          </p:cNvPr>
          <p:cNvPicPr>
            <a:picLocks noChangeAspect="1"/>
          </p:cNvPicPr>
          <p:nvPr/>
        </p:nvPicPr>
        <p:blipFill>
          <a:blip r:embed="rId7"/>
          <a:stretch>
            <a:fillRect/>
          </a:stretch>
        </p:blipFill>
        <p:spPr>
          <a:xfrm>
            <a:off x="1092199" y="5065866"/>
            <a:ext cx="7572375" cy="209550"/>
          </a:xfrm>
          <a:prstGeom prst="rect">
            <a:avLst/>
          </a:prstGeom>
          <a:ln>
            <a:solidFill>
              <a:schemeClr val="tx1"/>
            </a:solidFill>
          </a:ln>
        </p:spPr>
      </p:pic>
    </p:spTree>
    <p:extLst>
      <p:ext uri="{BB962C8B-B14F-4D97-AF65-F5344CB8AC3E}">
        <p14:creationId xmlns:p14="http://schemas.microsoft.com/office/powerpoint/2010/main" val="259501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err="1">
                <a:solidFill>
                  <a:schemeClr val="tx1">
                    <a:lumMod val="75000"/>
                    <a:lumOff val="25000"/>
                  </a:schemeClr>
                </a:solidFill>
              </a:rPr>
              <a:t>Wrapper</a:t>
            </a:r>
            <a:r>
              <a:rPr lang="it-IT" sz="4400" dirty="0">
                <a:solidFill>
                  <a:schemeClr val="tx1">
                    <a:lumMod val="75000"/>
                    <a:lumOff val="25000"/>
                  </a:schemeClr>
                </a:solidFill>
              </a:rPr>
              <a:t>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17</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a:bodyPr>
          <a:lstStyle/>
          <a:p>
            <a:pPr lvl="1"/>
            <a:r>
              <a:rPr lang="it-IT" sz="2200" dirty="0">
                <a:latin typeface="+mj-lt"/>
              </a:rPr>
              <a:t> 										          -&gt; metodo richiamato dall’interfaccia che avvia tutto il processo di selezione del file e riconoscimento. In base alla modalità selezionata costruisce il parser in maniera diversa (argomento </a:t>
            </a:r>
            <a:r>
              <a:rPr lang="it-IT" sz="2200" dirty="0" err="1">
                <a:latin typeface="+mj-lt"/>
              </a:rPr>
              <a:t>String</a:t>
            </a:r>
            <a:r>
              <a:rPr lang="it-IT" sz="2200" dirty="0">
                <a:latin typeface="+mj-lt"/>
              </a:rPr>
              <a:t> o </a:t>
            </a:r>
            <a:r>
              <a:rPr lang="it-IT" sz="2200" dirty="0" err="1">
                <a:latin typeface="+mj-lt"/>
              </a:rPr>
              <a:t>BufferedReader</a:t>
            </a:r>
            <a:r>
              <a:rPr lang="it-IT" sz="2200" dirty="0">
                <a:latin typeface="+mj-lt"/>
              </a:rPr>
              <a:t>) ed effettua il </a:t>
            </a:r>
            <a:r>
              <a:rPr lang="it-IT" sz="2200" dirty="0" err="1">
                <a:latin typeface="+mj-lt"/>
              </a:rPr>
              <a:t>parsing</a:t>
            </a:r>
            <a:r>
              <a:rPr lang="it-IT" sz="2200" dirty="0">
                <a:latin typeface="+mj-lt"/>
              </a:rPr>
              <a:t>. Infine a console restituisce la serie di errori trovati se ce ne sono (quest’ultimi non sono visibili dall’interfaccia del tool)</a:t>
            </a:r>
          </a:p>
          <a:p>
            <a:pPr lvl="1"/>
            <a:r>
              <a:rPr lang="it-IT" sz="2200" dirty="0">
                <a:latin typeface="+mj-lt"/>
              </a:rPr>
              <a:t> 											-&gt;       istanzia semplicemente l’interfaccia</a:t>
            </a:r>
          </a:p>
          <a:p>
            <a:pPr marL="201168" lvl="1" indent="0">
              <a:buNone/>
            </a:pPr>
            <a:r>
              <a:rPr lang="it-IT" sz="2200" dirty="0">
                <a:latin typeface="+mj-lt"/>
              </a:rPr>
              <a:t>Altri dettagli sul </a:t>
            </a:r>
            <a:r>
              <a:rPr lang="it-IT" sz="2200" dirty="0" err="1">
                <a:latin typeface="+mj-lt"/>
              </a:rPr>
              <a:t>wrapper</a:t>
            </a:r>
            <a:r>
              <a:rPr lang="it-IT" sz="2200" dirty="0">
                <a:latin typeface="+mj-lt"/>
              </a:rPr>
              <a:t> -&gt;</a:t>
            </a:r>
          </a:p>
          <a:p>
            <a:pPr lvl="1"/>
            <a:r>
              <a:rPr lang="it-IT" sz="2200" dirty="0">
                <a:latin typeface="+mj-lt"/>
              </a:rPr>
              <a:t>I file vengono letti con codifica ANSI (</a:t>
            </a:r>
            <a:r>
              <a:rPr lang="it-IT" sz="1800" dirty="0">
                <a:solidFill>
                  <a:srgbClr val="2A00FF"/>
                </a:solidFill>
                <a:latin typeface="Consolas" panose="020B0609020204030204" pitchFamily="49" charset="0"/>
              </a:rPr>
              <a:t>"Cp1252"</a:t>
            </a:r>
            <a:r>
              <a:rPr lang="it-IT" sz="2200" dirty="0">
                <a:latin typeface="+mj-lt"/>
              </a:rPr>
              <a:t>) per permettere la lettura dei simboli del genere (che altrimenti finirebbe i simboli intorno al 140esimo)</a:t>
            </a:r>
          </a:p>
          <a:p>
            <a:pPr lvl="1"/>
            <a:r>
              <a:rPr lang="it-IT" sz="2200" dirty="0">
                <a:latin typeface="+mj-lt"/>
              </a:rPr>
              <a:t> </a:t>
            </a:r>
          </a:p>
        </p:txBody>
      </p:sp>
      <p:pic>
        <p:nvPicPr>
          <p:cNvPr id="3" name="Immagine 2">
            <a:extLst>
              <a:ext uri="{FF2B5EF4-FFF2-40B4-BE49-F238E27FC236}">
                <a16:creationId xmlns:a16="http://schemas.microsoft.com/office/drawing/2014/main" id="{F03C76CA-58A7-30F8-79FE-EDFD2E4FE067}"/>
              </a:ext>
            </a:extLst>
          </p:cNvPr>
          <p:cNvPicPr>
            <a:picLocks noChangeAspect="1"/>
          </p:cNvPicPr>
          <p:nvPr/>
        </p:nvPicPr>
        <p:blipFill>
          <a:blip r:embed="rId5"/>
          <a:stretch>
            <a:fillRect/>
          </a:stretch>
        </p:blipFill>
        <p:spPr>
          <a:xfrm>
            <a:off x="1092199" y="1538556"/>
            <a:ext cx="9067800" cy="247650"/>
          </a:xfrm>
          <a:prstGeom prst="rect">
            <a:avLst/>
          </a:prstGeom>
          <a:ln>
            <a:solidFill>
              <a:schemeClr val="tx1"/>
            </a:solidFill>
          </a:ln>
        </p:spPr>
      </p:pic>
      <p:pic>
        <p:nvPicPr>
          <p:cNvPr id="8" name="Immagine 7">
            <a:extLst>
              <a:ext uri="{FF2B5EF4-FFF2-40B4-BE49-F238E27FC236}">
                <a16:creationId xmlns:a16="http://schemas.microsoft.com/office/drawing/2014/main" id="{97CB7B17-ED28-80ED-CAD3-39ECFC8B47EF}"/>
              </a:ext>
            </a:extLst>
          </p:cNvPr>
          <p:cNvPicPr>
            <a:picLocks noChangeAspect="1"/>
          </p:cNvPicPr>
          <p:nvPr/>
        </p:nvPicPr>
        <p:blipFill>
          <a:blip r:embed="rId6"/>
          <a:stretch>
            <a:fillRect/>
          </a:stretch>
        </p:blipFill>
        <p:spPr>
          <a:xfrm>
            <a:off x="1092199" y="3313929"/>
            <a:ext cx="9105900" cy="200025"/>
          </a:xfrm>
          <a:prstGeom prst="rect">
            <a:avLst/>
          </a:prstGeom>
          <a:ln>
            <a:solidFill>
              <a:schemeClr val="tx1"/>
            </a:solidFill>
          </a:ln>
        </p:spPr>
      </p:pic>
    </p:spTree>
    <p:extLst>
      <p:ext uri="{BB962C8B-B14F-4D97-AF65-F5344CB8AC3E}">
        <p14:creationId xmlns:p14="http://schemas.microsoft.com/office/powerpoint/2010/main" val="252298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Gestione degli errori (</a:t>
            </a:r>
            <a:r>
              <a:rPr lang="it-IT" dirty="0" err="1"/>
              <a:t>header</a:t>
            </a:r>
            <a:r>
              <a:rPr lang="it-IT" dirty="0"/>
              <a:t>)</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18</a:t>
            </a:fld>
            <a:endParaRPr lang="it-IT" b="1" dirty="0"/>
          </a:p>
        </p:txBody>
      </p:sp>
      <p:sp>
        <p:nvSpPr>
          <p:cNvPr id="12" name="Segnaposto contenuto 11">
            <a:extLst>
              <a:ext uri="{FF2B5EF4-FFF2-40B4-BE49-F238E27FC236}">
                <a16:creationId xmlns:a16="http://schemas.microsoft.com/office/drawing/2014/main" id="{A72F31AD-4883-E517-5A0E-231E81F5661B}"/>
              </a:ext>
            </a:extLst>
          </p:cNvPr>
          <p:cNvSpPr>
            <a:spLocks noGrp="1"/>
          </p:cNvSpPr>
          <p:nvPr>
            <p:ph idx="1"/>
          </p:nvPr>
        </p:nvSpPr>
        <p:spPr>
          <a:xfrm>
            <a:off x="1216547" y="2108201"/>
            <a:ext cx="10596761" cy="3760891"/>
          </a:xfrm>
        </p:spPr>
        <p:txBody>
          <a:bodyPr>
            <a:normAutofit/>
          </a:bodyPr>
          <a:lstStyle/>
          <a:p>
            <a:r>
              <a:rPr lang="it-IT" dirty="0"/>
              <a:t>Vengono effettuati controlli sulla presenza e correttezza degli </a:t>
            </a:r>
            <a:r>
              <a:rPr lang="it-IT" dirty="0" err="1"/>
              <a:t>Header</a:t>
            </a:r>
            <a:r>
              <a:rPr lang="it-IT" dirty="0"/>
              <a:t> e si controlla che ogni campo contenente le informazioni del brano sia di lunghezza pari a 30 caratteri.</a:t>
            </a:r>
          </a:p>
          <a:p>
            <a:r>
              <a:rPr lang="it-IT" dirty="0"/>
              <a:t>Sfruttiamo il riconoscimento delle eccezioni di ANTLR per capire che tipo di errore riceviamo durante il </a:t>
            </a:r>
            <a:r>
              <a:rPr lang="it-IT" dirty="0" err="1"/>
              <a:t>parsing</a:t>
            </a:r>
            <a:endParaRPr lang="it-IT" dirty="0"/>
          </a:p>
          <a:p>
            <a:r>
              <a:rPr lang="it-IT" dirty="0"/>
              <a:t>Alcuni esempi:</a:t>
            </a:r>
          </a:p>
          <a:p>
            <a:pPr lvl="1"/>
            <a:r>
              <a:rPr lang="it-IT" sz="2000" dirty="0"/>
              <a:t>Mancanza o errata scrittura del TAG iniziale</a:t>
            </a:r>
          </a:p>
          <a:p>
            <a:endParaRPr lang="it-IT" dirty="0"/>
          </a:p>
        </p:txBody>
      </p:sp>
      <p:pic>
        <p:nvPicPr>
          <p:cNvPr id="11" name="Immagine 10">
            <a:extLst>
              <a:ext uri="{FF2B5EF4-FFF2-40B4-BE49-F238E27FC236}">
                <a16:creationId xmlns:a16="http://schemas.microsoft.com/office/drawing/2014/main" id="{64CF651B-8FAA-8DDB-FF3D-787279FA6A56}"/>
              </a:ext>
            </a:extLst>
          </p:cNvPr>
          <p:cNvPicPr>
            <a:picLocks noChangeAspect="1"/>
          </p:cNvPicPr>
          <p:nvPr/>
        </p:nvPicPr>
        <p:blipFill>
          <a:blip r:embed="rId5"/>
          <a:stretch>
            <a:fillRect/>
          </a:stretch>
        </p:blipFill>
        <p:spPr>
          <a:xfrm>
            <a:off x="1411382" y="4569318"/>
            <a:ext cx="9112070" cy="480285"/>
          </a:xfrm>
          <a:prstGeom prst="rect">
            <a:avLst/>
          </a:prstGeom>
          <a:ln>
            <a:solidFill>
              <a:schemeClr val="tx1"/>
            </a:solidFill>
          </a:ln>
        </p:spPr>
      </p:pic>
    </p:spTree>
    <p:extLst>
      <p:ext uri="{BB962C8B-B14F-4D97-AF65-F5344CB8AC3E}">
        <p14:creationId xmlns:p14="http://schemas.microsoft.com/office/powerpoint/2010/main" val="414759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degli errori nel dettaglio</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19</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a:bodyPr>
          <a:lstStyle/>
          <a:p>
            <a:pPr lvl="1"/>
            <a:r>
              <a:rPr lang="it-IT" sz="2200" dirty="0">
                <a:latin typeface="+mj-lt"/>
              </a:rPr>
              <a:t>Durante lo sviluppo della grammatica ci siamo accorti che senza una chiara distinzione dei frame è molto difficile riuscire a fare una rilevazione dei errori accurata.</a:t>
            </a:r>
          </a:p>
          <a:p>
            <a:pPr lvl="1"/>
            <a:r>
              <a:rPr lang="it-IT" sz="2200" dirty="0">
                <a:latin typeface="+mj-lt"/>
              </a:rPr>
              <a:t>Nello standard ID3 in esame infatti non c’è una chiara distinzione tra il frame Titolo ed il frame Artista, se quindi dovesse mancare un byte nel Titolo la cosa si rifletterebbe nell’Artista e così via a causa della sequenzialità dei dati</a:t>
            </a:r>
          </a:p>
          <a:p>
            <a:pPr lvl="1"/>
            <a:r>
              <a:rPr lang="it-IT" sz="2200" dirty="0">
                <a:latin typeface="+mj-lt"/>
              </a:rPr>
              <a:t>Per ovviare e operare una buona gestione degli errori abbiamo aggiunto allo standard l’utilizzo delle «head» con caratteri unici non utilizzabili all’interno dei frame (in modo da non innescare un riconoscimento di una «testa» in modo da riconoscere il tipo di errore e la sua localizzazione</a:t>
            </a:r>
          </a:p>
          <a:p>
            <a:pPr lvl="1"/>
            <a:r>
              <a:rPr lang="it-IT" sz="2200" dirty="0">
                <a:latin typeface="+mj-lt"/>
              </a:rPr>
              <a:t>Nonostante ciò, la grammatica è pensata per riconoscere automaticamente se stiamo trattando delle informazioni con le «head» oppure senza, evitando di doverlo specificare. L’unica </a:t>
            </a:r>
            <a:r>
              <a:rPr lang="it-IT" sz="2200" dirty="0" err="1">
                <a:latin typeface="+mj-lt"/>
              </a:rPr>
              <a:t>opzionalità</a:t>
            </a:r>
            <a:r>
              <a:rPr lang="it-IT" sz="2200" dirty="0">
                <a:latin typeface="+mj-lt"/>
              </a:rPr>
              <a:t> è lasciata al metodo con il quale estrapolare i dati dai file</a:t>
            </a:r>
          </a:p>
        </p:txBody>
      </p:sp>
    </p:spTree>
    <p:extLst>
      <p:ext uri="{BB962C8B-B14F-4D97-AF65-F5344CB8AC3E}">
        <p14:creationId xmlns:p14="http://schemas.microsoft.com/office/powerpoint/2010/main" val="111744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Interfaccia e utilizzo</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a:xfrm>
            <a:off x="1216548" y="2108201"/>
            <a:ext cx="10058400" cy="4033981"/>
          </a:xfrm>
        </p:spPr>
        <p:txBody>
          <a:bodyPr/>
          <a:lstStyle/>
          <a:p>
            <a:pPr marL="0" indent="0">
              <a:buNone/>
            </a:pPr>
            <a:r>
              <a:rPr lang="it-IT" dirty="0"/>
              <a:t>SimpleID3 è un JAR eseguibile dopo aver installato JDK o JRE sul proprio computer windows. Il tool permette di estrapolare le informazioni ID3v1 con varie modalità</a:t>
            </a:r>
          </a:p>
        </p:txBody>
      </p:sp>
      <p:pic>
        <p:nvPicPr>
          <p:cNvPr id="7" name="Immagine 6">
            <a:extLst>
              <a:ext uri="{FF2B5EF4-FFF2-40B4-BE49-F238E27FC236}">
                <a16:creationId xmlns:a16="http://schemas.microsoft.com/office/drawing/2014/main" id="{942D1D27-3AC1-DBFF-9430-C2450D336C08}"/>
              </a:ext>
            </a:extLst>
          </p:cNvPr>
          <p:cNvPicPr>
            <a:picLocks noChangeAspect="1"/>
          </p:cNvPicPr>
          <p:nvPr/>
        </p:nvPicPr>
        <p:blipFill>
          <a:blip r:embed="rId5"/>
          <a:stretch>
            <a:fillRect/>
          </a:stretch>
        </p:blipFill>
        <p:spPr>
          <a:xfrm>
            <a:off x="3114675" y="2986225"/>
            <a:ext cx="5962650" cy="3057525"/>
          </a:xfrm>
          <a:prstGeom prst="rect">
            <a:avLst/>
          </a:prstGeom>
        </p:spPr>
      </p:pic>
    </p:spTree>
    <p:extLst>
      <p:ext uri="{BB962C8B-B14F-4D97-AF65-F5344CB8AC3E}">
        <p14:creationId xmlns:p14="http://schemas.microsoft.com/office/powerpoint/2010/main" val="4273503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Testing del tool</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20</a:t>
            </a:fld>
            <a:endParaRPr lang="it-IT" b="1" dirty="0"/>
          </a:p>
        </p:txBody>
      </p:sp>
      <p:sp>
        <p:nvSpPr>
          <p:cNvPr id="12" name="Segnaposto contenuto 11">
            <a:extLst>
              <a:ext uri="{FF2B5EF4-FFF2-40B4-BE49-F238E27FC236}">
                <a16:creationId xmlns:a16="http://schemas.microsoft.com/office/drawing/2014/main" id="{A72F31AD-4883-E517-5A0E-231E81F5661B}"/>
              </a:ext>
            </a:extLst>
          </p:cNvPr>
          <p:cNvSpPr>
            <a:spLocks noGrp="1"/>
          </p:cNvSpPr>
          <p:nvPr>
            <p:ph idx="1"/>
          </p:nvPr>
        </p:nvSpPr>
        <p:spPr>
          <a:xfrm>
            <a:off x="1216547" y="2108201"/>
            <a:ext cx="10596761" cy="3760891"/>
          </a:xfrm>
        </p:spPr>
        <p:txBody>
          <a:bodyPr>
            <a:normAutofit/>
          </a:bodyPr>
          <a:lstStyle/>
          <a:p>
            <a:pPr lvl="1"/>
            <a:r>
              <a:rPr lang="it-IT" sz="2000" dirty="0"/>
              <a:t>Il tool è stato testato utilizzando il pacchetto fornito disponibile sul sito dell’organizzazione ID3 -&gt; </a:t>
            </a:r>
            <a:r>
              <a:rPr lang="it-IT" sz="2000" dirty="0">
                <a:hlinkClick r:id="rId5"/>
              </a:rPr>
              <a:t>https://id3.org/Developer%20Information</a:t>
            </a:r>
            <a:r>
              <a:rPr lang="it-IT" sz="2000" dirty="0"/>
              <a:t> </a:t>
            </a:r>
          </a:p>
          <a:p>
            <a:pPr lvl="1"/>
            <a:r>
              <a:rPr lang="it-IT" sz="2000" dirty="0"/>
              <a:t>Dei 270 test + extra, il tool riesce a riconoscere correttamente le informazioni in tutti i 270 casi (extra esclusi)</a:t>
            </a:r>
          </a:p>
          <a:p>
            <a:pPr lvl="1"/>
            <a:r>
              <a:rPr lang="it-IT" sz="2000" dirty="0"/>
              <a:t>Sono stati creati alcuni corrispettivi con gli </a:t>
            </a:r>
            <a:r>
              <a:rPr lang="it-IT" sz="2000" dirty="0" err="1"/>
              <a:t>header</a:t>
            </a:r>
            <a:r>
              <a:rPr lang="it-IT" sz="2000" dirty="0"/>
              <a:t> per testare anche la grammatica alternativa, con buoni risultati durante la prova</a:t>
            </a:r>
          </a:p>
          <a:p>
            <a:endParaRPr lang="it-IT" dirty="0"/>
          </a:p>
        </p:txBody>
      </p:sp>
    </p:spTree>
    <p:extLst>
      <p:ext uri="{BB962C8B-B14F-4D97-AF65-F5344CB8AC3E}">
        <p14:creationId xmlns:p14="http://schemas.microsoft.com/office/powerpoint/2010/main" val="344652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21</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Errata scrittura di «TAG» (es. -&gt; </a:t>
            </a:r>
            <a:r>
              <a:rPr lang="it-IT" sz="2200" dirty="0" err="1">
                <a:latin typeface="+mj-lt"/>
              </a:rPr>
              <a:t>TaG</a:t>
            </a:r>
            <a:r>
              <a:rPr lang="it-IT" sz="2200" dirty="0">
                <a:latin typeface="+mj-lt"/>
              </a:rPr>
              <a:t>   TA   </a:t>
            </a:r>
            <a:r>
              <a:rPr lang="it-IT" sz="2200" dirty="0" err="1">
                <a:latin typeface="+mj-lt"/>
              </a:rPr>
              <a:t>TAGa</a:t>
            </a:r>
            <a:r>
              <a:rPr lang="it-IT" sz="2200" dirty="0">
                <a:latin typeface="+mj-lt"/>
              </a:rPr>
              <a:t>   )</a:t>
            </a:r>
          </a:p>
          <a:p>
            <a:pPr lvl="1"/>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lvl="1"/>
            <a:r>
              <a:rPr lang="it-IT" sz="2200" dirty="0">
                <a:latin typeface="+mj-lt"/>
              </a:rPr>
              <a:t>Lunghezza di titolo, artista e album &lt; 30 caratteri</a:t>
            </a:r>
          </a:p>
          <a:p>
            <a:pPr marL="201168" lvl="1" indent="0">
              <a:buNone/>
            </a:pPr>
            <a:endParaRPr lang="it-IT" sz="2200" dirty="0">
              <a:latin typeface="+mj-lt"/>
            </a:endParaRPr>
          </a:p>
        </p:txBody>
      </p:sp>
      <p:pic>
        <p:nvPicPr>
          <p:cNvPr id="3" name="Immagine 2">
            <a:extLst>
              <a:ext uri="{FF2B5EF4-FFF2-40B4-BE49-F238E27FC236}">
                <a16:creationId xmlns:a16="http://schemas.microsoft.com/office/drawing/2014/main" id="{70643618-0588-4567-8203-DD95E61AD0A5}"/>
              </a:ext>
            </a:extLst>
          </p:cNvPr>
          <p:cNvPicPr>
            <a:picLocks noChangeAspect="1"/>
          </p:cNvPicPr>
          <p:nvPr/>
        </p:nvPicPr>
        <p:blipFill>
          <a:blip r:embed="rId5"/>
          <a:stretch>
            <a:fillRect/>
          </a:stretch>
        </p:blipFill>
        <p:spPr>
          <a:xfrm>
            <a:off x="963279" y="3568976"/>
            <a:ext cx="5608516" cy="2351958"/>
          </a:xfrm>
          <a:prstGeom prst="rect">
            <a:avLst/>
          </a:prstGeom>
          <a:ln>
            <a:solidFill>
              <a:schemeClr val="tx1"/>
            </a:solidFill>
          </a:ln>
        </p:spPr>
      </p:pic>
      <p:pic>
        <p:nvPicPr>
          <p:cNvPr id="7" name="Immagine 6">
            <a:extLst>
              <a:ext uri="{FF2B5EF4-FFF2-40B4-BE49-F238E27FC236}">
                <a16:creationId xmlns:a16="http://schemas.microsoft.com/office/drawing/2014/main" id="{ABC43EA6-E19E-4A8A-B862-8A153B321BA7}"/>
              </a:ext>
            </a:extLst>
          </p:cNvPr>
          <p:cNvPicPr>
            <a:picLocks noChangeAspect="1"/>
          </p:cNvPicPr>
          <p:nvPr/>
        </p:nvPicPr>
        <p:blipFill>
          <a:blip r:embed="rId6"/>
          <a:stretch>
            <a:fillRect/>
          </a:stretch>
        </p:blipFill>
        <p:spPr>
          <a:xfrm>
            <a:off x="963279" y="1870126"/>
            <a:ext cx="6287267" cy="341611"/>
          </a:xfrm>
          <a:prstGeom prst="rect">
            <a:avLst/>
          </a:prstGeom>
          <a:ln>
            <a:solidFill>
              <a:schemeClr val="tx1"/>
            </a:solidFill>
          </a:ln>
        </p:spPr>
      </p:pic>
      <p:pic>
        <p:nvPicPr>
          <p:cNvPr id="9" name="Immagine 8">
            <a:extLst>
              <a:ext uri="{FF2B5EF4-FFF2-40B4-BE49-F238E27FC236}">
                <a16:creationId xmlns:a16="http://schemas.microsoft.com/office/drawing/2014/main" id="{F1B25243-4257-4658-AB33-72E10E6C138B}"/>
              </a:ext>
            </a:extLst>
          </p:cNvPr>
          <p:cNvPicPr>
            <a:picLocks noChangeAspect="1"/>
          </p:cNvPicPr>
          <p:nvPr/>
        </p:nvPicPr>
        <p:blipFill>
          <a:blip r:embed="rId7"/>
          <a:stretch>
            <a:fillRect/>
          </a:stretch>
        </p:blipFill>
        <p:spPr>
          <a:xfrm>
            <a:off x="963279" y="2221733"/>
            <a:ext cx="7181850" cy="510673"/>
          </a:xfrm>
          <a:prstGeom prst="rect">
            <a:avLst/>
          </a:prstGeom>
          <a:ln>
            <a:solidFill>
              <a:schemeClr val="tx1"/>
            </a:solidFill>
          </a:ln>
        </p:spPr>
      </p:pic>
      <p:pic>
        <p:nvPicPr>
          <p:cNvPr id="15" name="Immagine 14">
            <a:extLst>
              <a:ext uri="{FF2B5EF4-FFF2-40B4-BE49-F238E27FC236}">
                <a16:creationId xmlns:a16="http://schemas.microsoft.com/office/drawing/2014/main" id="{F471B7C1-7529-49E4-B648-40083D68110A}"/>
              </a:ext>
            </a:extLst>
          </p:cNvPr>
          <p:cNvPicPr>
            <a:picLocks noChangeAspect="1"/>
          </p:cNvPicPr>
          <p:nvPr/>
        </p:nvPicPr>
        <p:blipFill>
          <a:blip r:embed="rId8"/>
          <a:stretch>
            <a:fillRect/>
          </a:stretch>
        </p:blipFill>
        <p:spPr>
          <a:xfrm>
            <a:off x="963279" y="2742402"/>
            <a:ext cx="5945521" cy="331183"/>
          </a:xfrm>
          <a:prstGeom prst="rect">
            <a:avLst/>
          </a:prstGeom>
          <a:ln>
            <a:solidFill>
              <a:schemeClr val="tx1"/>
            </a:solidFill>
          </a:ln>
        </p:spPr>
      </p:pic>
    </p:spTree>
    <p:extLst>
      <p:ext uri="{BB962C8B-B14F-4D97-AF65-F5344CB8AC3E}">
        <p14:creationId xmlns:p14="http://schemas.microsoft.com/office/powerpoint/2010/main" val="267656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22</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Lunghezza di titolo, artista e album &gt; 30 caratteri</a:t>
            </a: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r>
              <a:rPr lang="it-IT" sz="2200" dirty="0">
                <a:latin typeface="+mj-lt"/>
              </a:rPr>
              <a:t>Carattere mancante in Anno</a:t>
            </a:r>
          </a:p>
          <a:p>
            <a:pPr marL="201168" lvl="1" indent="0">
              <a:buNone/>
            </a:pPr>
            <a:endParaRPr lang="it-IT" sz="2200" dirty="0">
              <a:latin typeface="+mj-lt"/>
            </a:endParaRPr>
          </a:p>
        </p:txBody>
      </p:sp>
      <p:pic>
        <p:nvPicPr>
          <p:cNvPr id="6" name="Immagine 5">
            <a:extLst>
              <a:ext uri="{FF2B5EF4-FFF2-40B4-BE49-F238E27FC236}">
                <a16:creationId xmlns:a16="http://schemas.microsoft.com/office/drawing/2014/main" id="{2537F7D5-5F81-4FF7-8053-F12890936359}"/>
              </a:ext>
            </a:extLst>
          </p:cNvPr>
          <p:cNvPicPr>
            <a:picLocks noChangeAspect="1"/>
          </p:cNvPicPr>
          <p:nvPr/>
        </p:nvPicPr>
        <p:blipFill>
          <a:blip r:embed="rId5"/>
          <a:stretch>
            <a:fillRect/>
          </a:stretch>
        </p:blipFill>
        <p:spPr>
          <a:xfrm>
            <a:off x="1002045" y="1869350"/>
            <a:ext cx="7458075" cy="2305050"/>
          </a:xfrm>
          <a:prstGeom prst="rect">
            <a:avLst/>
          </a:prstGeom>
          <a:ln>
            <a:solidFill>
              <a:schemeClr val="tx1"/>
            </a:solidFill>
          </a:ln>
        </p:spPr>
      </p:pic>
      <p:pic>
        <p:nvPicPr>
          <p:cNvPr id="15" name="Immagine 14">
            <a:extLst>
              <a:ext uri="{FF2B5EF4-FFF2-40B4-BE49-F238E27FC236}">
                <a16:creationId xmlns:a16="http://schemas.microsoft.com/office/drawing/2014/main" id="{E74CF120-B070-4C16-B86A-D4B68C3475BB}"/>
              </a:ext>
            </a:extLst>
          </p:cNvPr>
          <p:cNvPicPr>
            <a:picLocks noChangeAspect="1"/>
          </p:cNvPicPr>
          <p:nvPr/>
        </p:nvPicPr>
        <p:blipFill>
          <a:blip r:embed="rId6"/>
          <a:stretch>
            <a:fillRect/>
          </a:stretch>
        </p:blipFill>
        <p:spPr>
          <a:xfrm>
            <a:off x="1002045" y="4768753"/>
            <a:ext cx="2817672" cy="238113"/>
          </a:xfrm>
          <a:prstGeom prst="rect">
            <a:avLst/>
          </a:prstGeom>
          <a:ln>
            <a:solidFill>
              <a:schemeClr val="tx1"/>
            </a:solidFill>
          </a:ln>
        </p:spPr>
      </p:pic>
      <p:pic>
        <p:nvPicPr>
          <p:cNvPr id="16" name="Immagine 15">
            <a:extLst>
              <a:ext uri="{FF2B5EF4-FFF2-40B4-BE49-F238E27FC236}">
                <a16:creationId xmlns:a16="http://schemas.microsoft.com/office/drawing/2014/main" id="{2B91AE74-538C-4FF6-8DFD-767C85B7A53B}"/>
              </a:ext>
            </a:extLst>
          </p:cNvPr>
          <p:cNvPicPr>
            <a:picLocks noChangeAspect="1"/>
          </p:cNvPicPr>
          <p:nvPr/>
        </p:nvPicPr>
        <p:blipFill>
          <a:blip r:embed="rId7"/>
          <a:stretch>
            <a:fillRect/>
          </a:stretch>
        </p:blipFill>
        <p:spPr>
          <a:xfrm>
            <a:off x="1002045" y="5098950"/>
            <a:ext cx="6069540" cy="416435"/>
          </a:xfrm>
          <a:prstGeom prst="rect">
            <a:avLst/>
          </a:prstGeom>
          <a:ln>
            <a:solidFill>
              <a:schemeClr val="tx1"/>
            </a:solidFill>
          </a:ln>
        </p:spPr>
      </p:pic>
    </p:spTree>
    <p:extLst>
      <p:ext uri="{BB962C8B-B14F-4D97-AF65-F5344CB8AC3E}">
        <p14:creationId xmlns:p14="http://schemas.microsoft.com/office/powerpoint/2010/main" val="179957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23</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Genere mancante o non riconosciuto</a:t>
            </a:r>
          </a:p>
          <a:p>
            <a:pPr marL="201168" lvl="1" indent="0">
              <a:buNone/>
            </a:pPr>
            <a:endParaRPr lang="it-IT" sz="2200" dirty="0">
              <a:latin typeface="+mj-lt"/>
            </a:endParaRPr>
          </a:p>
          <a:p>
            <a:pPr lvl="1"/>
            <a:r>
              <a:rPr lang="it-IT" sz="2200" dirty="0">
                <a:latin typeface="+mj-lt"/>
              </a:rPr>
              <a:t>Errata scrittura della head di titolo (es. -&gt; </a:t>
            </a:r>
            <a:r>
              <a:rPr lang="it-IT" sz="2200" dirty="0" err="1">
                <a:latin typeface="+mj-lt"/>
              </a:rPr>
              <a:t>tit</a:t>
            </a:r>
            <a:r>
              <a:rPr lang="it-IT" sz="2200" dirty="0">
                <a:latin typeface="+mj-lt"/>
              </a:rPr>
              <a:t>:   #tit   #ti:   #tito:   )</a:t>
            </a:r>
          </a:p>
          <a:p>
            <a:pPr lvl="1"/>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p:txBody>
      </p:sp>
      <p:pic>
        <p:nvPicPr>
          <p:cNvPr id="14" name="Immagine 13">
            <a:extLst>
              <a:ext uri="{FF2B5EF4-FFF2-40B4-BE49-F238E27FC236}">
                <a16:creationId xmlns:a16="http://schemas.microsoft.com/office/drawing/2014/main" id="{591160EA-3B51-41F9-91DB-29520A77FCE8}"/>
              </a:ext>
            </a:extLst>
          </p:cNvPr>
          <p:cNvPicPr>
            <a:picLocks noChangeAspect="1"/>
          </p:cNvPicPr>
          <p:nvPr/>
        </p:nvPicPr>
        <p:blipFill>
          <a:blip r:embed="rId5"/>
          <a:stretch>
            <a:fillRect/>
          </a:stretch>
        </p:blipFill>
        <p:spPr>
          <a:xfrm>
            <a:off x="962556" y="1864741"/>
            <a:ext cx="2733675" cy="409575"/>
          </a:xfrm>
          <a:prstGeom prst="rect">
            <a:avLst/>
          </a:prstGeom>
          <a:ln>
            <a:solidFill>
              <a:schemeClr val="tx1"/>
            </a:solidFill>
          </a:ln>
        </p:spPr>
      </p:pic>
      <p:pic>
        <p:nvPicPr>
          <p:cNvPr id="16" name="Immagine 15">
            <a:extLst>
              <a:ext uri="{FF2B5EF4-FFF2-40B4-BE49-F238E27FC236}">
                <a16:creationId xmlns:a16="http://schemas.microsoft.com/office/drawing/2014/main" id="{69462C9F-97B5-4BF3-8D51-57749D3E5B62}"/>
              </a:ext>
            </a:extLst>
          </p:cNvPr>
          <p:cNvPicPr>
            <a:picLocks noChangeAspect="1"/>
          </p:cNvPicPr>
          <p:nvPr/>
        </p:nvPicPr>
        <p:blipFill>
          <a:blip r:embed="rId6"/>
          <a:stretch>
            <a:fillRect/>
          </a:stretch>
        </p:blipFill>
        <p:spPr>
          <a:xfrm>
            <a:off x="962556" y="2731452"/>
            <a:ext cx="8277225" cy="419100"/>
          </a:xfrm>
          <a:prstGeom prst="rect">
            <a:avLst/>
          </a:prstGeom>
          <a:ln>
            <a:solidFill>
              <a:schemeClr val="tx1"/>
            </a:solidFill>
          </a:ln>
        </p:spPr>
      </p:pic>
      <p:pic>
        <p:nvPicPr>
          <p:cNvPr id="18" name="Immagine 17">
            <a:extLst>
              <a:ext uri="{FF2B5EF4-FFF2-40B4-BE49-F238E27FC236}">
                <a16:creationId xmlns:a16="http://schemas.microsoft.com/office/drawing/2014/main" id="{A8CD1719-0E8B-4F35-AF64-F95164EB1226}"/>
              </a:ext>
            </a:extLst>
          </p:cNvPr>
          <p:cNvPicPr>
            <a:picLocks noChangeAspect="1"/>
          </p:cNvPicPr>
          <p:nvPr/>
        </p:nvPicPr>
        <p:blipFill>
          <a:blip r:embed="rId7"/>
          <a:stretch>
            <a:fillRect/>
          </a:stretch>
        </p:blipFill>
        <p:spPr>
          <a:xfrm>
            <a:off x="962556" y="3262816"/>
            <a:ext cx="4095750" cy="257175"/>
          </a:xfrm>
          <a:prstGeom prst="rect">
            <a:avLst/>
          </a:prstGeom>
          <a:ln>
            <a:solidFill>
              <a:schemeClr val="tx1"/>
            </a:solidFill>
          </a:ln>
        </p:spPr>
      </p:pic>
      <p:pic>
        <p:nvPicPr>
          <p:cNvPr id="20" name="Immagine 19">
            <a:extLst>
              <a:ext uri="{FF2B5EF4-FFF2-40B4-BE49-F238E27FC236}">
                <a16:creationId xmlns:a16="http://schemas.microsoft.com/office/drawing/2014/main" id="{B5D744C5-F9B7-4449-94A9-DB8842877036}"/>
              </a:ext>
            </a:extLst>
          </p:cNvPr>
          <p:cNvPicPr>
            <a:picLocks noChangeAspect="1"/>
          </p:cNvPicPr>
          <p:nvPr/>
        </p:nvPicPr>
        <p:blipFill>
          <a:blip r:embed="rId8"/>
          <a:stretch>
            <a:fillRect/>
          </a:stretch>
        </p:blipFill>
        <p:spPr>
          <a:xfrm>
            <a:off x="962556" y="3507602"/>
            <a:ext cx="5962650" cy="609600"/>
          </a:xfrm>
          <a:prstGeom prst="rect">
            <a:avLst/>
          </a:prstGeom>
          <a:ln>
            <a:solidFill>
              <a:schemeClr val="tx1"/>
            </a:solidFill>
          </a:ln>
        </p:spPr>
      </p:pic>
      <p:pic>
        <p:nvPicPr>
          <p:cNvPr id="22" name="Immagine 21">
            <a:extLst>
              <a:ext uri="{FF2B5EF4-FFF2-40B4-BE49-F238E27FC236}">
                <a16:creationId xmlns:a16="http://schemas.microsoft.com/office/drawing/2014/main" id="{87B5C3F6-F683-40B3-98D7-74CD3D2E5941}"/>
              </a:ext>
            </a:extLst>
          </p:cNvPr>
          <p:cNvPicPr>
            <a:picLocks noChangeAspect="1"/>
          </p:cNvPicPr>
          <p:nvPr/>
        </p:nvPicPr>
        <p:blipFill>
          <a:blip r:embed="rId9"/>
          <a:stretch>
            <a:fillRect/>
          </a:stretch>
        </p:blipFill>
        <p:spPr>
          <a:xfrm>
            <a:off x="962556" y="4244202"/>
            <a:ext cx="4057650" cy="219075"/>
          </a:xfrm>
          <a:prstGeom prst="rect">
            <a:avLst/>
          </a:prstGeom>
          <a:ln>
            <a:solidFill>
              <a:schemeClr val="tx1"/>
            </a:solidFill>
          </a:ln>
        </p:spPr>
      </p:pic>
      <p:pic>
        <p:nvPicPr>
          <p:cNvPr id="24" name="Immagine 23">
            <a:extLst>
              <a:ext uri="{FF2B5EF4-FFF2-40B4-BE49-F238E27FC236}">
                <a16:creationId xmlns:a16="http://schemas.microsoft.com/office/drawing/2014/main" id="{116DF512-E15E-4238-879D-3556CB2DB2EF}"/>
              </a:ext>
            </a:extLst>
          </p:cNvPr>
          <p:cNvPicPr>
            <a:picLocks noChangeAspect="1"/>
          </p:cNvPicPr>
          <p:nvPr/>
        </p:nvPicPr>
        <p:blipFill>
          <a:blip r:embed="rId10"/>
          <a:stretch>
            <a:fillRect/>
          </a:stretch>
        </p:blipFill>
        <p:spPr>
          <a:xfrm>
            <a:off x="962556" y="4474252"/>
            <a:ext cx="5991225" cy="428625"/>
          </a:xfrm>
          <a:prstGeom prst="rect">
            <a:avLst/>
          </a:prstGeom>
          <a:ln>
            <a:solidFill>
              <a:schemeClr val="tx1"/>
            </a:solidFill>
          </a:ln>
        </p:spPr>
      </p:pic>
      <p:pic>
        <p:nvPicPr>
          <p:cNvPr id="29" name="Immagine 28">
            <a:extLst>
              <a:ext uri="{FF2B5EF4-FFF2-40B4-BE49-F238E27FC236}">
                <a16:creationId xmlns:a16="http://schemas.microsoft.com/office/drawing/2014/main" id="{6F85A9A0-669F-45E2-B9C1-F67B48D03DCC}"/>
              </a:ext>
            </a:extLst>
          </p:cNvPr>
          <p:cNvPicPr>
            <a:picLocks noChangeAspect="1"/>
          </p:cNvPicPr>
          <p:nvPr/>
        </p:nvPicPr>
        <p:blipFill>
          <a:blip r:embed="rId11"/>
          <a:stretch>
            <a:fillRect/>
          </a:stretch>
        </p:blipFill>
        <p:spPr>
          <a:xfrm>
            <a:off x="962556" y="5043818"/>
            <a:ext cx="4048125" cy="209550"/>
          </a:xfrm>
          <a:prstGeom prst="rect">
            <a:avLst/>
          </a:prstGeom>
          <a:ln>
            <a:solidFill>
              <a:schemeClr val="tx1"/>
            </a:solidFill>
          </a:ln>
        </p:spPr>
      </p:pic>
      <p:pic>
        <p:nvPicPr>
          <p:cNvPr id="32" name="Immagine 31">
            <a:extLst>
              <a:ext uri="{FF2B5EF4-FFF2-40B4-BE49-F238E27FC236}">
                <a16:creationId xmlns:a16="http://schemas.microsoft.com/office/drawing/2014/main" id="{E08024D4-372C-44A8-9F46-32C708DBAF4B}"/>
              </a:ext>
            </a:extLst>
          </p:cNvPr>
          <p:cNvPicPr>
            <a:picLocks noChangeAspect="1"/>
          </p:cNvPicPr>
          <p:nvPr/>
        </p:nvPicPr>
        <p:blipFill>
          <a:blip r:embed="rId12"/>
          <a:stretch>
            <a:fillRect/>
          </a:stretch>
        </p:blipFill>
        <p:spPr>
          <a:xfrm>
            <a:off x="962556" y="5255342"/>
            <a:ext cx="8477250" cy="428625"/>
          </a:xfrm>
          <a:prstGeom prst="rect">
            <a:avLst/>
          </a:prstGeom>
          <a:ln>
            <a:solidFill>
              <a:schemeClr val="tx1"/>
            </a:solidFill>
          </a:ln>
        </p:spPr>
      </p:pic>
    </p:spTree>
    <p:extLst>
      <p:ext uri="{BB962C8B-B14F-4D97-AF65-F5344CB8AC3E}">
        <p14:creationId xmlns:p14="http://schemas.microsoft.com/office/powerpoint/2010/main" val="2769720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it-IT" dirty="0"/>
              <a:t>Fine</a:t>
            </a:r>
          </a:p>
        </p:txBody>
      </p:sp>
      <p:pic>
        <p:nvPicPr>
          <p:cNvPr id="4" name="Elemento grafico 3">
            <a:extLst>
              <a:ext uri="{FF2B5EF4-FFF2-40B4-BE49-F238E27FC236}">
                <a16:creationId xmlns:a16="http://schemas.microsoft.com/office/drawing/2014/main" id="{4E632E39-706D-4A38-9695-817394D0F6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166400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Interfaccia e utilizzo</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1"/>
            <a:ext cx="10864474" cy="4476970"/>
          </a:xfrm>
        </p:spPr>
        <p:txBody>
          <a:bodyPr vert="horz" lIns="0" tIns="45720" rIns="0" bIns="45720" rtlCol="0">
            <a:normAutofit/>
          </a:bodyPr>
          <a:lstStyle/>
          <a:p>
            <a:pPr rtl="0"/>
            <a:r>
              <a:rPr lang="it-IT" dirty="0">
                <a:latin typeface="+mj-lt"/>
              </a:rPr>
              <a:t>Modalità 128byte -&gt; il tool estrae gli ultimi 128byte del file mp3 indifferentemente dal loro contenuto. È la modalità più rapida, visto che le informazioni ID3v1 sono quasi sempre alla fine del file mp3, ma può avere problemi in caso di tag non conformi allo standard (+ o – byte presenti) poiché effettua il riconoscimento semantico in un secondo momento</a:t>
            </a:r>
          </a:p>
          <a:p>
            <a:pPr rtl="0"/>
            <a:r>
              <a:rPr lang="it-IT" dirty="0">
                <a:latin typeface="+mj-lt"/>
              </a:rPr>
              <a:t>Modalità 158byte -&gt; come per 128byte, ma vengono utilizzati gli </a:t>
            </a:r>
            <a:r>
              <a:rPr lang="it-IT" dirty="0" err="1">
                <a:latin typeface="+mj-lt"/>
              </a:rPr>
              <a:t>header</a:t>
            </a:r>
            <a:r>
              <a:rPr lang="it-IT" dirty="0">
                <a:latin typeface="+mj-lt"/>
              </a:rPr>
              <a:t> (vedi parte gestione e controllo errori)</a:t>
            </a:r>
          </a:p>
          <a:p>
            <a:pPr rtl="0"/>
            <a:r>
              <a:rPr lang="it-IT" dirty="0">
                <a:latin typeface="+mj-lt"/>
              </a:rPr>
              <a:t>Modalità automatica -&gt; viene </a:t>
            </a:r>
            <a:r>
              <a:rPr lang="it-IT" dirty="0" err="1">
                <a:latin typeface="+mj-lt"/>
              </a:rPr>
              <a:t>parsato</a:t>
            </a:r>
            <a:r>
              <a:rPr lang="it-IT" dirty="0">
                <a:latin typeface="+mj-lt"/>
              </a:rPr>
              <a:t> tutto il file mp3 alla ricerca dell’inizio delle informazioni ID3v1 segnalate dalla parola «TAG». Può cercare info in tutto il file e non ha problemi di dimensioni non conformi, ma non è altrettanto veloce può talvolta dare qualche errore (poiché parsa tutto l’mp3 come file di testo)</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Tree>
    <p:extLst>
      <p:ext uri="{BB962C8B-B14F-4D97-AF65-F5344CB8AC3E}">
        <p14:creationId xmlns:p14="http://schemas.microsoft.com/office/powerpoint/2010/main" val="146769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Utilizzo delle modalità</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9"/>
          </a:xfrm>
        </p:spPr>
        <p:txBody>
          <a:bodyPr vert="horz" lIns="0" tIns="45720" rIns="0" bIns="45720" rtlCol="0">
            <a:normAutofit/>
          </a:bodyPr>
          <a:lstStyle/>
          <a:p>
            <a:pPr rtl="0"/>
            <a:r>
              <a:rPr lang="it-IT" dirty="0">
                <a:latin typeface="+mj-lt"/>
              </a:rPr>
              <a:t>Selezionata la modalità il tool ci permette di scegliere un file mp3 in qualsivoglia posizione all’interno della memoria di massa della nostra macchina. Ricordiamo che per i classici mp3 la lettura viene effettuata con modalità 128byte o automatica</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pic>
        <p:nvPicPr>
          <p:cNvPr id="3" name="Immagine 2">
            <a:extLst>
              <a:ext uri="{FF2B5EF4-FFF2-40B4-BE49-F238E27FC236}">
                <a16:creationId xmlns:a16="http://schemas.microsoft.com/office/drawing/2014/main" id="{22E26D05-FBED-6134-6D0A-19921F62E689}"/>
              </a:ext>
            </a:extLst>
          </p:cNvPr>
          <p:cNvPicPr>
            <a:picLocks noChangeAspect="1"/>
          </p:cNvPicPr>
          <p:nvPr/>
        </p:nvPicPr>
        <p:blipFill>
          <a:blip r:embed="rId5"/>
          <a:stretch>
            <a:fillRect/>
          </a:stretch>
        </p:blipFill>
        <p:spPr>
          <a:xfrm>
            <a:off x="3691991" y="2608108"/>
            <a:ext cx="4662343" cy="3321733"/>
          </a:xfrm>
          <a:prstGeom prst="rect">
            <a:avLst/>
          </a:prstGeom>
        </p:spPr>
      </p:pic>
    </p:spTree>
    <p:extLst>
      <p:ext uri="{BB962C8B-B14F-4D97-AF65-F5344CB8AC3E}">
        <p14:creationId xmlns:p14="http://schemas.microsoft.com/office/powerpoint/2010/main" val="85408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Utilizzo delle modalità</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1"/>
            <a:ext cx="10864474" cy="4476970"/>
          </a:xfrm>
        </p:spPr>
        <p:txBody>
          <a:bodyPr vert="horz" lIns="0" tIns="45720" rIns="0" bIns="45720" rtlCol="0">
            <a:normAutofit/>
          </a:bodyPr>
          <a:lstStyle/>
          <a:p>
            <a:pPr rtl="0"/>
            <a:r>
              <a:rPr lang="it-IT" dirty="0">
                <a:latin typeface="+mj-lt"/>
              </a:rPr>
              <a:t>Infine, a meno di informazioni non conformi allo standard, abbiamo le informazioni visualizzate a schermo</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pic>
        <p:nvPicPr>
          <p:cNvPr id="7" name="Immagine 6">
            <a:extLst>
              <a:ext uri="{FF2B5EF4-FFF2-40B4-BE49-F238E27FC236}">
                <a16:creationId xmlns:a16="http://schemas.microsoft.com/office/drawing/2014/main" id="{2B658D61-72CD-97BC-E0F5-84F72F12EFBE}"/>
              </a:ext>
            </a:extLst>
          </p:cNvPr>
          <p:cNvPicPr>
            <a:picLocks noChangeAspect="1"/>
          </p:cNvPicPr>
          <p:nvPr/>
        </p:nvPicPr>
        <p:blipFill>
          <a:blip r:embed="rId5"/>
          <a:stretch>
            <a:fillRect/>
          </a:stretch>
        </p:blipFill>
        <p:spPr>
          <a:xfrm>
            <a:off x="3041838" y="2394973"/>
            <a:ext cx="5962650" cy="3057525"/>
          </a:xfrm>
          <a:prstGeom prst="rect">
            <a:avLst/>
          </a:prstGeom>
        </p:spPr>
      </p:pic>
    </p:spTree>
    <p:extLst>
      <p:ext uri="{BB962C8B-B14F-4D97-AF65-F5344CB8AC3E}">
        <p14:creationId xmlns:p14="http://schemas.microsoft.com/office/powerpoint/2010/main" val="250939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Grammatica utilizzata</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a:xfrm>
            <a:off x="1216548" y="2108201"/>
            <a:ext cx="10058400" cy="4015508"/>
          </a:xfrm>
        </p:spPr>
        <p:txBody>
          <a:bodyPr/>
          <a:lstStyle/>
          <a:p>
            <a:r>
              <a:rPr lang="it-IT" dirty="0"/>
              <a:t>La grammatica utilizzata permette di riconoscere 2 differenti strutture di dati, basate sullo stesso concetto di informazioni ID3v1</a:t>
            </a:r>
          </a:p>
          <a:p>
            <a:r>
              <a:rPr lang="it-IT" dirty="0"/>
              <a:t>Possiamo anche </a:t>
            </a:r>
            <a:r>
              <a:rPr lang="it-IT" dirty="0" err="1"/>
              <a:t>parsare</a:t>
            </a:r>
            <a:r>
              <a:rPr lang="it-IT" dirty="0"/>
              <a:t> </a:t>
            </a:r>
            <a:r>
              <a:rPr lang="it-IT" dirty="0" err="1"/>
              <a:t>un’intero</a:t>
            </a:r>
            <a:r>
              <a:rPr lang="it-IT" dirty="0"/>
              <a:t> file mp3 fino al riconoscimento della struttura principale dell’ID3v1. come slot «musica» indichiamo un qualsivoglia numero di caratteri </a:t>
            </a:r>
          </a:p>
          <a:p>
            <a:endParaRPr lang="it-IT" dirty="0"/>
          </a:p>
          <a:p>
            <a:r>
              <a:rPr lang="it-IT" dirty="0"/>
              <a:t>La struttura è caratterizzata per iniziare sempre con la parola chiave «TAG» qualsiasi sia il suo tipo</a:t>
            </a:r>
          </a:p>
          <a:p>
            <a:pPr marL="0" indent="0">
              <a:buNone/>
            </a:pPr>
            <a:endParaRPr lang="it-IT" dirty="0"/>
          </a:p>
          <a:p>
            <a:pPr marL="0" indent="0">
              <a:buNone/>
            </a:pPr>
            <a:endParaRPr lang="it-IT" dirty="0"/>
          </a:p>
        </p:txBody>
      </p:sp>
      <p:pic>
        <p:nvPicPr>
          <p:cNvPr id="7" name="Immagine 6">
            <a:extLst>
              <a:ext uri="{FF2B5EF4-FFF2-40B4-BE49-F238E27FC236}">
                <a16:creationId xmlns:a16="http://schemas.microsoft.com/office/drawing/2014/main" id="{45F8E886-6A45-24B8-540C-C8A2225F41AF}"/>
              </a:ext>
            </a:extLst>
          </p:cNvPr>
          <p:cNvPicPr>
            <a:picLocks noChangeAspect="1"/>
          </p:cNvPicPr>
          <p:nvPr/>
        </p:nvPicPr>
        <p:blipFill>
          <a:blip r:embed="rId5"/>
          <a:stretch>
            <a:fillRect/>
          </a:stretch>
        </p:blipFill>
        <p:spPr>
          <a:xfrm>
            <a:off x="1407048" y="3623855"/>
            <a:ext cx="4838700" cy="533400"/>
          </a:xfrm>
          <a:prstGeom prst="rect">
            <a:avLst/>
          </a:prstGeom>
          <a:ln>
            <a:solidFill>
              <a:schemeClr val="tx1"/>
            </a:solidFill>
          </a:ln>
        </p:spPr>
      </p:pic>
      <p:pic>
        <p:nvPicPr>
          <p:cNvPr id="12" name="Immagine 11">
            <a:extLst>
              <a:ext uri="{FF2B5EF4-FFF2-40B4-BE49-F238E27FC236}">
                <a16:creationId xmlns:a16="http://schemas.microsoft.com/office/drawing/2014/main" id="{CAA8DD40-4101-C390-3003-C01009431E1D}"/>
              </a:ext>
            </a:extLst>
          </p:cNvPr>
          <p:cNvPicPr>
            <a:picLocks noChangeAspect="1"/>
          </p:cNvPicPr>
          <p:nvPr/>
        </p:nvPicPr>
        <p:blipFill>
          <a:blip r:embed="rId6"/>
          <a:stretch>
            <a:fillRect/>
          </a:stretch>
        </p:blipFill>
        <p:spPr>
          <a:xfrm>
            <a:off x="1407048" y="4965821"/>
            <a:ext cx="3781425" cy="990600"/>
          </a:xfrm>
          <a:prstGeom prst="rect">
            <a:avLst/>
          </a:prstGeom>
          <a:ln>
            <a:solidFill>
              <a:schemeClr val="tx1"/>
            </a:solidFill>
          </a:ln>
        </p:spPr>
      </p:pic>
      <p:pic>
        <p:nvPicPr>
          <p:cNvPr id="14" name="Immagine 13">
            <a:extLst>
              <a:ext uri="{FF2B5EF4-FFF2-40B4-BE49-F238E27FC236}">
                <a16:creationId xmlns:a16="http://schemas.microsoft.com/office/drawing/2014/main" id="{36C9B211-F227-39A8-F642-EDD30E49CB1F}"/>
              </a:ext>
            </a:extLst>
          </p:cNvPr>
          <p:cNvPicPr>
            <a:picLocks noChangeAspect="1"/>
          </p:cNvPicPr>
          <p:nvPr/>
        </p:nvPicPr>
        <p:blipFill>
          <a:blip r:embed="rId7"/>
          <a:stretch>
            <a:fillRect/>
          </a:stretch>
        </p:blipFill>
        <p:spPr>
          <a:xfrm>
            <a:off x="6712473" y="5097880"/>
            <a:ext cx="3038475" cy="533400"/>
          </a:xfrm>
          <a:prstGeom prst="rect">
            <a:avLst/>
          </a:prstGeom>
          <a:ln>
            <a:solidFill>
              <a:schemeClr val="tx1"/>
            </a:solidFill>
          </a:ln>
        </p:spPr>
      </p:pic>
    </p:spTree>
    <p:extLst>
      <p:ext uri="{BB962C8B-B14F-4D97-AF65-F5344CB8AC3E}">
        <p14:creationId xmlns:p14="http://schemas.microsoft.com/office/powerpoint/2010/main" val="38741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senza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9"/>
          </a:xfrm>
        </p:spPr>
        <p:txBody>
          <a:bodyPr vert="horz" lIns="0" tIns="45720" rIns="0" bIns="45720" rtlCol="0">
            <a:normAutofit/>
          </a:bodyPr>
          <a:lstStyle/>
          <a:p>
            <a:pPr rtl="0"/>
            <a:r>
              <a:rPr lang="it-IT" dirty="0">
                <a:latin typeface="+mj-lt"/>
              </a:rPr>
              <a:t>La grammatica che riconosce l’ID3v1 standard è caratterizzata in corpo2 come segue</a:t>
            </a:r>
          </a:p>
          <a:p>
            <a:pPr marL="0" indent="0" rtl="0">
              <a:buNone/>
            </a:pPr>
            <a:endParaRPr lang="it-IT" dirty="0">
              <a:latin typeface="+mj-lt"/>
            </a:endParaRPr>
          </a:p>
          <a:p>
            <a:r>
              <a:rPr lang="it-IT" dirty="0">
                <a:latin typeface="+mj-lt"/>
              </a:rPr>
              <a:t>Dove ogni slot è una sequenza di 30 </a:t>
            </a:r>
            <a:r>
              <a:rPr lang="it-IT" dirty="0" err="1">
                <a:latin typeface="+mj-lt"/>
              </a:rPr>
              <a:t>char</a:t>
            </a:r>
            <a:endParaRPr lang="it-IT" dirty="0">
              <a:latin typeface="+mj-lt"/>
            </a:endParaRPr>
          </a:p>
          <a:p>
            <a:endParaRPr lang="it-IT" dirty="0">
              <a:latin typeface="+mj-lt"/>
            </a:endParaRPr>
          </a:p>
          <a:p>
            <a:endParaRPr lang="it-IT" dirty="0">
              <a:latin typeface="+mj-lt"/>
            </a:endParaRPr>
          </a:p>
          <a:p>
            <a:endParaRPr lang="it-IT" dirty="0">
              <a:latin typeface="+mj-lt"/>
            </a:endParaRPr>
          </a:p>
          <a:p>
            <a:r>
              <a:rPr lang="it-IT" dirty="0">
                <a:latin typeface="+mj-lt"/>
              </a:rPr>
              <a:t>Mentre «anno» una sequenza di soli 4 </a:t>
            </a:r>
            <a:r>
              <a:rPr lang="it-IT" dirty="0" err="1">
                <a:latin typeface="+mj-lt"/>
              </a:rPr>
              <a:t>char</a:t>
            </a:r>
            <a:r>
              <a:rPr lang="it-IT" dirty="0">
                <a:latin typeface="+mj-lt"/>
              </a:rPr>
              <a:t> e «</a:t>
            </a:r>
            <a:r>
              <a:rPr lang="it-IT" dirty="0" err="1">
                <a:latin typeface="+mj-lt"/>
              </a:rPr>
              <a:t>cslot</a:t>
            </a:r>
            <a:r>
              <a:rPr lang="it-IT" dirty="0">
                <a:latin typeface="+mj-lt"/>
              </a:rPr>
              <a:t>» una variante dello slot mostrato qui sopra creato per leggere senza errori anche le informazioni ID3v1.1 senza però supportare l’informazione della traccia</a:t>
            </a:r>
          </a:p>
          <a:p>
            <a:pPr marL="0" indent="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pic>
        <p:nvPicPr>
          <p:cNvPr id="7" name="Immagine 6">
            <a:extLst>
              <a:ext uri="{FF2B5EF4-FFF2-40B4-BE49-F238E27FC236}">
                <a16:creationId xmlns:a16="http://schemas.microsoft.com/office/drawing/2014/main" id="{7003061E-F04F-1F0C-7599-9352C0D29624}"/>
              </a:ext>
            </a:extLst>
          </p:cNvPr>
          <p:cNvPicPr>
            <a:picLocks noChangeAspect="1"/>
          </p:cNvPicPr>
          <p:nvPr/>
        </p:nvPicPr>
        <p:blipFill>
          <a:blip r:embed="rId5"/>
          <a:stretch>
            <a:fillRect/>
          </a:stretch>
        </p:blipFill>
        <p:spPr>
          <a:xfrm>
            <a:off x="981526" y="2054273"/>
            <a:ext cx="7210425" cy="352425"/>
          </a:xfrm>
          <a:prstGeom prst="rect">
            <a:avLst/>
          </a:prstGeom>
          <a:ln>
            <a:solidFill>
              <a:schemeClr val="tx1"/>
            </a:solidFill>
          </a:ln>
        </p:spPr>
      </p:pic>
      <p:pic>
        <p:nvPicPr>
          <p:cNvPr id="9" name="Immagine 8">
            <a:extLst>
              <a:ext uri="{FF2B5EF4-FFF2-40B4-BE49-F238E27FC236}">
                <a16:creationId xmlns:a16="http://schemas.microsoft.com/office/drawing/2014/main" id="{C36F0355-CDD2-AF8B-994E-33228ED539C6}"/>
              </a:ext>
            </a:extLst>
          </p:cNvPr>
          <p:cNvPicPr>
            <a:picLocks noChangeAspect="1"/>
          </p:cNvPicPr>
          <p:nvPr/>
        </p:nvPicPr>
        <p:blipFill>
          <a:blip r:embed="rId6"/>
          <a:stretch>
            <a:fillRect/>
          </a:stretch>
        </p:blipFill>
        <p:spPr>
          <a:xfrm>
            <a:off x="944894" y="2993455"/>
            <a:ext cx="10296525" cy="1685925"/>
          </a:xfrm>
          <a:prstGeom prst="rect">
            <a:avLst/>
          </a:prstGeom>
          <a:ln>
            <a:solidFill>
              <a:schemeClr val="tx1"/>
            </a:solidFill>
          </a:ln>
        </p:spPr>
      </p:pic>
    </p:spTree>
    <p:extLst>
      <p:ext uri="{BB962C8B-B14F-4D97-AF65-F5344CB8AC3E}">
        <p14:creationId xmlns:p14="http://schemas.microsoft.com/office/powerpoint/2010/main" val="361252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senza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9"/>
          </a:xfrm>
        </p:spPr>
        <p:txBody>
          <a:bodyPr vert="horz" lIns="0" tIns="45720" rIns="0" bIns="45720" rtlCol="0">
            <a:normAutofit/>
          </a:bodyPr>
          <a:lstStyle/>
          <a:p>
            <a:pPr rtl="0"/>
            <a:r>
              <a:rPr lang="it-IT" dirty="0">
                <a:latin typeface="+mj-lt"/>
              </a:rPr>
              <a:t>La grammatica ID3v1.1 aggiunge al posto degli ultimi due bit dello slot commento, un byte di informazione per il numero di traccia. Questo byte non viene letto come </a:t>
            </a:r>
            <a:r>
              <a:rPr lang="it-IT" dirty="0" err="1">
                <a:latin typeface="+mj-lt"/>
              </a:rPr>
              <a:t>char</a:t>
            </a:r>
            <a:r>
              <a:rPr lang="it-IT" dirty="0">
                <a:latin typeface="+mj-lt"/>
              </a:rPr>
              <a:t> per far si che le versioni v1.1 possano essere lette anche se non totalmente, al posto degli ultimi due </a:t>
            </a:r>
            <a:r>
              <a:rPr lang="it-IT" dirty="0" err="1">
                <a:latin typeface="+mj-lt"/>
              </a:rPr>
              <a:t>char</a:t>
            </a:r>
            <a:r>
              <a:rPr lang="it-IT" dirty="0">
                <a:latin typeface="+mj-lt"/>
              </a:rPr>
              <a:t> abbiamo un qualsivoglia carattere</a:t>
            </a:r>
          </a:p>
          <a:p>
            <a:pPr marL="0" indent="0" rtl="0">
              <a:buNone/>
            </a:pPr>
            <a:endParaRPr lang="it-IT" dirty="0">
              <a:latin typeface="+mj-lt"/>
            </a:endParaRPr>
          </a:p>
          <a:p>
            <a:r>
              <a:rPr lang="it-IT" dirty="0">
                <a:latin typeface="+mj-lt"/>
              </a:rPr>
              <a:t>Il riconoscimento del genere è affidato alla parte Java che elabora l’informazione contenuta nel byte cercandone la corrispondenza. Il problema viene affrontato successivamente nel dettaglio</a:t>
            </a:r>
          </a:p>
          <a:p>
            <a:pPr marL="0" indent="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pic>
        <p:nvPicPr>
          <p:cNvPr id="3" name="Immagine 2">
            <a:extLst>
              <a:ext uri="{FF2B5EF4-FFF2-40B4-BE49-F238E27FC236}">
                <a16:creationId xmlns:a16="http://schemas.microsoft.com/office/drawing/2014/main" id="{27F5B3B5-BFAC-CC05-E5EB-6689F025D31B}"/>
              </a:ext>
            </a:extLst>
          </p:cNvPr>
          <p:cNvPicPr>
            <a:picLocks noChangeAspect="1"/>
          </p:cNvPicPr>
          <p:nvPr/>
        </p:nvPicPr>
        <p:blipFill>
          <a:blip r:embed="rId5"/>
          <a:stretch>
            <a:fillRect/>
          </a:stretch>
        </p:blipFill>
        <p:spPr>
          <a:xfrm>
            <a:off x="939542" y="3228975"/>
            <a:ext cx="2486025" cy="200025"/>
          </a:xfrm>
          <a:prstGeom prst="rect">
            <a:avLst/>
          </a:prstGeom>
          <a:ln>
            <a:solidFill>
              <a:schemeClr val="tx1"/>
            </a:solidFill>
          </a:ln>
        </p:spPr>
      </p:pic>
      <p:pic>
        <p:nvPicPr>
          <p:cNvPr id="14" name="Immagine 13">
            <a:extLst>
              <a:ext uri="{FF2B5EF4-FFF2-40B4-BE49-F238E27FC236}">
                <a16:creationId xmlns:a16="http://schemas.microsoft.com/office/drawing/2014/main" id="{2DB22B29-D6DC-46EA-B184-48084E80F5AA}"/>
              </a:ext>
            </a:extLst>
          </p:cNvPr>
          <p:cNvPicPr>
            <a:picLocks noChangeAspect="1"/>
          </p:cNvPicPr>
          <p:nvPr/>
        </p:nvPicPr>
        <p:blipFill>
          <a:blip r:embed="rId6"/>
          <a:stretch>
            <a:fillRect/>
          </a:stretch>
        </p:blipFill>
        <p:spPr>
          <a:xfrm>
            <a:off x="856415" y="5006866"/>
            <a:ext cx="3286125" cy="247650"/>
          </a:xfrm>
          <a:prstGeom prst="rect">
            <a:avLst/>
          </a:prstGeom>
          <a:ln>
            <a:solidFill>
              <a:schemeClr val="tx1"/>
            </a:solidFill>
          </a:ln>
        </p:spPr>
      </p:pic>
    </p:spTree>
    <p:extLst>
      <p:ext uri="{BB962C8B-B14F-4D97-AF65-F5344CB8AC3E}">
        <p14:creationId xmlns:p14="http://schemas.microsoft.com/office/powerpoint/2010/main" val="587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Grammatica con </a:t>
            </a:r>
            <a:r>
              <a:rPr lang="it-IT" dirty="0" err="1"/>
              <a:t>Header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sp>
        <p:nvSpPr>
          <p:cNvPr id="12" name="Segnaposto contenuto 11">
            <a:extLst>
              <a:ext uri="{FF2B5EF4-FFF2-40B4-BE49-F238E27FC236}">
                <a16:creationId xmlns:a16="http://schemas.microsoft.com/office/drawing/2014/main" id="{A72F31AD-4883-E517-5A0E-231E81F5661B}"/>
              </a:ext>
            </a:extLst>
          </p:cNvPr>
          <p:cNvSpPr>
            <a:spLocks noGrp="1"/>
          </p:cNvSpPr>
          <p:nvPr>
            <p:ph idx="1"/>
          </p:nvPr>
        </p:nvSpPr>
        <p:spPr/>
        <p:txBody>
          <a:bodyPr/>
          <a:lstStyle/>
          <a:p>
            <a:r>
              <a:rPr lang="it-IT" dirty="0"/>
              <a:t>La grammatica con </a:t>
            </a:r>
            <a:r>
              <a:rPr lang="it-IT" dirty="0" err="1"/>
              <a:t>header</a:t>
            </a:r>
            <a:r>
              <a:rPr lang="it-IT" dirty="0"/>
              <a:t> è pensata per poter individuare eventuali errori all’interno dei dati ID3. si basa sullo stesso standard ma vengono aggiunge delle «parole» all’inizio di ogni slot dati, per un aumento a 158 byte totali</a:t>
            </a:r>
          </a:p>
          <a:p>
            <a:r>
              <a:rPr lang="it-IT" dirty="0"/>
              <a:t>Gli </a:t>
            </a:r>
            <a:r>
              <a:rPr lang="it-IT" dirty="0" err="1"/>
              <a:t>header</a:t>
            </a:r>
            <a:r>
              <a:rPr lang="it-IT" dirty="0"/>
              <a:t> sono necessari per poter individuare byte/caratteri mancanti senza che essi vengano «scalati» prendendo il successivo</a:t>
            </a:r>
          </a:p>
          <a:p>
            <a:r>
              <a:rPr lang="it-IT" dirty="0"/>
              <a:t>Infatti per come è costruito lo standard non c’è differenza tra, ad esempio, lo slot titolo e il suo immediato successivo artista, dove entrambi sono una sequenza non nulla di 30 </a:t>
            </a:r>
            <a:r>
              <a:rPr lang="it-IT" dirty="0" err="1"/>
              <a:t>char</a:t>
            </a:r>
            <a:endParaRPr lang="it-IT" dirty="0"/>
          </a:p>
          <a:p>
            <a:r>
              <a:rPr lang="it-IT" dirty="0"/>
              <a:t>L’aggiunta di queste parole permette sia di «centrare» gli slot di informazioni anche con byte mancanti sia di individuare errori ben più evidenti come la totale mancanza di uno slot e cosi via…</a:t>
            </a:r>
          </a:p>
        </p:txBody>
      </p:sp>
    </p:spTree>
    <p:extLst>
      <p:ext uri="{BB962C8B-B14F-4D97-AF65-F5344CB8AC3E}">
        <p14:creationId xmlns:p14="http://schemas.microsoft.com/office/powerpoint/2010/main" val="3056154500"/>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1891</Words>
  <Application>Microsoft Office PowerPoint</Application>
  <PresentationFormat>Widescreen</PresentationFormat>
  <Paragraphs>179</Paragraphs>
  <Slides>24</Slides>
  <Notes>24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Calibri</vt:lpstr>
      <vt:lpstr>Calibri Light</vt:lpstr>
      <vt:lpstr>Consolas</vt:lpstr>
      <vt:lpstr>Wingdings</vt:lpstr>
      <vt:lpstr>RetrospectVTI</vt:lpstr>
      <vt:lpstr>Indice</vt:lpstr>
      <vt:lpstr>Interfaccia e utilizzo</vt:lpstr>
      <vt:lpstr>Interfaccia e utilizzo</vt:lpstr>
      <vt:lpstr>Utilizzo delle modalità</vt:lpstr>
      <vt:lpstr>Utilizzo delle modalità</vt:lpstr>
      <vt:lpstr>Grammatica utilizzata</vt:lpstr>
      <vt:lpstr>Grammatica senza header</vt:lpstr>
      <vt:lpstr>Grammatica senza header</vt:lpstr>
      <vt:lpstr>Grammatica con Header</vt:lpstr>
      <vt:lpstr>Grammatica con Header</vt:lpstr>
      <vt:lpstr>Grammatica con Header</vt:lpstr>
      <vt:lpstr>Gestione dei dati con Java</vt:lpstr>
      <vt:lpstr>Gestione e riconoscimento del frame Genere</vt:lpstr>
      <vt:lpstr>Wrapper Java</vt:lpstr>
      <vt:lpstr>Wrapper Java</vt:lpstr>
      <vt:lpstr>Wrapper Java</vt:lpstr>
      <vt:lpstr>Wrapper Java</vt:lpstr>
      <vt:lpstr>Gestione degli errori (header)</vt:lpstr>
      <vt:lpstr>Gestione degli errori nel dettaglio</vt:lpstr>
      <vt:lpstr>Testing del tool</vt:lpstr>
      <vt:lpstr>Alcuni casi di test</vt:lpstr>
      <vt:lpstr>Alcuni casi di test</vt:lpstr>
      <vt:lpstr>Alcuni casi di test</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2022-05-10T13:49:13Z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