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8"/>
  </p:notesMasterIdLst>
  <p:handoutMasterIdLst>
    <p:handoutMasterId r:id="rId19"/>
  </p:handoutMasterIdLst>
  <p:sldIdLst>
    <p:sldId id="258" r:id="rId5"/>
    <p:sldId id="284" r:id="rId6"/>
    <p:sldId id="286" r:id="rId7"/>
    <p:sldId id="266" r:id="rId8"/>
    <p:sldId id="291" r:id="rId9"/>
    <p:sldId id="292" r:id="rId10"/>
    <p:sldId id="293" r:id="rId11"/>
    <p:sldId id="294" r:id="rId12"/>
    <p:sldId id="261" r:id="rId13"/>
    <p:sldId id="272" r:id="rId14"/>
    <p:sldId id="276" r:id="rId15"/>
    <p:sldId id="280" r:id="rId16"/>
    <p:sldId id="290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48" d="100"/>
          <a:sy n="48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09/03/2022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09/03/2022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516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66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893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96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Simple ID3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>
                <a:latin typeface="+mj-lt"/>
              </a:rPr>
              <a:t>Grammatica per il riconoscimento dei TAG degli MP3</a:t>
            </a: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endParaRPr lang="it-IT" dirty="0">
              <a:latin typeface="+mj-lt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Piani 2020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Aspirazioni</a:t>
            </a:r>
          </a:p>
          <a:p>
            <a:pPr rtl="0"/>
            <a:r>
              <a:rPr lang="it-IT" dirty="0"/>
              <a:t>Nuove iniziative</a:t>
            </a:r>
          </a:p>
          <a:p>
            <a:pPr rtl="0"/>
            <a:r>
              <a:rPr lang="it-IT" dirty="0"/>
              <a:t>Metriche chiave</a:t>
            </a:r>
          </a:p>
        </p:txBody>
      </p:sp>
      <p:sp>
        <p:nvSpPr>
          <p:cNvPr id="8" name="Figura a mano libera: Forma 8" descr="Piani">
            <a:extLst>
              <a:ext uri="{FF2B5EF4-FFF2-40B4-BE49-F238E27FC236}">
                <a16:creationId xmlns:a16="http://schemas.microsoft.com/office/drawing/2014/main" id="{2DB38FFA-F8F9-4178-AD76-00851D638B92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4D5B91A-48CF-4F19-A232-B23F0B0853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9" name="Connettore 8">
            <a:extLst>
              <a:ext uri="{FF2B5EF4-FFF2-40B4-BE49-F238E27FC236}">
                <a16:creationId xmlns:a16="http://schemas.microsoft.com/office/drawing/2014/main" id="{A5653AB4-C957-4ED7-BC1C-A577F151A2D9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10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Persone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Team esecutivo</a:t>
            </a:r>
          </a:p>
          <a:p>
            <a:pPr rtl="0"/>
            <a:r>
              <a:rPr lang="it-IT" dirty="0"/>
              <a:t>Nuovi dipendenti</a:t>
            </a:r>
          </a:p>
          <a:p>
            <a:pPr rtl="0"/>
            <a:r>
              <a:rPr lang="it-IT" dirty="0"/>
              <a:t>Anniversari</a:t>
            </a:r>
          </a:p>
        </p:txBody>
      </p:sp>
      <p:sp>
        <p:nvSpPr>
          <p:cNvPr id="5" name="Rettangolo 4" descr="Utenti">
            <a:extLst>
              <a:ext uri="{FF2B5EF4-FFF2-40B4-BE49-F238E27FC236}">
                <a16:creationId xmlns:a16="http://schemas.microsoft.com/office/drawing/2014/main" id="{C123C14A-AC1C-49E6-84C6-5EC75804E103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BC8F3650-8745-4733-87F1-B77C8B19EC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9" name="Connettore 8">
            <a:extLst>
              <a:ext uri="{FF2B5EF4-FFF2-40B4-BE49-F238E27FC236}">
                <a16:creationId xmlns:a16="http://schemas.microsoft.com/office/drawing/2014/main" id="{B635B5BA-CD1A-4F46-8D5E-CB72E54FE7E7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11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10" descr="Immagine con ambienti interni. Persona che firma documenti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E632E39-706D-4A38-9695-817394D0F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895" y="5764056"/>
            <a:ext cx="1770209" cy="7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sz="9600" dirty="0">
                <a:solidFill>
                  <a:srgbClr val="FFFFFF"/>
                </a:solidFill>
                <a:latin typeface="+mj-lt"/>
              </a:rPr>
              <a:t>Ringraziamenti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it-IT" sz="2400" cap="all" spc="200" dirty="0">
                <a:solidFill>
                  <a:srgbClr val="FFFFFF"/>
                </a:solidFill>
              </a:rPr>
              <a:t>Domande?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3E65CF70-BBD9-4DD4-B59D-D2657A0E61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0895" y="5764056"/>
            <a:ext cx="1770209" cy="7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Indice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697774"/>
            <a:ext cx="5093374" cy="5345976"/>
          </a:xfrm>
        </p:spPr>
        <p:txBody>
          <a:bodyPr numCol="2" rtlCol="0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Lo Standard ID3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Descrizione e uso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ID3 v1 vs ID3 v2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Struttura dell’ID3 v1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Materiale utilizzato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Grammatica compatibile con lo standard ID3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Prestazioni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Risultati del sondaggio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Punti di forza/Punti deboli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Aggiornamenti chiave sul progetto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Grammatica corretta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Aspirazioni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Nuove iniziative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Metriche chiave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Vari casi d’uso e testing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Team esecutivo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Nuovi dipendenti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Anniversari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Formula di chiusura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Riepilogo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Domande e risposte</a:t>
            </a:r>
          </a:p>
        </p:txBody>
      </p:sp>
      <p:sp>
        <p:nvSpPr>
          <p:cNvPr id="27" name="Rettangolo 26" descr="Stretta di mano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79948"/>
            <a:ext cx="499424" cy="49942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ttangolo 27" descr="Grafico a barre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93983" y="2907410"/>
            <a:ext cx="499424" cy="499424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ttangolo 28" descr="Segno di spunta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94365" y="4794608"/>
            <a:ext cx="373900" cy="394492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ettangolo 29" descr="Gruppo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609420" y="765379"/>
            <a:ext cx="499424" cy="499424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ttangolo 30" descr="Guida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624410" y="2107273"/>
            <a:ext cx="499424" cy="499424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B4A6BFD4-7A57-4A51-9393-695095467DB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6" name="Connettore 15">
            <a:extLst>
              <a:ext uri="{FF2B5EF4-FFF2-40B4-BE49-F238E27FC236}">
                <a16:creationId xmlns:a16="http://schemas.microsoft.com/office/drawing/2014/main" id="{816AC398-7943-4E1E-8956-BAFE47238F73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Standard ID3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Lo standard ID3 viene utilizzato per includere nei file multimediali mp3 le informazioni sulla traccia che viene riprodotta. Gli «slot» di informazione vengono chiamati tag e possono essere salvati all’interno dell’mp3 svariati tag che rappresentano il nome della traccia, l’artista, l’album, il genere e il numero della traccia, …</a:t>
            </a:r>
          </a:p>
          <a:p>
            <a:pPr marL="0" indent="0">
              <a:buNone/>
            </a:pPr>
            <a:r>
              <a:rPr lang="it-IT" dirty="0"/>
              <a:t>È uno standard riconosciuto universalmente la cui documentazione è liberamente visionabile al link id3.org, dove sono disponibili tra l’altro strumenti dedicati per sviluppatori così come librerie open source per il supporto dello standard</a:t>
            </a:r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EA8DAB3-3963-44E7-9AF7-7529D1DD5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14" y="4624525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39605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ID3v1 vs ID3v2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4542547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rtl="0"/>
            <a:r>
              <a:rPr lang="it-IT" dirty="0">
                <a:latin typeface="+mj-lt"/>
              </a:rPr>
              <a:t>ID3v1 contiene informazioni di base come nome traccia, artista e album</a:t>
            </a:r>
          </a:p>
          <a:p>
            <a:pPr rtl="0"/>
            <a:r>
              <a:rPr lang="it-IT" dirty="0">
                <a:latin typeface="+mj-lt"/>
              </a:rPr>
              <a:t>ID3v2 contiene informazioni aggiuntive di dimensioni variabili come l’immagine dell’album, tag estesi e anche </a:t>
            </a:r>
            <a:r>
              <a:rPr lang="it-IT" dirty="0" err="1">
                <a:latin typeface="+mj-lt"/>
              </a:rPr>
              <a:t>lyrics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ID3v1 e ID3v2 possono coesistere nello stesso mp3 e sono </a:t>
            </a:r>
            <a:r>
              <a:rPr lang="it-IT" dirty="0" err="1">
                <a:latin typeface="+mj-lt"/>
              </a:rPr>
              <a:t>difatto</a:t>
            </a:r>
            <a:r>
              <a:rPr lang="it-IT" dirty="0">
                <a:latin typeface="+mj-lt"/>
              </a:rPr>
              <a:t> due componenti diversi del file (sono riconosciuti dall’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diverso)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EDFEC2-6026-4D3A-8D5D-C3C56063292D}"/>
              </a:ext>
            </a:extLst>
          </p:cNvPr>
          <p:cNvSpPr txBox="1">
            <a:spLocks/>
          </p:cNvSpPr>
          <p:nvPr/>
        </p:nvSpPr>
        <p:spPr>
          <a:xfrm>
            <a:off x="6606353" y="535936"/>
            <a:ext cx="3960582" cy="700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Struttura ID3v1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Frame a grandezza fissa posta di solito in fondo al file mp3</a:t>
            </a:r>
          </a:p>
          <a:p>
            <a:r>
              <a:rPr lang="it-IT" dirty="0">
                <a:latin typeface="+mj-lt"/>
              </a:rPr>
              <a:t>Head(TAG): 3byte</a:t>
            </a:r>
          </a:p>
          <a:p>
            <a:r>
              <a:rPr lang="it-IT" dirty="0">
                <a:latin typeface="+mj-lt"/>
              </a:rPr>
              <a:t>Titolo: 30byte</a:t>
            </a:r>
          </a:p>
          <a:p>
            <a:r>
              <a:rPr lang="it-IT" dirty="0">
                <a:latin typeface="+mj-lt"/>
              </a:rPr>
              <a:t>Artista:30byte</a:t>
            </a:r>
          </a:p>
          <a:p>
            <a:r>
              <a:rPr lang="it-IT" dirty="0">
                <a:latin typeface="+mj-lt"/>
              </a:rPr>
              <a:t>Album:30byte</a:t>
            </a:r>
          </a:p>
          <a:p>
            <a:r>
              <a:rPr lang="it-IT" dirty="0">
                <a:latin typeface="+mj-lt"/>
              </a:rPr>
              <a:t>Anno:4byte</a:t>
            </a:r>
          </a:p>
          <a:p>
            <a:r>
              <a:rPr lang="it-IT" dirty="0">
                <a:latin typeface="+mj-lt"/>
              </a:rPr>
              <a:t>Genere: 1byte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Per un totale di 128byte</a:t>
            </a:r>
          </a:p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Materiale utilizzato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Ci siamo occupati dell’implementazione della versione v1, utilizzando come test il pacchetto fornito nella sezione «Developer Information» del sito. Il pacchetto comprende oltre gli svariati casi di riconoscimento/rifiuto dei componenti dei frame, la lista completa dei generi implementabile però tramite Java</a:t>
            </a:r>
          </a:p>
          <a:p>
            <a:pPr rtl="0"/>
            <a:r>
              <a:rPr lang="it-IT" dirty="0">
                <a:latin typeface="+mj-lt"/>
              </a:rPr>
              <a:t>Il codice e la grammatica sono disponibili su GitHub alla repository -&gt; https://github.com/atusghen/SimpleID3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019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Grammatica compatibile con ID3v1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Lo </a:t>
            </a:r>
          </a:p>
        </p:txBody>
      </p:sp>
    </p:spTree>
    <p:extLst>
      <p:ext uri="{BB962C8B-B14F-4D97-AF65-F5344CB8AC3E}">
        <p14:creationId xmlns:p14="http://schemas.microsoft.com/office/powerpoint/2010/main" val="38741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Materiale utilizzato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Ci siamo occupati dell’implementazione della versione v1, utilizzando come test il pacchetto fornito nella sezione «Developer Information» del sito. Il pacchetto comprende oltre gli svariati casi di riconoscimento/rifiuto dei componenti dei frame, la lista completa dei generi implementabile però tramite Java</a:t>
            </a:r>
          </a:p>
          <a:p>
            <a:pPr rtl="0"/>
            <a:r>
              <a:rPr lang="it-IT" dirty="0">
                <a:latin typeface="+mj-lt"/>
              </a:rPr>
              <a:t>Il codice e la grammatica sono disponibili su GitHub alla repository -&gt; https://github.com/atusghen/SimpleID3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17457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Grammatica con non terminali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8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Lo </a:t>
            </a:r>
          </a:p>
        </p:txBody>
      </p:sp>
    </p:spTree>
    <p:extLst>
      <p:ext uri="{BB962C8B-B14F-4D97-AF65-F5344CB8AC3E}">
        <p14:creationId xmlns:p14="http://schemas.microsoft.com/office/powerpoint/2010/main" val="404028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Informazioni su </a:t>
            </a:r>
            <a:r>
              <a:rPr lang="it-IT" dirty="0" err="1"/>
              <a:t>Fabrikam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La nostra storia</a:t>
            </a:r>
          </a:p>
          <a:p>
            <a:pPr rtl="0"/>
            <a:r>
              <a:rPr lang="it-IT" dirty="0"/>
              <a:t>Missione</a:t>
            </a:r>
          </a:p>
          <a:p>
            <a:pPr rtl="0"/>
            <a:r>
              <a:rPr lang="it-IT" dirty="0"/>
              <a:t>Filosofia</a:t>
            </a:r>
          </a:p>
          <a:p>
            <a:pPr rtl="0"/>
            <a:r>
              <a:rPr lang="it-IT" dirty="0"/>
              <a:t>Prodotti e servizi</a:t>
            </a:r>
          </a:p>
          <a:p>
            <a:pPr rtl="0"/>
            <a:r>
              <a:rPr lang="it-IT" dirty="0"/>
              <a:t>Traguardi chiave</a:t>
            </a:r>
          </a:p>
        </p:txBody>
      </p:sp>
      <p:grpSp>
        <p:nvGrpSpPr>
          <p:cNvPr id="10" name="Gruppo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</p:grp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0157A32A-7539-4213-94C7-4E13D8ACCD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0AAF325-E077-406A-A05D-EEAAC582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sz="1800" noProof="0" smtClean="0">
                <a:solidFill>
                  <a:schemeClr val="bg1"/>
                </a:solidFill>
              </a:rPr>
              <a:pPr rtl="0"/>
              <a:t>9</a:t>
            </a:fld>
            <a:endParaRPr lang="it-IT" sz="1800" noProof="0" dirty="0">
              <a:solidFill>
                <a:schemeClr val="bg1"/>
              </a:solidFill>
            </a:endParaRP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5E0ACD5D-887A-4C21-8597-4B294DBAD218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9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Office PowerPoint</Application>
  <PresentationFormat>Widescreen</PresentationFormat>
  <Paragraphs>96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RetrospectVTI</vt:lpstr>
      <vt:lpstr>Simple ID3</vt:lpstr>
      <vt:lpstr>Indice</vt:lpstr>
      <vt:lpstr>Standard ID3</vt:lpstr>
      <vt:lpstr>ID3v1 vs ID3v2</vt:lpstr>
      <vt:lpstr>Materiale utilizzato</vt:lpstr>
      <vt:lpstr>Grammatica compatibile con ID3v1</vt:lpstr>
      <vt:lpstr>Materiale utilizzato</vt:lpstr>
      <vt:lpstr>Grammatica con non terminali</vt:lpstr>
      <vt:lpstr>Informazioni su Fabrikam</vt:lpstr>
      <vt:lpstr>Piani 2020</vt:lpstr>
      <vt:lpstr>Persone</vt:lpstr>
      <vt:lpstr>Conclusione</vt:lpstr>
      <vt:lpstr>Ringraziamenti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2022-03-09T20:18:45Z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