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7" r:id="rId4"/>
  </p:sldMasterIdLst>
  <p:notesMasterIdLst>
    <p:notesMasterId r:id="rId20"/>
  </p:notesMasterIdLst>
  <p:handoutMasterIdLst>
    <p:handoutMasterId r:id="rId21"/>
  </p:handoutMasterIdLst>
  <p:sldIdLst>
    <p:sldId id="258" r:id="rId5"/>
    <p:sldId id="261" r:id="rId6"/>
    <p:sldId id="286" r:id="rId7"/>
    <p:sldId id="266" r:id="rId8"/>
    <p:sldId id="291" r:id="rId9"/>
    <p:sldId id="292" r:id="rId10"/>
    <p:sldId id="293" r:id="rId11"/>
    <p:sldId id="295" r:id="rId12"/>
    <p:sldId id="296" r:id="rId13"/>
    <p:sldId id="297" r:id="rId14"/>
    <p:sldId id="301" r:id="rId15"/>
    <p:sldId id="300" r:id="rId16"/>
    <p:sldId id="303" r:id="rId17"/>
    <p:sldId id="302" r:id="rId18"/>
    <p:sldId id="280" r:id="rId19"/>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9"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6FC0A7B-6666-4F41-AD03-C74B76B10001}" type="datetime1">
              <a:rPr lang="it-IT" smtClean="0"/>
              <a:t>15/04/2022</a:t>
            </a:fld>
            <a:endParaRPr lang="it-IT" dirty="0"/>
          </a:p>
        </p:txBody>
      </p:sp>
      <p:sp>
        <p:nvSpPr>
          <p:cNvPr id="4" name="Segnaposto piè di pagina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it-IT" smtClean="0"/>
              <a:t>‹N›</a:t>
            </a:fld>
            <a:endParaRPr lang="it-IT"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E367B-2E0B-461C-8280-86016408BD7C}" type="datetime1">
              <a:rPr lang="it-IT" smtClean="0"/>
              <a:pPr/>
              <a:t>15/04/2022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it-IT" noProof="0" smtClean="0"/>
              <a:t>‹N›</a:t>
            </a:fld>
            <a:endParaRPr lang="it-IT"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a:t>
            </a:fld>
            <a:endParaRPr lang="it-IT"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11</a:t>
            </a:fld>
            <a:endParaRPr lang="it-IT" dirty="0"/>
          </a:p>
        </p:txBody>
      </p:sp>
    </p:spTree>
    <p:extLst>
      <p:ext uri="{BB962C8B-B14F-4D97-AF65-F5344CB8AC3E}">
        <p14:creationId xmlns:p14="http://schemas.microsoft.com/office/powerpoint/2010/main" val="4051680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12</a:t>
            </a:fld>
            <a:endParaRPr lang="it-IT" dirty="0"/>
          </a:p>
        </p:txBody>
      </p:sp>
    </p:spTree>
    <p:extLst>
      <p:ext uri="{BB962C8B-B14F-4D97-AF65-F5344CB8AC3E}">
        <p14:creationId xmlns:p14="http://schemas.microsoft.com/office/powerpoint/2010/main" val="3717284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13</a:t>
            </a:fld>
            <a:endParaRPr lang="it-IT" dirty="0"/>
          </a:p>
        </p:txBody>
      </p:sp>
    </p:spTree>
    <p:extLst>
      <p:ext uri="{BB962C8B-B14F-4D97-AF65-F5344CB8AC3E}">
        <p14:creationId xmlns:p14="http://schemas.microsoft.com/office/powerpoint/2010/main" val="774308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14</a:t>
            </a:fld>
            <a:endParaRPr lang="it-IT" dirty="0"/>
          </a:p>
        </p:txBody>
      </p:sp>
    </p:spTree>
    <p:extLst>
      <p:ext uri="{BB962C8B-B14F-4D97-AF65-F5344CB8AC3E}">
        <p14:creationId xmlns:p14="http://schemas.microsoft.com/office/powerpoint/2010/main" val="1744256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15</a:t>
            </a:fld>
            <a:endParaRPr lang="it-IT" dirty="0"/>
          </a:p>
        </p:txBody>
      </p:sp>
    </p:spTree>
    <p:extLst>
      <p:ext uri="{BB962C8B-B14F-4D97-AF65-F5344CB8AC3E}">
        <p14:creationId xmlns:p14="http://schemas.microsoft.com/office/powerpoint/2010/main" val="17552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84ECAD9-32EE-4091-BDA5-6BD15ACC5E58}"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it-IT"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3</a:t>
            </a:fld>
            <a:endParaRPr lang="it-IT" dirty="0"/>
          </a:p>
        </p:txBody>
      </p:sp>
    </p:spTree>
    <p:extLst>
      <p:ext uri="{BB962C8B-B14F-4D97-AF65-F5344CB8AC3E}">
        <p14:creationId xmlns:p14="http://schemas.microsoft.com/office/powerpoint/2010/main" val="27925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4</a:t>
            </a:fld>
            <a:endParaRPr lang="it-IT" dirty="0"/>
          </a:p>
        </p:txBody>
      </p:sp>
    </p:spTree>
    <p:extLst>
      <p:ext uri="{BB962C8B-B14F-4D97-AF65-F5344CB8AC3E}">
        <p14:creationId xmlns:p14="http://schemas.microsoft.com/office/powerpoint/2010/main" val="416662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5</a:t>
            </a:fld>
            <a:endParaRPr lang="it-IT" dirty="0"/>
          </a:p>
        </p:txBody>
      </p:sp>
    </p:spTree>
    <p:extLst>
      <p:ext uri="{BB962C8B-B14F-4D97-AF65-F5344CB8AC3E}">
        <p14:creationId xmlns:p14="http://schemas.microsoft.com/office/powerpoint/2010/main" val="3085169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6</a:t>
            </a:fld>
            <a:endParaRPr lang="it-IT" dirty="0"/>
          </a:p>
        </p:txBody>
      </p:sp>
    </p:spTree>
    <p:extLst>
      <p:ext uri="{BB962C8B-B14F-4D97-AF65-F5344CB8AC3E}">
        <p14:creationId xmlns:p14="http://schemas.microsoft.com/office/powerpoint/2010/main" val="527665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7</a:t>
            </a:fld>
            <a:endParaRPr lang="it-IT" dirty="0"/>
          </a:p>
        </p:txBody>
      </p:sp>
    </p:spTree>
    <p:extLst>
      <p:ext uri="{BB962C8B-B14F-4D97-AF65-F5344CB8AC3E}">
        <p14:creationId xmlns:p14="http://schemas.microsoft.com/office/powerpoint/2010/main" val="3038937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8</a:t>
            </a:fld>
            <a:endParaRPr lang="it-IT" dirty="0"/>
          </a:p>
        </p:txBody>
      </p:sp>
    </p:spTree>
    <p:extLst>
      <p:ext uri="{BB962C8B-B14F-4D97-AF65-F5344CB8AC3E}">
        <p14:creationId xmlns:p14="http://schemas.microsoft.com/office/powerpoint/2010/main" val="45567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9</a:t>
            </a:fld>
            <a:endParaRPr lang="it-IT" dirty="0"/>
          </a:p>
        </p:txBody>
      </p:sp>
    </p:spTree>
    <p:extLst>
      <p:ext uri="{BB962C8B-B14F-4D97-AF65-F5344CB8AC3E}">
        <p14:creationId xmlns:p14="http://schemas.microsoft.com/office/powerpoint/2010/main" val="2143609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11" name="Segnaposto immagin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BC5A5791-EFA9-42A2-8E0D-DBC7A027EB39}" type="datetime1">
              <a:rPr lang="it-IT" noProof="0" smtClean="0"/>
              <a:t>15/04/2022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3" name="Sottotitolo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2" name="Titolo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458984" y="812800"/>
            <a:ext cx="5713841" cy="4868609"/>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FF17C169-DBE1-4B6A-9921-1E108A1C6C42}" type="datetime1">
              <a:rPr lang="it-IT" noProof="0" smtClean="0"/>
              <a:t>15/04/2022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C0ABBAF-B24C-4448-B75C-ADB9350121F9}" type="datetime1">
              <a:rPr lang="it-IT" noProof="0" smtClean="0"/>
              <a:t>15/04/2022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26E56894-810F-46F6-9A4E-7CB650138CD2}" type="datetime1">
              <a:rPr lang="it-IT" noProof="0" smtClean="0"/>
              <a:t>15/04/2022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5" name="Rettangolo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it-IT" noProof="0"/>
              <a:t>Fare clic per modificare lo stile del titolo dello schema</a:t>
            </a:r>
            <a:endParaRPr lang="it-IT" noProof="0" dirty="0"/>
          </a:p>
        </p:txBody>
      </p:sp>
      <p:sp>
        <p:nvSpPr>
          <p:cNvPr id="18" name="Rettangolo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6BDF9918-2BB5-43D7-98E9-1FB3954C3638}" type="datetime1">
              <a:rPr lang="it-IT" noProof="0" smtClean="0"/>
              <a:t>15/04/2022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983F2180-7340-4006-8F9F-3B15285D3035}" type="datetime1">
              <a:rPr lang="it-IT" noProof="0" smtClean="0"/>
              <a:t>15/04/2022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it-IT" noProof="0"/>
              <a:t>Fare clic per modificare lo stile del titolo dello schema</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47C567FE-B98A-4D3F-9213-316EA9EC55A5}" type="datetime1">
              <a:rPr lang="it-IT" noProof="0" smtClean="0"/>
              <a:t>15/04/2022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9" name="Rettangolo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BC922104-62E9-446F-9FB1-A32B08927891}" type="datetime1">
              <a:rPr lang="it-IT" noProof="0" smtClean="0"/>
              <a:t>15/04/2022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0" name="Rettangolo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92B49F1-2FC8-466C-ABE0-4929E08403C1}" type="datetime1">
              <a:rPr lang="it-IT" noProof="0" smtClean="0"/>
              <a:t>15/04/2022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Rettangolo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2" name="Titolo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bg1"/>
                </a:solidFill>
              </a:defRPr>
            </a:lvl1pPr>
          </a:lstStyle>
          <a:p>
            <a:pPr rtl="0"/>
            <a:fld id="{D669DC07-792B-4D17-B0C3-BB835168107E}" type="datetime1">
              <a:rPr lang="it-IT" noProof="0" smtClean="0"/>
              <a:t>15/04/2022</a:t>
            </a:fld>
            <a:endParaRPr lang="it-IT" noProof="0" dirty="0"/>
          </a:p>
        </p:txBody>
      </p:sp>
      <p:sp>
        <p:nvSpPr>
          <p:cNvPr id="6" name="Segnaposto piè di pagina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it-IT" noProof="0" dirty="0"/>
              <a:t>Piè di pagina</a:t>
            </a:r>
          </a:p>
        </p:txBody>
      </p:sp>
      <p:sp>
        <p:nvSpPr>
          <p:cNvPr id="7" name="Segnaposto numero diapositiva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it-IT" noProof="0" smtClean="0"/>
              <a:pPr/>
              <a:t>‹N›</a:t>
            </a:fld>
            <a:endParaRPr lang="it-IT" noProof="0" dirty="0"/>
          </a:p>
        </p:txBody>
      </p:sp>
      <p:sp>
        <p:nvSpPr>
          <p:cNvPr id="9" name="Rettangolo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C95873E1-B6E7-4F22-ACBC-2B4E759526F9}" type="datetime1">
              <a:rPr lang="it-IT" noProof="0" smtClean="0"/>
              <a:t>15/04/2022</a:t>
            </a:fld>
            <a:endParaRPr lang="it-IT" noProof="0" dirty="0"/>
          </a:p>
        </p:txBody>
      </p:sp>
      <p:sp>
        <p:nvSpPr>
          <p:cNvPr id="8" name="Segnaposto piè di pa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titolo">
    <p:spTree>
      <p:nvGrpSpPr>
        <p:cNvPr id="1" name=""/>
        <p:cNvGrpSpPr/>
        <p:nvPr/>
      </p:nvGrpSpPr>
      <p:grpSpPr>
        <a:xfrm>
          <a:off x="0" y="0"/>
          <a:ext cx="0" cy="0"/>
          <a:chOff x="0" y="0"/>
          <a:chExt cx="0" cy="0"/>
        </a:xfrm>
      </p:grpSpPr>
      <p:sp>
        <p:nvSpPr>
          <p:cNvPr id="13" name="Parallelogramma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2" name="Rettangolo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DF35B73-1E84-4E1D-9C62-04B6DA1DCD89}" type="datetime1">
              <a:rPr lang="it-IT" noProof="0" smtClean="0"/>
              <a:t>15/04/2022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0" name="Segnaposto immagin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2" name="Titolo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11" name="Rettangolo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1346200"/>
            <a:ext cx="2448033" cy="4530725"/>
          </a:xfrm>
        </p:spPr>
        <p:txBody>
          <a:bodyPr vert="eaVert"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a:xfrm>
            <a:off x="1092200" y="1346200"/>
            <a:ext cx="7480300" cy="4530723"/>
          </a:xfrm>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F217D74-4249-45DE-AFC1-DB41000B186F}" type="datetime1">
              <a:rPr lang="it-IT" noProof="0" smtClean="0"/>
              <a:t>15/04/2022</a:t>
            </a:fld>
            <a:endParaRPr lang="it-IT" noProof="0" dirty="0"/>
          </a:p>
        </p:txBody>
      </p:sp>
      <p:sp>
        <p:nvSpPr>
          <p:cNvPr id="8" name="Segnaposto piè di pa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4" name="Rettangolo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02821AFD-43C1-409E-AABC-CA19CBFB6E3C}" type="datetime1">
              <a:rPr lang="it-IT" noProof="0" smtClean="0"/>
              <a:t>15/04/2022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sezione">
    <p:bg>
      <p:bgPr>
        <a:solidFill>
          <a:schemeClr val="bg1"/>
        </a:solidFill>
        <a:effectLst/>
      </p:bgPr>
    </p:bg>
    <p:spTree>
      <p:nvGrpSpPr>
        <p:cNvPr id="1" name=""/>
        <p:cNvGrpSpPr/>
        <p:nvPr/>
      </p:nvGrpSpPr>
      <p:grpSpPr>
        <a:xfrm>
          <a:off x="0" y="0"/>
          <a:ext cx="0" cy="0"/>
          <a:chOff x="0" y="0"/>
          <a:chExt cx="0" cy="0"/>
        </a:xfrm>
      </p:grpSpPr>
      <p:sp>
        <p:nvSpPr>
          <p:cNvPr id="15" name="Parallelogramma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5D5A028-43A2-4639-BEEA-82C2B46D2F75}" type="datetime1">
              <a:rPr lang="it-IT" noProof="0" smtClean="0"/>
              <a:t>15/04/2022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Intestazione della sezione">
    <p:bg>
      <p:bgPr>
        <a:solidFill>
          <a:schemeClr val="bg1"/>
        </a:solidFill>
        <a:effectLst/>
      </p:bgPr>
    </p:bg>
    <p:spTree>
      <p:nvGrpSpPr>
        <p:cNvPr id="1" name=""/>
        <p:cNvGrpSpPr/>
        <p:nvPr/>
      </p:nvGrpSpPr>
      <p:grpSpPr>
        <a:xfrm>
          <a:off x="0" y="0"/>
          <a:ext cx="0" cy="0"/>
          <a:chOff x="0" y="0"/>
          <a:chExt cx="0" cy="0"/>
        </a:xfrm>
      </p:grpSpPr>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0AC1AF47-3649-4D70-8624-44F2D47949BF}" type="datetime1">
              <a:rPr lang="it-IT" noProof="0" smtClean="0"/>
              <a:t>15/04/2022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1097280" y="2120900"/>
            <a:ext cx="4639736" cy="374819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515944" y="2120900"/>
            <a:ext cx="4639736" cy="3748194"/>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0C86549E-7F36-460D-B45B-E31862ACF4DC}" type="datetime1">
              <a:rPr lang="it-IT" noProof="0" smtClean="0"/>
              <a:t>15/04/2022</a:t>
            </a:fld>
            <a:endParaRPr lang="it-IT" noProof="0" dirty="0"/>
          </a:p>
        </p:txBody>
      </p:sp>
      <p:sp>
        <p:nvSpPr>
          <p:cNvPr id="9" name="Segnaposto piè di pa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86731" y="2958274"/>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605395" y="2958273"/>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AD476CA-C764-4FAD-8146-5EA1029A9E33}" type="datetime1">
              <a:rPr lang="it-IT" noProof="0" smtClean="0"/>
              <a:t>15/04/2022</a:t>
            </a:fld>
            <a:endParaRPr lang="it-IT" noProof="0" dirty="0"/>
          </a:p>
        </p:txBody>
      </p:sp>
      <p:sp>
        <p:nvSpPr>
          <p:cNvPr id="11" name="Segnaposto piè di pa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it-IT" noProof="0" dirty="0"/>
              <a:t>Piè di pagina</a:t>
            </a:r>
          </a:p>
        </p:txBody>
      </p:sp>
      <p:sp>
        <p:nvSpPr>
          <p:cNvPr id="12" name="Segnaposto numero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6" name="Segnaposto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718CE71-08A2-40CC-B75F-5DA9EAC27385}" type="datetime1">
              <a:rPr lang="it-IT" noProof="0" smtClean="0"/>
              <a:t>15/04/2022</a:t>
            </a:fld>
            <a:endParaRPr lang="it-IT" noProof="0" dirty="0"/>
          </a:p>
        </p:txBody>
      </p:sp>
      <p:sp>
        <p:nvSpPr>
          <p:cNvPr id="7" name="Segnaposto piè di pa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it-IT" noProof="0" dirty="0"/>
              <a:t>Piè di pagina</a:t>
            </a:r>
          </a:p>
        </p:txBody>
      </p:sp>
      <p:sp>
        <p:nvSpPr>
          <p:cNvPr id="8" name="Segnaposto numero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6" name="Parallelogramma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F6EAE58-4589-466E-80D1-72C9CC21B379}" type="datetime1">
              <a:rPr lang="it-IT" noProof="0" smtClean="0"/>
              <a:t>15/04/2022</a:t>
            </a:fld>
            <a:endParaRPr lang="it-IT" noProof="0" dirty="0"/>
          </a:p>
        </p:txBody>
      </p:sp>
      <p:sp>
        <p:nvSpPr>
          <p:cNvPr id="3" name="Segnaposto piè di pa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4" name="Segnaposto numero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elogramma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tito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t-IT" noProof="0" dirty="0"/>
              <a:t>Fare clic per modificare lo stile del titolo dello schema</a:t>
            </a:r>
          </a:p>
        </p:txBody>
      </p:sp>
      <p:sp>
        <p:nvSpPr>
          <p:cNvPr id="3" name="Segnaposto testo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415EA518-E098-4533-A7FE-3A70CD273BA1}" type="datetime1">
              <a:rPr lang="it-IT" noProof="0" smtClean="0"/>
              <a:t>15/04/2022</a:t>
            </a:fld>
            <a:endParaRPr lang="it-IT" noProof="0" dirty="0"/>
          </a:p>
        </p:txBody>
      </p:sp>
      <p:sp>
        <p:nvSpPr>
          <p:cNvPr id="5" name="Segnaposto piè di pagina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it-IT" noProof="0" dirty="0"/>
              <a:t>Piè di pagina</a:t>
            </a:r>
          </a:p>
        </p:txBody>
      </p:sp>
      <p:sp>
        <p:nvSpPr>
          <p:cNvPr id="6" name="Segnaposto numero diapositiva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8" name="Rettangolo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F26B43"/>
          </p15:clr>
        </p15:guide>
        <p15:guide id="2" pos="688">
          <p15:clr>
            <a:srgbClr val="F26B43"/>
          </p15:clr>
        </p15:guide>
        <p15:guide id="3" pos="7038">
          <p15:clr>
            <a:srgbClr val="F26B43"/>
          </p15:clr>
        </p15:guide>
        <p15:guide id="4" orient="horz" pos="3702">
          <p15:clr>
            <a:srgbClr val="F26B43"/>
          </p15:clr>
        </p15:guide>
        <p15:guide id="5" orient="horz" pos="40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2.sv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tusghen/SimpleID3"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903923" y="851315"/>
            <a:ext cx="4526280" cy="3227514"/>
          </a:xfrm>
        </p:spPr>
        <p:txBody>
          <a:bodyPr rtlCol="0"/>
          <a:lstStyle/>
          <a:p>
            <a:pPr rtl="0"/>
            <a:r>
              <a:rPr lang="it-IT" dirty="0"/>
              <a:t>Simple ID3</a:t>
            </a:r>
          </a:p>
        </p:txBody>
      </p:sp>
      <p:sp>
        <p:nvSpPr>
          <p:cNvPr id="4" name="Sottotitolo 3">
            <a:extLst>
              <a:ext uri="{FF2B5EF4-FFF2-40B4-BE49-F238E27FC236}">
                <a16:creationId xmlns:a16="http://schemas.microsoft.com/office/drawing/2014/main" id="{FFFB5E3C-FE17-44EA-B59B-183125D08F7C}"/>
              </a:ext>
            </a:extLst>
          </p:cNvPr>
          <p:cNvSpPr>
            <a:spLocks noGrp="1"/>
          </p:cNvSpPr>
          <p:nvPr>
            <p:ph type="subTitle" idx="1"/>
          </p:nvPr>
        </p:nvSpPr>
        <p:spPr>
          <a:xfrm>
            <a:off x="903923" y="4452909"/>
            <a:ext cx="4526280" cy="1927857"/>
          </a:xfrm>
        </p:spPr>
        <p:txBody>
          <a:bodyPr rtlCol="0">
            <a:normAutofit fontScale="92500" lnSpcReduction="20000"/>
          </a:bodyPr>
          <a:lstStyle/>
          <a:p>
            <a:pPr rtl="0"/>
            <a:r>
              <a:rPr lang="it-IT" dirty="0">
                <a:latin typeface="+mj-lt"/>
              </a:rPr>
              <a:t>Grammatica per il riconoscimento dei TAG degli MP3</a:t>
            </a:r>
          </a:p>
          <a:p>
            <a:pPr rtl="0"/>
            <a:r>
              <a:rPr lang="it-IT" dirty="0">
                <a:latin typeface="+mj-lt"/>
              </a:rPr>
              <a:t>Greco Salvatore 1053509</a:t>
            </a:r>
          </a:p>
          <a:p>
            <a:pPr rtl="0"/>
            <a:r>
              <a:rPr lang="it-IT" dirty="0">
                <a:latin typeface="+mj-lt"/>
              </a:rPr>
              <a:t>Gamba </a:t>
            </a:r>
            <a:r>
              <a:rPr lang="it-IT" dirty="0" err="1">
                <a:latin typeface="+mj-lt"/>
              </a:rPr>
              <a:t>fabio</a:t>
            </a:r>
            <a:r>
              <a:rPr lang="it-IT" dirty="0">
                <a:latin typeface="+mj-lt"/>
              </a:rPr>
              <a:t> 1053157</a:t>
            </a:r>
          </a:p>
        </p:txBody>
      </p:sp>
      <p:pic>
        <p:nvPicPr>
          <p:cNvPr id="5" name="Elemento grafico 4">
            <a:extLst>
              <a:ext uri="{FF2B5EF4-FFF2-40B4-BE49-F238E27FC236}">
                <a16:creationId xmlns:a16="http://schemas.microsoft.com/office/drawing/2014/main" id="{726D919E-DC18-489E-AB28-D278D021F2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526" y="477234"/>
            <a:ext cx="4791075" cy="1895475"/>
          </a:xfrm>
          <a:prstGeom prst="rect">
            <a:avLst/>
          </a:prstGeom>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0817C5-BA9F-44BE-A457-FE4C2D312809}"/>
              </a:ext>
            </a:extLst>
          </p:cNvPr>
          <p:cNvSpPr>
            <a:spLocks noGrp="1"/>
          </p:cNvSpPr>
          <p:nvPr>
            <p:ph type="title"/>
          </p:nvPr>
        </p:nvSpPr>
        <p:spPr/>
        <p:txBody>
          <a:bodyPr/>
          <a:lstStyle/>
          <a:p>
            <a:r>
              <a:rPr lang="it-IT" dirty="0"/>
              <a:t>Gestione degli errori</a:t>
            </a:r>
          </a:p>
        </p:txBody>
      </p:sp>
      <p:sp>
        <p:nvSpPr>
          <p:cNvPr id="3" name="Segnaposto contenuto 2">
            <a:extLst>
              <a:ext uri="{FF2B5EF4-FFF2-40B4-BE49-F238E27FC236}">
                <a16:creationId xmlns:a16="http://schemas.microsoft.com/office/drawing/2014/main" id="{9596A2F2-6954-40BF-B413-862D88F08506}"/>
              </a:ext>
            </a:extLst>
          </p:cNvPr>
          <p:cNvSpPr>
            <a:spLocks noGrp="1"/>
          </p:cNvSpPr>
          <p:nvPr>
            <p:ph idx="1"/>
          </p:nvPr>
        </p:nvSpPr>
        <p:spPr/>
        <p:txBody>
          <a:bodyPr/>
          <a:lstStyle/>
          <a:p>
            <a:r>
              <a:rPr lang="it-IT" sz="2400" dirty="0">
                <a:latin typeface="+mj-lt"/>
              </a:rPr>
              <a:t>Vengono effettuati controlli sulla presenza e correttezza degli </a:t>
            </a:r>
            <a:r>
              <a:rPr lang="it-IT" sz="2400" dirty="0" err="1">
                <a:latin typeface="+mj-lt"/>
              </a:rPr>
              <a:t>Header</a:t>
            </a:r>
            <a:r>
              <a:rPr lang="it-IT" sz="2400" dirty="0">
                <a:latin typeface="+mj-lt"/>
              </a:rPr>
              <a:t> e si controlla che ogni campo contenente le informazioni del brano sia di lunghezza pari a 30 caratteri.</a:t>
            </a:r>
          </a:p>
          <a:p>
            <a:r>
              <a:rPr lang="it-IT" sz="2400" dirty="0">
                <a:latin typeface="+mj-lt"/>
              </a:rPr>
              <a:t>Sfruttiamo il riconoscimento delle eccezioni di ANTLR per capire che tipo di errore riceviamo durante il </a:t>
            </a:r>
            <a:r>
              <a:rPr lang="it-IT" sz="2400" dirty="0" err="1">
                <a:latin typeface="+mj-lt"/>
              </a:rPr>
              <a:t>parsing</a:t>
            </a:r>
            <a:endParaRPr lang="it-IT" dirty="0"/>
          </a:p>
          <a:p>
            <a:r>
              <a:rPr lang="it-IT" sz="2400" dirty="0">
                <a:latin typeface="+mj-lt"/>
              </a:rPr>
              <a:t>Alcuni esempi:</a:t>
            </a:r>
          </a:p>
          <a:p>
            <a:pPr lvl="1"/>
            <a:r>
              <a:rPr lang="it-IT" sz="2200" dirty="0">
                <a:latin typeface="+mj-lt"/>
              </a:rPr>
              <a:t>Mancanza o errata scrittura del TAG iniziale</a:t>
            </a:r>
          </a:p>
          <a:p>
            <a:endParaRPr lang="it-IT" dirty="0"/>
          </a:p>
        </p:txBody>
      </p:sp>
      <p:sp>
        <p:nvSpPr>
          <p:cNvPr id="4" name="Segnaposto numero diapositiva 3">
            <a:extLst>
              <a:ext uri="{FF2B5EF4-FFF2-40B4-BE49-F238E27FC236}">
                <a16:creationId xmlns:a16="http://schemas.microsoft.com/office/drawing/2014/main" id="{2B13E80C-7F0E-4294-A3F9-CBF165A75956}"/>
              </a:ext>
            </a:extLst>
          </p:cNvPr>
          <p:cNvSpPr>
            <a:spLocks noGrp="1"/>
          </p:cNvSpPr>
          <p:nvPr>
            <p:ph type="sldNum" sz="quarter" idx="12"/>
          </p:nvPr>
        </p:nvSpPr>
        <p:spPr/>
        <p:txBody>
          <a:bodyPr/>
          <a:lstStyle/>
          <a:p>
            <a:pPr rtl="0"/>
            <a:fld id="{3A98EE3D-8CD1-4C3F-BD1C-C98C9596463C}" type="slidenum">
              <a:rPr lang="it-IT" noProof="0" smtClean="0"/>
              <a:t>10</a:t>
            </a:fld>
            <a:endParaRPr lang="it-IT" noProof="0" dirty="0"/>
          </a:p>
        </p:txBody>
      </p:sp>
      <p:pic>
        <p:nvPicPr>
          <p:cNvPr id="6" name="Immagine 5">
            <a:extLst>
              <a:ext uri="{FF2B5EF4-FFF2-40B4-BE49-F238E27FC236}">
                <a16:creationId xmlns:a16="http://schemas.microsoft.com/office/drawing/2014/main" id="{D6A62E99-94CE-4219-B69B-E1B6C2FA2D4F}"/>
              </a:ext>
            </a:extLst>
          </p:cNvPr>
          <p:cNvPicPr>
            <a:picLocks noChangeAspect="1"/>
          </p:cNvPicPr>
          <p:nvPr/>
        </p:nvPicPr>
        <p:blipFill>
          <a:blip r:embed="rId2"/>
          <a:stretch>
            <a:fillRect/>
          </a:stretch>
        </p:blipFill>
        <p:spPr>
          <a:xfrm>
            <a:off x="1263600" y="5095791"/>
            <a:ext cx="9112070" cy="480285"/>
          </a:xfrm>
          <a:prstGeom prst="rect">
            <a:avLst/>
          </a:prstGeom>
        </p:spPr>
      </p:pic>
    </p:spTree>
    <p:extLst>
      <p:ext uri="{BB962C8B-B14F-4D97-AF65-F5344CB8AC3E}">
        <p14:creationId xmlns:p14="http://schemas.microsoft.com/office/powerpoint/2010/main" val="207937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Gestione degli errori nel dettaglio</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11</a:t>
            </a:fld>
            <a:endParaRPr lang="it-IT" b="1" dirty="0"/>
          </a:p>
        </p:txBody>
      </p:sp>
      <p:sp>
        <p:nvSpPr>
          <p:cNvPr id="11" name="Segnaposto contenuto 2">
            <a:extLst>
              <a:ext uri="{FF2B5EF4-FFF2-40B4-BE49-F238E27FC236}">
                <a16:creationId xmlns:a16="http://schemas.microsoft.com/office/drawing/2014/main" id="{693C8797-6891-414D-92DD-94A716A7F3E2}"/>
              </a:ext>
            </a:extLst>
          </p:cNvPr>
          <p:cNvSpPr>
            <a:spLocks noGrp="1"/>
          </p:cNvSpPr>
          <p:nvPr>
            <p:ph idx="1"/>
          </p:nvPr>
        </p:nvSpPr>
        <p:spPr>
          <a:xfrm>
            <a:off x="590550" y="1452563"/>
            <a:ext cx="10864850" cy="4707328"/>
          </a:xfrm>
        </p:spPr>
        <p:txBody>
          <a:bodyPr>
            <a:normAutofit lnSpcReduction="10000"/>
          </a:bodyPr>
          <a:lstStyle/>
          <a:p>
            <a:pPr lvl="1"/>
            <a:r>
              <a:rPr lang="it-IT" sz="2200" dirty="0">
                <a:latin typeface="+mj-lt"/>
              </a:rPr>
              <a:t>Durante lo sviluppo della grammatica ci siamo accorti che senza una chiara distinzione dei frame è molto difficile riuscire a fare una rilevazione dei errori accurata.</a:t>
            </a:r>
          </a:p>
          <a:p>
            <a:pPr lvl="1"/>
            <a:r>
              <a:rPr lang="it-IT" sz="2200" dirty="0">
                <a:latin typeface="+mj-lt"/>
              </a:rPr>
              <a:t>Nello standard ID3 in esame infatti non c’è una chiara distinzione tra il frame Titolo ed il frame Artista, se quindi dovesse mancare un byte nel Titolo la cosa si rifletterebbe nell’Artista e così via a causa della sequenzialità dei dati</a:t>
            </a:r>
          </a:p>
          <a:p>
            <a:pPr lvl="1"/>
            <a:r>
              <a:rPr lang="it-IT" sz="2200" dirty="0">
                <a:latin typeface="+mj-lt"/>
              </a:rPr>
              <a:t>Per ovviare e operare una buona gestione degli errori abbiamo aggiunto allo standard l’utilizzo delle «head» con caratteri unici non utilizzabili all’interno dei frame (in modo da non innescare un riconoscimento di una «testa» in modo da riconoscere il tipo di errore e la sua localizzazione</a:t>
            </a:r>
          </a:p>
          <a:p>
            <a:pPr lvl="1"/>
            <a:r>
              <a:rPr lang="it-IT" sz="2200" dirty="0">
                <a:latin typeface="+mj-lt"/>
              </a:rPr>
              <a:t>È possibile risalire ad una grammatica completamente compatibile utilizzabile per estrarre le informazioni direttamente dagli mp3 eliminando le teste, uniformando i frame (poiché ormai non c’è più differenza tra uno slot ed il successivo) ed aggiungendo nella struttura la voce di </a:t>
            </a:r>
            <a:r>
              <a:rPr lang="it-IT" sz="2200" dirty="0" err="1">
                <a:latin typeface="+mj-lt"/>
              </a:rPr>
              <a:t>lexer</a:t>
            </a:r>
            <a:r>
              <a:rPr lang="it-IT" sz="2200" dirty="0">
                <a:latin typeface="+mj-lt"/>
              </a:rPr>
              <a:t> «musica» che indica al parser di saltare tutta la parte audio fino ad arrivare al riconoscimento della testa (non senza problemi…)</a:t>
            </a:r>
          </a:p>
        </p:txBody>
      </p:sp>
    </p:spTree>
    <p:extLst>
      <p:ext uri="{BB962C8B-B14F-4D97-AF65-F5344CB8AC3E}">
        <p14:creationId xmlns:p14="http://schemas.microsoft.com/office/powerpoint/2010/main" val="111744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Alcuni casi di test</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12</a:t>
            </a:fld>
            <a:endParaRPr lang="it-IT" b="1" dirty="0"/>
          </a:p>
        </p:txBody>
      </p:sp>
      <p:sp>
        <p:nvSpPr>
          <p:cNvPr id="11" name="Segnaposto contenuto 2">
            <a:extLst>
              <a:ext uri="{FF2B5EF4-FFF2-40B4-BE49-F238E27FC236}">
                <a16:creationId xmlns:a16="http://schemas.microsoft.com/office/drawing/2014/main" id="{693C8797-6891-414D-92DD-94A716A7F3E2}"/>
              </a:ext>
            </a:extLst>
          </p:cNvPr>
          <p:cNvSpPr>
            <a:spLocks noGrp="1"/>
          </p:cNvSpPr>
          <p:nvPr>
            <p:ph idx="1"/>
          </p:nvPr>
        </p:nvSpPr>
        <p:spPr>
          <a:xfrm>
            <a:off x="590550" y="1452563"/>
            <a:ext cx="10864850" cy="4591050"/>
          </a:xfrm>
        </p:spPr>
        <p:txBody>
          <a:bodyPr>
            <a:normAutofit/>
          </a:bodyPr>
          <a:lstStyle/>
          <a:p>
            <a:pPr lvl="1"/>
            <a:r>
              <a:rPr lang="it-IT" sz="2200" dirty="0">
                <a:latin typeface="+mj-lt"/>
              </a:rPr>
              <a:t>Errata scrittura di «TAG» (es. -&gt; </a:t>
            </a:r>
            <a:r>
              <a:rPr lang="it-IT" sz="2200" dirty="0" err="1">
                <a:latin typeface="+mj-lt"/>
              </a:rPr>
              <a:t>TaG</a:t>
            </a:r>
            <a:r>
              <a:rPr lang="it-IT" sz="2200" dirty="0">
                <a:latin typeface="+mj-lt"/>
              </a:rPr>
              <a:t>   TA   </a:t>
            </a:r>
            <a:r>
              <a:rPr lang="it-IT" sz="2200" dirty="0" err="1">
                <a:latin typeface="+mj-lt"/>
              </a:rPr>
              <a:t>TAGa</a:t>
            </a:r>
            <a:r>
              <a:rPr lang="it-IT" sz="2200" dirty="0">
                <a:latin typeface="+mj-lt"/>
              </a:rPr>
              <a:t>   )</a:t>
            </a:r>
          </a:p>
          <a:p>
            <a:pPr lvl="1"/>
            <a:endParaRPr lang="it-IT" sz="2200" dirty="0">
              <a:latin typeface="+mj-lt"/>
            </a:endParaRPr>
          </a:p>
          <a:p>
            <a:pPr marL="201168" lvl="1" indent="0">
              <a:buNone/>
            </a:pPr>
            <a:endParaRPr lang="it-IT" sz="2200" dirty="0">
              <a:latin typeface="+mj-lt"/>
            </a:endParaRPr>
          </a:p>
          <a:p>
            <a:pPr marL="201168" lvl="1" indent="0">
              <a:buNone/>
            </a:pPr>
            <a:endParaRPr lang="it-IT" sz="2200" dirty="0">
              <a:latin typeface="+mj-lt"/>
            </a:endParaRPr>
          </a:p>
          <a:p>
            <a:pPr lvl="1"/>
            <a:r>
              <a:rPr lang="it-IT" sz="2200" dirty="0">
                <a:latin typeface="+mj-lt"/>
              </a:rPr>
              <a:t>Lunghezza di titolo, artista e album &lt; 30 caratteri</a:t>
            </a:r>
          </a:p>
          <a:p>
            <a:pPr marL="201168" lvl="1" indent="0">
              <a:buNone/>
            </a:pPr>
            <a:endParaRPr lang="it-IT" sz="2200" dirty="0">
              <a:latin typeface="+mj-lt"/>
            </a:endParaRPr>
          </a:p>
        </p:txBody>
      </p:sp>
      <p:pic>
        <p:nvPicPr>
          <p:cNvPr id="3" name="Immagine 2">
            <a:extLst>
              <a:ext uri="{FF2B5EF4-FFF2-40B4-BE49-F238E27FC236}">
                <a16:creationId xmlns:a16="http://schemas.microsoft.com/office/drawing/2014/main" id="{70643618-0588-4567-8203-DD95E61AD0A5}"/>
              </a:ext>
            </a:extLst>
          </p:cNvPr>
          <p:cNvPicPr>
            <a:picLocks noChangeAspect="1"/>
          </p:cNvPicPr>
          <p:nvPr/>
        </p:nvPicPr>
        <p:blipFill>
          <a:blip r:embed="rId5"/>
          <a:stretch>
            <a:fillRect/>
          </a:stretch>
        </p:blipFill>
        <p:spPr>
          <a:xfrm>
            <a:off x="963279" y="3568976"/>
            <a:ext cx="5608516" cy="2351958"/>
          </a:xfrm>
          <a:prstGeom prst="rect">
            <a:avLst/>
          </a:prstGeom>
          <a:ln>
            <a:solidFill>
              <a:schemeClr val="tx1"/>
            </a:solidFill>
          </a:ln>
        </p:spPr>
      </p:pic>
      <p:pic>
        <p:nvPicPr>
          <p:cNvPr id="7" name="Immagine 6">
            <a:extLst>
              <a:ext uri="{FF2B5EF4-FFF2-40B4-BE49-F238E27FC236}">
                <a16:creationId xmlns:a16="http://schemas.microsoft.com/office/drawing/2014/main" id="{ABC43EA6-E19E-4A8A-B862-8A153B321BA7}"/>
              </a:ext>
            </a:extLst>
          </p:cNvPr>
          <p:cNvPicPr>
            <a:picLocks noChangeAspect="1"/>
          </p:cNvPicPr>
          <p:nvPr/>
        </p:nvPicPr>
        <p:blipFill>
          <a:blip r:embed="rId6"/>
          <a:stretch>
            <a:fillRect/>
          </a:stretch>
        </p:blipFill>
        <p:spPr>
          <a:xfrm>
            <a:off x="963279" y="1870126"/>
            <a:ext cx="6287267" cy="341611"/>
          </a:xfrm>
          <a:prstGeom prst="rect">
            <a:avLst/>
          </a:prstGeom>
          <a:ln>
            <a:solidFill>
              <a:schemeClr val="tx1"/>
            </a:solidFill>
          </a:ln>
        </p:spPr>
      </p:pic>
      <p:pic>
        <p:nvPicPr>
          <p:cNvPr id="9" name="Immagine 8">
            <a:extLst>
              <a:ext uri="{FF2B5EF4-FFF2-40B4-BE49-F238E27FC236}">
                <a16:creationId xmlns:a16="http://schemas.microsoft.com/office/drawing/2014/main" id="{F1B25243-4257-4658-AB33-72E10E6C138B}"/>
              </a:ext>
            </a:extLst>
          </p:cNvPr>
          <p:cNvPicPr>
            <a:picLocks noChangeAspect="1"/>
          </p:cNvPicPr>
          <p:nvPr/>
        </p:nvPicPr>
        <p:blipFill>
          <a:blip r:embed="rId7"/>
          <a:stretch>
            <a:fillRect/>
          </a:stretch>
        </p:blipFill>
        <p:spPr>
          <a:xfrm>
            <a:off x="963279" y="2221733"/>
            <a:ext cx="7181850" cy="510673"/>
          </a:xfrm>
          <a:prstGeom prst="rect">
            <a:avLst/>
          </a:prstGeom>
          <a:ln>
            <a:solidFill>
              <a:schemeClr val="tx1"/>
            </a:solidFill>
          </a:ln>
        </p:spPr>
      </p:pic>
      <p:pic>
        <p:nvPicPr>
          <p:cNvPr id="15" name="Immagine 14">
            <a:extLst>
              <a:ext uri="{FF2B5EF4-FFF2-40B4-BE49-F238E27FC236}">
                <a16:creationId xmlns:a16="http://schemas.microsoft.com/office/drawing/2014/main" id="{F471B7C1-7529-49E4-B648-40083D68110A}"/>
              </a:ext>
            </a:extLst>
          </p:cNvPr>
          <p:cNvPicPr>
            <a:picLocks noChangeAspect="1"/>
          </p:cNvPicPr>
          <p:nvPr/>
        </p:nvPicPr>
        <p:blipFill>
          <a:blip r:embed="rId8"/>
          <a:stretch>
            <a:fillRect/>
          </a:stretch>
        </p:blipFill>
        <p:spPr>
          <a:xfrm>
            <a:off x="963279" y="2742402"/>
            <a:ext cx="5945521" cy="331183"/>
          </a:xfrm>
          <a:prstGeom prst="rect">
            <a:avLst/>
          </a:prstGeom>
          <a:ln>
            <a:solidFill>
              <a:schemeClr val="tx1"/>
            </a:solidFill>
          </a:ln>
        </p:spPr>
      </p:pic>
    </p:spTree>
    <p:extLst>
      <p:ext uri="{BB962C8B-B14F-4D97-AF65-F5344CB8AC3E}">
        <p14:creationId xmlns:p14="http://schemas.microsoft.com/office/powerpoint/2010/main" val="267656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Alcuni casi di test</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13</a:t>
            </a:fld>
            <a:endParaRPr lang="it-IT" b="1" dirty="0"/>
          </a:p>
        </p:txBody>
      </p:sp>
      <p:sp>
        <p:nvSpPr>
          <p:cNvPr id="11" name="Segnaposto contenuto 2">
            <a:extLst>
              <a:ext uri="{FF2B5EF4-FFF2-40B4-BE49-F238E27FC236}">
                <a16:creationId xmlns:a16="http://schemas.microsoft.com/office/drawing/2014/main" id="{693C8797-6891-414D-92DD-94A716A7F3E2}"/>
              </a:ext>
            </a:extLst>
          </p:cNvPr>
          <p:cNvSpPr>
            <a:spLocks noGrp="1"/>
          </p:cNvSpPr>
          <p:nvPr>
            <p:ph idx="1"/>
          </p:nvPr>
        </p:nvSpPr>
        <p:spPr>
          <a:xfrm>
            <a:off x="590550" y="1452563"/>
            <a:ext cx="10864850" cy="4591050"/>
          </a:xfrm>
        </p:spPr>
        <p:txBody>
          <a:bodyPr>
            <a:normAutofit/>
          </a:bodyPr>
          <a:lstStyle/>
          <a:p>
            <a:pPr lvl="1"/>
            <a:r>
              <a:rPr lang="it-IT" sz="2200" dirty="0">
                <a:latin typeface="+mj-lt"/>
              </a:rPr>
              <a:t>Lunghezza di titolo, artista e album &gt; 30 caratteri</a:t>
            </a:r>
          </a:p>
          <a:p>
            <a:pPr lvl="1"/>
            <a:endParaRPr lang="it-IT" sz="2200" dirty="0">
              <a:latin typeface="+mj-lt"/>
            </a:endParaRPr>
          </a:p>
          <a:p>
            <a:pPr lvl="1"/>
            <a:endParaRPr lang="it-IT" sz="2200" dirty="0">
              <a:latin typeface="+mj-lt"/>
            </a:endParaRPr>
          </a:p>
          <a:p>
            <a:pPr lvl="1"/>
            <a:endParaRPr lang="it-IT" sz="2200" dirty="0">
              <a:latin typeface="+mj-lt"/>
            </a:endParaRPr>
          </a:p>
          <a:p>
            <a:pPr lvl="1"/>
            <a:endParaRPr lang="it-IT" sz="2200" dirty="0">
              <a:latin typeface="+mj-lt"/>
            </a:endParaRPr>
          </a:p>
          <a:p>
            <a:pPr lvl="1"/>
            <a:endParaRPr lang="it-IT" sz="2200" dirty="0">
              <a:latin typeface="+mj-lt"/>
            </a:endParaRPr>
          </a:p>
          <a:p>
            <a:pPr lvl="1"/>
            <a:endParaRPr lang="it-IT" sz="2200" dirty="0">
              <a:latin typeface="+mj-lt"/>
            </a:endParaRPr>
          </a:p>
          <a:p>
            <a:pPr lvl="1"/>
            <a:r>
              <a:rPr lang="it-IT" sz="2200" dirty="0">
                <a:latin typeface="+mj-lt"/>
              </a:rPr>
              <a:t>Carattere mancante in Anno</a:t>
            </a:r>
          </a:p>
          <a:p>
            <a:pPr marL="201168" lvl="1" indent="0">
              <a:buNone/>
            </a:pPr>
            <a:endParaRPr lang="it-IT" sz="2200" dirty="0">
              <a:latin typeface="+mj-lt"/>
            </a:endParaRPr>
          </a:p>
        </p:txBody>
      </p:sp>
      <p:pic>
        <p:nvPicPr>
          <p:cNvPr id="6" name="Immagine 5">
            <a:extLst>
              <a:ext uri="{FF2B5EF4-FFF2-40B4-BE49-F238E27FC236}">
                <a16:creationId xmlns:a16="http://schemas.microsoft.com/office/drawing/2014/main" id="{2537F7D5-5F81-4FF7-8053-F12890936359}"/>
              </a:ext>
            </a:extLst>
          </p:cNvPr>
          <p:cNvPicPr>
            <a:picLocks noChangeAspect="1"/>
          </p:cNvPicPr>
          <p:nvPr/>
        </p:nvPicPr>
        <p:blipFill>
          <a:blip r:embed="rId5"/>
          <a:stretch>
            <a:fillRect/>
          </a:stretch>
        </p:blipFill>
        <p:spPr>
          <a:xfrm>
            <a:off x="1002045" y="1869350"/>
            <a:ext cx="7458075" cy="2305050"/>
          </a:xfrm>
          <a:prstGeom prst="rect">
            <a:avLst/>
          </a:prstGeom>
          <a:ln>
            <a:solidFill>
              <a:schemeClr val="tx1"/>
            </a:solidFill>
          </a:ln>
        </p:spPr>
      </p:pic>
      <p:pic>
        <p:nvPicPr>
          <p:cNvPr id="15" name="Immagine 14">
            <a:extLst>
              <a:ext uri="{FF2B5EF4-FFF2-40B4-BE49-F238E27FC236}">
                <a16:creationId xmlns:a16="http://schemas.microsoft.com/office/drawing/2014/main" id="{E74CF120-B070-4C16-B86A-D4B68C3475BB}"/>
              </a:ext>
            </a:extLst>
          </p:cNvPr>
          <p:cNvPicPr>
            <a:picLocks noChangeAspect="1"/>
          </p:cNvPicPr>
          <p:nvPr/>
        </p:nvPicPr>
        <p:blipFill>
          <a:blip r:embed="rId6"/>
          <a:stretch>
            <a:fillRect/>
          </a:stretch>
        </p:blipFill>
        <p:spPr>
          <a:xfrm>
            <a:off x="1002045" y="4768753"/>
            <a:ext cx="2817672" cy="238113"/>
          </a:xfrm>
          <a:prstGeom prst="rect">
            <a:avLst/>
          </a:prstGeom>
          <a:ln>
            <a:solidFill>
              <a:schemeClr val="tx1"/>
            </a:solidFill>
          </a:ln>
        </p:spPr>
      </p:pic>
      <p:pic>
        <p:nvPicPr>
          <p:cNvPr id="16" name="Immagine 15">
            <a:extLst>
              <a:ext uri="{FF2B5EF4-FFF2-40B4-BE49-F238E27FC236}">
                <a16:creationId xmlns:a16="http://schemas.microsoft.com/office/drawing/2014/main" id="{2B91AE74-538C-4FF6-8DFD-767C85B7A53B}"/>
              </a:ext>
            </a:extLst>
          </p:cNvPr>
          <p:cNvPicPr>
            <a:picLocks noChangeAspect="1"/>
          </p:cNvPicPr>
          <p:nvPr/>
        </p:nvPicPr>
        <p:blipFill>
          <a:blip r:embed="rId7"/>
          <a:stretch>
            <a:fillRect/>
          </a:stretch>
        </p:blipFill>
        <p:spPr>
          <a:xfrm>
            <a:off x="1002045" y="5098950"/>
            <a:ext cx="6069540" cy="416435"/>
          </a:xfrm>
          <a:prstGeom prst="rect">
            <a:avLst/>
          </a:prstGeom>
          <a:ln>
            <a:solidFill>
              <a:schemeClr val="tx1"/>
            </a:solidFill>
          </a:ln>
        </p:spPr>
      </p:pic>
    </p:spTree>
    <p:extLst>
      <p:ext uri="{BB962C8B-B14F-4D97-AF65-F5344CB8AC3E}">
        <p14:creationId xmlns:p14="http://schemas.microsoft.com/office/powerpoint/2010/main" val="179957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Alcuni casi di test</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14</a:t>
            </a:fld>
            <a:endParaRPr lang="it-IT" b="1" dirty="0"/>
          </a:p>
        </p:txBody>
      </p:sp>
      <p:sp>
        <p:nvSpPr>
          <p:cNvPr id="11" name="Segnaposto contenuto 2">
            <a:extLst>
              <a:ext uri="{FF2B5EF4-FFF2-40B4-BE49-F238E27FC236}">
                <a16:creationId xmlns:a16="http://schemas.microsoft.com/office/drawing/2014/main" id="{693C8797-6891-414D-92DD-94A716A7F3E2}"/>
              </a:ext>
            </a:extLst>
          </p:cNvPr>
          <p:cNvSpPr>
            <a:spLocks noGrp="1"/>
          </p:cNvSpPr>
          <p:nvPr>
            <p:ph idx="1"/>
          </p:nvPr>
        </p:nvSpPr>
        <p:spPr>
          <a:xfrm>
            <a:off x="590550" y="1452563"/>
            <a:ext cx="10864850" cy="4591050"/>
          </a:xfrm>
        </p:spPr>
        <p:txBody>
          <a:bodyPr>
            <a:normAutofit/>
          </a:bodyPr>
          <a:lstStyle/>
          <a:p>
            <a:pPr lvl="1"/>
            <a:r>
              <a:rPr lang="it-IT" sz="2200" dirty="0">
                <a:latin typeface="+mj-lt"/>
              </a:rPr>
              <a:t>Genere mancante o non riconosciuto</a:t>
            </a:r>
          </a:p>
          <a:p>
            <a:pPr marL="201168" lvl="1" indent="0">
              <a:buNone/>
            </a:pPr>
            <a:endParaRPr lang="it-IT" sz="2200" dirty="0">
              <a:latin typeface="+mj-lt"/>
            </a:endParaRPr>
          </a:p>
          <a:p>
            <a:pPr lvl="1"/>
            <a:r>
              <a:rPr lang="it-IT" sz="2200" dirty="0">
                <a:latin typeface="+mj-lt"/>
              </a:rPr>
              <a:t>Errata scrittura della head di titolo (es. -&gt; </a:t>
            </a:r>
            <a:r>
              <a:rPr lang="it-IT" sz="2200" dirty="0" err="1">
                <a:latin typeface="+mj-lt"/>
              </a:rPr>
              <a:t>tit</a:t>
            </a:r>
            <a:r>
              <a:rPr lang="it-IT" sz="2200" dirty="0">
                <a:latin typeface="+mj-lt"/>
              </a:rPr>
              <a:t>:   #tit   #ti:   #tito:   )</a:t>
            </a:r>
          </a:p>
          <a:p>
            <a:pPr lvl="1"/>
            <a:endParaRPr lang="it-IT" sz="2200" dirty="0">
              <a:latin typeface="+mj-lt"/>
            </a:endParaRPr>
          </a:p>
          <a:p>
            <a:pPr marL="201168" lvl="1" indent="0">
              <a:buNone/>
            </a:pPr>
            <a:endParaRPr lang="it-IT" sz="2200" dirty="0">
              <a:latin typeface="+mj-lt"/>
            </a:endParaRPr>
          </a:p>
          <a:p>
            <a:pPr marL="201168" lvl="1" indent="0">
              <a:buNone/>
            </a:pPr>
            <a:endParaRPr lang="it-IT" sz="2200" dirty="0">
              <a:latin typeface="+mj-lt"/>
            </a:endParaRPr>
          </a:p>
          <a:p>
            <a:pPr marL="201168" lvl="1" indent="0">
              <a:buNone/>
            </a:pPr>
            <a:endParaRPr lang="it-IT" sz="2200" dirty="0">
              <a:latin typeface="+mj-lt"/>
            </a:endParaRPr>
          </a:p>
          <a:p>
            <a:pPr marL="201168" lvl="1" indent="0">
              <a:buNone/>
            </a:pPr>
            <a:endParaRPr lang="it-IT" sz="2200" dirty="0">
              <a:latin typeface="+mj-lt"/>
            </a:endParaRPr>
          </a:p>
        </p:txBody>
      </p:sp>
      <p:pic>
        <p:nvPicPr>
          <p:cNvPr id="14" name="Immagine 13">
            <a:extLst>
              <a:ext uri="{FF2B5EF4-FFF2-40B4-BE49-F238E27FC236}">
                <a16:creationId xmlns:a16="http://schemas.microsoft.com/office/drawing/2014/main" id="{591160EA-3B51-41F9-91DB-29520A77FCE8}"/>
              </a:ext>
            </a:extLst>
          </p:cNvPr>
          <p:cNvPicPr>
            <a:picLocks noChangeAspect="1"/>
          </p:cNvPicPr>
          <p:nvPr/>
        </p:nvPicPr>
        <p:blipFill>
          <a:blip r:embed="rId5"/>
          <a:stretch>
            <a:fillRect/>
          </a:stretch>
        </p:blipFill>
        <p:spPr>
          <a:xfrm>
            <a:off x="962556" y="1864741"/>
            <a:ext cx="2733675" cy="409575"/>
          </a:xfrm>
          <a:prstGeom prst="rect">
            <a:avLst/>
          </a:prstGeom>
          <a:ln>
            <a:solidFill>
              <a:schemeClr val="tx1"/>
            </a:solidFill>
          </a:ln>
        </p:spPr>
      </p:pic>
      <p:pic>
        <p:nvPicPr>
          <p:cNvPr id="16" name="Immagine 15">
            <a:extLst>
              <a:ext uri="{FF2B5EF4-FFF2-40B4-BE49-F238E27FC236}">
                <a16:creationId xmlns:a16="http://schemas.microsoft.com/office/drawing/2014/main" id="{69462C9F-97B5-4BF3-8D51-57749D3E5B62}"/>
              </a:ext>
            </a:extLst>
          </p:cNvPr>
          <p:cNvPicPr>
            <a:picLocks noChangeAspect="1"/>
          </p:cNvPicPr>
          <p:nvPr/>
        </p:nvPicPr>
        <p:blipFill>
          <a:blip r:embed="rId6"/>
          <a:stretch>
            <a:fillRect/>
          </a:stretch>
        </p:blipFill>
        <p:spPr>
          <a:xfrm>
            <a:off x="962556" y="2731452"/>
            <a:ext cx="8277225" cy="419100"/>
          </a:xfrm>
          <a:prstGeom prst="rect">
            <a:avLst/>
          </a:prstGeom>
          <a:ln>
            <a:solidFill>
              <a:schemeClr val="tx1"/>
            </a:solidFill>
          </a:ln>
        </p:spPr>
      </p:pic>
      <p:pic>
        <p:nvPicPr>
          <p:cNvPr id="18" name="Immagine 17">
            <a:extLst>
              <a:ext uri="{FF2B5EF4-FFF2-40B4-BE49-F238E27FC236}">
                <a16:creationId xmlns:a16="http://schemas.microsoft.com/office/drawing/2014/main" id="{A8CD1719-0E8B-4F35-AF64-F95164EB1226}"/>
              </a:ext>
            </a:extLst>
          </p:cNvPr>
          <p:cNvPicPr>
            <a:picLocks noChangeAspect="1"/>
          </p:cNvPicPr>
          <p:nvPr/>
        </p:nvPicPr>
        <p:blipFill>
          <a:blip r:embed="rId7"/>
          <a:stretch>
            <a:fillRect/>
          </a:stretch>
        </p:blipFill>
        <p:spPr>
          <a:xfrm>
            <a:off x="962556" y="3262816"/>
            <a:ext cx="4095750" cy="257175"/>
          </a:xfrm>
          <a:prstGeom prst="rect">
            <a:avLst/>
          </a:prstGeom>
          <a:ln>
            <a:solidFill>
              <a:schemeClr val="tx1"/>
            </a:solidFill>
          </a:ln>
        </p:spPr>
      </p:pic>
      <p:pic>
        <p:nvPicPr>
          <p:cNvPr id="20" name="Immagine 19">
            <a:extLst>
              <a:ext uri="{FF2B5EF4-FFF2-40B4-BE49-F238E27FC236}">
                <a16:creationId xmlns:a16="http://schemas.microsoft.com/office/drawing/2014/main" id="{B5D744C5-F9B7-4449-94A9-DB8842877036}"/>
              </a:ext>
            </a:extLst>
          </p:cNvPr>
          <p:cNvPicPr>
            <a:picLocks noChangeAspect="1"/>
          </p:cNvPicPr>
          <p:nvPr/>
        </p:nvPicPr>
        <p:blipFill>
          <a:blip r:embed="rId8"/>
          <a:stretch>
            <a:fillRect/>
          </a:stretch>
        </p:blipFill>
        <p:spPr>
          <a:xfrm>
            <a:off x="962556" y="3507602"/>
            <a:ext cx="5962650" cy="609600"/>
          </a:xfrm>
          <a:prstGeom prst="rect">
            <a:avLst/>
          </a:prstGeom>
          <a:ln>
            <a:solidFill>
              <a:schemeClr val="tx1"/>
            </a:solidFill>
          </a:ln>
        </p:spPr>
      </p:pic>
      <p:pic>
        <p:nvPicPr>
          <p:cNvPr id="22" name="Immagine 21">
            <a:extLst>
              <a:ext uri="{FF2B5EF4-FFF2-40B4-BE49-F238E27FC236}">
                <a16:creationId xmlns:a16="http://schemas.microsoft.com/office/drawing/2014/main" id="{87B5C3F6-F683-40B3-98D7-74CD3D2E5941}"/>
              </a:ext>
            </a:extLst>
          </p:cNvPr>
          <p:cNvPicPr>
            <a:picLocks noChangeAspect="1"/>
          </p:cNvPicPr>
          <p:nvPr/>
        </p:nvPicPr>
        <p:blipFill>
          <a:blip r:embed="rId9"/>
          <a:stretch>
            <a:fillRect/>
          </a:stretch>
        </p:blipFill>
        <p:spPr>
          <a:xfrm>
            <a:off x="962556" y="4244202"/>
            <a:ext cx="4057650" cy="219075"/>
          </a:xfrm>
          <a:prstGeom prst="rect">
            <a:avLst/>
          </a:prstGeom>
          <a:ln>
            <a:solidFill>
              <a:schemeClr val="tx1"/>
            </a:solidFill>
          </a:ln>
        </p:spPr>
      </p:pic>
      <p:pic>
        <p:nvPicPr>
          <p:cNvPr id="24" name="Immagine 23">
            <a:extLst>
              <a:ext uri="{FF2B5EF4-FFF2-40B4-BE49-F238E27FC236}">
                <a16:creationId xmlns:a16="http://schemas.microsoft.com/office/drawing/2014/main" id="{116DF512-E15E-4238-879D-3556CB2DB2EF}"/>
              </a:ext>
            </a:extLst>
          </p:cNvPr>
          <p:cNvPicPr>
            <a:picLocks noChangeAspect="1"/>
          </p:cNvPicPr>
          <p:nvPr/>
        </p:nvPicPr>
        <p:blipFill>
          <a:blip r:embed="rId10"/>
          <a:stretch>
            <a:fillRect/>
          </a:stretch>
        </p:blipFill>
        <p:spPr>
          <a:xfrm>
            <a:off x="962556" y="4474252"/>
            <a:ext cx="5991225" cy="428625"/>
          </a:xfrm>
          <a:prstGeom prst="rect">
            <a:avLst/>
          </a:prstGeom>
          <a:ln>
            <a:solidFill>
              <a:schemeClr val="tx1"/>
            </a:solidFill>
          </a:ln>
        </p:spPr>
      </p:pic>
      <p:pic>
        <p:nvPicPr>
          <p:cNvPr id="29" name="Immagine 28">
            <a:extLst>
              <a:ext uri="{FF2B5EF4-FFF2-40B4-BE49-F238E27FC236}">
                <a16:creationId xmlns:a16="http://schemas.microsoft.com/office/drawing/2014/main" id="{6F85A9A0-669F-45E2-B9C1-F67B48D03DCC}"/>
              </a:ext>
            </a:extLst>
          </p:cNvPr>
          <p:cNvPicPr>
            <a:picLocks noChangeAspect="1"/>
          </p:cNvPicPr>
          <p:nvPr/>
        </p:nvPicPr>
        <p:blipFill>
          <a:blip r:embed="rId11"/>
          <a:stretch>
            <a:fillRect/>
          </a:stretch>
        </p:blipFill>
        <p:spPr>
          <a:xfrm>
            <a:off x="962556" y="5043818"/>
            <a:ext cx="4048125" cy="209550"/>
          </a:xfrm>
          <a:prstGeom prst="rect">
            <a:avLst/>
          </a:prstGeom>
          <a:ln>
            <a:solidFill>
              <a:schemeClr val="tx1"/>
            </a:solidFill>
          </a:ln>
        </p:spPr>
      </p:pic>
      <p:pic>
        <p:nvPicPr>
          <p:cNvPr id="32" name="Immagine 31">
            <a:extLst>
              <a:ext uri="{FF2B5EF4-FFF2-40B4-BE49-F238E27FC236}">
                <a16:creationId xmlns:a16="http://schemas.microsoft.com/office/drawing/2014/main" id="{E08024D4-372C-44A8-9F46-32C708DBAF4B}"/>
              </a:ext>
            </a:extLst>
          </p:cNvPr>
          <p:cNvPicPr>
            <a:picLocks noChangeAspect="1"/>
          </p:cNvPicPr>
          <p:nvPr/>
        </p:nvPicPr>
        <p:blipFill>
          <a:blip r:embed="rId12"/>
          <a:stretch>
            <a:fillRect/>
          </a:stretch>
        </p:blipFill>
        <p:spPr>
          <a:xfrm>
            <a:off x="962556" y="5255342"/>
            <a:ext cx="8477250" cy="428625"/>
          </a:xfrm>
          <a:prstGeom prst="rect">
            <a:avLst/>
          </a:prstGeom>
          <a:ln>
            <a:solidFill>
              <a:schemeClr val="tx1"/>
            </a:solidFill>
          </a:ln>
        </p:spPr>
      </p:pic>
    </p:spTree>
    <p:extLst>
      <p:ext uri="{BB962C8B-B14F-4D97-AF65-F5344CB8AC3E}">
        <p14:creationId xmlns:p14="http://schemas.microsoft.com/office/powerpoint/2010/main" val="2769720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E444079D-629C-4C44-8DB6-B4B5E7C54015}"/>
              </a:ext>
            </a:extLst>
          </p:cNvPr>
          <p:cNvSpPr>
            <a:spLocks noGrp="1"/>
          </p:cNvSpPr>
          <p:nvPr>
            <p:ph type="title"/>
          </p:nvPr>
        </p:nvSpPr>
        <p:spPr/>
        <p:txBody>
          <a:bodyPr rtlCol="0"/>
          <a:lstStyle/>
          <a:p>
            <a:pPr rtl="0"/>
            <a:r>
              <a:rPr lang="it-IT" dirty="0"/>
              <a:t>Fine</a:t>
            </a:r>
          </a:p>
        </p:txBody>
      </p:sp>
      <p:pic>
        <p:nvPicPr>
          <p:cNvPr id="4" name="Elemento grafico 3">
            <a:extLst>
              <a:ext uri="{FF2B5EF4-FFF2-40B4-BE49-F238E27FC236}">
                <a16:creationId xmlns:a16="http://schemas.microsoft.com/office/drawing/2014/main" id="{4E632E39-706D-4A38-9695-817394D0F6C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0895" y="5764056"/>
            <a:ext cx="1770209" cy="700341"/>
          </a:xfrm>
          <a:prstGeom prst="rect">
            <a:avLst/>
          </a:prstGeom>
        </p:spPr>
      </p:pic>
    </p:spTree>
    <p:extLst>
      <p:ext uri="{BB962C8B-B14F-4D97-AF65-F5344CB8AC3E}">
        <p14:creationId xmlns:p14="http://schemas.microsoft.com/office/powerpoint/2010/main" val="166400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391097BE-A044-49F5-B5CA-AE183B956585}"/>
              </a:ext>
            </a:extLst>
          </p:cNvPr>
          <p:cNvSpPr>
            <a:spLocks noGrp="1"/>
          </p:cNvSpPr>
          <p:nvPr>
            <p:ph type="title"/>
          </p:nvPr>
        </p:nvSpPr>
        <p:spPr/>
        <p:txBody>
          <a:bodyPr rtlCol="0"/>
          <a:lstStyle/>
          <a:p>
            <a:pPr rtl="0"/>
            <a:r>
              <a:rPr lang="it-IT" dirty="0"/>
              <a:t>Indice</a:t>
            </a:r>
          </a:p>
        </p:txBody>
      </p:sp>
      <p:grpSp>
        <p:nvGrpSpPr>
          <p:cNvPr id="10" name="Gruppo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igura a mano libera: Forma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igura a mano libera: Forma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igura a mano libera: Forma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9" name="Elemento grafico 8">
            <a:extLst>
              <a:ext uri="{FF2B5EF4-FFF2-40B4-BE49-F238E27FC236}">
                <a16:creationId xmlns:a16="http://schemas.microsoft.com/office/drawing/2014/main" id="{0157A32A-7539-4213-94C7-4E13D8ACCD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2" name="Segnaposto numero diapositiva 1">
            <a:extLst>
              <a:ext uri="{FF2B5EF4-FFF2-40B4-BE49-F238E27FC236}">
                <a16:creationId xmlns:a16="http://schemas.microsoft.com/office/drawing/2014/main" id="{E0AAF325-E077-406A-A05D-EEAAC582BC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it-IT" sz="18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it-IT"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Connettore 15">
            <a:extLst>
              <a:ext uri="{FF2B5EF4-FFF2-40B4-BE49-F238E27FC236}">
                <a16:creationId xmlns:a16="http://schemas.microsoft.com/office/drawing/2014/main" id="{5E0ACD5D-887A-4C21-8597-4B294DBAD218}"/>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it-IT" sz="1200" b="1" i="0" u="none" strike="noStrike" kern="1200" cap="none" spc="0" normalizeH="0" baseline="0" noProof="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it-IT"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Segnaposto contenuto 3">
            <a:extLst>
              <a:ext uri="{FF2B5EF4-FFF2-40B4-BE49-F238E27FC236}">
                <a16:creationId xmlns:a16="http://schemas.microsoft.com/office/drawing/2014/main" id="{50BE4F52-8CFF-4745-9F3E-4464B2A5AE97}"/>
              </a:ext>
            </a:extLst>
          </p:cNvPr>
          <p:cNvSpPr>
            <a:spLocks noGrp="1"/>
          </p:cNvSpPr>
          <p:nvPr>
            <p:ph idx="1"/>
          </p:nvPr>
        </p:nvSpPr>
        <p:spPr>
          <a:xfrm>
            <a:off x="6751272" y="1021805"/>
            <a:ext cx="4654296" cy="3977366"/>
          </a:xfrm>
        </p:spPr>
        <p:txBody>
          <a:bodyPr>
            <a:normAutofit fontScale="92500" lnSpcReduction="20000"/>
          </a:bodyPr>
          <a:lstStyle/>
          <a:p>
            <a:pPr>
              <a:spcBef>
                <a:spcPts val="0"/>
              </a:spcBef>
              <a:spcAft>
                <a:spcPts val="0"/>
              </a:spcAft>
            </a:pPr>
            <a:r>
              <a:rPr lang="it-IT" sz="2800" b="1" dirty="0"/>
              <a:t>Lo Standard ID3</a:t>
            </a:r>
          </a:p>
          <a:p>
            <a:pPr marL="0" indent="0" rtl="0">
              <a:spcBef>
                <a:spcPts val="0"/>
              </a:spcBef>
              <a:spcAft>
                <a:spcPts val="0"/>
              </a:spcAft>
              <a:buNone/>
            </a:pPr>
            <a:r>
              <a:rPr lang="it-IT" sz="1900" dirty="0">
                <a:latin typeface="+mj-lt"/>
              </a:rPr>
              <a:t>Descrizione</a:t>
            </a:r>
          </a:p>
          <a:p>
            <a:pPr marL="0" indent="0" rtl="0">
              <a:spcBef>
                <a:spcPts val="0"/>
              </a:spcBef>
              <a:spcAft>
                <a:spcPts val="0"/>
              </a:spcAft>
              <a:buNone/>
            </a:pPr>
            <a:r>
              <a:rPr lang="it-IT" sz="1900" dirty="0">
                <a:latin typeface="+mj-lt"/>
              </a:rPr>
              <a:t>ID3 v1 vs ID3 v2</a:t>
            </a:r>
          </a:p>
          <a:p>
            <a:pPr marL="0" indent="0" rtl="0">
              <a:spcBef>
                <a:spcPts val="0"/>
              </a:spcBef>
              <a:spcAft>
                <a:spcPts val="0"/>
              </a:spcAft>
              <a:buNone/>
            </a:pPr>
            <a:r>
              <a:rPr lang="it-IT" sz="1900" dirty="0">
                <a:latin typeface="+mj-lt"/>
              </a:rPr>
              <a:t>Struttura dell’ID3 v1</a:t>
            </a:r>
          </a:p>
          <a:p>
            <a:pPr marL="0" indent="0" rtl="0">
              <a:spcBef>
                <a:spcPts val="0"/>
              </a:spcBef>
              <a:spcAft>
                <a:spcPts val="0"/>
              </a:spcAft>
              <a:buNone/>
            </a:pPr>
            <a:r>
              <a:rPr lang="it-IT" sz="1900" dirty="0">
                <a:latin typeface="+mj-lt"/>
              </a:rPr>
              <a:t>Materiale utilizzato</a:t>
            </a:r>
          </a:p>
          <a:p>
            <a:pPr marL="0" indent="0" rtl="0">
              <a:spcBef>
                <a:spcPts val="0"/>
              </a:spcBef>
              <a:spcAft>
                <a:spcPts val="0"/>
              </a:spcAft>
              <a:buNone/>
            </a:pPr>
            <a:endParaRPr lang="it-IT" dirty="0"/>
          </a:p>
          <a:p>
            <a:pPr>
              <a:spcBef>
                <a:spcPts val="0"/>
              </a:spcBef>
              <a:spcAft>
                <a:spcPts val="0"/>
              </a:spcAft>
            </a:pPr>
            <a:r>
              <a:rPr lang="it-IT" sz="2800" b="1" dirty="0"/>
              <a:t>Grammatica con </a:t>
            </a:r>
            <a:r>
              <a:rPr lang="it-IT" sz="2800" b="1" dirty="0" err="1"/>
              <a:t>Header</a:t>
            </a:r>
            <a:endParaRPr lang="it-IT" sz="2800" b="1" dirty="0"/>
          </a:p>
          <a:p>
            <a:pPr marL="0" lvl="0" indent="0" rtl="0">
              <a:spcBef>
                <a:spcPts val="0"/>
              </a:spcBef>
              <a:spcAft>
                <a:spcPts val="0"/>
              </a:spcAft>
              <a:buNone/>
            </a:pPr>
            <a:r>
              <a:rPr lang="it-IT" sz="2100" dirty="0">
                <a:latin typeface="+mj-lt"/>
              </a:rPr>
              <a:t>Descrizione</a:t>
            </a:r>
          </a:p>
          <a:p>
            <a:pPr marL="0" lvl="0" indent="0" rtl="0">
              <a:spcBef>
                <a:spcPts val="0"/>
              </a:spcBef>
              <a:spcAft>
                <a:spcPts val="0"/>
              </a:spcAft>
              <a:buNone/>
            </a:pPr>
            <a:r>
              <a:rPr lang="it-IT" sz="2100" dirty="0">
                <a:latin typeface="+mj-lt"/>
              </a:rPr>
              <a:t>Gestione dei dati con Java</a:t>
            </a:r>
          </a:p>
          <a:p>
            <a:pPr marL="0" lvl="0" indent="0">
              <a:spcBef>
                <a:spcPts val="0"/>
              </a:spcBef>
              <a:spcAft>
                <a:spcPts val="0"/>
              </a:spcAft>
              <a:buNone/>
            </a:pPr>
            <a:r>
              <a:rPr lang="it-IT" sz="2100" dirty="0">
                <a:latin typeface="+mj-lt"/>
              </a:rPr>
              <a:t>Gestione e riconoscimento del frame Genere</a:t>
            </a:r>
          </a:p>
          <a:p>
            <a:pPr marL="0" lvl="0" indent="0" rtl="0">
              <a:spcBef>
                <a:spcPts val="0"/>
              </a:spcBef>
              <a:spcAft>
                <a:spcPts val="0"/>
              </a:spcAft>
              <a:buNone/>
            </a:pPr>
            <a:endParaRPr lang="it-IT" dirty="0"/>
          </a:p>
          <a:p>
            <a:pPr>
              <a:spcBef>
                <a:spcPts val="0"/>
              </a:spcBef>
              <a:spcAft>
                <a:spcPts val="0"/>
              </a:spcAft>
            </a:pPr>
            <a:r>
              <a:rPr lang="it-IT" sz="2800" b="1" dirty="0"/>
              <a:t>Gestione degli errori</a:t>
            </a:r>
          </a:p>
          <a:p>
            <a:pPr marL="0" indent="0" rtl="0">
              <a:spcBef>
                <a:spcPts val="0"/>
              </a:spcBef>
              <a:spcAft>
                <a:spcPts val="0"/>
              </a:spcAft>
              <a:buNone/>
            </a:pPr>
            <a:r>
              <a:rPr lang="it-IT" sz="2100" dirty="0">
                <a:latin typeface="+mj-lt"/>
              </a:rPr>
              <a:t>Nel dettaglio</a:t>
            </a:r>
          </a:p>
          <a:p>
            <a:pPr marL="0" indent="0" rtl="0">
              <a:spcBef>
                <a:spcPts val="0"/>
              </a:spcBef>
              <a:spcAft>
                <a:spcPts val="0"/>
              </a:spcAft>
              <a:buNone/>
            </a:pPr>
            <a:r>
              <a:rPr lang="it-IT" sz="2100" dirty="0">
                <a:latin typeface="+mj-lt"/>
              </a:rPr>
              <a:t>Casi di Test</a:t>
            </a:r>
          </a:p>
          <a:p>
            <a:pPr marL="0" indent="0">
              <a:buNone/>
            </a:pPr>
            <a:endParaRPr lang="it-IT" dirty="0"/>
          </a:p>
        </p:txBody>
      </p:sp>
    </p:spTree>
    <p:extLst>
      <p:ext uri="{BB962C8B-B14F-4D97-AF65-F5344CB8AC3E}">
        <p14:creationId xmlns:p14="http://schemas.microsoft.com/office/powerpoint/2010/main" val="105670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Standard ID3: descrizione</a:t>
            </a:r>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3</a:t>
            </a:fld>
            <a:endParaRPr lang="it-IT" b="1" dirty="0"/>
          </a:p>
        </p:txBody>
      </p:sp>
      <p:sp>
        <p:nvSpPr>
          <p:cNvPr id="3" name="Segnaposto contenuto 2">
            <a:extLst>
              <a:ext uri="{FF2B5EF4-FFF2-40B4-BE49-F238E27FC236}">
                <a16:creationId xmlns:a16="http://schemas.microsoft.com/office/drawing/2014/main" id="{CDBDD0AC-B78E-4283-B5F3-A381229EABF5}"/>
              </a:ext>
            </a:extLst>
          </p:cNvPr>
          <p:cNvSpPr>
            <a:spLocks noGrp="1"/>
          </p:cNvSpPr>
          <p:nvPr>
            <p:ph idx="1"/>
          </p:nvPr>
        </p:nvSpPr>
        <p:spPr/>
        <p:txBody>
          <a:bodyPr/>
          <a:lstStyle/>
          <a:p>
            <a:pPr marL="0" indent="0">
              <a:buNone/>
            </a:pPr>
            <a:r>
              <a:rPr lang="it-IT" dirty="0"/>
              <a:t>Lo standard ID3 viene utilizzato per includere nei file multimediali mp3 le informazioni sulla traccia che viene riprodotta. Gli «slot» di informazione vengono chiamati tag e possono essere salvati all’interno dell’mp3 svariati tag che rappresentano il nome della traccia, l’artista, l’album, il genere e il numero della traccia, …</a:t>
            </a:r>
          </a:p>
          <a:p>
            <a:pPr marL="0" indent="0">
              <a:buNone/>
            </a:pPr>
            <a:r>
              <a:rPr lang="it-IT" dirty="0"/>
              <a:t>È uno standard riconosciuto universalmente la cui documentazione è liberamente visionabile al link id3.org, dove sono disponibili tra l’altro strumenti dedicati per sviluppatori così come librerie open source per il supporto dello standard</a:t>
            </a:r>
          </a:p>
        </p:txBody>
      </p:sp>
      <p:pic>
        <p:nvPicPr>
          <p:cNvPr id="5" name="Immagine 4" descr="Immagine che contiene testo, clipart&#10;&#10;Descrizione generata automaticamente">
            <a:extLst>
              <a:ext uri="{FF2B5EF4-FFF2-40B4-BE49-F238E27FC236}">
                <a16:creationId xmlns:a16="http://schemas.microsoft.com/office/drawing/2014/main" id="{6EA8DAB3-3963-44E7-9AF7-7529D1DD52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6214" y="4624525"/>
            <a:ext cx="1485900" cy="1419225"/>
          </a:xfrm>
          <a:prstGeom prst="rect">
            <a:avLst/>
          </a:prstGeom>
        </p:spPr>
      </p:pic>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3960582" cy="700340"/>
          </a:xfrm>
        </p:spPr>
        <p:txBody>
          <a:bodyPr vert="horz" lIns="91440" tIns="45720" rIns="91440" bIns="45720" rtlCol="0" anchor="b">
            <a:noAutofit/>
          </a:bodyPr>
          <a:lstStyle/>
          <a:p>
            <a:pPr rtl="0"/>
            <a:r>
              <a:rPr lang="it-IT" sz="4400" dirty="0">
                <a:solidFill>
                  <a:schemeClr val="tx1">
                    <a:lumMod val="75000"/>
                    <a:lumOff val="25000"/>
                  </a:schemeClr>
                </a:solidFill>
              </a:rPr>
              <a:t>ID3v1 vs ID3v2</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0"/>
            <a:ext cx="4542547" cy="4590875"/>
          </a:xfrm>
        </p:spPr>
        <p:txBody>
          <a:bodyPr vert="horz" lIns="0" tIns="45720" rIns="0" bIns="45720" rtlCol="0">
            <a:normAutofit lnSpcReduction="10000"/>
          </a:bodyPr>
          <a:lstStyle/>
          <a:p>
            <a:pPr rtl="0"/>
            <a:r>
              <a:rPr lang="it-IT" dirty="0">
                <a:latin typeface="+mj-lt"/>
              </a:rPr>
              <a:t>ID3v1 contiene informazioni di base come nome traccia, artista e album</a:t>
            </a:r>
          </a:p>
          <a:p>
            <a:pPr rtl="0"/>
            <a:r>
              <a:rPr lang="it-IT" dirty="0">
                <a:latin typeface="+mj-lt"/>
              </a:rPr>
              <a:t>ID3v2 contiene informazioni aggiuntive di dimensioni variabili come l’immagine dell’album, tag estesi e anche </a:t>
            </a:r>
            <a:r>
              <a:rPr lang="it-IT" dirty="0" err="1">
                <a:latin typeface="+mj-lt"/>
              </a:rPr>
              <a:t>lyrics</a:t>
            </a:r>
            <a:endParaRPr lang="it-IT" dirty="0">
              <a:latin typeface="+mj-lt"/>
            </a:endParaRPr>
          </a:p>
          <a:p>
            <a:pPr rtl="0"/>
            <a:r>
              <a:rPr lang="it-IT" dirty="0">
                <a:latin typeface="+mj-lt"/>
              </a:rPr>
              <a:t>ID3v1 e ID3v2 possono coesistere nello stesso mp3 e sono </a:t>
            </a:r>
            <a:r>
              <a:rPr lang="it-IT" dirty="0" err="1">
                <a:latin typeface="+mj-lt"/>
              </a:rPr>
              <a:t>difatto</a:t>
            </a:r>
            <a:r>
              <a:rPr lang="it-IT" dirty="0">
                <a:latin typeface="+mj-lt"/>
              </a:rPr>
              <a:t> due componenti diversi del file (sono riconosciuti dall’</a:t>
            </a:r>
            <a:r>
              <a:rPr lang="it-IT" dirty="0" err="1">
                <a:latin typeface="+mj-lt"/>
              </a:rPr>
              <a:t>header</a:t>
            </a:r>
            <a:r>
              <a:rPr lang="it-IT" dirty="0">
                <a:latin typeface="+mj-lt"/>
              </a:rPr>
              <a:t> diverso)</a:t>
            </a: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4</a:t>
            </a:fld>
            <a:endParaRPr lang="it-IT" b="1" dirty="0"/>
          </a:p>
        </p:txBody>
      </p:sp>
      <p:sp>
        <p:nvSpPr>
          <p:cNvPr id="16" name="Titolo 4">
            <a:extLst>
              <a:ext uri="{FF2B5EF4-FFF2-40B4-BE49-F238E27FC236}">
                <a16:creationId xmlns:a16="http://schemas.microsoft.com/office/drawing/2014/main" id="{8EEDFEC2-6026-4D3A-8D5D-C3C56063292D}"/>
              </a:ext>
            </a:extLst>
          </p:cNvPr>
          <p:cNvSpPr txBox="1">
            <a:spLocks/>
          </p:cNvSpPr>
          <p:nvPr/>
        </p:nvSpPr>
        <p:spPr>
          <a:xfrm>
            <a:off x="6606353" y="535936"/>
            <a:ext cx="3960582" cy="7003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b="1" i="0" kern="1200" spc="-50" baseline="0">
                <a:solidFill>
                  <a:srgbClr val="FFFFFF"/>
                </a:solidFill>
                <a:latin typeface="+mn-lt"/>
                <a:ea typeface="+mj-ea"/>
                <a:cs typeface="+mj-cs"/>
              </a:defRPr>
            </a:lvl1pPr>
          </a:lstStyle>
          <a:p>
            <a:r>
              <a:rPr lang="it-IT" sz="4400" dirty="0">
                <a:solidFill>
                  <a:schemeClr val="tx1">
                    <a:lumMod val="75000"/>
                    <a:lumOff val="25000"/>
                  </a:schemeClr>
                </a:solidFill>
              </a:rPr>
              <a:t>Struttura ID3v1</a:t>
            </a:r>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lnSpcReduction="10000"/>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latin typeface="+mj-lt"/>
              </a:rPr>
              <a:t>Frame a grandezza fissa posta di solito in fondo al file mp3</a:t>
            </a:r>
          </a:p>
          <a:p>
            <a:r>
              <a:rPr lang="it-IT" dirty="0">
                <a:latin typeface="+mj-lt"/>
              </a:rPr>
              <a:t>Head(TAG): 3byte</a:t>
            </a:r>
          </a:p>
          <a:p>
            <a:r>
              <a:rPr lang="it-IT" dirty="0">
                <a:latin typeface="+mj-lt"/>
              </a:rPr>
              <a:t>Titolo: 30byte</a:t>
            </a:r>
          </a:p>
          <a:p>
            <a:r>
              <a:rPr lang="it-IT" dirty="0">
                <a:latin typeface="+mj-lt"/>
              </a:rPr>
              <a:t>Artista:30byte</a:t>
            </a:r>
          </a:p>
          <a:p>
            <a:r>
              <a:rPr lang="it-IT" dirty="0">
                <a:latin typeface="+mj-lt"/>
              </a:rPr>
              <a:t>Album:30byte</a:t>
            </a:r>
          </a:p>
          <a:p>
            <a:r>
              <a:rPr lang="it-IT" dirty="0">
                <a:latin typeface="+mj-lt"/>
              </a:rPr>
              <a:t>Anno:4byte</a:t>
            </a:r>
          </a:p>
          <a:p>
            <a:r>
              <a:rPr lang="it-IT" dirty="0">
                <a:latin typeface="+mj-lt"/>
              </a:rPr>
              <a:t>Genere: 1byte</a:t>
            </a:r>
          </a:p>
          <a:p>
            <a:pPr marL="0" indent="0">
              <a:buNone/>
            </a:pPr>
            <a:r>
              <a:rPr lang="it-IT" dirty="0">
                <a:latin typeface="+mj-lt"/>
              </a:rPr>
              <a:t>Per un totale di 128byte</a:t>
            </a:r>
          </a:p>
          <a:p>
            <a:endParaRPr lang="it-IT" dirty="0">
              <a:latin typeface="+mj-lt"/>
            </a:endParaRPr>
          </a:p>
          <a:p>
            <a:pPr marL="0" indent="0">
              <a:buNone/>
            </a:pPr>
            <a:endParaRPr lang="it-IT" dirty="0">
              <a:latin typeface="+mj-lt"/>
            </a:endParaRPr>
          </a:p>
        </p:txBody>
      </p:sp>
    </p:spTree>
    <p:extLst>
      <p:ext uri="{BB962C8B-B14F-4D97-AF65-F5344CB8AC3E}">
        <p14:creationId xmlns:p14="http://schemas.microsoft.com/office/powerpoint/2010/main" val="222572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Materiale utilizzato</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0"/>
            <a:ext cx="10864474" cy="4590875"/>
          </a:xfrm>
        </p:spPr>
        <p:txBody>
          <a:bodyPr vert="horz" lIns="0" tIns="45720" rIns="0" bIns="45720" rtlCol="0">
            <a:normAutofit/>
          </a:bodyPr>
          <a:lstStyle/>
          <a:p>
            <a:pPr rtl="0"/>
            <a:r>
              <a:rPr lang="it-IT" dirty="0">
                <a:latin typeface="+mj-lt"/>
              </a:rPr>
              <a:t>Ci siamo occupati dell’implementazione della versione v1, utilizzando come test il pacchetto fornito nella sezione «Developer Information» del sito. Il pacchetto comprende oltre gli svariati casi di riconoscimento/rifiuto dei componenti dei frame, la lista completa dei generi implementabile però tramite Java</a:t>
            </a:r>
          </a:p>
          <a:p>
            <a:pPr rtl="0"/>
            <a:r>
              <a:rPr lang="it-IT" dirty="0">
                <a:latin typeface="+mj-lt"/>
              </a:rPr>
              <a:t>Il codice e la grammatica sono disponibili su GitHub alla repository -&gt; </a:t>
            </a:r>
            <a:r>
              <a:rPr lang="it-IT" dirty="0">
                <a:latin typeface="+mj-lt"/>
                <a:hlinkClick r:id="rId3"/>
              </a:rPr>
              <a:t>https://github.com/atusghen/SimpleID3</a:t>
            </a:r>
            <a:endParaRPr lang="it-IT" dirty="0">
              <a:latin typeface="+mj-lt"/>
            </a:endParaRPr>
          </a:p>
          <a:p>
            <a:pPr rtl="0"/>
            <a:r>
              <a:rPr lang="it-IT" dirty="0">
                <a:latin typeface="+mj-lt"/>
              </a:rPr>
              <a:t>Java con Eclipse e </a:t>
            </a:r>
            <a:r>
              <a:rPr lang="it-IT" dirty="0" err="1">
                <a:latin typeface="+mj-lt"/>
              </a:rPr>
              <a:t>AntLR</a:t>
            </a:r>
            <a:r>
              <a:rPr lang="it-IT" dirty="0">
                <a:latin typeface="+mj-lt"/>
              </a:rPr>
              <a:t> 3.4, </a:t>
            </a:r>
            <a:r>
              <a:rPr lang="it-IT" dirty="0" err="1">
                <a:latin typeface="+mj-lt"/>
              </a:rPr>
              <a:t>AntLRworks</a:t>
            </a:r>
            <a:r>
              <a:rPr lang="it-IT" dirty="0">
                <a:latin typeface="+mj-lt"/>
              </a:rPr>
              <a:t> 1.5.2 per la grammatica</a:t>
            </a: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5</a:t>
            </a:fld>
            <a:endParaRPr lang="it-IT" b="1" dirty="0"/>
          </a:p>
        </p:txBody>
      </p:sp>
    </p:spTree>
    <p:extLst>
      <p:ext uri="{BB962C8B-B14F-4D97-AF65-F5344CB8AC3E}">
        <p14:creationId xmlns:p14="http://schemas.microsoft.com/office/powerpoint/2010/main" val="210195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Grammatica con </a:t>
            </a:r>
            <a:r>
              <a:rPr lang="it-IT" dirty="0" err="1"/>
              <a:t>Header</a:t>
            </a:r>
            <a:endParaRPr lang="it-IT" dirty="0"/>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6</a:t>
            </a:fld>
            <a:endParaRPr lang="it-IT" b="1" dirty="0"/>
          </a:p>
        </p:txBody>
      </p:sp>
      <p:sp>
        <p:nvSpPr>
          <p:cNvPr id="3" name="Segnaposto contenuto 2">
            <a:extLst>
              <a:ext uri="{FF2B5EF4-FFF2-40B4-BE49-F238E27FC236}">
                <a16:creationId xmlns:a16="http://schemas.microsoft.com/office/drawing/2014/main" id="{CDBDD0AC-B78E-4283-B5F3-A381229EABF5}"/>
              </a:ext>
            </a:extLst>
          </p:cNvPr>
          <p:cNvSpPr>
            <a:spLocks noGrp="1"/>
          </p:cNvSpPr>
          <p:nvPr>
            <p:ph idx="1"/>
          </p:nvPr>
        </p:nvSpPr>
        <p:spPr/>
        <p:txBody>
          <a:bodyPr/>
          <a:lstStyle/>
          <a:p>
            <a:r>
              <a:rPr lang="it-IT" dirty="0"/>
              <a:t>Struttura dei dati -&gt; 					dove HEAD è sempre uguale a «TAG». Abbiamo errore di </a:t>
            </a:r>
            <a:r>
              <a:rPr lang="it-IT" dirty="0" err="1"/>
              <a:t>parsing</a:t>
            </a:r>
            <a:r>
              <a:rPr lang="it-IT" dirty="0"/>
              <a:t> per tutte le altre stringhe </a:t>
            </a:r>
          </a:p>
          <a:p>
            <a:r>
              <a:rPr lang="it-IT" dirty="0"/>
              <a:t>Struttura del corpo informazioni -&gt; (evidenziamo la sequenzialità degli slot)</a:t>
            </a:r>
          </a:p>
          <a:p>
            <a:endParaRPr lang="it-IT" dirty="0"/>
          </a:p>
          <a:p>
            <a:r>
              <a:rPr lang="it-IT" dirty="0"/>
              <a:t>Struttura del titolo -&gt; (CHAR è ripetuto 30 volte)</a:t>
            </a:r>
          </a:p>
          <a:p>
            <a:endParaRPr lang="it-IT" dirty="0"/>
          </a:p>
          <a:p>
            <a:pPr marL="0" indent="0">
              <a:buNone/>
            </a:pPr>
            <a:endParaRPr lang="it-IT" dirty="0"/>
          </a:p>
        </p:txBody>
      </p:sp>
      <p:pic>
        <p:nvPicPr>
          <p:cNvPr id="5" name="Immagine 4">
            <a:extLst>
              <a:ext uri="{FF2B5EF4-FFF2-40B4-BE49-F238E27FC236}">
                <a16:creationId xmlns:a16="http://schemas.microsoft.com/office/drawing/2014/main" id="{3202F3E8-1682-4CDD-AA2B-75858BC134F3}"/>
              </a:ext>
            </a:extLst>
          </p:cNvPr>
          <p:cNvPicPr>
            <a:picLocks noChangeAspect="1"/>
          </p:cNvPicPr>
          <p:nvPr/>
        </p:nvPicPr>
        <p:blipFill rotWithShape="1">
          <a:blip r:embed="rId5"/>
          <a:srcRect b="23738"/>
          <a:stretch/>
        </p:blipFill>
        <p:spPr>
          <a:xfrm>
            <a:off x="3822266" y="2071255"/>
            <a:ext cx="3457575" cy="348672"/>
          </a:xfrm>
          <a:prstGeom prst="rect">
            <a:avLst/>
          </a:prstGeom>
          <a:ln>
            <a:solidFill>
              <a:schemeClr val="tx1"/>
            </a:solidFill>
          </a:ln>
        </p:spPr>
      </p:pic>
      <p:pic>
        <p:nvPicPr>
          <p:cNvPr id="8" name="Immagine 7">
            <a:extLst>
              <a:ext uri="{FF2B5EF4-FFF2-40B4-BE49-F238E27FC236}">
                <a16:creationId xmlns:a16="http://schemas.microsoft.com/office/drawing/2014/main" id="{02B502EB-2950-406E-A5E6-39F7647728DD}"/>
              </a:ext>
            </a:extLst>
          </p:cNvPr>
          <p:cNvPicPr>
            <a:picLocks noChangeAspect="1"/>
          </p:cNvPicPr>
          <p:nvPr/>
        </p:nvPicPr>
        <p:blipFill>
          <a:blip r:embed="rId6"/>
          <a:stretch>
            <a:fillRect/>
          </a:stretch>
        </p:blipFill>
        <p:spPr>
          <a:xfrm>
            <a:off x="1464828" y="3288968"/>
            <a:ext cx="8172450" cy="552450"/>
          </a:xfrm>
          <a:prstGeom prst="rect">
            <a:avLst/>
          </a:prstGeom>
          <a:ln>
            <a:solidFill>
              <a:schemeClr val="tx1"/>
            </a:solidFill>
          </a:ln>
        </p:spPr>
      </p:pic>
      <p:pic>
        <p:nvPicPr>
          <p:cNvPr id="11" name="Immagine 10">
            <a:extLst>
              <a:ext uri="{FF2B5EF4-FFF2-40B4-BE49-F238E27FC236}">
                <a16:creationId xmlns:a16="http://schemas.microsoft.com/office/drawing/2014/main" id="{C22F72BB-00AC-423B-A6D3-D02837A527B8}"/>
              </a:ext>
            </a:extLst>
          </p:cNvPr>
          <p:cNvPicPr>
            <a:picLocks noChangeAspect="1"/>
          </p:cNvPicPr>
          <p:nvPr/>
        </p:nvPicPr>
        <p:blipFill>
          <a:blip r:embed="rId7"/>
          <a:stretch>
            <a:fillRect/>
          </a:stretch>
        </p:blipFill>
        <p:spPr>
          <a:xfrm>
            <a:off x="917052" y="4303063"/>
            <a:ext cx="10296525" cy="457200"/>
          </a:xfrm>
          <a:prstGeom prst="rect">
            <a:avLst/>
          </a:prstGeom>
          <a:ln>
            <a:solidFill>
              <a:schemeClr val="tx1"/>
            </a:solidFill>
          </a:ln>
        </p:spPr>
      </p:pic>
    </p:spTree>
    <p:extLst>
      <p:ext uri="{BB962C8B-B14F-4D97-AF65-F5344CB8AC3E}">
        <p14:creationId xmlns:p14="http://schemas.microsoft.com/office/powerpoint/2010/main" val="387412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Grammatica con </a:t>
            </a:r>
            <a:r>
              <a:rPr lang="it-IT" sz="4400" dirty="0" err="1">
                <a:solidFill>
                  <a:schemeClr val="tx1">
                    <a:lumMod val="75000"/>
                    <a:lumOff val="25000"/>
                  </a:schemeClr>
                </a:solidFill>
              </a:rPr>
              <a:t>Header</a:t>
            </a:r>
            <a:endParaRPr lang="it-IT" sz="4400" dirty="0">
              <a:solidFill>
                <a:schemeClr val="tx1">
                  <a:lumMod val="75000"/>
                  <a:lumOff val="25000"/>
                </a:schemeClr>
              </a:solidFill>
            </a:endParaRP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1"/>
            <a:ext cx="10864474" cy="3054474"/>
          </a:xfrm>
        </p:spPr>
        <p:txBody>
          <a:bodyPr vert="horz" lIns="0" tIns="45720" rIns="0" bIns="45720" rtlCol="0">
            <a:normAutofit/>
          </a:bodyPr>
          <a:lstStyle/>
          <a:p>
            <a:pPr rtl="0"/>
            <a:r>
              <a:rPr lang="it-IT" dirty="0">
                <a:latin typeface="+mj-lt"/>
              </a:rPr>
              <a:t>Esempio di testa per gli slot (prendiamo in esame TITLE_HEAD) -&gt; </a:t>
            </a:r>
          </a:p>
          <a:p>
            <a:pPr rtl="0"/>
            <a:endParaRPr lang="it-IT" dirty="0">
              <a:latin typeface="+mj-lt"/>
            </a:endParaRPr>
          </a:p>
          <a:p>
            <a:pPr rtl="0"/>
            <a:r>
              <a:rPr lang="it-IT" dirty="0">
                <a:latin typeface="+mj-lt"/>
              </a:rPr>
              <a:t>Ovvero tutti gli </a:t>
            </a:r>
            <a:r>
              <a:rPr lang="it-IT" dirty="0" err="1">
                <a:latin typeface="+mj-lt"/>
              </a:rPr>
              <a:t>header</a:t>
            </a:r>
            <a:r>
              <a:rPr lang="it-IT" dirty="0">
                <a:latin typeface="+mj-lt"/>
              </a:rPr>
              <a:t> sono anticipati dal carattere #. Questo preclude il suo utilizzo all’interno degli slot dati (infatti è stato escluso dalla definizione di CHAR) per evitare problemi di riconoscimento dei componenti del TAG</a:t>
            </a:r>
          </a:p>
          <a:p>
            <a:pPr rtl="0"/>
            <a:r>
              <a:rPr lang="it-IT" dirty="0">
                <a:latin typeface="+mj-lt"/>
              </a:rPr>
              <a:t>Altri </a:t>
            </a:r>
            <a:r>
              <a:rPr lang="it-IT" dirty="0" err="1">
                <a:latin typeface="+mj-lt"/>
              </a:rPr>
              <a:t>header</a:t>
            </a:r>
            <a:r>
              <a:rPr lang="it-IT" dirty="0">
                <a:latin typeface="+mj-lt"/>
              </a:rPr>
              <a:t> utilizzati:</a:t>
            </a: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7</a:t>
            </a:fld>
            <a:endParaRPr lang="it-IT" b="1" dirty="0"/>
          </a:p>
        </p:txBody>
      </p:sp>
      <p:pic>
        <p:nvPicPr>
          <p:cNvPr id="11" name="Immagine 10">
            <a:extLst>
              <a:ext uri="{FF2B5EF4-FFF2-40B4-BE49-F238E27FC236}">
                <a16:creationId xmlns:a16="http://schemas.microsoft.com/office/drawing/2014/main" id="{9D2D257B-71B6-4540-9344-B1176BA9B67B}"/>
              </a:ext>
            </a:extLst>
          </p:cNvPr>
          <p:cNvPicPr>
            <a:picLocks noChangeAspect="1"/>
          </p:cNvPicPr>
          <p:nvPr/>
        </p:nvPicPr>
        <p:blipFill>
          <a:blip r:embed="rId5"/>
          <a:stretch>
            <a:fillRect/>
          </a:stretch>
        </p:blipFill>
        <p:spPr>
          <a:xfrm>
            <a:off x="794039" y="1998235"/>
            <a:ext cx="5505450" cy="457200"/>
          </a:xfrm>
          <a:prstGeom prst="rect">
            <a:avLst/>
          </a:prstGeom>
          <a:ln>
            <a:solidFill>
              <a:schemeClr val="tx1"/>
            </a:solidFill>
          </a:ln>
        </p:spPr>
      </p:pic>
      <p:sp>
        <p:nvSpPr>
          <p:cNvPr id="2" name="CasellaDiTesto 1">
            <a:extLst>
              <a:ext uri="{FF2B5EF4-FFF2-40B4-BE49-F238E27FC236}">
                <a16:creationId xmlns:a16="http://schemas.microsoft.com/office/drawing/2014/main" id="{3359AB0C-A57F-4BDA-8CAA-052ABF7A5653}"/>
              </a:ext>
            </a:extLst>
          </p:cNvPr>
          <p:cNvSpPr txBox="1"/>
          <p:nvPr/>
        </p:nvSpPr>
        <p:spPr>
          <a:xfrm>
            <a:off x="1362653" y="4341595"/>
            <a:ext cx="9873672" cy="1631216"/>
          </a:xfrm>
          <a:prstGeom prst="rect">
            <a:avLst/>
          </a:prstGeom>
          <a:noFill/>
        </p:spPr>
        <p:txBody>
          <a:bodyPr wrap="square" numCol="2" rtlCol="0">
            <a:spAutoFit/>
          </a:bodyPr>
          <a:lstStyle/>
          <a:p>
            <a:pPr marL="0" indent="0" rtl="0">
              <a:buNone/>
            </a:pPr>
            <a:r>
              <a:rPr lang="it-IT" sz="2000" dirty="0">
                <a:latin typeface="+mj-lt"/>
              </a:rPr>
              <a:t>Titolo -&gt; #tit</a:t>
            </a:r>
          </a:p>
          <a:p>
            <a:pPr marL="0" indent="0" rtl="0">
              <a:buNone/>
            </a:pPr>
            <a:r>
              <a:rPr lang="it-IT" sz="2000" dirty="0">
                <a:latin typeface="+mj-lt"/>
              </a:rPr>
              <a:t>Artista -&gt; #art</a:t>
            </a:r>
          </a:p>
          <a:p>
            <a:pPr marL="0" indent="0" rtl="0">
              <a:buNone/>
            </a:pPr>
            <a:r>
              <a:rPr lang="it-IT" sz="2000" dirty="0">
                <a:latin typeface="+mj-lt"/>
              </a:rPr>
              <a:t>Album -&gt; #alb</a:t>
            </a:r>
          </a:p>
          <a:p>
            <a:pPr marL="0" indent="0" rtl="0">
              <a:buNone/>
            </a:pPr>
            <a:endParaRPr lang="it-IT" sz="2000" dirty="0">
              <a:latin typeface="+mj-lt"/>
            </a:endParaRPr>
          </a:p>
          <a:p>
            <a:pPr marL="0" indent="0" rtl="0">
              <a:buNone/>
            </a:pPr>
            <a:endParaRPr lang="it-IT" sz="2000" dirty="0">
              <a:latin typeface="+mj-lt"/>
            </a:endParaRPr>
          </a:p>
          <a:p>
            <a:pPr marL="0" indent="0" rtl="0">
              <a:buNone/>
            </a:pPr>
            <a:r>
              <a:rPr lang="it-IT" sz="2000" dirty="0">
                <a:latin typeface="+mj-lt"/>
              </a:rPr>
              <a:t>Anno -&gt; #ann</a:t>
            </a:r>
          </a:p>
          <a:p>
            <a:pPr marL="0" indent="0" rtl="0">
              <a:buNone/>
            </a:pPr>
            <a:r>
              <a:rPr lang="it-IT" sz="2000" dirty="0">
                <a:latin typeface="+mj-lt"/>
              </a:rPr>
              <a:t>Commento -&gt; #com</a:t>
            </a:r>
          </a:p>
          <a:p>
            <a:pPr marL="0" indent="0" rtl="0">
              <a:buNone/>
            </a:pPr>
            <a:r>
              <a:rPr lang="it-IT" sz="2000" dirty="0">
                <a:latin typeface="+mj-lt"/>
              </a:rPr>
              <a:t>Genere -&gt; #gen</a:t>
            </a:r>
          </a:p>
        </p:txBody>
      </p:sp>
    </p:spTree>
    <p:extLst>
      <p:ext uri="{BB962C8B-B14F-4D97-AF65-F5344CB8AC3E}">
        <p14:creationId xmlns:p14="http://schemas.microsoft.com/office/powerpoint/2010/main" val="317457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Gestione dei dati con Java</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0"/>
            <a:ext cx="10864474" cy="4590875"/>
          </a:xfrm>
        </p:spPr>
        <p:txBody>
          <a:bodyPr vert="horz" lIns="0" tIns="45720" rIns="0" bIns="45720" rtlCol="0">
            <a:normAutofit/>
          </a:bodyPr>
          <a:lstStyle/>
          <a:p>
            <a:pPr rtl="0"/>
            <a:r>
              <a:rPr lang="it-IT" dirty="0">
                <a:latin typeface="+mj-lt"/>
              </a:rPr>
              <a:t>Una problematica interessante da risolvere è la lettura dei CHAR da parte dell’</a:t>
            </a:r>
            <a:r>
              <a:rPr lang="it-IT" dirty="0" err="1">
                <a:latin typeface="+mj-lt"/>
              </a:rPr>
              <a:t>handler</a:t>
            </a:r>
            <a:r>
              <a:rPr lang="it-IT" dirty="0">
                <a:latin typeface="+mj-lt"/>
              </a:rPr>
              <a:t> del programma</a:t>
            </a:r>
          </a:p>
          <a:p>
            <a:pPr rtl="0"/>
            <a:r>
              <a:rPr lang="it-IT" dirty="0">
                <a:latin typeface="+mj-lt"/>
              </a:rPr>
              <a:t>Avendo una lunghezza non variabile di 30 caratteri (vuoti ma presenti se non utilizzati) per ad esempio il titolo e l’album bisogna forzare la quantità di CHAR a 30, e rispettivamente recuperare 30 volte il Token nella posizione corretta</a:t>
            </a:r>
          </a:p>
          <a:p>
            <a:pPr marL="0" indent="0" rtl="0">
              <a:buNone/>
            </a:pPr>
            <a:endParaRPr lang="it-IT" dirty="0">
              <a:latin typeface="+mj-lt"/>
            </a:endParaRP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8</a:t>
            </a:fld>
            <a:endParaRPr lang="it-IT" b="1" dirty="0"/>
          </a:p>
        </p:txBody>
      </p:sp>
      <p:pic>
        <p:nvPicPr>
          <p:cNvPr id="3" name="Immagine 2">
            <a:extLst>
              <a:ext uri="{FF2B5EF4-FFF2-40B4-BE49-F238E27FC236}">
                <a16:creationId xmlns:a16="http://schemas.microsoft.com/office/drawing/2014/main" id="{A14B35C5-DEE5-4ECF-95DD-BDA1219057AA}"/>
              </a:ext>
            </a:extLst>
          </p:cNvPr>
          <p:cNvPicPr>
            <a:picLocks noChangeAspect="1"/>
          </p:cNvPicPr>
          <p:nvPr/>
        </p:nvPicPr>
        <p:blipFill>
          <a:blip r:embed="rId5"/>
          <a:stretch>
            <a:fillRect/>
          </a:stretch>
        </p:blipFill>
        <p:spPr>
          <a:xfrm>
            <a:off x="715778" y="3585389"/>
            <a:ext cx="10885296" cy="2121347"/>
          </a:xfrm>
          <a:prstGeom prst="rect">
            <a:avLst/>
          </a:prstGeom>
          <a:ln>
            <a:solidFill>
              <a:schemeClr val="tx1"/>
            </a:solidFill>
          </a:ln>
        </p:spPr>
      </p:pic>
    </p:spTree>
    <p:extLst>
      <p:ext uri="{BB962C8B-B14F-4D97-AF65-F5344CB8AC3E}">
        <p14:creationId xmlns:p14="http://schemas.microsoft.com/office/powerpoint/2010/main" val="186813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ttangolo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Connettore diritto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ttangolo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rtl="0"/>
            <a:endParaRPr lang="it-IT" dirty="0"/>
          </a:p>
        </p:txBody>
      </p:sp>
      <p:sp>
        <p:nvSpPr>
          <p:cNvPr id="5" name="Titolo 4">
            <a:extLst>
              <a:ext uri="{FF2B5EF4-FFF2-40B4-BE49-F238E27FC236}">
                <a16:creationId xmlns:a16="http://schemas.microsoft.com/office/drawing/2014/main" id="{B8B72B13-069B-4F8A-9437-FA58C3F1D44B}"/>
              </a:ext>
            </a:extLst>
          </p:cNvPr>
          <p:cNvSpPr>
            <a:spLocks noGrp="1"/>
          </p:cNvSpPr>
          <p:nvPr>
            <p:ph type="title"/>
          </p:nvPr>
        </p:nvSpPr>
        <p:spPr>
          <a:xfrm>
            <a:off x="590927" y="535936"/>
            <a:ext cx="10864474" cy="700340"/>
          </a:xfrm>
        </p:spPr>
        <p:txBody>
          <a:bodyPr vert="horz" lIns="91440" tIns="45720" rIns="91440" bIns="45720" rtlCol="0" anchor="b">
            <a:noAutofit/>
          </a:bodyPr>
          <a:lstStyle/>
          <a:p>
            <a:pPr rtl="0"/>
            <a:r>
              <a:rPr lang="it-IT" sz="4400" dirty="0">
                <a:solidFill>
                  <a:schemeClr val="tx1">
                    <a:lumMod val="75000"/>
                    <a:lumOff val="25000"/>
                  </a:schemeClr>
                </a:solidFill>
              </a:rPr>
              <a:t>Gestione e riconoscimento del frame Genere</a:t>
            </a:r>
          </a:p>
        </p:txBody>
      </p:sp>
      <p:cxnSp>
        <p:nvCxnSpPr>
          <p:cNvPr id="30" name="Connettore diritto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2281D70C-EE29-493E-838C-890184A02C07}"/>
              </a:ext>
            </a:extLst>
          </p:cNvPr>
          <p:cNvSpPr>
            <a:spLocks noGrp="1"/>
          </p:cNvSpPr>
          <p:nvPr>
            <p:ph idx="1"/>
          </p:nvPr>
        </p:nvSpPr>
        <p:spPr>
          <a:xfrm>
            <a:off x="590926" y="1452870"/>
            <a:ext cx="10864474" cy="1303421"/>
          </a:xfrm>
        </p:spPr>
        <p:txBody>
          <a:bodyPr vert="horz" lIns="0" tIns="45720" rIns="0" bIns="45720" rtlCol="0">
            <a:normAutofit/>
          </a:bodyPr>
          <a:lstStyle/>
          <a:p>
            <a:pPr rtl="0"/>
            <a:r>
              <a:rPr lang="it-IT" dirty="0">
                <a:latin typeface="+mj-lt"/>
              </a:rPr>
              <a:t>L’informazione del frame contenente il byte non è conforme alla codifica ASCII e pertanto non avendo simboli a disposizione nella grammatica, possiamo solo selezionare il byte e occuparci del riconoscimento in Java tramite l’</a:t>
            </a:r>
            <a:r>
              <a:rPr lang="it-IT" dirty="0" err="1">
                <a:latin typeface="+mj-lt"/>
              </a:rPr>
              <a:t>handler</a:t>
            </a:r>
            <a:endParaRPr lang="it-IT" dirty="0">
              <a:latin typeface="+mj-lt"/>
            </a:endParaRPr>
          </a:p>
          <a:p>
            <a:pPr marL="0" indent="0" rtl="0">
              <a:buNone/>
            </a:pPr>
            <a:endParaRPr lang="it-IT" dirty="0">
              <a:latin typeface="+mj-lt"/>
            </a:endParaRPr>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9</a:t>
            </a:fld>
            <a:endParaRPr lang="it-IT" b="1" dirty="0"/>
          </a:p>
        </p:txBody>
      </p:sp>
      <p:pic>
        <p:nvPicPr>
          <p:cNvPr id="3" name="Immagine 2">
            <a:extLst>
              <a:ext uri="{FF2B5EF4-FFF2-40B4-BE49-F238E27FC236}">
                <a16:creationId xmlns:a16="http://schemas.microsoft.com/office/drawing/2014/main" id="{94F7CFF5-2CD4-4C9F-9D09-298C00864FDC}"/>
              </a:ext>
            </a:extLst>
          </p:cNvPr>
          <p:cNvPicPr>
            <a:picLocks noChangeAspect="1"/>
          </p:cNvPicPr>
          <p:nvPr/>
        </p:nvPicPr>
        <p:blipFill>
          <a:blip r:embed="rId5"/>
          <a:stretch>
            <a:fillRect/>
          </a:stretch>
        </p:blipFill>
        <p:spPr>
          <a:xfrm>
            <a:off x="7959725" y="3748307"/>
            <a:ext cx="3590925" cy="2162175"/>
          </a:xfrm>
          <a:prstGeom prst="rect">
            <a:avLst/>
          </a:prstGeom>
          <a:ln>
            <a:solidFill>
              <a:schemeClr val="tx1"/>
            </a:solidFill>
          </a:ln>
        </p:spPr>
      </p:pic>
      <p:pic>
        <p:nvPicPr>
          <p:cNvPr id="8" name="Immagine 7">
            <a:extLst>
              <a:ext uri="{FF2B5EF4-FFF2-40B4-BE49-F238E27FC236}">
                <a16:creationId xmlns:a16="http://schemas.microsoft.com/office/drawing/2014/main" id="{CA73AEAF-74F9-4A03-8920-8C446355A593}"/>
              </a:ext>
            </a:extLst>
          </p:cNvPr>
          <p:cNvPicPr>
            <a:picLocks noChangeAspect="1"/>
          </p:cNvPicPr>
          <p:nvPr/>
        </p:nvPicPr>
        <p:blipFill>
          <a:blip r:embed="rId6"/>
          <a:stretch>
            <a:fillRect/>
          </a:stretch>
        </p:blipFill>
        <p:spPr>
          <a:xfrm>
            <a:off x="7959725" y="2870200"/>
            <a:ext cx="3495675" cy="533400"/>
          </a:xfrm>
          <a:prstGeom prst="rect">
            <a:avLst/>
          </a:prstGeom>
          <a:ln>
            <a:solidFill>
              <a:schemeClr val="tx1"/>
            </a:solidFill>
          </a:ln>
        </p:spPr>
      </p:pic>
      <p:sp>
        <p:nvSpPr>
          <p:cNvPr id="11" name="CasellaDiTesto 10">
            <a:extLst>
              <a:ext uri="{FF2B5EF4-FFF2-40B4-BE49-F238E27FC236}">
                <a16:creationId xmlns:a16="http://schemas.microsoft.com/office/drawing/2014/main" id="{9F5967FF-B3EA-47A4-BE82-AC995EA76BC5}"/>
              </a:ext>
            </a:extLst>
          </p:cNvPr>
          <p:cNvSpPr txBox="1"/>
          <p:nvPr/>
        </p:nvSpPr>
        <p:spPr>
          <a:xfrm>
            <a:off x="590926" y="2934265"/>
            <a:ext cx="6936710" cy="1749197"/>
          </a:xfrm>
          <a:prstGeom prst="rect">
            <a:avLst/>
          </a:prstGeom>
          <a:noFill/>
        </p:spPr>
        <p:txBody>
          <a:bodyPr wrap="square" rtlCol="0">
            <a:spAutoFit/>
          </a:bodyPr>
          <a:lstStyle/>
          <a:p>
            <a:pPr marL="266700" marR="0" lvl="0" indent="-266700" algn="l" defTabSz="914400" rtl="0" eaLnBrk="1" fontAlgn="auto" latinLnBrk="0" hangingPunct="1">
              <a:lnSpc>
                <a:spcPct val="100000"/>
              </a:lnSpc>
              <a:spcBef>
                <a:spcPts val="1200"/>
              </a:spcBef>
              <a:spcAft>
                <a:spcPts val="200"/>
              </a:spcAft>
              <a:buClr>
                <a:srgbClr val="14496F"/>
              </a:buClr>
              <a:buSzPct val="100000"/>
              <a:buFont typeface="Wingdings" panose="05000000000000000000" pitchFamily="2" charset="2"/>
              <a:buChar char="§"/>
              <a:tabLst/>
              <a:defRPr/>
            </a:pPr>
            <a:r>
              <a:rPr lang="it-IT" sz="2400" dirty="0">
                <a:solidFill>
                  <a:prstClr val="black">
                    <a:lumMod val="75000"/>
                    <a:lumOff val="25000"/>
                  </a:prstClr>
                </a:solidFill>
                <a:latin typeface="Calibri Light" panose="020F0302020204030204"/>
              </a:rPr>
              <a:t>Delle 256 combinazioni possibili sono utilizzate solo le prime xxx. Tramite la funzione in Java ci occupiamo del riconoscimento del genere contenuto nel frame</a:t>
            </a:r>
          </a:p>
          <a:p>
            <a:pPr marL="266700" marR="0" lvl="0" indent="-266700" algn="l" defTabSz="914400" rtl="0" eaLnBrk="1" fontAlgn="auto" latinLnBrk="0" hangingPunct="1">
              <a:lnSpc>
                <a:spcPct val="100000"/>
              </a:lnSpc>
              <a:spcBef>
                <a:spcPts val="1200"/>
              </a:spcBef>
              <a:spcAft>
                <a:spcPts val="200"/>
              </a:spcAft>
              <a:buClr>
                <a:srgbClr val="14496F"/>
              </a:buClr>
              <a:buSzPct val="100000"/>
              <a:buFont typeface="Wingdings" panose="05000000000000000000" pitchFamily="2" charset="2"/>
              <a:buChar char="§"/>
              <a:tabLst/>
              <a:defRPr/>
            </a:pPr>
            <a:r>
              <a:rPr kumimoji="0" lang="it-IT" sz="2400" b="0" i="0" u="none" strike="noStrike" kern="1200" cap="none" spc="0" normalizeH="0" baseline="0" noProof="0" dirty="0">
                <a:ln>
                  <a:noFill/>
                </a:ln>
                <a:solidFill>
                  <a:prstClr val="black">
                    <a:lumMod val="75000"/>
                    <a:lumOff val="25000"/>
                  </a:prstClr>
                </a:solidFill>
                <a:effectLst/>
                <a:uLnTx/>
                <a:uFillTx/>
                <a:latin typeface="Calibri Light" panose="020F0302020204030204"/>
                <a:ea typeface="+mn-ea"/>
                <a:cs typeface="+mn-cs"/>
              </a:rPr>
              <a:t>Esempio </a:t>
            </a:r>
            <a:r>
              <a:rPr lang="it-IT" sz="2400" dirty="0">
                <a:solidFill>
                  <a:prstClr val="black">
                    <a:lumMod val="75000"/>
                    <a:lumOff val="25000"/>
                  </a:prstClr>
                </a:solidFill>
                <a:latin typeface="Calibri Light" panose="020F0302020204030204"/>
              </a:rPr>
              <a:t>di funzione -&gt;</a:t>
            </a:r>
            <a:endParaRPr kumimoji="0" lang="it-IT" sz="2400" b="0" i="0" u="none" strike="noStrike" kern="1200" cap="none" spc="0" normalizeH="0" baseline="0" noProof="0" dirty="0">
              <a:ln>
                <a:noFill/>
              </a:ln>
              <a:solidFill>
                <a:prstClr val="black">
                  <a:lumMod val="75000"/>
                  <a:lumOff val="25000"/>
                </a:prstClr>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2951360850"/>
      </p:ext>
    </p:extLst>
  </p:cSld>
  <p:clrMapOvr>
    <a:masterClrMapping/>
  </p:clrMapOvr>
</p:sld>
</file>

<file path=ppt/theme/theme1.xml><?xml version="1.0" encoding="utf-8"?>
<a:theme xmlns:a="http://schemas.openxmlformats.org/drawingml/2006/main" name="RetrospectVTI">
  <a:themeElements>
    <a:clrScheme name="Personalizzato 5">
      <a:dk1>
        <a:sysClr val="windowText" lastClr="000000"/>
      </a:dk1>
      <a:lt1>
        <a:sysClr val="window" lastClr="FFFFFF"/>
      </a:lt1>
      <a:dk2>
        <a:srgbClr val="344068"/>
      </a:dk2>
      <a:lt2>
        <a:srgbClr val="D9E0E6"/>
      </a:lt2>
      <a:accent1>
        <a:srgbClr val="14496F"/>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526_TF33476885.potx" id="{67A3B757-088A-4997-AD47-EBBB609AAF73}" vid="{61F4B085-7BC3-43AB-AFF0-C8B68BB76BF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951</Words>
  <Application>Microsoft Office PowerPoint</Application>
  <PresentationFormat>Widescreen</PresentationFormat>
  <Paragraphs>125</Paragraphs>
  <Slides>15</Slides>
  <Notes>14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Calibri</vt:lpstr>
      <vt:lpstr>Calibri Light</vt:lpstr>
      <vt:lpstr>Wingdings</vt:lpstr>
      <vt:lpstr>RetrospectVTI</vt:lpstr>
      <vt:lpstr>Simple ID3</vt:lpstr>
      <vt:lpstr>Indice</vt:lpstr>
      <vt:lpstr>Standard ID3: descrizione</vt:lpstr>
      <vt:lpstr>ID3v1 vs ID3v2</vt:lpstr>
      <vt:lpstr>Materiale utilizzato</vt:lpstr>
      <vt:lpstr>Grammatica con Header</vt:lpstr>
      <vt:lpstr>Grammatica con Header</vt:lpstr>
      <vt:lpstr>Gestione dei dati con Java</vt:lpstr>
      <vt:lpstr>Gestione e riconoscimento del frame Genere</vt:lpstr>
      <vt:lpstr>Gestione degli errori</vt:lpstr>
      <vt:lpstr>Gestione degli errori nel dettaglio</vt:lpstr>
      <vt:lpstr>Alcuni casi di test</vt:lpstr>
      <vt:lpstr>Alcuni casi di test</vt:lpstr>
      <vt:lpstr>Alcuni casi di test</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2020-05-12T12:18:51Z</dcterms:created>
  <dcterms:modified xsi:type="dcterms:W3CDTF">2022-04-15T17:28:45Z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