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4" r:id="rId6"/>
    <p:sldId id="286" r:id="rId7"/>
    <p:sldId id="266" r:id="rId8"/>
    <p:sldId id="291" r:id="rId9"/>
    <p:sldId id="292" r:id="rId10"/>
    <p:sldId id="293" r:id="rId11"/>
    <p:sldId id="295" r:id="rId12"/>
    <p:sldId id="296" r:id="rId13"/>
    <p:sldId id="294" r:id="rId14"/>
    <p:sldId id="280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14/03/2022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14/03/2022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969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516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66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893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567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60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14/03/2022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usghen/SimpleID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Simple ID3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>
                <a:latin typeface="+mj-lt"/>
              </a:rPr>
              <a:t>Grammatica per il riconoscimento dei TAG degli MP3</a:t>
            </a: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endParaRPr lang="it-IT" dirty="0">
              <a:latin typeface="+mj-lt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Grammatica con non terminali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10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Lo </a:t>
            </a:r>
          </a:p>
        </p:txBody>
      </p:sp>
    </p:spTree>
    <p:extLst>
      <p:ext uri="{BB962C8B-B14F-4D97-AF65-F5344CB8AC3E}">
        <p14:creationId xmlns:p14="http://schemas.microsoft.com/office/powerpoint/2010/main" val="404028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Fine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E632E39-706D-4A38-9695-817394D0F6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0895" y="5764056"/>
            <a:ext cx="1770209" cy="700341"/>
          </a:xfrm>
          <a:prstGeom prst="rect">
            <a:avLst/>
          </a:prstGeom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2C0148-86F6-40E5-BF19-CE9CC52F325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Indice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697774"/>
            <a:ext cx="5093374" cy="5345976"/>
          </a:xfrm>
        </p:spPr>
        <p:txBody>
          <a:bodyPr numCol="2" rtlCol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Lo Standard ID3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Descrizione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ID3 v1 vs ID3 v2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Struttura dell’ID3 v1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Materiale utilizzato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Grammatica con </a:t>
            </a:r>
            <a:r>
              <a:rPr lang="it-IT" b="1" dirty="0" err="1"/>
              <a:t>Header</a:t>
            </a:r>
            <a:endParaRPr lang="it-IT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Descrizione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Gestione dei dati con Java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Gestione e riconoscimento del frame Genere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Il problema della gestione degli errori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A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M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Grammatica compatibile con lo standard ID3v1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A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B4A6BFD4-7A57-4A51-9393-695095467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6" name="Connettore 15">
            <a:extLst>
              <a:ext uri="{FF2B5EF4-FFF2-40B4-BE49-F238E27FC236}">
                <a16:creationId xmlns:a16="http://schemas.microsoft.com/office/drawing/2014/main" id="{816AC398-7943-4E1E-8956-BAFE47238F73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Standard ID3: descrizione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Lo standard ID3 viene utilizzato per includere nei file multimediali mp3 le informazioni sulla traccia che viene riprodotta. Gli «slot» di informazione vengono chiamati tag e possono essere salvati all’interno dell’mp3 svariati tag che rappresentano il nome della traccia, l’artista, l’album, il genere e il numero della traccia, …</a:t>
            </a:r>
          </a:p>
          <a:p>
            <a:pPr marL="0" indent="0">
              <a:buNone/>
            </a:pPr>
            <a:r>
              <a:rPr lang="it-IT" dirty="0"/>
              <a:t>È uno standard riconosciuto universalmente la cui documentazione è liberamente visionabile al link id3.org, dove sono disponibili tra l’altro strumenti dedicati per sviluppatori così come librerie open source per il supporto dello standard</a:t>
            </a:r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EA8DAB3-3963-44E7-9AF7-7529D1DD5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14" y="4624525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39605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ID3v1 vs ID3v2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4542547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rtl="0"/>
            <a:r>
              <a:rPr lang="it-IT" dirty="0">
                <a:latin typeface="+mj-lt"/>
              </a:rPr>
              <a:t>ID3v1 contiene informazioni di base come nome traccia, artista e album</a:t>
            </a:r>
          </a:p>
          <a:p>
            <a:pPr rtl="0"/>
            <a:r>
              <a:rPr lang="it-IT" dirty="0">
                <a:latin typeface="+mj-lt"/>
              </a:rPr>
              <a:t>ID3v2 contiene informazioni aggiuntive di dimensioni variabili come l’immagine dell’album, tag estesi e anche </a:t>
            </a:r>
            <a:r>
              <a:rPr lang="it-IT" dirty="0" err="1">
                <a:latin typeface="+mj-lt"/>
              </a:rPr>
              <a:t>lyrics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ID3v1 e ID3v2 possono coesistere nello stesso mp3 e sono </a:t>
            </a:r>
            <a:r>
              <a:rPr lang="it-IT" dirty="0" err="1">
                <a:latin typeface="+mj-lt"/>
              </a:rPr>
              <a:t>difatto</a:t>
            </a:r>
            <a:r>
              <a:rPr lang="it-IT" dirty="0">
                <a:latin typeface="+mj-lt"/>
              </a:rPr>
              <a:t> due componenti diversi del file (sono riconosciuti dall’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diverso)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EDFEC2-6026-4D3A-8D5D-C3C56063292D}"/>
              </a:ext>
            </a:extLst>
          </p:cNvPr>
          <p:cNvSpPr txBox="1">
            <a:spLocks/>
          </p:cNvSpPr>
          <p:nvPr/>
        </p:nvSpPr>
        <p:spPr>
          <a:xfrm>
            <a:off x="6606353" y="535936"/>
            <a:ext cx="3960582" cy="700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Struttura ID3v1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Frame a grandezza fissa posta di solito in fondo al file mp3</a:t>
            </a:r>
          </a:p>
          <a:p>
            <a:r>
              <a:rPr lang="it-IT" dirty="0">
                <a:latin typeface="+mj-lt"/>
              </a:rPr>
              <a:t>Head(TAG): 3byte</a:t>
            </a:r>
          </a:p>
          <a:p>
            <a:r>
              <a:rPr lang="it-IT" dirty="0">
                <a:latin typeface="+mj-lt"/>
              </a:rPr>
              <a:t>Titolo: 30byte</a:t>
            </a:r>
          </a:p>
          <a:p>
            <a:r>
              <a:rPr lang="it-IT" dirty="0">
                <a:latin typeface="+mj-lt"/>
              </a:rPr>
              <a:t>Artista:30byte</a:t>
            </a:r>
          </a:p>
          <a:p>
            <a:r>
              <a:rPr lang="it-IT" dirty="0">
                <a:latin typeface="+mj-lt"/>
              </a:rPr>
              <a:t>Album:30byte</a:t>
            </a:r>
          </a:p>
          <a:p>
            <a:r>
              <a:rPr lang="it-IT" dirty="0">
                <a:latin typeface="+mj-lt"/>
              </a:rPr>
              <a:t>Anno:4byte</a:t>
            </a:r>
          </a:p>
          <a:p>
            <a:r>
              <a:rPr lang="it-IT" dirty="0">
                <a:latin typeface="+mj-lt"/>
              </a:rPr>
              <a:t>Genere: 1byte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Per un totale di 128byte</a:t>
            </a:r>
          </a:p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Materiale utilizzato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Ci siamo occupati dell’implementazione della versione v1, utilizzando come test il pacchetto fornito nella sezione «Developer Information» del sito. Il pacchetto comprende oltre gli svariati casi di riconoscimento/rifiuto dei componenti dei frame, la lista completa dei generi implementabile però tramite Java</a:t>
            </a:r>
          </a:p>
          <a:p>
            <a:pPr rtl="0"/>
            <a:r>
              <a:rPr lang="it-IT" dirty="0">
                <a:latin typeface="+mj-lt"/>
              </a:rPr>
              <a:t>Il codice e la grammatica sono disponibili su GitHub alla repository -&gt; </a:t>
            </a:r>
            <a:r>
              <a:rPr lang="it-IT" dirty="0">
                <a:latin typeface="+mj-lt"/>
                <a:hlinkClick r:id="rId3"/>
              </a:rPr>
              <a:t>https://github.com/atusghen/SimpleID3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Java con Eclipse e </a:t>
            </a:r>
            <a:r>
              <a:rPr lang="it-IT" dirty="0" err="1">
                <a:latin typeface="+mj-lt"/>
              </a:rPr>
              <a:t>AntLR</a:t>
            </a:r>
            <a:r>
              <a:rPr lang="it-IT" dirty="0">
                <a:latin typeface="+mj-lt"/>
              </a:rPr>
              <a:t> 3.4, </a:t>
            </a:r>
            <a:r>
              <a:rPr lang="it-IT" dirty="0" err="1">
                <a:latin typeface="+mj-lt"/>
              </a:rPr>
              <a:t>AntLRworks</a:t>
            </a:r>
            <a:r>
              <a:rPr lang="it-IT" dirty="0">
                <a:latin typeface="+mj-lt"/>
              </a:rPr>
              <a:t> 1.5.2 per la grammatica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019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Grammatica con </a:t>
            </a:r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Struttura dei dati -&gt; 					dove HEAD è sempre uguale a «TAG». Abbiamo errore di </a:t>
            </a:r>
            <a:r>
              <a:rPr lang="it-IT" dirty="0" err="1"/>
              <a:t>parsing</a:t>
            </a:r>
            <a:r>
              <a:rPr lang="it-IT" dirty="0"/>
              <a:t> per tutte le altre stringhe </a:t>
            </a:r>
          </a:p>
          <a:p>
            <a:r>
              <a:rPr lang="it-IT" dirty="0"/>
              <a:t>Struttura del corpo informazioni -&gt; (evidenziamo la sequenzialità degli slot)</a:t>
            </a:r>
          </a:p>
          <a:p>
            <a:endParaRPr lang="it-IT" dirty="0"/>
          </a:p>
          <a:p>
            <a:r>
              <a:rPr lang="it-IT" dirty="0"/>
              <a:t>Struttura del titolo -&gt; (CHAR è ripetuto 30 volte)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02F3E8-1682-4CDD-AA2B-75858BC134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738"/>
          <a:stretch/>
        </p:blipFill>
        <p:spPr>
          <a:xfrm>
            <a:off x="3822266" y="2071255"/>
            <a:ext cx="3457575" cy="348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2B502EB-2950-406E-A5E6-39F764772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828" y="3288968"/>
            <a:ext cx="817245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22F72BB-00AC-423B-A6D3-D02837A527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052" y="4303063"/>
            <a:ext cx="1029652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1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Grammatica con </a:t>
            </a:r>
            <a:r>
              <a:rPr lang="it-IT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endParaRPr lang="it-IT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1"/>
            <a:ext cx="10864474" cy="3054474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Esempio di testa per gli slot (prendiamo in esame TITLE_HEAD) -&gt; </a:t>
            </a:r>
          </a:p>
          <a:p>
            <a:pPr rtl="0"/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Ovvero tutti gli 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sono anticipati dal carattere #. Questo preclude il suo utilizzo all’interno degli slot dati (infatti è stato escluso dalla definizione di CHAR) per evitare problemi di riconoscimento dei componenti del TAG</a:t>
            </a:r>
          </a:p>
          <a:p>
            <a:pPr rtl="0"/>
            <a:r>
              <a:rPr lang="it-IT" dirty="0">
                <a:latin typeface="+mj-lt"/>
              </a:rPr>
              <a:t>Altri 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utilizzati: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D2D257B-71B6-4540-9344-B1176BA9B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39" y="1998235"/>
            <a:ext cx="550545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59AB0C-A57F-4BDA-8CAA-052ABF7A5653}"/>
              </a:ext>
            </a:extLst>
          </p:cNvPr>
          <p:cNvSpPr txBox="1"/>
          <p:nvPr/>
        </p:nvSpPr>
        <p:spPr>
          <a:xfrm>
            <a:off x="1362653" y="4341595"/>
            <a:ext cx="9873672" cy="163121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 rtl="0">
              <a:buNone/>
            </a:pPr>
            <a:r>
              <a:rPr lang="it-IT" sz="2000" dirty="0">
                <a:latin typeface="+mj-lt"/>
              </a:rPr>
              <a:t>Titolo -&gt; #tit</a:t>
            </a:r>
          </a:p>
          <a:p>
            <a:pPr marL="0" indent="0" rtl="0">
              <a:buNone/>
            </a:pPr>
            <a:r>
              <a:rPr lang="it-IT" sz="2000" dirty="0">
                <a:latin typeface="+mj-lt"/>
              </a:rPr>
              <a:t>Artista -&gt; #art</a:t>
            </a:r>
          </a:p>
          <a:p>
            <a:pPr marL="0" indent="0" rtl="0">
              <a:buNone/>
            </a:pPr>
            <a:r>
              <a:rPr lang="it-IT" sz="2000" dirty="0">
                <a:latin typeface="+mj-lt"/>
              </a:rPr>
              <a:t>Album -&gt; #alb</a:t>
            </a:r>
          </a:p>
          <a:p>
            <a:pPr marL="0" indent="0" rtl="0">
              <a:buNone/>
            </a:pPr>
            <a:endParaRPr lang="it-IT" sz="2000" dirty="0">
              <a:latin typeface="+mj-lt"/>
            </a:endParaRPr>
          </a:p>
          <a:p>
            <a:pPr marL="0" indent="0" rtl="0">
              <a:buNone/>
            </a:pPr>
            <a:endParaRPr lang="it-IT" sz="2000" dirty="0">
              <a:latin typeface="+mj-lt"/>
            </a:endParaRPr>
          </a:p>
          <a:p>
            <a:pPr marL="0" indent="0" rtl="0">
              <a:buNone/>
            </a:pPr>
            <a:r>
              <a:rPr lang="it-IT" sz="2000" dirty="0">
                <a:latin typeface="+mj-lt"/>
              </a:rPr>
              <a:t>Anno -&gt; #ann</a:t>
            </a:r>
          </a:p>
          <a:p>
            <a:pPr marL="0" indent="0" rtl="0">
              <a:buNone/>
            </a:pPr>
            <a:r>
              <a:rPr lang="it-IT" sz="2000" dirty="0">
                <a:latin typeface="+mj-lt"/>
              </a:rPr>
              <a:t>Commento -&gt; #com</a:t>
            </a:r>
          </a:p>
          <a:p>
            <a:pPr marL="0" indent="0" rtl="0">
              <a:buNone/>
            </a:pPr>
            <a:r>
              <a:rPr lang="it-IT" sz="2000" dirty="0">
                <a:latin typeface="+mj-lt"/>
              </a:rPr>
              <a:t>Genere -&gt; #gen</a:t>
            </a:r>
          </a:p>
        </p:txBody>
      </p:sp>
    </p:spTree>
    <p:extLst>
      <p:ext uri="{BB962C8B-B14F-4D97-AF65-F5344CB8AC3E}">
        <p14:creationId xmlns:p14="http://schemas.microsoft.com/office/powerpoint/2010/main" val="317457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Gestione dei dati con Java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Una problematica interessante da risolvere è la lettura dei CHAR da parte dell’</a:t>
            </a:r>
            <a:r>
              <a:rPr lang="it-IT" dirty="0" err="1">
                <a:latin typeface="+mj-lt"/>
              </a:rPr>
              <a:t>handler</a:t>
            </a:r>
            <a:r>
              <a:rPr lang="it-IT" dirty="0">
                <a:latin typeface="+mj-lt"/>
              </a:rPr>
              <a:t> del programma</a:t>
            </a:r>
          </a:p>
          <a:p>
            <a:pPr rtl="0"/>
            <a:r>
              <a:rPr lang="it-IT" dirty="0">
                <a:latin typeface="+mj-lt"/>
              </a:rPr>
              <a:t>Avendo una lunghezza non variabile di 30 caratteri (vuoti ma presenti se non utilizzati) per ad esempio il titolo e l’album bisogna forzare la quantità di CHAR a 30, e rispettivamente recuperare 30 volte il Token nella posizione corretta</a:t>
            </a:r>
          </a:p>
          <a:p>
            <a:pPr marL="0" indent="0" rtl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8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4B35C5-DEE5-4ECF-95DD-BDA121905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78" y="3585389"/>
            <a:ext cx="10885296" cy="2121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13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Gestione e riconoscimento del frame Genere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130342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L’informazione del frame contenente il byte non è conforme alla codifica ASCII e pertanto non avendo simboli a disposizione nella grammatica, possiamo solo selezionare il byte e occuparci del riconoscimento in Java tramite l’</a:t>
            </a:r>
            <a:r>
              <a:rPr lang="it-IT" dirty="0" err="1">
                <a:latin typeface="+mj-lt"/>
              </a:rPr>
              <a:t>handler</a:t>
            </a:r>
            <a:endParaRPr lang="it-IT" dirty="0">
              <a:latin typeface="+mj-lt"/>
            </a:endParaRPr>
          </a:p>
          <a:p>
            <a:pPr marL="0" indent="0" rtl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9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F7CFF5-2CD4-4C9F-9D09-298C00864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725" y="3748307"/>
            <a:ext cx="3590925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73AEAF-74F9-4A03-8920-8C446355A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725" y="2870200"/>
            <a:ext cx="349567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5967FF-B3EA-47A4-BE82-AC995EA76BC5}"/>
              </a:ext>
            </a:extLst>
          </p:cNvPr>
          <p:cNvSpPr txBox="1"/>
          <p:nvPr/>
        </p:nvSpPr>
        <p:spPr>
          <a:xfrm>
            <a:off x="590926" y="2934265"/>
            <a:ext cx="6936710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4496F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it-I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Delle 256 combinazioni possibili sono utilizzate solo le prime xxx. Tramite la funzione in Java ci occupiamo del riconoscimento del genere contenuto nel frame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4496F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Esempio </a:t>
            </a:r>
            <a:r>
              <a:rPr lang="it-I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di funzione -&gt;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360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628</Words>
  <Application>Microsoft Office PowerPoint</Application>
  <PresentationFormat>Widescreen</PresentationFormat>
  <Paragraphs>93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RetrospectVTI</vt:lpstr>
      <vt:lpstr>Simple ID3</vt:lpstr>
      <vt:lpstr>Indice</vt:lpstr>
      <vt:lpstr>Standard ID3: descrizione</vt:lpstr>
      <vt:lpstr>ID3v1 vs ID3v2</vt:lpstr>
      <vt:lpstr>Materiale utilizzato</vt:lpstr>
      <vt:lpstr>Grammatica con Header</vt:lpstr>
      <vt:lpstr>Grammatica con Header</vt:lpstr>
      <vt:lpstr>Gestione dei dati con Java</vt:lpstr>
      <vt:lpstr>Gestione e riconoscimento del frame Genere</vt:lpstr>
      <vt:lpstr>Grammatica con non terminali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2022-03-14T22:40:25Z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