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6" r:id="rId6"/>
    <p:sldId id="293" r:id="rId7"/>
    <p:sldId id="295" r:id="rId8"/>
    <p:sldId id="294" r:id="rId9"/>
    <p:sldId id="266" r:id="rId10"/>
    <p:sldId id="291" r:id="rId11"/>
    <p:sldId id="296" r:id="rId12"/>
    <p:sldId id="298" r:id="rId13"/>
    <p:sldId id="292" r:id="rId14"/>
    <p:sldId id="297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FC0A7B-6666-4F41-AD03-C74B76B10001}" type="datetime1">
              <a:rPr lang="it-IT" smtClean="0"/>
              <a:t>10/05/2022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367B-2E0B-461C-8280-86016408BD7C}" type="datetime1">
              <a:rPr lang="it-IT" smtClean="0"/>
              <a:pPr/>
              <a:t>10/05/2022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812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433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04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44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59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5169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98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420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5A5791-EFA9-42A2-8E0D-DBC7A027EB3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F17C169-DBE1-4B6A-9921-1E108A1C6C42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0ABBAF-B24C-4448-B75C-ADB9350121F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E56894-810F-46F6-9A4E-7CB650138CD2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DF9918-2BB5-43D7-98E9-1FB3954C3638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3F2180-7340-4006-8F9F-3B15285D3035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immagin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C567FE-B98A-4D3F-9213-316EA9EC55A5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C922104-62E9-446F-9FB1-A32B08927891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ma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2" name="Segnaposto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2B49F1-2FC8-466C-ABE0-4929E08403C1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3" name="Segnaposto piè di pagina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4" name="Segnaposto numero diapositiva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669DC07-792B-4D17-B0C3-BB835168107E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873E1-B6E7-4F22-ACBC-2B4E759526F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ma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35B73-1E84-4E1D-9C62-04B6DA1DCD8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217D74-4249-45DE-AFC1-DB41000B186F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21AFD-43C1-409E-AABC-CA19CBFB6E3C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5D5A028-43A2-4639-BEEA-82C2B46D2F75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estazione della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AC1AF47-3649-4D70-8624-44F2D47949BF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Segnaposto immagin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it-IT" sz="14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86549E-7F36-460D-B45B-E31862ACF4DC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D476CA-C764-4FAD-8146-5EA1029A9E33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8CE71-08A2-40CC-B75F-5DA9EAC27385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F6EAE58-4589-466E-80D1-72C9CC21B379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ma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15EA518-E098-4533-A7FE-3A70CD273BA1}" type="datetime1">
              <a:rPr lang="it-IT" noProof="0" smtClean="0"/>
              <a:t>10/05/2022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688">
          <p15:clr>
            <a:srgbClr val="F26B43"/>
          </p15:clr>
        </p15:guide>
        <p15:guide id="3" pos="7038">
          <p15:clr>
            <a:srgbClr val="F26B43"/>
          </p15:clr>
        </p15:guide>
        <p15:guide id="4" orient="horz" pos="3702">
          <p15:clr>
            <a:srgbClr val="F26B43"/>
          </p15:clr>
        </p15:guide>
        <p15:guide id="5" orient="horz" pos="40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usghen/SimpleID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23" y="851315"/>
            <a:ext cx="4526280" cy="3227514"/>
          </a:xfrm>
        </p:spPr>
        <p:txBody>
          <a:bodyPr rtlCol="0"/>
          <a:lstStyle/>
          <a:p>
            <a:pPr rtl="0"/>
            <a:r>
              <a:rPr lang="it-IT" dirty="0"/>
              <a:t>Simple ID3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923" y="4452909"/>
            <a:ext cx="4526280" cy="1927857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dirty="0">
                <a:latin typeface="+mj-lt"/>
              </a:rPr>
              <a:t>Grammatica per il riconoscimento dei TAG degli MP3</a:t>
            </a:r>
          </a:p>
          <a:p>
            <a:pPr rtl="0"/>
            <a:r>
              <a:rPr lang="it-IT" dirty="0">
                <a:latin typeface="+mj-lt"/>
              </a:rPr>
              <a:t>Greco Salvatore 1053509</a:t>
            </a:r>
          </a:p>
          <a:p>
            <a:pPr rtl="0"/>
            <a:r>
              <a:rPr lang="it-IT" dirty="0">
                <a:latin typeface="+mj-lt"/>
              </a:rPr>
              <a:t>Gamba </a:t>
            </a:r>
            <a:r>
              <a:rPr lang="it-IT" dirty="0" err="1">
                <a:latin typeface="+mj-lt"/>
              </a:rPr>
              <a:t>fabio</a:t>
            </a:r>
            <a:r>
              <a:rPr lang="it-IT" dirty="0">
                <a:latin typeface="+mj-lt"/>
              </a:rPr>
              <a:t> 1053157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26D919E-DC18-489E-AB28-D278D021F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526" y="477234"/>
            <a:ext cx="4791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SimpleID3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5" y="1452871"/>
            <a:ext cx="4923183" cy="4107418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rtl="0"/>
            <a:r>
              <a:rPr lang="it-IT" sz="2800" dirty="0">
                <a:latin typeface="+mj-lt"/>
              </a:rPr>
              <a:t>Il tool è quindi molto utile per visualizzare a schermo le informazioni di base contenute all’interno dei nostri file musicali</a:t>
            </a:r>
          </a:p>
          <a:p>
            <a:pPr rtl="0"/>
            <a:r>
              <a:rPr lang="it-IT" sz="2800" dirty="0">
                <a:latin typeface="+mj-lt"/>
              </a:rPr>
              <a:t>Il tool non supporta la versione v2 e successive, che sono basate su un concetto a frame e un tipo di immagazzinamento dei dati che sfrutta concetti diversi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10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588719-F3F2-E600-8B8C-B9CB601DF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661" y="1959223"/>
            <a:ext cx="5962650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68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SimpleID3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5196731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rtl="0"/>
            <a:r>
              <a:rPr lang="it-IT" sz="2800" dirty="0">
                <a:latin typeface="+mj-lt"/>
              </a:rPr>
              <a:t>Il codice e la grammatica, cosi come un eseguibile Java compilato sono disponibili su GitHub alla repository -&gt; </a:t>
            </a:r>
            <a:r>
              <a:rPr lang="it-IT" sz="2800" dirty="0">
                <a:latin typeface="+mj-lt"/>
                <a:hlinkClick r:id="rId3"/>
              </a:rPr>
              <a:t>https://github.com/atusghen/SimpleID3</a:t>
            </a:r>
            <a:endParaRPr lang="it-IT" sz="2800" dirty="0">
              <a:latin typeface="+mj-lt"/>
            </a:endParaRPr>
          </a:p>
          <a:p>
            <a:pPr rtl="0"/>
            <a:r>
              <a:rPr lang="it-IT" sz="2800" dirty="0">
                <a:latin typeface="+mj-lt"/>
              </a:rPr>
              <a:t>Le tecnologie e gli strumenti utilizzati per lo sviluppo sono stati Java con Eclipse e </a:t>
            </a:r>
            <a:r>
              <a:rPr lang="it-IT" sz="2800" dirty="0" err="1">
                <a:latin typeface="+mj-lt"/>
              </a:rPr>
              <a:t>AntLR</a:t>
            </a:r>
            <a:r>
              <a:rPr lang="it-IT" sz="2800" dirty="0">
                <a:latin typeface="+mj-lt"/>
              </a:rPr>
              <a:t> 3.4, </a:t>
            </a:r>
            <a:r>
              <a:rPr lang="it-IT" sz="2800" dirty="0" err="1">
                <a:latin typeface="+mj-lt"/>
              </a:rPr>
              <a:t>AntLRworks</a:t>
            </a:r>
            <a:r>
              <a:rPr lang="it-IT" sz="2800" dirty="0">
                <a:latin typeface="+mj-lt"/>
              </a:rPr>
              <a:t> 1.5.2 per la grammatica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11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F7A7ED-14CB-F9F7-D086-A4EF5B8CB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661" y="1897380"/>
            <a:ext cx="5962650" cy="3057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93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Standard ID3: descrizione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D0A95A1-BC85-4809-B935-6A9B3C054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0" name="Connettore 9">
            <a:extLst>
              <a:ext uri="{FF2B5EF4-FFF2-40B4-BE49-F238E27FC236}">
                <a16:creationId xmlns:a16="http://schemas.microsoft.com/office/drawing/2014/main" id="{7DA3C5E2-1B7C-406E-9A80-B7F344044586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2</a:t>
            </a:fld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DD0AC-B78E-4283-B5F3-A381229E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Lo standard ID3 viene utilizzato per includere nei file multimediali mp3 le informazioni sulla traccia che viene riprodotta. Gli «slot» di informazione vengono chiamati tag e possono essere salvati all’interno dell’mp3 svariati tag che rappresentano il nome della traccia, l’artista, l’album, il genere e il numero della traccia, …</a:t>
            </a:r>
          </a:p>
          <a:p>
            <a:pPr marL="0" indent="0">
              <a:buNone/>
            </a:pPr>
            <a:r>
              <a:rPr lang="it-IT" dirty="0"/>
              <a:t>ID3 è uno standard riconosciuto universalmente la cui documentazione è liberamente visionabile al link id3.org, dove sono disponibili tra l’altro strumenti dedicati per sviluppatori così come librerie open source per il supporto dello standard</a:t>
            </a:r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6EA8DAB3-3963-44E7-9AF7-7529D1DD5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14" y="4624525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39605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Perché ID3v1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1010147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Il formato audio MPEG </a:t>
            </a:r>
            <a:r>
              <a:rPr lang="it-IT" dirty="0" err="1">
                <a:latin typeface="+mj-lt"/>
              </a:rPr>
              <a:t>layer</a:t>
            </a:r>
            <a:r>
              <a:rPr lang="it-IT" dirty="0">
                <a:latin typeface="+mj-lt"/>
              </a:rPr>
              <a:t> 1, </a:t>
            </a:r>
            <a:r>
              <a:rPr lang="it-IT" dirty="0" err="1">
                <a:latin typeface="+mj-lt"/>
              </a:rPr>
              <a:t>layer</a:t>
            </a:r>
            <a:r>
              <a:rPr lang="it-IT" dirty="0">
                <a:latin typeface="+mj-lt"/>
              </a:rPr>
              <a:t> 2 e </a:t>
            </a:r>
            <a:r>
              <a:rPr lang="it-IT" dirty="0" err="1">
                <a:latin typeface="+mj-lt"/>
              </a:rPr>
              <a:t>layer</a:t>
            </a:r>
            <a:r>
              <a:rPr lang="it-IT" dirty="0">
                <a:latin typeface="+mj-lt"/>
              </a:rPr>
              <a:t> 3 (mp3) non ha nessun supporto nativo al salvataggio di informazioni aggiuntive, eccetto per dei parametri si/no molto semplici sul copyright</a:t>
            </a:r>
          </a:p>
          <a:p>
            <a:pPr rtl="0"/>
            <a:r>
              <a:rPr lang="it-IT" dirty="0">
                <a:latin typeface="+mj-lt"/>
              </a:rPr>
              <a:t>Una soluzione del problema è stata l’aggiunta di una piccola porzione di dati alla fine del file cosi che esso potesse trasportare anche le sue informazione e non solo l’audio in sé</a:t>
            </a:r>
          </a:p>
          <a:p>
            <a:pPr rtl="0"/>
            <a:r>
              <a:rPr lang="it-IT" dirty="0">
                <a:latin typeface="+mj-lt"/>
              </a:rPr>
              <a:t>La posizione del tag, ovvero del nome assegnato a questa porzione di dati, è stata scelta per ridurre al minimo la possibilità che essi possano disturbare i decoder</a:t>
            </a:r>
          </a:p>
          <a:p>
            <a:pPr rtl="0"/>
            <a:r>
              <a:rPr lang="it-IT" dirty="0">
                <a:latin typeface="+mj-lt"/>
              </a:rPr>
              <a:t>Mentre la dimensione da 128byte fissa è stata scelta per renderlo facile da individuare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3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511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39605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ID3v1 vs ID3v2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1452870"/>
            <a:ext cx="5168190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dirty="0">
                <a:latin typeface="+mj-lt"/>
              </a:rPr>
              <a:t>ID3v1 contiene informazioni di base come nome traccia, artista e album in forma testuale</a:t>
            </a:r>
          </a:p>
          <a:p>
            <a:pPr rtl="0"/>
            <a:r>
              <a:rPr lang="it-IT" dirty="0">
                <a:latin typeface="+mj-lt"/>
              </a:rPr>
              <a:t>ID3v1 supporta solo pochi campi di informazione, e la maggior parte sono limitati a 30 caratteri</a:t>
            </a:r>
          </a:p>
          <a:p>
            <a:pPr rtl="0"/>
            <a:r>
              <a:rPr lang="it-IT" dirty="0">
                <a:latin typeface="+mj-lt"/>
              </a:rPr>
              <a:t>ID3v1 è posizionato di solito in fondo al file mp3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4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CE5E853-A9CD-6FC6-E39A-7758DA7E8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493" y="614706"/>
            <a:ext cx="2970547" cy="54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3960582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ID3v1 vs ID3v2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1452870"/>
            <a:ext cx="5505074" cy="459087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 rtl="0"/>
            <a:r>
              <a:rPr lang="it-IT" dirty="0">
                <a:latin typeface="+mj-lt"/>
              </a:rPr>
              <a:t>ID3v2 contiene informazioni aggiuntive di dimensioni variabili come l’immagine dell’album, tag estesi e anche </a:t>
            </a:r>
            <a:r>
              <a:rPr lang="it-IT" dirty="0" err="1">
                <a:latin typeface="+mj-lt"/>
              </a:rPr>
              <a:t>lyrics</a:t>
            </a:r>
            <a:endParaRPr lang="it-IT" dirty="0">
              <a:latin typeface="+mj-lt"/>
            </a:endParaRPr>
          </a:p>
          <a:p>
            <a:pPr rtl="0"/>
            <a:r>
              <a:rPr lang="it-IT" dirty="0">
                <a:latin typeface="+mj-lt"/>
              </a:rPr>
              <a:t>ID3v2 è basato sul concetto di frame</a:t>
            </a:r>
          </a:p>
          <a:p>
            <a:pPr rtl="0"/>
            <a:r>
              <a:rPr lang="it-IT" dirty="0">
                <a:latin typeface="+mj-lt"/>
              </a:rPr>
              <a:t>ID3v2 è posizionato SEMPRE all’inizio del file, di solito in cima dove è contrassegnato dalla parola iniziale ID3</a:t>
            </a:r>
          </a:p>
          <a:p>
            <a:pPr rtl="0"/>
            <a:r>
              <a:rPr lang="it-IT" dirty="0">
                <a:latin typeface="+mj-lt"/>
              </a:rPr>
              <a:t>ID3v1 e ID3v2 possono coesistere nello stesso mp3 e sono </a:t>
            </a:r>
            <a:r>
              <a:rPr lang="it-IT" dirty="0" err="1">
                <a:latin typeface="+mj-lt"/>
              </a:rPr>
              <a:t>difatto</a:t>
            </a:r>
            <a:r>
              <a:rPr lang="it-IT" dirty="0">
                <a:latin typeface="+mj-lt"/>
              </a:rPr>
              <a:t> due componenti diversi del file (sono riconosciuti dall’</a:t>
            </a:r>
            <a:r>
              <a:rPr lang="it-IT" dirty="0" err="1">
                <a:latin typeface="+mj-lt"/>
              </a:rPr>
              <a:t>header</a:t>
            </a:r>
            <a:r>
              <a:rPr lang="it-IT" dirty="0">
                <a:latin typeface="+mj-lt"/>
              </a:rPr>
              <a:t> diverso)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5</a:t>
            </a:fld>
            <a:endParaRPr lang="it-IT" b="1" dirty="0"/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6620787" y="1452869"/>
            <a:ext cx="4542547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E2698DD-9276-C354-E7FC-D81E0E62B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85" y="535901"/>
            <a:ext cx="3562983" cy="55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6</a:t>
            </a:fld>
            <a:endParaRPr lang="it-IT" b="1" dirty="0"/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EDFEC2-6026-4D3A-8D5D-C3C56063292D}"/>
              </a:ext>
            </a:extLst>
          </p:cNvPr>
          <p:cNvSpPr txBox="1">
            <a:spLocks/>
          </p:cNvSpPr>
          <p:nvPr/>
        </p:nvSpPr>
        <p:spPr>
          <a:xfrm>
            <a:off x="590927" y="578899"/>
            <a:ext cx="4366084" cy="700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Struttura ID3v1.1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B17E8C38-DDF5-41B9-B467-914D34FF3AAB}"/>
              </a:ext>
            </a:extLst>
          </p:cNvPr>
          <p:cNvSpPr txBox="1">
            <a:spLocks/>
          </p:cNvSpPr>
          <p:nvPr/>
        </p:nvSpPr>
        <p:spPr>
          <a:xfrm>
            <a:off x="590926" y="1452875"/>
            <a:ext cx="6455853" cy="459087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+mj-lt"/>
              </a:rPr>
              <a:t>Rispetto alla v1, gli ultimi due byte del commento vengono utilizzati per il numero di traccia</a:t>
            </a:r>
          </a:p>
          <a:p>
            <a:r>
              <a:rPr lang="it-IT" dirty="0">
                <a:latin typeface="+mj-lt"/>
              </a:rPr>
              <a:t>Head(TAG): 3byte</a:t>
            </a:r>
          </a:p>
          <a:p>
            <a:r>
              <a:rPr lang="it-IT" dirty="0">
                <a:latin typeface="+mj-lt"/>
              </a:rPr>
              <a:t>Titolo, Artista, Album: 30byte</a:t>
            </a:r>
          </a:p>
          <a:p>
            <a:r>
              <a:rPr lang="it-IT" dirty="0">
                <a:latin typeface="+mj-lt"/>
              </a:rPr>
              <a:t>Anno:4byte</a:t>
            </a:r>
          </a:p>
          <a:p>
            <a:r>
              <a:rPr lang="it-IT" dirty="0">
                <a:latin typeface="+mj-lt"/>
              </a:rPr>
              <a:t>Commento: 28byte</a:t>
            </a:r>
          </a:p>
          <a:p>
            <a:r>
              <a:rPr lang="it-IT" dirty="0">
                <a:latin typeface="+mj-lt"/>
              </a:rPr>
              <a:t>Traccia: 1byte</a:t>
            </a:r>
          </a:p>
          <a:p>
            <a:r>
              <a:rPr lang="it-IT" dirty="0">
                <a:latin typeface="+mj-lt"/>
              </a:rPr>
              <a:t>Genere: 1byte</a:t>
            </a:r>
          </a:p>
          <a:p>
            <a:pPr marL="0" indent="0">
              <a:buNone/>
            </a:pPr>
            <a:r>
              <a:rPr lang="it-IT" dirty="0">
                <a:latin typeface="+mj-lt"/>
              </a:rPr>
              <a:t>Per un totale di 128byte</a:t>
            </a:r>
          </a:p>
          <a:p>
            <a:endParaRPr lang="it-IT" dirty="0">
              <a:latin typeface="+mj-lt"/>
            </a:endParaRPr>
          </a:p>
          <a:p>
            <a:pPr marL="0" indent="0">
              <a:buNone/>
            </a:pPr>
            <a:endParaRPr lang="it-IT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198F5C8-5C32-AA40-29EA-985731B1D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24" y="681737"/>
            <a:ext cx="2795824" cy="52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SimpleID3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it-IT" sz="2800" dirty="0">
                <a:latin typeface="+mj-lt"/>
              </a:rPr>
              <a:t>Il tool SimpleID3 si occupa del riconoscimento di tag in standard ID3v1 e «simil-ID3v1» integrati all’interno dei file. </a:t>
            </a:r>
          </a:p>
          <a:p>
            <a:pPr rtl="0"/>
            <a:r>
              <a:rPr lang="it-IT" sz="2800" dirty="0">
                <a:latin typeface="+mj-lt"/>
              </a:rPr>
              <a:t>I tag leggibili in standard ID3 hanno pieno supporto alla versione v1 e parziale alla versione v1.1: sono perfettamente leggibili, ma non viene riportata l’informazione addizionale che caratterizza la v1.1, ovvero il numero di traccia</a:t>
            </a:r>
          </a:p>
          <a:p>
            <a:pPr rtl="0"/>
            <a:endParaRPr lang="it-IT" dirty="0">
              <a:latin typeface="+mj-lt"/>
            </a:endParaRPr>
          </a:p>
          <a:p>
            <a:pPr rtl="0"/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7</a:t>
            </a:fld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42A0D9-63BB-DD98-9FF7-6CD13BB91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764" y="4594948"/>
            <a:ext cx="4636150" cy="1448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195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SimpleID3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197613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it-IT" sz="2800" dirty="0">
                <a:latin typeface="+mj-lt"/>
              </a:rPr>
              <a:t>Il formato dei tag «simil-ID3v1» differisce dallo standard ID3v1 per la presenza degli </a:t>
            </a:r>
            <a:r>
              <a:rPr lang="it-IT" sz="2800" dirty="0" err="1">
                <a:latin typeface="+mj-lt"/>
              </a:rPr>
              <a:t>header</a:t>
            </a:r>
            <a:r>
              <a:rPr lang="it-IT" sz="2800" dirty="0">
                <a:latin typeface="+mj-lt"/>
              </a:rPr>
              <a:t> per ogni cella di informazione che aiuta la ricerca degli errori all’interno della parte di informazione. Ad esempio abbiamo</a:t>
            </a:r>
          </a:p>
          <a:p>
            <a:pPr marL="0" indent="0">
              <a:buNone/>
            </a:pPr>
            <a:r>
              <a:rPr lang="it-IT" sz="2800" dirty="0">
                <a:latin typeface="+mj-lt"/>
              </a:rPr>
              <a:t>Simil-ID3v1						ID3v1</a:t>
            </a:r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8</a:t>
            </a:fld>
            <a:endParaRPr lang="it-IT"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8A5AB5A-6BC4-1A20-6A85-25C318676F8F}"/>
              </a:ext>
            </a:extLst>
          </p:cNvPr>
          <p:cNvSpPr txBox="1"/>
          <p:nvPr/>
        </p:nvSpPr>
        <p:spPr>
          <a:xfrm>
            <a:off x="585241" y="3429000"/>
            <a:ext cx="4008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TAG</a:t>
            </a:r>
          </a:p>
          <a:p>
            <a:r>
              <a:rPr lang="it-IT" dirty="0"/>
              <a:t>#tit:Title                         </a:t>
            </a:r>
          </a:p>
          <a:p>
            <a:r>
              <a:rPr lang="it-IT" dirty="0"/>
              <a:t>#art:Artist                        </a:t>
            </a:r>
          </a:p>
          <a:p>
            <a:r>
              <a:rPr lang="it-IT" dirty="0"/>
              <a:t>#alb:Album                         </a:t>
            </a:r>
          </a:p>
          <a:p>
            <a:r>
              <a:rPr lang="it-IT" dirty="0"/>
              <a:t>#ann:2003</a:t>
            </a:r>
          </a:p>
          <a:p>
            <a:r>
              <a:rPr lang="it-IT" dirty="0"/>
              <a:t>#com:Comment                       </a:t>
            </a:r>
          </a:p>
          <a:p>
            <a:r>
              <a:rPr lang="it-IT" dirty="0"/>
              <a:t>#gen: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F4A93A-1A65-5E4B-457D-1B807B11FB27}"/>
              </a:ext>
            </a:extLst>
          </p:cNvPr>
          <p:cNvSpPr txBox="1"/>
          <p:nvPr/>
        </p:nvSpPr>
        <p:spPr>
          <a:xfrm>
            <a:off x="7001163" y="3429000"/>
            <a:ext cx="4008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TAG</a:t>
            </a:r>
          </a:p>
          <a:p>
            <a:r>
              <a:rPr lang="it-IT" dirty="0"/>
              <a:t>Title                         </a:t>
            </a:r>
          </a:p>
          <a:p>
            <a:r>
              <a:rPr lang="it-IT" dirty="0"/>
              <a:t>Artist                        </a:t>
            </a:r>
          </a:p>
          <a:p>
            <a:r>
              <a:rPr lang="it-IT" dirty="0"/>
              <a:t>Album                         </a:t>
            </a:r>
          </a:p>
          <a:p>
            <a:r>
              <a:rPr lang="it-IT" dirty="0"/>
              <a:t>2003</a:t>
            </a:r>
          </a:p>
          <a:p>
            <a:r>
              <a:rPr lang="it-IT" dirty="0" err="1"/>
              <a:t>Comment</a:t>
            </a:r>
            <a:r>
              <a:rPr lang="it-IT" dirty="0"/>
              <a:t>                       </a:t>
            </a:r>
          </a:p>
          <a:p>
            <a:r>
              <a:rPr lang="it-IT" dirty="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4373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nettore diritto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tango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27" y="535936"/>
            <a:ext cx="10864474" cy="700340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 SimpleID3</a:t>
            </a:r>
          </a:p>
        </p:txBody>
      </p:sp>
      <p:cxnSp>
        <p:nvCxnSpPr>
          <p:cNvPr id="30" name="Connettore diritto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D22E5227-66DC-4545-A93A-3BAE57987144}"/>
              </a:ext>
            </a:extLst>
          </p:cNvPr>
          <p:cNvSpPr/>
          <p:nvPr/>
        </p:nvSpPr>
        <p:spPr>
          <a:xfrm>
            <a:off x="590927" y="2477070"/>
            <a:ext cx="2955837" cy="457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6" y="1452870"/>
            <a:ext cx="10864474" cy="459087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it-IT" sz="2800" dirty="0">
                <a:latin typeface="+mj-lt"/>
              </a:rPr>
              <a:t>È un tipo di grammatica nuovo e diverso rispetto allo standard, che permette ed aggiunge la ricerca di errori e il controllo della struttura all’interno dello slot di informazioni</a:t>
            </a:r>
          </a:p>
          <a:p>
            <a:r>
              <a:rPr lang="it-IT" sz="2800" dirty="0">
                <a:latin typeface="+mj-lt"/>
              </a:rPr>
              <a:t>Questo nuovo tipo di tag è unicamente supportato dal tool sviluppato. Si può dire che il motivo dello sviluppo è l’introduzione di questo nuovo metodo di «scrivere» i tag</a:t>
            </a:r>
          </a:p>
          <a:p>
            <a:pPr rtl="0"/>
            <a:endParaRPr lang="it-IT" dirty="0">
              <a:latin typeface="+mj-lt"/>
            </a:endParaRPr>
          </a:p>
          <a:p>
            <a:pPr rtl="0"/>
            <a:endParaRPr lang="it-IT" dirty="0">
              <a:latin typeface="+mj-lt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4A47743-7725-4A33-93CA-EFB89C10D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095" y="6043750"/>
            <a:ext cx="1770209" cy="700341"/>
          </a:xfrm>
          <a:prstGeom prst="rect">
            <a:avLst/>
          </a:prstGeom>
        </p:spPr>
      </p:pic>
      <p:sp>
        <p:nvSpPr>
          <p:cNvPr id="12" name="Connettore 11">
            <a:extLst>
              <a:ext uri="{FF2B5EF4-FFF2-40B4-BE49-F238E27FC236}">
                <a16:creationId xmlns:a16="http://schemas.microsoft.com/office/drawing/2014/main" id="{92095D8C-8CCA-4CC6-B2D2-E1BC4732F321}"/>
              </a:ext>
            </a:extLst>
          </p:cNvPr>
          <p:cNvSpPr/>
          <p:nvPr/>
        </p:nvSpPr>
        <p:spPr>
          <a:xfrm>
            <a:off x="11455401" y="6273800"/>
            <a:ext cx="512910" cy="47029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A98EE3D-8CD1-4C3F-BD1C-C98C9596463C}" type="slidenum">
              <a:rPr lang="it-IT" sz="1200" b="1"/>
              <a:pPr algn="ctr"/>
              <a:t>9</a:t>
            </a:fld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7051650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alizzato 5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4496F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6_TF33476885.potx" id="{67A3B757-088A-4997-AD47-EBBB609AAF73}" vid="{61F4B085-7BC3-43AB-AFF0-C8B68BB76B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716</Words>
  <Application>Microsoft Office PowerPoint</Application>
  <PresentationFormat>Widescreen</PresentationFormat>
  <Paragraphs>80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RetrospectVTI</vt:lpstr>
      <vt:lpstr>Simple ID3</vt:lpstr>
      <vt:lpstr>Standard ID3: descrizione</vt:lpstr>
      <vt:lpstr>Perché ID3v1</vt:lpstr>
      <vt:lpstr>ID3v1 vs ID3v2</vt:lpstr>
      <vt:lpstr>ID3v1 vs ID3v2</vt:lpstr>
      <vt:lpstr>Presentazione standard di PowerPoint</vt:lpstr>
      <vt:lpstr>Tool SimpleID3</vt:lpstr>
      <vt:lpstr>Tool SimpleID3</vt:lpstr>
      <vt:lpstr>Tool SimpleID3</vt:lpstr>
      <vt:lpstr>Tool SimpleID3</vt:lpstr>
      <vt:lpstr>Tool SimpleID3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2020-05-12T12:18:51Z</dcterms:created>
  <dcterms:modified xsi:type="dcterms:W3CDTF">2022-05-10T17:06:56Z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