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17" r:id="rId4"/>
  </p:sldMasterIdLst>
  <p:notesMasterIdLst>
    <p:notesMasterId r:id="rId9"/>
  </p:notesMasterIdLst>
  <p:handoutMasterIdLst>
    <p:handoutMasterId r:id="rId10"/>
  </p:handoutMasterIdLst>
  <p:sldIdLst>
    <p:sldId id="258" r:id="rId5"/>
    <p:sldId id="286" r:id="rId6"/>
    <p:sldId id="266" r:id="rId7"/>
    <p:sldId id="291" r:id="rId8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39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6FC0A7B-6666-4F41-AD03-C74B76B10001}" type="datetime1">
              <a:rPr lang="it-IT" smtClean="0"/>
              <a:t>02/05/2022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2858E0-3D38-47B7-97D4-4FE08D90D359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E367B-2E0B-461C-8280-86016408BD7C}" type="datetime1">
              <a:rPr lang="it-IT" smtClean="0"/>
              <a:pPr/>
              <a:t>02/05/2022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ECAD9-32EE-4091-BDA5-6BD15ACC5E5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9250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6621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85169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immagine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5A5791-EFA9-42A2-8E0D-DBC7A027EB39}" type="datetime1">
              <a:rPr lang="it-IT" noProof="0" smtClean="0"/>
              <a:t>02/05/2022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092200" y="3043050"/>
            <a:ext cx="3068832" cy="2638359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F17C169-DBE1-4B6A-9921-1E108A1C6C42}" type="datetime1">
              <a:rPr lang="it-IT" noProof="0" smtClean="0"/>
              <a:t>02/05/2022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0ABBAF-B24C-4448-B75C-ADB9350121F9}" type="datetime1">
              <a:rPr lang="it-IT" noProof="0" smtClean="0"/>
              <a:t>02/05/2022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6E56894-810F-46F6-9A4E-7CB650138CD2}" type="datetime1">
              <a:rPr lang="it-IT" noProof="0" smtClean="0"/>
              <a:t>02/05/2022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egnaposto immagine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BDF9918-2BB5-43D7-98E9-1FB3954C3638}" type="datetime1">
              <a:rPr lang="it-IT" noProof="0" smtClean="0"/>
              <a:t>02/05/2022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rtlCol="0"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rtlCol="0"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83F2180-7340-4006-8F9F-3B15285D3035}" type="datetime1">
              <a:rPr lang="it-IT" noProof="0" smtClean="0"/>
              <a:t>02/05/2022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8" name="Segnaposto immagine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egnaposto immagine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rtlCol="0"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7C567FE-B98A-4D3F-9213-316EA9EC55A5}" type="datetime1">
              <a:rPr lang="it-IT" noProof="0" smtClean="0"/>
              <a:t>02/05/2022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C922104-62E9-446F-9FB1-A32B08927891}" type="datetime1">
              <a:rPr lang="it-IT" noProof="0" smtClean="0"/>
              <a:t>02/05/2022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2B49F1-2FC8-466C-ABE0-4929E08403C1}" type="datetime1">
              <a:rPr lang="it-IT" noProof="0" smtClean="0"/>
              <a:t>02/05/2022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669DC07-792B-4D17-B0C3-BB835168107E}" type="datetime1">
              <a:rPr lang="it-IT" noProof="0" smtClean="0"/>
              <a:t>02/05/2022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5873E1-B6E7-4F22-ACBC-2B4E759526F9}" type="datetime1">
              <a:rPr lang="it-IT" noProof="0" smtClean="0"/>
              <a:t>02/05/2022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ma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35B73-1E84-4E1D-9C62-04B6DA1DCD89}" type="datetime1">
              <a:rPr lang="it-IT" noProof="0" smtClean="0"/>
              <a:t>02/05/2022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217D74-4249-45DE-AFC1-DB41000B186F}" type="datetime1">
              <a:rPr lang="it-IT" noProof="0" smtClean="0"/>
              <a:t>02/05/2022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821AFD-43C1-409E-AABC-CA19CBFB6E3C}" type="datetime1">
              <a:rPr lang="it-IT" noProof="0" smtClean="0"/>
              <a:t>02/05/2022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elogramma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5D5A028-43A2-4639-BEEA-82C2B46D2F75}" type="datetime1">
              <a:rPr lang="it-IT" noProof="0" smtClean="0"/>
              <a:t>02/05/2022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2" name="Segnaposto immagine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it-IT" sz="1400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rtlCol="0"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ntestazione della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AC1AF47-3649-4D70-8624-44F2D47949BF}" type="datetime1">
              <a:rPr lang="it-IT" noProof="0" smtClean="0"/>
              <a:t>02/05/2022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2" name="Segnaposto immagine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it-IT" sz="1400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rtlCol="0"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86549E-7F36-460D-B45B-E31862ACF4DC}" type="datetime1">
              <a:rPr lang="it-IT" noProof="0" smtClean="0"/>
              <a:t>02/05/2022</a:t>
            </a:fld>
            <a:endParaRPr lang="it-IT" noProof="0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D476CA-C764-4FAD-8146-5EA1029A9E33}" type="datetime1">
              <a:rPr lang="it-IT" noProof="0" smtClean="0"/>
              <a:t>02/05/2022</a:t>
            </a:fld>
            <a:endParaRPr lang="it-IT" noProof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18CE71-08A2-40CC-B75F-5DA9EAC27385}" type="datetime1">
              <a:rPr lang="it-IT" noProof="0" smtClean="0"/>
              <a:t>02/05/2022</a:t>
            </a:fld>
            <a:endParaRPr lang="it-IT" noProof="0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F6EAE58-4589-466E-80D1-72C9CC21B379}" type="datetime1">
              <a:rPr lang="it-IT" noProof="0" smtClean="0"/>
              <a:t>02/05/2022</a:t>
            </a:fld>
            <a:endParaRPr lang="it-IT" noProof="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ma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15EA518-E098-4533-A7FE-3A70CD273BA1}" type="datetime1">
              <a:rPr lang="it-IT" noProof="0" smtClean="0"/>
              <a:t>02/05/2022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F26B43"/>
          </p15:clr>
        </p15:guide>
        <p15:guide id="2" pos="688">
          <p15:clr>
            <a:srgbClr val="F26B43"/>
          </p15:clr>
        </p15:guide>
        <p15:guide id="3" pos="7038">
          <p15:clr>
            <a:srgbClr val="F26B43"/>
          </p15:clr>
        </p15:guide>
        <p15:guide id="4" orient="horz" pos="3702">
          <p15:clr>
            <a:srgbClr val="F26B43"/>
          </p15:clr>
        </p15:guide>
        <p15:guide id="5" orient="horz" pos="406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tusghen/SimpleID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3923" y="851315"/>
            <a:ext cx="4526280" cy="3227514"/>
          </a:xfrm>
        </p:spPr>
        <p:txBody>
          <a:bodyPr rtlCol="0"/>
          <a:lstStyle/>
          <a:p>
            <a:pPr rtl="0"/>
            <a:r>
              <a:rPr lang="it-IT" dirty="0"/>
              <a:t>Simple ID3</a:t>
            </a: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3923" y="4452909"/>
            <a:ext cx="4526280" cy="1927857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it-IT" dirty="0">
                <a:latin typeface="+mj-lt"/>
              </a:rPr>
              <a:t>Grammatica per il riconoscimento dei TAG degli MP3</a:t>
            </a:r>
          </a:p>
          <a:p>
            <a:pPr rtl="0"/>
            <a:r>
              <a:rPr lang="it-IT" dirty="0">
                <a:latin typeface="+mj-lt"/>
              </a:rPr>
              <a:t>Greco Salvatore 1053509</a:t>
            </a:r>
          </a:p>
          <a:p>
            <a:pPr rtl="0"/>
            <a:r>
              <a:rPr lang="it-IT" dirty="0">
                <a:latin typeface="+mj-lt"/>
              </a:rPr>
              <a:t>Gamba </a:t>
            </a:r>
            <a:r>
              <a:rPr lang="it-IT" dirty="0" err="1">
                <a:latin typeface="+mj-lt"/>
              </a:rPr>
              <a:t>fabio</a:t>
            </a:r>
            <a:r>
              <a:rPr lang="it-IT" dirty="0">
                <a:latin typeface="+mj-lt"/>
              </a:rPr>
              <a:t> 1053157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726D919E-DC18-489E-AB28-D278D021F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1526" y="477234"/>
            <a:ext cx="47910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Standard ID3: descrizione</a:t>
            </a: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ED0A95A1-BC85-4809-B935-6A9B3C0544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0" name="Connettore 9">
            <a:extLst>
              <a:ext uri="{FF2B5EF4-FFF2-40B4-BE49-F238E27FC236}">
                <a16:creationId xmlns:a16="http://schemas.microsoft.com/office/drawing/2014/main" id="{7DA3C5E2-1B7C-406E-9A80-B7F344044586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2</a:t>
            </a:fld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BDD0AC-B78E-4283-B5F3-A381229EA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Lo standard ID3 viene utilizzato per includere nei file multimediali mp3 le informazioni sulla traccia che viene riprodotta. Gli «slot» di informazione vengono chiamati tag e possono essere salvati all’interno dell’mp3 svariati tag che rappresentano il nome della traccia, l’artista, l’album, il genere e il numero della traccia, …</a:t>
            </a:r>
          </a:p>
          <a:p>
            <a:pPr marL="0" indent="0">
              <a:buNone/>
            </a:pPr>
            <a:r>
              <a:rPr lang="it-IT" dirty="0"/>
              <a:t>È uno standard riconosciuto universalmente la cui documentazione è liberamente visionabile al link id3.org, dove sono disponibili tra l’altro strumenti dedicati per sviluppatori così come librerie open source per il supporto dello standard</a:t>
            </a:r>
          </a:p>
        </p:txBody>
      </p:sp>
      <p:pic>
        <p:nvPicPr>
          <p:cNvPr id="5" name="Immagine 4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6EA8DAB3-3963-44E7-9AF7-7529D1DD52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214" y="4624525"/>
            <a:ext cx="14859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3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Connettore diritto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ttangolo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27" y="535936"/>
            <a:ext cx="3960582" cy="700340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it-IT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ID3v1 vs ID3v2</a:t>
            </a:r>
          </a:p>
        </p:txBody>
      </p:sp>
      <p:cxnSp>
        <p:nvCxnSpPr>
          <p:cNvPr id="30" name="Connettore diritto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D22E5227-66DC-4545-A93A-3BAE57987144}"/>
              </a:ext>
            </a:extLst>
          </p:cNvPr>
          <p:cNvSpPr/>
          <p:nvPr/>
        </p:nvSpPr>
        <p:spPr>
          <a:xfrm>
            <a:off x="590927" y="2477070"/>
            <a:ext cx="2955837" cy="457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281D70C-EE29-493E-838C-890184A0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26" y="1452870"/>
            <a:ext cx="4542547" cy="4590875"/>
          </a:xfrm>
        </p:spPr>
        <p:txBody>
          <a:bodyPr vert="horz" lIns="0" tIns="45720" rIns="0" bIns="45720" rtlCol="0">
            <a:normAutofit lnSpcReduction="10000"/>
          </a:bodyPr>
          <a:lstStyle/>
          <a:p>
            <a:pPr rtl="0"/>
            <a:r>
              <a:rPr lang="it-IT" dirty="0">
                <a:latin typeface="+mj-lt"/>
              </a:rPr>
              <a:t>ID3v1 contiene informazioni di base come nome traccia, artista e album</a:t>
            </a:r>
          </a:p>
          <a:p>
            <a:pPr rtl="0"/>
            <a:r>
              <a:rPr lang="it-IT" dirty="0">
                <a:latin typeface="+mj-lt"/>
              </a:rPr>
              <a:t>ID3v2 contiene informazioni aggiuntive di dimensioni variabili come l’immagine dell’album, tag estesi e anche </a:t>
            </a:r>
            <a:r>
              <a:rPr lang="it-IT" dirty="0" err="1">
                <a:latin typeface="+mj-lt"/>
              </a:rPr>
              <a:t>lyrics</a:t>
            </a:r>
            <a:endParaRPr lang="it-IT" dirty="0">
              <a:latin typeface="+mj-lt"/>
            </a:endParaRPr>
          </a:p>
          <a:p>
            <a:pPr rtl="0"/>
            <a:r>
              <a:rPr lang="it-IT" dirty="0">
                <a:latin typeface="+mj-lt"/>
              </a:rPr>
              <a:t>ID3v1 e ID3v2 possono coesistere nello stesso mp3 e sono </a:t>
            </a:r>
            <a:r>
              <a:rPr lang="it-IT" dirty="0" err="1">
                <a:latin typeface="+mj-lt"/>
              </a:rPr>
              <a:t>difatto</a:t>
            </a:r>
            <a:r>
              <a:rPr lang="it-IT" dirty="0">
                <a:latin typeface="+mj-lt"/>
              </a:rPr>
              <a:t> due componenti diversi del file (sono riconosciuti dall’</a:t>
            </a:r>
            <a:r>
              <a:rPr lang="it-IT" dirty="0" err="1">
                <a:latin typeface="+mj-lt"/>
              </a:rPr>
              <a:t>header</a:t>
            </a:r>
            <a:r>
              <a:rPr lang="it-IT" dirty="0">
                <a:latin typeface="+mj-lt"/>
              </a:rPr>
              <a:t> diverso)</a:t>
            </a: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54A47743-7725-4A33-93CA-EFB89C10D1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2" name="Connettore 11">
            <a:extLst>
              <a:ext uri="{FF2B5EF4-FFF2-40B4-BE49-F238E27FC236}">
                <a16:creationId xmlns:a16="http://schemas.microsoft.com/office/drawing/2014/main" id="{92095D8C-8CCA-4CC6-B2D2-E1BC4732F321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3</a:t>
            </a:fld>
            <a:endParaRPr lang="it-IT" b="1" dirty="0"/>
          </a:p>
        </p:txBody>
      </p:sp>
      <p:sp>
        <p:nvSpPr>
          <p:cNvPr id="16" name="Titolo 4">
            <a:extLst>
              <a:ext uri="{FF2B5EF4-FFF2-40B4-BE49-F238E27FC236}">
                <a16:creationId xmlns:a16="http://schemas.microsoft.com/office/drawing/2014/main" id="{8EEDFEC2-6026-4D3A-8D5D-C3C56063292D}"/>
              </a:ext>
            </a:extLst>
          </p:cNvPr>
          <p:cNvSpPr txBox="1">
            <a:spLocks/>
          </p:cNvSpPr>
          <p:nvPr/>
        </p:nvSpPr>
        <p:spPr>
          <a:xfrm>
            <a:off x="6606353" y="535936"/>
            <a:ext cx="3960582" cy="7003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spc="-50" baseline="0">
                <a:solidFill>
                  <a:srgbClr val="FFFFFF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it-IT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Struttura ID3v1</a:t>
            </a:r>
          </a:p>
        </p:txBody>
      </p:sp>
      <p:sp>
        <p:nvSpPr>
          <p:cNvPr id="13" name="Segnaposto contenuto 5">
            <a:extLst>
              <a:ext uri="{FF2B5EF4-FFF2-40B4-BE49-F238E27FC236}">
                <a16:creationId xmlns:a16="http://schemas.microsoft.com/office/drawing/2014/main" id="{B17E8C38-DDF5-41B9-B467-914D34FF3AAB}"/>
              </a:ext>
            </a:extLst>
          </p:cNvPr>
          <p:cNvSpPr txBox="1">
            <a:spLocks/>
          </p:cNvSpPr>
          <p:nvPr/>
        </p:nvSpPr>
        <p:spPr>
          <a:xfrm>
            <a:off x="6620787" y="1452869"/>
            <a:ext cx="4542547" cy="4590875"/>
          </a:xfrm>
          <a:prstGeom prst="rect">
            <a:avLst/>
          </a:prstGeom>
        </p:spPr>
        <p:txBody>
          <a:bodyPr vert="horz" lIns="0" tIns="45720" rIns="0" bIns="45720" rtlCol="0" anchor="t">
            <a:normAutofit lnSpcReduction="10000"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atin typeface="+mj-lt"/>
              </a:rPr>
              <a:t>Frame a grandezza fissa posta di solito in fondo al file mp3</a:t>
            </a:r>
          </a:p>
          <a:p>
            <a:r>
              <a:rPr lang="it-IT" dirty="0">
                <a:latin typeface="+mj-lt"/>
              </a:rPr>
              <a:t>Head(TAG): 3byte</a:t>
            </a:r>
          </a:p>
          <a:p>
            <a:r>
              <a:rPr lang="it-IT" dirty="0">
                <a:latin typeface="+mj-lt"/>
              </a:rPr>
              <a:t>Titolo: 30byte</a:t>
            </a:r>
          </a:p>
          <a:p>
            <a:r>
              <a:rPr lang="it-IT" dirty="0">
                <a:latin typeface="+mj-lt"/>
              </a:rPr>
              <a:t>Artista:30byte</a:t>
            </a:r>
          </a:p>
          <a:p>
            <a:r>
              <a:rPr lang="it-IT" dirty="0">
                <a:latin typeface="+mj-lt"/>
              </a:rPr>
              <a:t>Album:30byte</a:t>
            </a:r>
          </a:p>
          <a:p>
            <a:r>
              <a:rPr lang="it-IT" dirty="0">
                <a:latin typeface="+mj-lt"/>
              </a:rPr>
              <a:t>Anno:4byte</a:t>
            </a:r>
          </a:p>
          <a:p>
            <a:r>
              <a:rPr lang="it-IT" dirty="0">
                <a:latin typeface="+mj-lt"/>
              </a:rPr>
              <a:t>Genere: 1byte</a:t>
            </a:r>
          </a:p>
          <a:p>
            <a:pPr marL="0" indent="0">
              <a:buNone/>
            </a:pPr>
            <a:r>
              <a:rPr lang="it-IT" dirty="0">
                <a:latin typeface="+mj-lt"/>
              </a:rPr>
              <a:t>Per un totale di 128byte</a:t>
            </a:r>
          </a:p>
          <a:p>
            <a:endParaRPr lang="it-IT" dirty="0">
              <a:latin typeface="+mj-lt"/>
            </a:endParaRPr>
          </a:p>
          <a:p>
            <a:pPr marL="0" indent="0">
              <a:buNone/>
            </a:pPr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5727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Connettore diritto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ttangolo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27" y="535936"/>
            <a:ext cx="10864474" cy="700340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it-IT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Tool SimpleID3</a:t>
            </a:r>
          </a:p>
        </p:txBody>
      </p:sp>
      <p:cxnSp>
        <p:nvCxnSpPr>
          <p:cNvPr id="30" name="Connettore diritto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D22E5227-66DC-4545-A93A-3BAE57987144}"/>
              </a:ext>
            </a:extLst>
          </p:cNvPr>
          <p:cNvSpPr/>
          <p:nvPr/>
        </p:nvSpPr>
        <p:spPr>
          <a:xfrm>
            <a:off x="590927" y="2477070"/>
            <a:ext cx="2955837" cy="457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281D70C-EE29-493E-838C-890184A0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26" y="1452870"/>
            <a:ext cx="10864474" cy="4590875"/>
          </a:xfrm>
        </p:spPr>
        <p:txBody>
          <a:bodyPr vert="horz" lIns="0" tIns="45720" rIns="0" bIns="45720" rtlCol="0">
            <a:normAutofit/>
          </a:bodyPr>
          <a:lstStyle/>
          <a:p>
            <a:pPr rtl="0"/>
            <a:r>
              <a:rPr lang="it-IT" dirty="0">
                <a:latin typeface="+mj-lt"/>
              </a:rPr>
              <a:t>Il tool SimpleID3 si occupa del riconoscimento di tag «simil-ID3v1» integrati all’interno dei file. </a:t>
            </a:r>
          </a:p>
          <a:p>
            <a:pPr rtl="0"/>
            <a:r>
              <a:rPr lang="it-IT" dirty="0">
                <a:latin typeface="+mj-lt"/>
              </a:rPr>
              <a:t>Differiscono dallo standard ID3v1 per la presenza degli </a:t>
            </a:r>
            <a:r>
              <a:rPr lang="it-IT" dirty="0" err="1">
                <a:latin typeface="+mj-lt"/>
              </a:rPr>
              <a:t>header</a:t>
            </a:r>
            <a:r>
              <a:rPr lang="it-IT" dirty="0">
                <a:latin typeface="+mj-lt"/>
              </a:rPr>
              <a:t> per ogni cella di informazione che aiuta la ricerca degli errori all’interno della parte di informazione</a:t>
            </a:r>
          </a:p>
          <a:p>
            <a:pPr rtl="0"/>
            <a:r>
              <a:rPr lang="it-IT" dirty="0">
                <a:latin typeface="+mj-lt"/>
              </a:rPr>
              <a:t>È molto utile per visualizzare a schermo le informazioni contenute all’interno dei nostri file musicali</a:t>
            </a:r>
          </a:p>
          <a:p>
            <a:pPr rtl="0"/>
            <a:r>
              <a:rPr lang="it-IT" dirty="0">
                <a:latin typeface="+mj-lt"/>
              </a:rPr>
              <a:t>Il codice e la grammatica sono disponibili su GitHub alla repository -&gt; </a:t>
            </a:r>
            <a:r>
              <a:rPr lang="it-IT" dirty="0">
                <a:latin typeface="+mj-lt"/>
                <a:hlinkClick r:id="rId3"/>
              </a:rPr>
              <a:t>https://github.com/atusghen/SimpleID3</a:t>
            </a:r>
            <a:endParaRPr lang="it-IT" dirty="0">
              <a:latin typeface="+mj-lt"/>
            </a:endParaRPr>
          </a:p>
          <a:p>
            <a:pPr rtl="0"/>
            <a:r>
              <a:rPr lang="it-IT" dirty="0">
                <a:latin typeface="+mj-lt"/>
              </a:rPr>
              <a:t>Java con Eclipse e </a:t>
            </a:r>
            <a:r>
              <a:rPr lang="it-IT" dirty="0" err="1">
                <a:latin typeface="+mj-lt"/>
              </a:rPr>
              <a:t>AntLR</a:t>
            </a:r>
            <a:r>
              <a:rPr lang="it-IT" dirty="0">
                <a:latin typeface="+mj-lt"/>
              </a:rPr>
              <a:t> 3.4, </a:t>
            </a:r>
            <a:r>
              <a:rPr lang="it-IT" dirty="0" err="1">
                <a:latin typeface="+mj-lt"/>
              </a:rPr>
              <a:t>AntLRworks</a:t>
            </a:r>
            <a:r>
              <a:rPr lang="it-IT" dirty="0">
                <a:latin typeface="+mj-lt"/>
              </a:rPr>
              <a:t> 1.5.2 per la grammatica</a:t>
            </a: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54A47743-7725-4A33-93CA-EFB89C10D1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2" name="Connettore 11">
            <a:extLst>
              <a:ext uri="{FF2B5EF4-FFF2-40B4-BE49-F238E27FC236}">
                <a16:creationId xmlns:a16="http://schemas.microsoft.com/office/drawing/2014/main" id="{92095D8C-8CCA-4CC6-B2D2-E1BC4732F321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4</a:t>
            </a:fld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1019532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Personalizzato 5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4496F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526_TF33476885.potx" id="{67A3B757-088A-4997-AD47-EBBB609AAF73}" vid="{61F4B085-7BC3-43AB-AFF0-C8B68BB76BF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303</Words>
  <Application>Microsoft Office PowerPoint</Application>
  <PresentationFormat>Widescreen</PresentationFormat>
  <Paragraphs>33</Paragraphs>
  <Slides>4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Wingdings</vt:lpstr>
      <vt:lpstr>RetrospectVTI</vt:lpstr>
      <vt:lpstr>Simple ID3</vt:lpstr>
      <vt:lpstr>Standard ID3: descrizione</vt:lpstr>
      <vt:lpstr>ID3v1 vs ID3v2</vt:lpstr>
      <vt:lpstr>Tool SimpleID3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2020-05-12T12:18:51Z</dcterms:created>
  <dcterms:modified xsi:type="dcterms:W3CDTF">2022-05-02T19:34:44Z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